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18" d="100"/>
          <a:sy n="118" d="100"/>
        </p:scale>
        <p:origin x="-2936" y="-104"/>
      </p:cViewPr>
      <p:guideLst>
        <p:guide orient="horz" pos="361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interSettings" Target="printerSettings/printerSettings1.bin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charts/_rels/chart1.xml.rels><?xml version = '1.0' encoding = 'UTF-8' standalone = 'yes'?>
<Relationships xmlns="http://schemas.openxmlformats.org/package/2006/relationships">
   <Relationship Id="rId1" Type="http://schemas.openxmlformats.org/officeDocument/2006/relationships/themeOverride" Target="../theme/themeOverride1.xml"/>
   <Relationship Id="rId2" Type="http://schemas.openxmlformats.org/officeDocument/2006/relationships/oleObject" TargetMode="External" Target="file://///nas.ads.mwn.de/gu42jay/TUM-PC/Dokumente/Writing/Paper/Data/Data%20Relative%20Activity%20All%20Substrates%20LgGLU%20CoGLU.xlsx"/>
   <Relationship Id="rId3" Type="http://schemas.microsoft.com/office/2011/relationships/chartStyle" Target="style1.xml"/>
   <Relationship Id="rId4" Type="http://schemas.microsoft.com/office/2011/relationships/chartColorStyle" Target="colors1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Tabelle1!$F$22</c:f>
              <c:strCache>
                <c:ptCount val="1"/>
                <c:pt idx="0">
                  <c:v>Crude</c:v>
                </c:pt>
              </c:strCache>
            </c:strRef>
          </c:tx>
          <c:spPr>
            <a:solidFill>
              <a:sysClr val="windowText" lastClr="000000">
                <a:lumMod val="75000"/>
                <a:lumOff val="25000"/>
              </a:sysClr>
            </a:solidFill>
            <a:ln>
              <a:solidFill>
                <a:sysClr val="windowText" lastClr="000000">
                  <a:lumMod val="75000"/>
                  <a:lumOff val="25000"/>
                </a:sys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Tabelle1!$L$23:$L$37</c:f>
                <c:numCache>
                  <c:formatCode>General</c:formatCode>
                  <c:ptCount val="15"/>
                  <c:pt idx="0">
                    <c:v>1.170770478786</c:v>
                  </c:pt>
                  <c:pt idx="1">
                    <c:v>2.552505809773238</c:v>
                  </c:pt>
                  <c:pt idx="2">
                    <c:v>0.47324139517871</c:v>
                  </c:pt>
                  <c:pt idx="3">
                    <c:v>0.128064176760252</c:v>
                  </c:pt>
                  <c:pt idx="4">
                    <c:v>4.532661680374078</c:v>
                  </c:pt>
                  <c:pt idx="5">
                    <c:v>0.082795689980067</c:v>
                  </c:pt>
                  <c:pt idx="6">
                    <c:v>1.802098717716901</c:v>
                  </c:pt>
                  <c:pt idx="7">
                    <c:v>0.0</c:v>
                  </c:pt>
                  <c:pt idx="8">
                    <c:v>0.0697022209953139</c:v>
                  </c:pt>
                  <c:pt idx="9">
                    <c:v>2.840413310160837</c:v>
                  </c:pt>
                  <c:pt idx="10">
                    <c:v>0.542492910439275</c:v>
                  </c:pt>
                  <c:pt idx="11">
                    <c:v>0.000646590493557825</c:v>
                  </c:pt>
                  <c:pt idx="12">
                    <c:v>1.02894160199574</c:v>
                  </c:pt>
                  <c:pt idx="13">
                    <c:v>0.0</c:v>
                  </c:pt>
                  <c:pt idx="14">
                    <c:v>0.00450850482528985</c:v>
                  </c:pt>
                </c:numCache>
              </c:numRef>
            </c:plus>
            <c:minus>
              <c:numRef>
                <c:f>Tabelle1!$L$23:$L$37</c:f>
                <c:numCache>
                  <c:formatCode>General</c:formatCode>
                  <c:ptCount val="15"/>
                  <c:pt idx="0">
                    <c:v>1.170770478786</c:v>
                  </c:pt>
                  <c:pt idx="1">
                    <c:v>2.552505809773238</c:v>
                  </c:pt>
                  <c:pt idx="2">
                    <c:v>0.47324139517871</c:v>
                  </c:pt>
                  <c:pt idx="3">
                    <c:v>0.128064176760252</c:v>
                  </c:pt>
                  <c:pt idx="4">
                    <c:v>4.532661680374078</c:v>
                  </c:pt>
                  <c:pt idx="5">
                    <c:v>0.082795689980067</c:v>
                  </c:pt>
                  <c:pt idx="6">
                    <c:v>1.802098717716901</c:v>
                  </c:pt>
                  <c:pt idx="7">
                    <c:v>0.0</c:v>
                  </c:pt>
                  <c:pt idx="8">
                    <c:v>0.0697022209953139</c:v>
                  </c:pt>
                  <c:pt idx="9">
                    <c:v>2.840413310160837</c:v>
                  </c:pt>
                  <c:pt idx="10">
                    <c:v>0.542492910439275</c:v>
                  </c:pt>
                  <c:pt idx="11">
                    <c:v>0.000646590493557825</c:v>
                  </c:pt>
                  <c:pt idx="12">
                    <c:v>1.02894160199574</c:v>
                  </c:pt>
                  <c:pt idx="13">
                    <c:v>0.0</c:v>
                  </c:pt>
                  <c:pt idx="14">
                    <c:v>0.00450850482528985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Tabelle1!$B$23:$B$37</c:f>
              <c:strCache>
                <c:ptCount val="15"/>
                <c:pt idx="0">
                  <c:v>pNPG</c:v>
                </c:pt>
                <c:pt idx="1">
                  <c:v>pNPM</c:v>
                </c:pt>
                <c:pt idx="2">
                  <c:v>pNPF</c:v>
                </c:pt>
                <c:pt idx="3">
                  <c:v>pNPC</c:v>
                </c:pt>
                <c:pt idx="4">
                  <c:v>GDIBOA</c:v>
                </c:pt>
                <c:pt idx="5">
                  <c:v>GDIMBOA</c:v>
                </c:pt>
                <c:pt idx="6">
                  <c:v>Oleuropein</c:v>
                </c:pt>
                <c:pt idx="7">
                  <c:v>Harpagid</c:v>
                </c:pt>
                <c:pt idx="8">
                  <c:v>Geniposide</c:v>
                </c:pt>
                <c:pt idx="9">
                  <c:v>Dhurrin</c:v>
                </c:pt>
                <c:pt idx="10">
                  <c:v>Daidzin</c:v>
                </c:pt>
                <c:pt idx="11">
                  <c:v>Phloridzin</c:v>
                </c:pt>
                <c:pt idx="12">
                  <c:v>Genistin</c:v>
                </c:pt>
                <c:pt idx="13">
                  <c:v>Arbutin</c:v>
                </c:pt>
                <c:pt idx="14">
                  <c:v>tZOG</c:v>
                </c:pt>
              </c:strCache>
            </c:strRef>
          </c:cat>
          <c:val>
            <c:numRef>
              <c:f>Tabelle1!$J$23:$J$37</c:f>
              <c:numCache>
                <c:formatCode>General</c:formatCode>
                <c:ptCount val="15"/>
                <c:pt idx="0">
                  <c:v>15.2771973557193</c:v>
                </c:pt>
                <c:pt idx="1">
                  <c:v>99.79186268639696</c:v>
                </c:pt>
                <c:pt idx="2">
                  <c:v>1.366374622725662</c:v>
                </c:pt>
                <c:pt idx="3">
                  <c:v>0.471343442859994</c:v>
                </c:pt>
                <c:pt idx="4">
                  <c:v>100.000032585098</c:v>
                </c:pt>
                <c:pt idx="5">
                  <c:v>3.323924386280045</c:v>
                </c:pt>
                <c:pt idx="6">
                  <c:v>8.219835363792253</c:v>
                </c:pt>
                <c:pt idx="7">
                  <c:v>0.0</c:v>
                </c:pt>
                <c:pt idx="8">
                  <c:v>0.311757925306809</c:v>
                </c:pt>
                <c:pt idx="9">
                  <c:v>42.0313550105698</c:v>
                </c:pt>
                <c:pt idx="10">
                  <c:v>3.087438037399547</c:v>
                </c:pt>
                <c:pt idx="11">
                  <c:v>0.0085535882302626</c:v>
                </c:pt>
                <c:pt idx="12">
                  <c:v>3.605215244938109</c:v>
                </c:pt>
                <c:pt idx="13">
                  <c:v>0.0</c:v>
                </c:pt>
                <c:pt idx="14">
                  <c:v>0.0531951725177283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CA-453D-9B5F-89332299FA65}"/>
            </c:ext>
          </c:extLst>
        </c:ser>
        <c:ser>
          <c:idx val="1"/>
          <c:order val="1"/>
          <c:tx>
            <c:strRef>
              <c:f>Tabelle1!$I$22</c:f>
              <c:strCache>
                <c:ptCount val="1"/>
                <c:pt idx="0">
                  <c:v>LgGLU1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Tabelle1!$K$23:$K$37</c:f>
                <c:numCache>
                  <c:formatCode>General</c:formatCode>
                  <c:ptCount val="15"/>
                  <c:pt idx="0">
                    <c:v>2.544878901254719</c:v>
                  </c:pt>
                  <c:pt idx="1">
                    <c:v>0.0</c:v>
                  </c:pt>
                  <c:pt idx="2">
                    <c:v>0.0</c:v>
                  </c:pt>
                  <c:pt idx="3">
                    <c:v>0.0333011668886546</c:v>
                  </c:pt>
                  <c:pt idx="4">
                    <c:v>2.616761121875321</c:v>
                  </c:pt>
                  <c:pt idx="5">
                    <c:v>0.0783641770068863</c:v>
                  </c:pt>
                  <c:pt idx="6">
                    <c:v>1.7557474883266</c:v>
                  </c:pt>
                  <c:pt idx="7">
                    <c:v>0.0</c:v>
                  </c:pt>
                  <c:pt idx="8">
                    <c:v>0.0244534418613692</c:v>
                  </c:pt>
                  <c:pt idx="9">
                    <c:v>1.677014249032449</c:v>
                  </c:pt>
                  <c:pt idx="10">
                    <c:v>0.305809895171753</c:v>
                  </c:pt>
                  <c:pt idx="11">
                    <c:v>0.015269093092349</c:v>
                  </c:pt>
                  <c:pt idx="12">
                    <c:v>0.427849973226445</c:v>
                  </c:pt>
                  <c:pt idx="13">
                    <c:v>0.0</c:v>
                  </c:pt>
                  <c:pt idx="14">
                    <c:v>0.00161592892271399</c:v>
                  </c:pt>
                </c:numCache>
              </c:numRef>
            </c:plus>
            <c:minus>
              <c:numRef>
                <c:f>Tabelle1!$K$23:$K$37</c:f>
                <c:numCache>
                  <c:formatCode>General</c:formatCode>
                  <c:ptCount val="15"/>
                  <c:pt idx="0">
                    <c:v>2.544878901254719</c:v>
                  </c:pt>
                  <c:pt idx="1">
                    <c:v>0.0</c:v>
                  </c:pt>
                  <c:pt idx="2">
                    <c:v>0.0</c:v>
                  </c:pt>
                  <c:pt idx="3">
                    <c:v>0.0333011668886546</c:v>
                  </c:pt>
                  <c:pt idx="4">
                    <c:v>2.616761121875321</c:v>
                  </c:pt>
                  <c:pt idx="5">
                    <c:v>0.0783641770068863</c:v>
                  </c:pt>
                  <c:pt idx="6">
                    <c:v>1.7557474883266</c:v>
                  </c:pt>
                  <c:pt idx="7">
                    <c:v>0.0</c:v>
                  </c:pt>
                  <c:pt idx="8">
                    <c:v>0.0244534418613692</c:v>
                  </c:pt>
                  <c:pt idx="9">
                    <c:v>1.677014249032449</c:v>
                  </c:pt>
                  <c:pt idx="10">
                    <c:v>0.305809895171753</c:v>
                  </c:pt>
                  <c:pt idx="11">
                    <c:v>0.015269093092349</c:v>
                  </c:pt>
                  <c:pt idx="12">
                    <c:v>0.427849973226445</c:v>
                  </c:pt>
                  <c:pt idx="13">
                    <c:v>0.0</c:v>
                  </c:pt>
                  <c:pt idx="14">
                    <c:v>0.00161592892271399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Tabelle1!$B$23:$B$37</c:f>
              <c:strCache>
                <c:ptCount val="15"/>
                <c:pt idx="0">
                  <c:v>pNPG</c:v>
                </c:pt>
                <c:pt idx="1">
                  <c:v>pNPM</c:v>
                </c:pt>
                <c:pt idx="2">
                  <c:v>pNPF</c:v>
                </c:pt>
                <c:pt idx="3">
                  <c:v>pNPC</c:v>
                </c:pt>
                <c:pt idx="4">
                  <c:v>GDIBOA</c:v>
                </c:pt>
                <c:pt idx="5">
                  <c:v>GDIMBOA</c:v>
                </c:pt>
                <c:pt idx="6">
                  <c:v>Oleuropein</c:v>
                </c:pt>
                <c:pt idx="7">
                  <c:v>Harpagid</c:v>
                </c:pt>
                <c:pt idx="8">
                  <c:v>Geniposide</c:v>
                </c:pt>
                <c:pt idx="9">
                  <c:v>Dhurrin</c:v>
                </c:pt>
                <c:pt idx="10">
                  <c:v>Daidzin</c:v>
                </c:pt>
                <c:pt idx="11">
                  <c:v>Phloridzin</c:v>
                </c:pt>
                <c:pt idx="12">
                  <c:v>Genistin</c:v>
                </c:pt>
                <c:pt idx="13">
                  <c:v>Arbutin</c:v>
                </c:pt>
                <c:pt idx="14">
                  <c:v>tZOG</c:v>
                </c:pt>
              </c:strCache>
            </c:strRef>
          </c:cat>
          <c:val>
            <c:numRef>
              <c:f>Tabelle1!$I$23:$I$37</c:f>
              <c:numCache>
                <c:formatCode>General</c:formatCode>
                <c:ptCount val="15"/>
                <c:pt idx="0">
                  <c:v>25.40895265479368</c:v>
                </c:pt>
                <c:pt idx="1">
                  <c:v>0.0</c:v>
                </c:pt>
                <c:pt idx="2">
                  <c:v>0.0</c:v>
                </c:pt>
                <c:pt idx="3">
                  <c:v>0.830521569893104</c:v>
                </c:pt>
                <c:pt idx="4">
                  <c:v>100.0009780046749</c:v>
                </c:pt>
                <c:pt idx="5">
                  <c:v>1.444317303836712</c:v>
                </c:pt>
                <c:pt idx="6">
                  <c:v>23.37519193341744</c:v>
                </c:pt>
                <c:pt idx="7">
                  <c:v>0.0</c:v>
                </c:pt>
                <c:pt idx="8">
                  <c:v>0.209390800888028</c:v>
                </c:pt>
                <c:pt idx="9">
                  <c:v>20.94709972713669</c:v>
                </c:pt>
                <c:pt idx="10">
                  <c:v>7.146769161556592</c:v>
                </c:pt>
                <c:pt idx="11">
                  <c:v>0.190613111130671</c:v>
                </c:pt>
                <c:pt idx="12">
                  <c:v>5.670568905319368</c:v>
                </c:pt>
                <c:pt idx="13">
                  <c:v>0.0</c:v>
                </c:pt>
                <c:pt idx="14">
                  <c:v>0.0391201869944938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CA-453D-9B5F-89332299FA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5"/>
        <c:axId val="-2131704008"/>
        <c:axId val="-2131273640"/>
      </c:barChart>
      <c:catAx>
        <c:axId val="-2131704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de-DE"/>
          </a:p>
        </c:txPr>
        <c:crossAx val="-2131273640"/>
        <c:crosses val="autoZero"/>
        <c:auto val="1"/>
        <c:lblAlgn val="ctr"/>
        <c:lblOffset val="100"/>
        <c:noMultiLvlLbl val="0"/>
      </c:catAx>
      <c:valAx>
        <c:axId val="-21312736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de-DE"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 activity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ysClr val="windowText" lastClr="000000">
                <a:lumMod val="85000"/>
                <a:lumOff val="15000"/>
              </a:sys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-2131704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6AD60-137D-FF4A-A295-C5914053D67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58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4BFA8-8DC3-4745-AEB8-38FEFADE9A46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48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56560D-1867-3B47-9DB4-6F9CC2EAB9A8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81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E7C60-DE51-7F40-A7A3-A2FB22B9C313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27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EA0B9-B1A2-D547-9F83-5F8994A34EC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01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98B96-23C9-944B-8E2A-EBF623CB5CDD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0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EAB80-F881-9D45-9659-6F1655ED6B0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837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5DB8B-18B4-544F-9839-D7D39B1EF85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816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563065-422B-1342-8F07-7A7A919AB4FB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37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D8971-40E8-7547-BD44-689262A3EFD2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20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Bild auf Platzhalter ziehen oder durch Klicken auf Symbol hinzufügen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D2B28-28FA-1546-8C33-9EA6048DB4F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353884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4184BB-AE1F-9E49-B2B3-58A40CD97264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27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2" Type="http://schemas.openxmlformats.org/officeDocument/2006/relationships/chart" Target="../charts/char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8584552"/>
              </p:ext>
            </p:extLst>
          </p:nvPr>
        </p:nvGraphicFramePr>
        <p:xfrm>
          <a:off x="108673" y="1215875"/>
          <a:ext cx="5547238" cy="3037415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  <p:extLst>
      <p:ext uri="{BB962C8B-B14F-4D97-AF65-F5344CB8AC3E}">
        <p14:creationId xmlns:p14="http://schemas.microsoft.com/office/powerpoint/2010/main" val="151099356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Macintosh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Standarddesign</vt:lpstr>
      <vt:lpstr>PowerPoint-Präsentation</vt:lpstr>
    </vt:vector>
  </TitlesOfParts>
  <Company/>
  <LinksUpToDate>false</LinksUpToDate>
  <SharedDoc>false</SharedDoc>
  <HyperlinksChanged>false</HyperlinksChanged>
  <AppVersion>14.0000</AppVersion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cp:lastPrinted>2018-04-05T12:58:25Z</cp:lastPrinted>
</cp:coreProperties>
</file>