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3"/>
  </p:notesMasterIdLst>
  <p:handoutMasterIdLst>
    <p:handoutMasterId r:id="rId4"/>
  </p:handoutMasterIdLst>
  <p:sldIdLst>
    <p:sldId id="287" r:id="rId2"/>
  </p:sldIdLst>
  <p:sldSz cx="6858000" cy="9906000" type="A4"/>
  <p:notesSz cx="7010400" cy="9296400"/>
  <p:defaultTextStyle>
    <a:defPPr>
      <a:defRPr lang="es-ES"/>
    </a:defPPr>
    <a:lvl1pPr marL="0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1pPr>
    <a:lvl2pPr marL="269382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2pPr>
    <a:lvl3pPr marL="538764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3pPr>
    <a:lvl4pPr marL="808147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4pPr>
    <a:lvl5pPr marL="1077529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5pPr>
    <a:lvl6pPr marL="1346911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6pPr>
    <a:lvl7pPr marL="1616293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7pPr>
    <a:lvl8pPr marL="1885676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8pPr>
    <a:lvl9pPr marL="2155058" algn="l" defTabSz="538764" rtl="0" eaLnBrk="1" latinLnBrk="0" hangingPunct="1">
      <a:defRPr sz="106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01E8B61-5FC3-48B0-84D5-429225D49C38}">
          <p14:sldIdLst>
            <p14:sldId id="287"/>
          </p14:sldIdLst>
        </p14:section>
        <p14:section name="Untitled Section" id="{654429DE-B8A0-4F4A-AEB8-DCCA2BF46003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olina.ballester" initials="c" lastIdx="2" clrIdx="0"/>
  <p:cmAuthor id="1" name="carolina.ballester" initials="%" lastIdx="2" clrIdx="1"/>
  <p:cmAuthor id="2" name="carolina.ballester" initials="CBL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666FF"/>
    <a:srgbClr val="99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626" autoAdjust="0"/>
    <p:restoredTop sz="96825" autoAdjust="0"/>
  </p:normalViewPr>
  <p:slideViewPr>
    <p:cSldViewPr snapToGrid="0">
      <p:cViewPr>
        <p:scale>
          <a:sx n="75" d="100"/>
          <a:sy n="75" d="100"/>
        </p:scale>
        <p:origin x="-1932" y="-66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8475" cy="465138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9" y="0"/>
            <a:ext cx="3038475" cy="465138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r">
              <a:defRPr sz="1200"/>
            </a:lvl1pPr>
          </a:lstStyle>
          <a:p>
            <a:fld id="{8ED244CF-089E-47FB-AD90-DDC893BEA370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29675"/>
            <a:ext cx="3038475" cy="465138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9" y="8829675"/>
            <a:ext cx="3038475" cy="465138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r">
              <a:defRPr sz="1200"/>
            </a:lvl1pPr>
          </a:lstStyle>
          <a:p>
            <a:fld id="{71638741-64D3-4606-BBE7-3F1337A27E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8206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8475" cy="466726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339" y="0"/>
            <a:ext cx="3038475" cy="466726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r">
              <a:defRPr sz="1200"/>
            </a:lvl1pPr>
          </a:lstStyle>
          <a:p>
            <a:fld id="{B39FB9BE-8BBA-45AF-A0D6-72E6822FCE35}" type="datetimeFigureOut">
              <a:rPr lang="en-GB" smtClean="0"/>
              <a:t>27/02/2019</a:t>
            </a:fld>
            <a:endParaRPr lang="en-GB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419350" y="1162050"/>
            <a:ext cx="21717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7" tIns="45713" rIns="91427" bIns="45713" rtlCol="0" anchor="ctr"/>
          <a:lstStyle/>
          <a:p>
            <a:endParaRPr lang="en-GB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676" y="4473577"/>
            <a:ext cx="5607050" cy="3660774"/>
          </a:xfrm>
          <a:prstGeom prst="rect">
            <a:avLst/>
          </a:prstGeom>
        </p:spPr>
        <p:txBody>
          <a:bodyPr vert="horz" lIns="91427" tIns="45713" rIns="91427" bIns="45713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2" y="8829676"/>
            <a:ext cx="3038475" cy="466726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339" y="8829676"/>
            <a:ext cx="3038475" cy="466726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r">
              <a:defRPr sz="1200"/>
            </a:lvl1pPr>
          </a:lstStyle>
          <a:p>
            <a:fld id="{BFBFEB78-60B2-47AF-96A6-312CF0D080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325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26703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10638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59884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8674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45329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434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77832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21644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15546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69913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15708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4C168-3E25-4CCC-9C8D-1EC4C35408A8}" type="datetimeFigureOut">
              <a:rPr lang="es-ES" smtClean="0"/>
              <a:t>27/02/2019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2A910-00FC-4CE0-AF8C-CCA6A68B5E0D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75269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479012"/>
              </p:ext>
            </p:extLst>
          </p:nvPr>
        </p:nvGraphicFramePr>
        <p:xfrm>
          <a:off x="757989" y="621097"/>
          <a:ext cx="4653915" cy="2535174"/>
        </p:xfrm>
        <a:graphic>
          <a:graphicData uri="http://schemas.openxmlformats.org/drawingml/2006/table">
            <a:tbl>
              <a:tblPr firstRow="1" firstCol="1" bandRow="1"/>
              <a:tblGrid>
                <a:gridCol w="973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60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56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00025">
                <a:tc gridSpan="2"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Healthy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COPD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Subjects (n)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Mean age years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45.7 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±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4.65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57.2 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±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1.31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05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Sex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Male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Female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Height (m)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1.72 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±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0.03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1.64 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± 0.02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Weight (kg)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77 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±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4.22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60.4 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±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3.21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Smoking (packs/year)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41.6 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±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7.57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FEV1 (%)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35 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±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5.89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FVC (%)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83.35 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±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6.24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0002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FEV1/FVC (%)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33.80 ±</a:t>
                      </a:r>
                      <a:r>
                        <a:rPr lang="en-GB" sz="1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3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.10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0002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Bronchodilators</a:t>
                      </a:r>
                      <a:r>
                        <a:rPr lang="en-US" sz="11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only (subjects)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 (26.6%)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0002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Bronchodilators + ICS (subjects)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10 (66.6%)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2878" y="87641"/>
            <a:ext cx="21301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Supplementary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Table 1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84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88</Words>
  <Application>Microsoft Office PowerPoint</Application>
  <PresentationFormat>A4 Paper (210x297 mm)</PresentationFormat>
  <Paragraphs>38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Tema de Office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Carolina Ballester Lopez</dc:creator>
  <cp:lastModifiedBy>thomas.conlon</cp:lastModifiedBy>
  <cp:revision>699</cp:revision>
  <cp:lastPrinted>2019-02-27T17:45:12Z</cp:lastPrinted>
  <dcterms:created xsi:type="dcterms:W3CDTF">2018-05-12T15:18:30Z</dcterms:created>
  <dcterms:modified xsi:type="dcterms:W3CDTF">2019-02-27T17:45:40Z</dcterms:modified>
</cp:coreProperties>
</file>