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2" d="100"/>
          <a:sy n="202" d="100"/>
        </p:scale>
        <p:origin x="-264" y="-555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5300" y="7467600"/>
            <a:ext cx="5867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S6.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Taxonomy analysis of taxa relative abundances displayed at genus level.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Bar chart of mean relative abundance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 with major shifts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calcipotriol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 with major shifts after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oxazolone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treatment. Every dot represents a single mouse. n=11-18 per group. Multiple test corrections were performed with the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Benjamini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Hochberg procedure (* p &lt; 0.05, ***p &lt; 0.01, ***p &lt; 0.001).   </a:t>
            </a:r>
          </a:p>
        </p:txBody>
      </p:sp>
      <p:sp>
        <p:nvSpPr>
          <p:cNvPr id="2" name="Rectangle 20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01"/>
          <p:cNvSpPr>
            <a:spLocks noChangeArrowheads="1"/>
          </p:cNvSpPr>
          <p:nvPr/>
        </p:nvSpPr>
        <p:spPr bwMode="auto">
          <a:xfrm>
            <a:off x="0" y="4572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" name="Grafik 72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90" y="2667635"/>
            <a:ext cx="5125085" cy="27927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4" name="Gruppieren 140"/>
          <p:cNvGrpSpPr/>
          <p:nvPr/>
        </p:nvGrpSpPr>
        <p:grpSpPr>
          <a:xfrm>
            <a:off x="692468" y="609600"/>
            <a:ext cx="5473066" cy="1939430"/>
            <a:chOff x="0" y="-31758"/>
            <a:chExt cx="5473483" cy="1940619"/>
          </a:xfrm>
        </p:grpSpPr>
        <p:pic>
          <p:nvPicPr>
            <p:cNvPr id="370" name="Grafik 1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4449" y="42816"/>
              <a:ext cx="1096184" cy="1638000"/>
            </a:xfrm>
            <a:prstGeom prst="rect">
              <a:avLst/>
            </a:prstGeom>
          </p:spPr>
        </p:pic>
        <p:pic>
          <p:nvPicPr>
            <p:cNvPr id="365" name="Grafik 1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79678" y="43945"/>
              <a:ext cx="987083" cy="1638000"/>
            </a:xfrm>
            <a:prstGeom prst="rect">
              <a:avLst/>
            </a:prstGeom>
          </p:spPr>
        </p:pic>
        <p:pic>
          <p:nvPicPr>
            <p:cNvPr id="366" name="Grafik 1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08368" y="43945"/>
              <a:ext cx="1119642" cy="1638000"/>
            </a:xfrm>
            <a:prstGeom prst="rect">
              <a:avLst/>
            </a:prstGeom>
          </p:spPr>
        </p:pic>
        <p:pic>
          <p:nvPicPr>
            <p:cNvPr id="367" name="Grafik 1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972" y="49223"/>
              <a:ext cx="1767327" cy="1638000"/>
            </a:xfrm>
            <a:prstGeom prst="rect">
              <a:avLst/>
            </a:prstGeom>
          </p:spPr>
        </p:pic>
        <p:grpSp>
          <p:nvGrpSpPr>
            <p:cNvPr id="368" name="Gruppieren 144"/>
            <p:cNvGrpSpPr/>
            <p:nvPr/>
          </p:nvGrpSpPr>
          <p:grpSpPr>
            <a:xfrm>
              <a:off x="0" y="-31758"/>
              <a:ext cx="5460246" cy="1940619"/>
              <a:chOff x="0" y="-31758"/>
              <a:chExt cx="5460246" cy="1940619"/>
            </a:xfrm>
          </p:grpSpPr>
          <p:grpSp>
            <p:nvGrpSpPr>
              <p:cNvPr id="371" name="Gruppieren 145"/>
              <p:cNvGrpSpPr/>
              <p:nvPr/>
            </p:nvGrpSpPr>
            <p:grpSpPr>
              <a:xfrm>
                <a:off x="405296" y="1677888"/>
                <a:ext cx="5054950" cy="230973"/>
                <a:chOff x="405296" y="1677888"/>
                <a:chExt cx="5054950" cy="230973"/>
              </a:xfrm>
            </p:grpSpPr>
            <p:sp>
              <p:nvSpPr>
                <p:cNvPr id="388" name="Eckige Klammer links 146"/>
                <p:cNvSpPr/>
                <p:nvPr/>
              </p:nvSpPr>
              <p:spPr>
                <a:xfrm rot="16200000">
                  <a:off x="1274696" y="837925"/>
                  <a:ext cx="18000" cy="1756800"/>
                </a:xfrm>
                <a:prstGeom prst="leftBracket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" name="Eckige Klammer links 147"/>
                <p:cNvSpPr/>
                <p:nvPr/>
              </p:nvSpPr>
              <p:spPr>
                <a:xfrm rot="16200000">
                  <a:off x="2759947" y="1158397"/>
                  <a:ext cx="18000" cy="1116000"/>
                </a:xfrm>
                <a:prstGeom prst="leftBracket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0" name="Eckige Klammer links 148"/>
                <p:cNvSpPr/>
                <p:nvPr/>
              </p:nvSpPr>
              <p:spPr>
                <a:xfrm rot="16200000">
                  <a:off x="3873361" y="1191373"/>
                  <a:ext cx="18000" cy="1044000"/>
                </a:xfrm>
                <a:prstGeom prst="leftBracket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" name="Eckige Klammer links 149"/>
                <p:cNvSpPr/>
                <p:nvPr/>
              </p:nvSpPr>
              <p:spPr>
                <a:xfrm rot="16200000">
                  <a:off x="4965246" y="1230397"/>
                  <a:ext cx="18000" cy="972000"/>
                </a:xfrm>
                <a:prstGeom prst="leftBracket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" name="Rectangle 391"/>
                <p:cNvSpPr>
                  <a:spLocks noChangeArrowheads="1"/>
                </p:cNvSpPr>
                <p:nvPr/>
              </p:nvSpPr>
              <p:spPr bwMode="auto">
                <a:xfrm>
                  <a:off x="1134210" y="1724056"/>
                  <a:ext cx="417877" cy="138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Control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393" name="Rectangle 392"/>
                <p:cNvSpPr>
                  <a:spLocks noChangeArrowheads="1"/>
                </p:cNvSpPr>
                <p:nvPr/>
              </p:nvSpPr>
              <p:spPr bwMode="auto">
                <a:xfrm>
                  <a:off x="2659889" y="1731445"/>
                  <a:ext cx="246862" cy="1384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EtOH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394" name="Rectangle 393"/>
                <p:cNvSpPr>
                  <a:spLocks noChangeArrowheads="1"/>
                </p:cNvSpPr>
                <p:nvPr/>
              </p:nvSpPr>
              <p:spPr bwMode="auto">
                <a:xfrm>
                  <a:off x="4739195" y="1713243"/>
                  <a:ext cx="501650" cy="139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900" b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Oxazolone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395" name="Rechteck 153"/>
                <p:cNvSpPr/>
                <p:nvPr/>
              </p:nvSpPr>
              <p:spPr>
                <a:xfrm>
                  <a:off x="3589969" y="1677888"/>
                  <a:ext cx="771341" cy="23097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900" b="1" kern="1200" dirty="0" smtClean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Calcipotriol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372" name="Gruppieren 154"/>
              <p:cNvGrpSpPr/>
              <p:nvPr/>
            </p:nvGrpSpPr>
            <p:grpSpPr>
              <a:xfrm rot="16200000">
                <a:off x="-670581" y="669002"/>
                <a:ext cx="1818080" cy="416560"/>
                <a:chOff x="-711929" y="662050"/>
                <a:chExt cx="3222632" cy="416560"/>
              </a:xfrm>
            </p:grpSpPr>
            <p:grpSp>
              <p:nvGrpSpPr>
                <p:cNvPr id="374" name="Gruppieren 155"/>
                <p:cNvGrpSpPr/>
                <p:nvPr/>
              </p:nvGrpSpPr>
              <p:grpSpPr>
                <a:xfrm>
                  <a:off x="-541405" y="960336"/>
                  <a:ext cx="2880000" cy="30481"/>
                  <a:chOff x="-541405" y="960336"/>
                  <a:chExt cx="2880000" cy="30481"/>
                </a:xfrm>
              </p:grpSpPr>
              <p:cxnSp>
                <p:nvCxnSpPr>
                  <p:cNvPr id="381" name="Gerader Verbinder 156"/>
                  <p:cNvCxnSpPr/>
                  <p:nvPr/>
                </p:nvCxnSpPr>
                <p:spPr>
                  <a:xfrm>
                    <a:off x="-541405" y="987434"/>
                    <a:ext cx="2880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82" name="Gruppieren 157"/>
                  <p:cNvGrpSpPr/>
                  <p:nvPr/>
                </p:nvGrpSpPr>
                <p:grpSpPr>
                  <a:xfrm>
                    <a:off x="-526925" y="960336"/>
                    <a:ext cx="2861489" cy="30481"/>
                    <a:chOff x="-526925" y="960336"/>
                    <a:chExt cx="2861489" cy="30481"/>
                  </a:xfrm>
                </p:grpSpPr>
                <p:cxnSp>
                  <p:nvCxnSpPr>
                    <p:cNvPr id="383" name="Gerader Verbinder 158"/>
                    <p:cNvCxnSpPr/>
                    <p:nvPr/>
                  </p:nvCxnSpPr>
                  <p:spPr>
                    <a:xfrm rot="5400000">
                      <a:off x="-541325" y="974736"/>
                      <a:ext cx="2880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Gerader Verbinder 159"/>
                    <p:cNvCxnSpPr/>
                    <p:nvPr/>
                  </p:nvCxnSpPr>
                  <p:spPr>
                    <a:xfrm rot="5400000">
                      <a:off x="2320164" y="976415"/>
                      <a:ext cx="2880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5" name="Gerader Verbinder 160"/>
                    <p:cNvCxnSpPr/>
                    <p:nvPr/>
                  </p:nvCxnSpPr>
                  <p:spPr>
                    <a:xfrm rot="5400000">
                      <a:off x="853465" y="976417"/>
                      <a:ext cx="2880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6" name="Gerader Verbinder 161"/>
                    <p:cNvCxnSpPr/>
                    <p:nvPr/>
                  </p:nvCxnSpPr>
                  <p:spPr>
                    <a:xfrm rot="5400000">
                      <a:off x="150983" y="976414"/>
                      <a:ext cx="2880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7" name="Gerader Verbinder 162"/>
                    <p:cNvCxnSpPr/>
                    <p:nvPr/>
                  </p:nvCxnSpPr>
                  <p:spPr>
                    <a:xfrm rot="5400000">
                      <a:off x="1556849" y="976412"/>
                      <a:ext cx="2880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75" name="Gruppieren 163"/>
                <p:cNvGrpSpPr/>
                <p:nvPr/>
              </p:nvGrpSpPr>
              <p:grpSpPr>
                <a:xfrm>
                  <a:off x="-711929" y="662050"/>
                  <a:ext cx="3222632" cy="416560"/>
                  <a:chOff x="-711929" y="662050"/>
                  <a:chExt cx="3222632" cy="416560"/>
                </a:xfrm>
              </p:grpSpPr>
              <p:sp>
                <p:nvSpPr>
                  <p:cNvPr id="376" name="Rechteck 164"/>
                  <p:cNvSpPr/>
                  <p:nvPr/>
                </p:nvSpPr>
                <p:spPr>
                  <a:xfrm rot="5400000">
                    <a:off x="-612586" y="702897"/>
                    <a:ext cx="182880" cy="38156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0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377" name="Rechteck 165"/>
                  <p:cNvSpPr/>
                  <p:nvPr/>
                </p:nvSpPr>
                <p:spPr>
                  <a:xfrm rot="5400000">
                    <a:off x="16238" y="700711"/>
                    <a:ext cx="320675" cy="38156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25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378" name="Rechteck 166"/>
                  <p:cNvSpPr/>
                  <p:nvPr/>
                </p:nvSpPr>
                <p:spPr>
                  <a:xfrm rot="5400000">
                    <a:off x="717416" y="705212"/>
                    <a:ext cx="308610" cy="38156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50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379" name="Rechteck 167"/>
                  <p:cNvSpPr/>
                  <p:nvPr/>
                </p:nvSpPr>
                <p:spPr>
                  <a:xfrm rot="5400000">
                    <a:off x="1425807" y="698989"/>
                    <a:ext cx="295910" cy="38156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75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380" name="Rechteck 168"/>
                  <p:cNvSpPr/>
                  <p:nvPr/>
                </p:nvSpPr>
                <p:spPr>
                  <a:xfrm rot="5400000">
                    <a:off x="2111639" y="679546"/>
                    <a:ext cx="416560" cy="3815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100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</p:grpSp>
          <p:sp>
            <p:nvSpPr>
              <p:cNvPr id="373" name="Rechteck 169"/>
              <p:cNvSpPr/>
              <p:nvPr/>
            </p:nvSpPr>
            <p:spPr>
              <a:xfrm rot="16200000">
                <a:off x="-607323" y="779599"/>
                <a:ext cx="1445477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0"/>
                  </a:spcAft>
                </a:pPr>
                <a:r>
                  <a:rPr lang="de-DE" sz="900" b="1" kern="1200">
                    <a:solidFill>
                      <a:srgbClr val="000000"/>
                    </a:solidFill>
                    <a:effectLst/>
                    <a:latin typeface="Calibri"/>
                    <a:ea typeface="Times New Roman"/>
                    <a:cs typeface="Arial"/>
                  </a:rPr>
                  <a:t>Relative abundance (%)</a:t>
                </a:r>
                <a:endParaRPr lang="en-US" sz="120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369" name="Gerader Verbinder 171"/>
            <p:cNvCxnSpPr/>
            <p:nvPr/>
          </p:nvCxnSpPr>
          <p:spPr>
            <a:xfrm>
              <a:off x="347083" y="1684655"/>
              <a:ext cx="5126400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1" name="Textfeld 2"/>
          <p:cNvSpPr txBox="1">
            <a:spLocks noChangeArrowheads="1"/>
          </p:cNvSpPr>
          <p:nvPr/>
        </p:nvSpPr>
        <p:spPr bwMode="auto">
          <a:xfrm>
            <a:off x="616934" y="435235"/>
            <a:ext cx="309196" cy="33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>
                <a:effectLst/>
                <a:latin typeface="Calibri"/>
                <a:ea typeface="Calibri"/>
                <a:cs typeface="Arial"/>
              </a:rPr>
              <a:t>a</a:t>
            </a:r>
            <a:endParaRPr lang="en-US" sz="1200" dirty="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162" name="Textfeld 2"/>
          <p:cNvSpPr txBox="1">
            <a:spLocks noChangeArrowheads="1"/>
          </p:cNvSpPr>
          <p:nvPr/>
        </p:nvSpPr>
        <p:spPr bwMode="auto">
          <a:xfrm>
            <a:off x="550603" y="5696714"/>
            <a:ext cx="309196" cy="311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effectLst/>
                <a:latin typeface="Calibri"/>
                <a:ea typeface="Calibri"/>
                <a:cs typeface="Arial"/>
              </a:rPr>
              <a:t>b</a:t>
            </a:r>
            <a:endParaRPr lang="en-US" sz="1200" dirty="0">
              <a:effectLst/>
              <a:latin typeface="Arial"/>
              <a:ea typeface="Calibri"/>
              <a:cs typeface="Arial"/>
            </a:endParaRPr>
          </a:p>
        </p:txBody>
      </p:sp>
      <p:sp>
        <p:nvSpPr>
          <p:cNvPr id="163" name="Textfeld 2"/>
          <p:cNvSpPr txBox="1">
            <a:spLocks noChangeArrowheads="1"/>
          </p:cNvSpPr>
          <p:nvPr/>
        </p:nvSpPr>
        <p:spPr bwMode="auto">
          <a:xfrm>
            <a:off x="3537509" y="5694923"/>
            <a:ext cx="309196" cy="311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de-DE" sz="1400" b="1" dirty="0" smtClean="0">
                <a:effectLst/>
                <a:latin typeface="Calibri"/>
                <a:ea typeface="Calibri"/>
                <a:cs typeface="Arial"/>
              </a:rPr>
              <a:t>c</a:t>
            </a:r>
            <a:endParaRPr lang="en-US" sz="1200" dirty="0">
              <a:effectLst/>
              <a:latin typeface="Arial"/>
              <a:ea typeface="Calibri"/>
              <a:cs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704467" y="5720627"/>
            <a:ext cx="1339559" cy="1377860"/>
            <a:chOff x="3704467" y="5720627"/>
            <a:chExt cx="1339559" cy="1377860"/>
          </a:xfrm>
        </p:grpSpPr>
        <p:pic>
          <p:nvPicPr>
            <p:cNvPr id="5" name="Grafik 4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00026" y="5903206"/>
              <a:ext cx="1044000" cy="943200"/>
            </a:xfrm>
            <a:prstGeom prst="rect">
              <a:avLst/>
            </a:prstGeom>
          </p:spPr>
        </p:pic>
        <p:grpSp>
          <p:nvGrpSpPr>
            <p:cNvPr id="6" name="Gruppieren 5"/>
            <p:cNvGrpSpPr/>
            <p:nvPr/>
          </p:nvGrpSpPr>
          <p:grpSpPr>
            <a:xfrm>
              <a:off x="3704467" y="5720627"/>
              <a:ext cx="1261907" cy="1377860"/>
              <a:chOff x="3704467" y="5720627"/>
              <a:chExt cx="1261907" cy="1377860"/>
            </a:xfrm>
          </p:grpSpPr>
          <p:grpSp>
            <p:nvGrpSpPr>
              <p:cNvPr id="254" name="Gruppieren 249"/>
              <p:cNvGrpSpPr/>
              <p:nvPr/>
            </p:nvGrpSpPr>
            <p:grpSpPr>
              <a:xfrm>
                <a:off x="3704467" y="5720627"/>
                <a:ext cx="1261907" cy="1377860"/>
                <a:chOff x="-23742" y="-43906"/>
                <a:chExt cx="1262531" cy="1378022"/>
              </a:xfrm>
            </p:grpSpPr>
            <p:grpSp>
              <p:nvGrpSpPr>
                <p:cNvPr id="255" name="Gruppieren 250"/>
                <p:cNvGrpSpPr/>
                <p:nvPr/>
              </p:nvGrpSpPr>
              <p:grpSpPr>
                <a:xfrm>
                  <a:off x="-23742" y="-43906"/>
                  <a:ext cx="1262531" cy="1378022"/>
                  <a:chOff x="-23742" y="-43906"/>
                  <a:chExt cx="1262531" cy="1378022"/>
                </a:xfrm>
              </p:grpSpPr>
              <p:grpSp>
                <p:nvGrpSpPr>
                  <p:cNvPr id="257" name="Gruppieren 251"/>
                  <p:cNvGrpSpPr/>
                  <p:nvPr/>
                </p:nvGrpSpPr>
                <p:grpSpPr>
                  <a:xfrm>
                    <a:off x="-23742" y="-43906"/>
                    <a:ext cx="1228225" cy="1303875"/>
                    <a:chOff x="-23742" y="-43906"/>
                    <a:chExt cx="1228225" cy="1303875"/>
                  </a:xfrm>
                </p:grpSpPr>
                <p:grpSp>
                  <p:nvGrpSpPr>
                    <p:cNvPr id="263" name="Gruppieren 252"/>
                    <p:cNvGrpSpPr/>
                    <p:nvPr/>
                  </p:nvGrpSpPr>
                  <p:grpSpPr>
                    <a:xfrm>
                      <a:off x="-23742" y="39712"/>
                      <a:ext cx="289429" cy="1220257"/>
                      <a:chOff x="-23742" y="39712"/>
                      <a:chExt cx="289429" cy="1220257"/>
                    </a:xfrm>
                  </p:grpSpPr>
                  <p:grpSp>
                    <p:nvGrpSpPr>
                      <p:cNvPr id="265" name="Gruppieren 253"/>
                      <p:cNvGrpSpPr/>
                      <p:nvPr/>
                    </p:nvGrpSpPr>
                    <p:grpSpPr>
                      <a:xfrm>
                        <a:off x="162363" y="395149"/>
                        <a:ext cx="103324" cy="512741"/>
                        <a:chOff x="162363" y="395149"/>
                        <a:chExt cx="103324" cy="512741"/>
                      </a:xfrm>
                    </p:grpSpPr>
                    <p:sp>
                      <p:nvSpPr>
                        <p:cNvPr id="267" name="Rectangle 26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06760" y="800155"/>
                          <a:ext cx="49719" cy="1077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5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268" name="Rectangle 26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66251" y="603177"/>
                          <a:ext cx="99436" cy="1077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10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269" name="Rectangle 26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62363" y="395149"/>
                          <a:ext cx="99435" cy="1077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700" kern="1200" dirty="0">
                              <a:solidFill>
                                <a:srgbClr val="000000"/>
                              </a:solidFill>
                              <a:effectLst/>
                              <a:latin typeface="Arial"/>
                              <a:ea typeface="Times New Roman"/>
                            </a:rPr>
                            <a:t>15</a:t>
                          </a:r>
                          <a:endParaRPr lang="en-US" sz="14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266" name="Rechteck 653"/>
                      <p:cNvSpPr/>
                      <p:nvPr/>
                    </p:nvSpPr>
                    <p:spPr>
                      <a:xfrm rot="16200000">
                        <a:off x="-526095" y="542065"/>
                        <a:ext cx="1220257" cy="215551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b="1" kern="1200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Relative abundance (%)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264" name="Rechteck 654"/>
                    <p:cNvSpPr/>
                    <p:nvPr/>
                  </p:nvSpPr>
                  <p:spPr>
                    <a:xfrm>
                      <a:off x="338150" y="-43906"/>
                      <a:ext cx="866333" cy="215291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i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Staphylococcus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258" name="Gruppieren 658"/>
                  <p:cNvGrpSpPr/>
                  <p:nvPr/>
                </p:nvGrpSpPr>
                <p:grpSpPr>
                  <a:xfrm>
                    <a:off x="143406" y="1120983"/>
                    <a:ext cx="1095383" cy="213133"/>
                    <a:chOff x="143406" y="1120983"/>
                    <a:chExt cx="1095383" cy="213133"/>
                  </a:xfrm>
                </p:grpSpPr>
                <p:sp>
                  <p:nvSpPr>
                    <p:cNvPr id="259" name="Rectangle 258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513293" y="1210991"/>
                      <a:ext cx="476327" cy="1231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fontAlgn="base" hangingPunct="0"/>
                      <a:r>
                        <a:rPr lang="en-US" sz="800" dirty="0">
                          <a:solidFill>
                            <a:srgbClr val="000000"/>
                          </a:solidFill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a typeface="Times New Roman"/>
                      </a:endParaRPr>
                    </a:p>
                  </p:txBody>
                </p:sp>
                <p:sp>
                  <p:nvSpPr>
                    <p:cNvPr id="260" name="Rectangle 259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797745" y="1177858"/>
                      <a:ext cx="441044" cy="1231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261" name="Rectangle 260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43406" y="1152288"/>
                      <a:ext cx="311137" cy="1231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262" name="Rectangle 26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484582" y="1120983"/>
                      <a:ext cx="214908" cy="1231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EtOH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256" name="Rectangle 255"/>
                <p:cNvSpPr>
                  <a:spLocks noChangeArrowheads="1"/>
                </p:cNvSpPr>
                <p:nvPr/>
              </p:nvSpPr>
              <p:spPr bwMode="auto">
                <a:xfrm>
                  <a:off x="209524" y="999899"/>
                  <a:ext cx="49719" cy="1077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kern="1200" dirty="0">
                      <a:solidFill>
                        <a:srgbClr val="000000"/>
                      </a:solidFill>
                      <a:effectLst/>
                      <a:latin typeface="Arial"/>
                      <a:ea typeface="Times New Roman"/>
                    </a:rPr>
                    <a:t>0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185" name="Rectangle 268"/>
              <p:cNvSpPr>
                <a:spLocks noChangeArrowheads="1"/>
              </p:cNvSpPr>
              <p:nvPr/>
            </p:nvSpPr>
            <p:spPr bwMode="auto">
              <a:xfrm>
                <a:off x="3894304" y="5959850"/>
                <a:ext cx="99386" cy="107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eaLnBrk="0" fontAlgn="base" hangingPunct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700" dirty="0" smtClean="0">
                    <a:solidFill>
                      <a:srgbClr val="000000"/>
                    </a:solidFill>
                    <a:latin typeface="Arial"/>
                    <a:ea typeface="Times New Roman"/>
                  </a:rPr>
                  <a:t>20</a:t>
                </a:r>
                <a:endParaRPr lang="en-US" sz="1400" dirty="0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  <p:grpSp>
        <p:nvGrpSpPr>
          <p:cNvPr id="9" name="Gruppieren 8"/>
          <p:cNvGrpSpPr/>
          <p:nvPr/>
        </p:nvGrpSpPr>
        <p:grpSpPr>
          <a:xfrm>
            <a:off x="5041892" y="5710262"/>
            <a:ext cx="1160018" cy="1379944"/>
            <a:chOff x="5041892" y="5710262"/>
            <a:chExt cx="1160018" cy="1379944"/>
          </a:xfrm>
        </p:grpSpPr>
        <p:grpSp>
          <p:nvGrpSpPr>
            <p:cNvPr id="213" name="Gruppieren 855"/>
            <p:cNvGrpSpPr/>
            <p:nvPr/>
          </p:nvGrpSpPr>
          <p:grpSpPr>
            <a:xfrm>
              <a:off x="5041892" y="5710262"/>
              <a:ext cx="1067482" cy="1379944"/>
              <a:chOff x="132166" y="-53661"/>
              <a:chExt cx="1067633" cy="1380611"/>
            </a:xfrm>
          </p:grpSpPr>
          <p:grpSp>
            <p:nvGrpSpPr>
              <p:cNvPr id="227" name="Gruppieren 302"/>
              <p:cNvGrpSpPr/>
              <p:nvPr/>
            </p:nvGrpSpPr>
            <p:grpSpPr>
              <a:xfrm>
                <a:off x="132166" y="-53661"/>
                <a:ext cx="1067633" cy="1380611"/>
                <a:chOff x="1385624" y="-59268"/>
                <a:chExt cx="1067633" cy="1380611"/>
              </a:xfrm>
            </p:grpSpPr>
            <p:grpSp>
              <p:nvGrpSpPr>
                <p:cNvPr id="228" name="Gruppieren 357"/>
                <p:cNvGrpSpPr/>
                <p:nvPr/>
              </p:nvGrpSpPr>
              <p:grpSpPr>
                <a:xfrm>
                  <a:off x="1400564" y="-59268"/>
                  <a:ext cx="981074" cy="1167711"/>
                  <a:chOff x="1400564" y="-59268"/>
                  <a:chExt cx="981074" cy="1167711"/>
                </a:xfrm>
              </p:grpSpPr>
              <p:sp>
                <p:nvSpPr>
                  <p:cNvPr id="234" name="Rechteck 358"/>
                  <p:cNvSpPr/>
                  <p:nvPr/>
                </p:nvSpPr>
                <p:spPr>
                  <a:xfrm>
                    <a:off x="1598772" y="-59268"/>
                    <a:ext cx="782866" cy="21536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i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Streptococcus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235" name="Gruppieren 359"/>
                  <p:cNvGrpSpPr/>
                  <p:nvPr/>
                </p:nvGrpSpPr>
                <p:grpSpPr>
                  <a:xfrm>
                    <a:off x="1400564" y="274119"/>
                    <a:ext cx="145190" cy="834324"/>
                    <a:chOff x="1400564" y="274119"/>
                    <a:chExt cx="145190" cy="834324"/>
                  </a:xfrm>
                </p:grpSpPr>
                <p:grpSp>
                  <p:nvGrpSpPr>
                    <p:cNvPr id="236" name="Gruppieren 361"/>
                    <p:cNvGrpSpPr/>
                    <p:nvPr/>
                  </p:nvGrpSpPr>
                  <p:grpSpPr>
                    <a:xfrm>
                      <a:off x="1400564" y="274119"/>
                      <a:ext cx="145190" cy="834324"/>
                      <a:chOff x="1400564" y="274119"/>
                      <a:chExt cx="145190" cy="834324"/>
                    </a:xfrm>
                  </p:grpSpPr>
                  <p:sp>
                    <p:nvSpPr>
                      <p:cNvPr id="239" name="Rectangle 2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48679" y="1000669"/>
                        <a:ext cx="49701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0</a:t>
                        </a:r>
                        <a:endParaRPr lang="en-US" sz="14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240" name="Rectangle 2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04555" y="636343"/>
                        <a:ext cx="99400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20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241" name="Rectangle 2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00564" y="274119"/>
                        <a:ext cx="145190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40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237" name="Rectangle 2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03894" y="821999"/>
                      <a:ext cx="125894" cy="1077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38" name="Rectangle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00564" y="457073"/>
                      <a:ext cx="133752" cy="10777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grpSp>
              <p:nvGrpSpPr>
                <p:cNvPr id="229" name="Gruppieren 368"/>
                <p:cNvGrpSpPr/>
                <p:nvPr/>
              </p:nvGrpSpPr>
              <p:grpSpPr>
                <a:xfrm>
                  <a:off x="1385624" y="1117579"/>
                  <a:ext cx="1067633" cy="203764"/>
                  <a:chOff x="1385624" y="1117579"/>
                  <a:chExt cx="1067633" cy="203764"/>
                </a:xfrm>
              </p:grpSpPr>
              <p:sp>
                <p:nvSpPr>
                  <p:cNvPr id="230" name="Rectangle 229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747440" y="1198172"/>
                    <a:ext cx="476160" cy="1231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eaLnBrk="0" fontAlgn="base" hangingPunct="0"/>
                    <a:r>
                      <a:rPr lang="en-US" sz="800" dirty="0" smtClean="0">
                        <a:solidFill>
                          <a:srgbClr val="000000"/>
                        </a:solidFill>
                        <a:ea typeface="Times New Roman"/>
                        <a:cs typeface="Arial"/>
                      </a:rPr>
                      <a:t>Calcipotriol</a:t>
                    </a:r>
                    <a:endParaRPr lang="en-US" sz="1400" dirty="0">
                      <a:ea typeface="Times New Roman"/>
                    </a:endParaRPr>
                  </a:p>
                </p:txBody>
              </p:sp>
              <p:sp>
                <p:nvSpPr>
                  <p:cNvPr id="231" name="Rectangle 230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2012368" y="1175874"/>
                    <a:ext cx="440889" cy="1231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Oxazolone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  <p:sp>
                <p:nvSpPr>
                  <p:cNvPr id="232" name="Rectangle 231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385624" y="1148942"/>
                    <a:ext cx="311027" cy="1231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Control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  <p:sp>
                <p:nvSpPr>
                  <p:cNvPr id="233" name="Rectangle 232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1698322" y="1117579"/>
                    <a:ext cx="214833" cy="12317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ea typeface="Times New Roman"/>
                        <a:cs typeface="Arial"/>
                      </a:rPr>
                      <a:t>EtOH</a:t>
                    </a:r>
                    <a:endParaRPr lang="en-US" sz="1400" dirty="0">
                      <a:effectLst/>
                      <a:ea typeface="Times New Roman"/>
                    </a:endParaRPr>
                  </a:p>
                </p:txBody>
              </p:sp>
            </p:grpSp>
          </p:grpSp>
          <p:grpSp>
            <p:nvGrpSpPr>
              <p:cNvPr id="216" name="Gruppieren 823"/>
              <p:cNvGrpSpPr/>
              <p:nvPr/>
            </p:nvGrpSpPr>
            <p:grpSpPr>
              <a:xfrm>
                <a:off x="762942" y="127116"/>
                <a:ext cx="345882" cy="215444"/>
                <a:chOff x="737049" y="139894"/>
                <a:chExt cx="345882" cy="215444"/>
              </a:xfrm>
            </p:grpSpPr>
            <p:sp>
              <p:nvSpPr>
                <p:cNvPr id="224" name="Eckige Klammer links 824"/>
                <p:cNvSpPr/>
                <p:nvPr/>
              </p:nvSpPr>
              <p:spPr>
                <a:xfrm rot="5400000">
                  <a:off x="905145" y="159693"/>
                  <a:ext cx="18046" cy="223200"/>
                </a:xfrm>
                <a:prstGeom prst="leftBracket">
                  <a:avLst/>
                </a:prstGeom>
                <a:ln w="31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5" name="Textfeld 535"/>
                <p:cNvSpPr txBox="1"/>
                <p:nvPr/>
              </p:nvSpPr>
              <p:spPr>
                <a:xfrm>
                  <a:off x="737049" y="139894"/>
                  <a:ext cx="345882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**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pic>
          <p:nvPicPr>
            <p:cNvPr id="8" name="Grafik 7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57910" y="5912963"/>
              <a:ext cx="1044000" cy="943200"/>
            </a:xfrm>
            <a:prstGeom prst="rect">
              <a:avLst/>
            </a:prstGeom>
          </p:spPr>
        </p:pic>
      </p:grpSp>
      <p:grpSp>
        <p:nvGrpSpPr>
          <p:cNvPr id="11" name="Gruppieren 10"/>
          <p:cNvGrpSpPr/>
          <p:nvPr/>
        </p:nvGrpSpPr>
        <p:grpSpPr>
          <a:xfrm>
            <a:off x="947658" y="5728482"/>
            <a:ext cx="1339232" cy="1364217"/>
            <a:chOff x="947658" y="5728482"/>
            <a:chExt cx="1339232" cy="1364217"/>
          </a:xfrm>
        </p:grpSpPr>
        <p:grpSp>
          <p:nvGrpSpPr>
            <p:cNvPr id="282" name="Gruppieren 699"/>
            <p:cNvGrpSpPr/>
            <p:nvPr/>
          </p:nvGrpSpPr>
          <p:grpSpPr>
            <a:xfrm>
              <a:off x="947658" y="5728482"/>
              <a:ext cx="1237611" cy="1364217"/>
              <a:chOff x="1195255" y="-34050"/>
              <a:chExt cx="1237902" cy="1364875"/>
            </a:xfrm>
          </p:grpSpPr>
          <p:grpSp>
            <p:nvGrpSpPr>
              <p:cNvPr id="283" name="Gruppieren 700"/>
              <p:cNvGrpSpPr/>
              <p:nvPr/>
            </p:nvGrpSpPr>
            <p:grpSpPr>
              <a:xfrm>
                <a:off x="1195255" y="-34050"/>
                <a:ext cx="1185470" cy="1251665"/>
                <a:chOff x="1195255" y="-34050"/>
                <a:chExt cx="1185470" cy="1251665"/>
              </a:xfrm>
            </p:grpSpPr>
            <p:sp>
              <p:nvSpPr>
                <p:cNvPr id="289" name="Rechteck 701"/>
                <p:cNvSpPr/>
                <p:nvPr/>
              </p:nvSpPr>
              <p:spPr>
                <a:xfrm>
                  <a:off x="1598772" y="-34050"/>
                  <a:ext cx="781953" cy="21536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i="1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Fusimonas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290" name="Gruppieren 702"/>
                <p:cNvGrpSpPr/>
                <p:nvPr/>
              </p:nvGrpSpPr>
              <p:grpSpPr>
                <a:xfrm>
                  <a:off x="1195255" y="43205"/>
                  <a:ext cx="331899" cy="1174410"/>
                  <a:chOff x="1195255" y="43205"/>
                  <a:chExt cx="331899" cy="1174410"/>
                </a:xfrm>
              </p:grpSpPr>
              <p:grpSp>
                <p:nvGrpSpPr>
                  <p:cNvPr id="291" name="Gruppieren 703"/>
                  <p:cNvGrpSpPr/>
                  <p:nvPr/>
                </p:nvGrpSpPr>
                <p:grpSpPr>
                  <a:xfrm>
                    <a:off x="1195255" y="43205"/>
                    <a:ext cx="331899" cy="1174410"/>
                    <a:chOff x="1195255" y="43205"/>
                    <a:chExt cx="331899" cy="1174410"/>
                  </a:xfrm>
                </p:grpSpPr>
                <p:grpSp>
                  <p:nvGrpSpPr>
                    <p:cNvPr id="294" name="Gruppieren 256"/>
                    <p:cNvGrpSpPr/>
                    <p:nvPr/>
                  </p:nvGrpSpPr>
                  <p:grpSpPr>
                    <a:xfrm>
                      <a:off x="1386771" y="255989"/>
                      <a:ext cx="140383" cy="861934"/>
                      <a:chOff x="1386771" y="255989"/>
                      <a:chExt cx="140383" cy="861934"/>
                    </a:xfrm>
                  </p:grpSpPr>
                  <p:sp>
                    <p:nvSpPr>
                      <p:cNvPr id="296" name="Rectangle 29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37499" y="1010149"/>
                        <a:ext cx="49706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non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297" name="Rectangle 29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91280" y="255989"/>
                        <a:ext cx="102860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40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298" name="Rectangle 2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6771" y="635497"/>
                        <a:ext cx="140383" cy="1077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en-US" sz="700" kern="1200" dirty="0">
                            <a:solidFill>
                              <a:srgbClr val="000000"/>
                            </a:solidFill>
                            <a:effectLst/>
                            <a:latin typeface="Arial"/>
                            <a:ea typeface="Times New Roman"/>
                          </a:rPr>
                          <a:t>20</a:t>
                        </a:r>
                        <a:endParaRPr lang="en-US" sz="14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295" name="Rechteck 260"/>
                    <p:cNvSpPr/>
                    <p:nvPr/>
                  </p:nvSpPr>
                  <p:spPr>
                    <a:xfrm rot="16200000">
                      <a:off x="715798" y="522662"/>
                      <a:ext cx="1174410" cy="215495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Relative abundance (%)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292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1384572" y="821544"/>
                    <a:ext cx="125773" cy="10777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7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rPr>
                      <a:t>10</a:t>
                    </a:r>
                    <a:endParaRPr lang="en-US" sz="1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293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1388060" y="450728"/>
                    <a:ext cx="113972" cy="10777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0" marR="0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sz="7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rPr>
                      <a:t>30</a:t>
                    </a:r>
                    <a:endParaRPr lang="en-US" sz="14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</p:grpSp>
          <p:grpSp>
            <p:nvGrpSpPr>
              <p:cNvPr id="284" name="Gruppieren 263"/>
              <p:cNvGrpSpPr/>
              <p:nvPr/>
            </p:nvGrpSpPr>
            <p:grpSpPr>
              <a:xfrm>
                <a:off x="1355470" y="1128761"/>
                <a:ext cx="1077687" cy="202064"/>
                <a:chOff x="1355470" y="1128761"/>
                <a:chExt cx="1077687" cy="202064"/>
              </a:xfrm>
            </p:grpSpPr>
            <p:sp>
              <p:nvSpPr>
                <p:cNvPr id="285" name="Rectangle 284"/>
                <p:cNvSpPr>
                  <a:spLocks noChangeArrowheads="1"/>
                </p:cNvSpPr>
                <p:nvPr/>
              </p:nvSpPr>
              <p:spPr bwMode="auto">
                <a:xfrm rot="19327569">
                  <a:off x="1722536" y="1207654"/>
                  <a:ext cx="476205" cy="1231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 smtClean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Calcipotriol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86" name="Rectangle 285"/>
                <p:cNvSpPr>
                  <a:spLocks noChangeArrowheads="1"/>
                </p:cNvSpPr>
                <p:nvPr/>
              </p:nvSpPr>
              <p:spPr bwMode="auto">
                <a:xfrm rot="19327569">
                  <a:off x="1992226" y="1178913"/>
                  <a:ext cx="440931" cy="1231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Oxazolone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87" name="Rectangle 286"/>
                <p:cNvSpPr>
                  <a:spLocks noChangeArrowheads="1"/>
                </p:cNvSpPr>
                <p:nvPr/>
              </p:nvSpPr>
              <p:spPr bwMode="auto">
                <a:xfrm rot="19327569">
                  <a:off x="1355470" y="1155384"/>
                  <a:ext cx="311057" cy="1231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Control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88" name="Rectangle 287"/>
                <p:cNvSpPr>
                  <a:spLocks noChangeArrowheads="1"/>
                </p:cNvSpPr>
                <p:nvPr/>
              </p:nvSpPr>
              <p:spPr bwMode="auto">
                <a:xfrm rot="19327569">
                  <a:off x="1687130" y="1128761"/>
                  <a:ext cx="214853" cy="1231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EtOH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pic>
          <p:nvPicPr>
            <p:cNvPr id="10" name="Grafik 9"/>
            <p:cNvPicPr preferRelativeResize="0"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42890" y="5912855"/>
              <a:ext cx="1044000" cy="943200"/>
            </a:xfrm>
            <a:prstGeom prst="rect">
              <a:avLst/>
            </a:prstGeom>
          </p:spPr>
        </p:pic>
      </p:grpSp>
      <p:grpSp>
        <p:nvGrpSpPr>
          <p:cNvPr id="13" name="Gruppieren 12"/>
          <p:cNvGrpSpPr/>
          <p:nvPr/>
        </p:nvGrpSpPr>
        <p:grpSpPr>
          <a:xfrm>
            <a:off x="2231697" y="5731349"/>
            <a:ext cx="1198193" cy="1370491"/>
            <a:chOff x="2231697" y="5731349"/>
            <a:chExt cx="1198193" cy="1370491"/>
          </a:xfrm>
        </p:grpSpPr>
        <p:grpSp>
          <p:nvGrpSpPr>
            <p:cNvPr id="299" name="Gruppieren 705"/>
            <p:cNvGrpSpPr/>
            <p:nvPr/>
          </p:nvGrpSpPr>
          <p:grpSpPr>
            <a:xfrm>
              <a:off x="2231697" y="5731349"/>
              <a:ext cx="1183969" cy="1370491"/>
              <a:chOff x="139610" y="-26857"/>
              <a:chExt cx="1183730" cy="1371766"/>
            </a:xfrm>
          </p:grpSpPr>
          <p:grpSp>
            <p:nvGrpSpPr>
              <p:cNvPr id="303" name="Gruppieren 704"/>
              <p:cNvGrpSpPr/>
              <p:nvPr/>
            </p:nvGrpSpPr>
            <p:grpSpPr>
              <a:xfrm>
                <a:off x="181841" y="-26857"/>
                <a:ext cx="1141499" cy="1371766"/>
                <a:chOff x="181841" y="-26857"/>
                <a:chExt cx="1141499" cy="1371766"/>
              </a:xfrm>
            </p:grpSpPr>
            <p:grpSp>
              <p:nvGrpSpPr>
                <p:cNvPr id="319" name="Gruppieren 772"/>
                <p:cNvGrpSpPr/>
                <p:nvPr/>
              </p:nvGrpSpPr>
              <p:grpSpPr>
                <a:xfrm>
                  <a:off x="181841" y="-3"/>
                  <a:ext cx="1125409" cy="1344912"/>
                  <a:chOff x="1402101" y="-5610"/>
                  <a:chExt cx="1125409" cy="1344912"/>
                </a:xfrm>
              </p:grpSpPr>
              <p:grpSp>
                <p:nvGrpSpPr>
                  <p:cNvPr id="320" name="Gruppieren 773"/>
                  <p:cNvGrpSpPr/>
                  <p:nvPr/>
                </p:nvGrpSpPr>
                <p:grpSpPr>
                  <a:xfrm>
                    <a:off x="1428931" y="-5610"/>
                    <a:ext cx="1098579" cy="1169136"/>
                    <a:chOff x="1428931" y="-5610"/>
                    <a:chExt cx="1098579" cy="1169136"/>
                  </a:xfrm>
                </p:grpSpPr>
                <p:sp>
                  <p:nvSpPr>
                    <p:cNvPr id="326" name="Rechteck 774"/>
                    <p:cNvSpPr/>
                    <p:nvPr/>
                  </p:nvSpPr>
                  <p:spPr>
                    <a:xfrm>
                      <a:off x="1428931" y="-5610"/>
                      <a:ext cx="1098579" cy="296053"/>
                    </a:xfrm>
                    <a:prstGeom prst="rect">
                      <a:avLst/>
                    </a:prstGeom>
                  </p:spPr>
                  <p:txBody>
                    <a:bodyPr wrap="square">
                      <a:sp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grpSp>
                  <p:nvGrpSpPr>
                    <p:cNvPr id="327" name="Gruppieren 775"/>
                    <p:cNvGrpSpPr/>
                    <p:nvPr/>
                  </p:nvGrpSpPr>
                  <p:grpSpPr>
                    <a:xfrm>
                      <a:off x="1454843" y="307173"/>
                      <a:ext cx="125806" cy="856353"/>
                      <a:chOff x="1454843" y="307173"/>
                      <a:chExt cx="125806" cy="856353"/>
                    </a:xfrm>
                  </p:grpSpPr>
                  <p:grpSp>
                    <p:nvGrpSpPr>
                      <p:cNvPr id="328" name="Gruppieren 777"/>
                      <p:cNvGrpSpPr/>
                      <p:nvPr/>
                    </p:nvGrpSpPr>
                    <p:grpSpPr>
                      <a:xfrm>
                        <a:off x="1455009" y="307173"/>
                        <a:ext cx="96578" cy="631938"/>
                        <a:chOff x="1455009" y="307173"/>
                        <a:chExt cx="96578" cy="631938"/>
                      </a:xfrm>
                    </p:grpSpPr>
                    <p:sp>
                      <p:nvSpPr>
                        <p:cNvPr id="331" name="Rectangle 33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55533" y="763766"/>
                          <a:ext cx="69257" cy="1753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non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>
                              <a:effectLst/>
                              <a:latin typeface="Times New Roman"/>
                              <a:ea typeface="Times New Roman"/>
                            </a:rPr>
                            <a:t> 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332" name="Rectangle 3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55009" y="307173"/>
                          <a:ext cx="96578" cy="1753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0" tIns="0" rIns="0" bIns="0" numCol="1" anchor="t" anchorCtr="0" compatLnSpc="1">
                          <a:prstTxWarp prst="textNoShape">
                            <a:avLst/>
                          </a:prstTxWarp>
                          <a:spAutoFit/>
                        </a:bodyPr>
                        <a:lstStyle/>
                        <a:p>
                          <a:pPr marL="0" marR="0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1200">
                              <a:effectLst/>
                              <a:latin typeface="Times New Roman"/>
                              <a:ea typeface="Times New Roman"/>
                            </a:rPr>
                            <a:t> 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329" name="Rectangle 3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54843" y="988181"/>
                        <a:ext cx="125806" cy="1753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1200">
                            <a:effectLst/>
                            <a:latin typeface="Times New Roman"/>
                            <a:ea typeface="Times New Roman"/>
                          </a:rPr>
                          <a:t> 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330" name="Rectangle 3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60060" y="536804"/>
                        <a:ext cx="86412" cy="1753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0" tIns="0" rIns="0" bIns="0" numCol="1" anchor="t" anchorCtr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1200">
                            <a:effectLst/>
                            <a:latin typeface="Times New Roman"/>
                            <a:ea typeface="Times New Roman"/>
                          </a:rPr>
                          <a:t> 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</p:grpSp>
              <p:grpSp>
                <p:nvGrpSpPr>
                  <p:cNvPr id="321" name="Gruppieren 783"/>
                  <p:cNvGrpSpPr/>
                  <p:nvPr/>
                </p:nvGrpSpPr>
                <p:grpSpPr>
                  <a:xfrm>
                    <a:off x="1402101" y="1118359"/>
                    <a:ext cx="640555" cy="220943"/>
                    <a:chOff x="1402101" y="1118359"/>
                    <a:chExt cx="640555" cy="220943"/>
                  </a:xfrm>
                </p:grpSpPr>
                <p:sp>
                  <p:nvSpPr>
                    <p:cNvPr id="322" name="Rectangle 32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863739" y="1141477"/>
                      <a:ext cx="69257" cy="175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323" name="Rectangle 322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973399" y="1163957"/>
                      <a:ext cx="69257" cy="175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324" name="Rectangle 323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402101" y="1149278"/>
                      <a:ext cx="69257" cy="175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325" name="Rectangle 324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701938" y="1118359"/>
                      <a:ext cx="69257" cy="1753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317" name="Rechteck 614"/>
                <p:cNvSpPr/>
                <p:nvPr/>
              </p:nvSpPr>
              <p:spPr>
                <a:xfrm>
                  <a:off x="209550" y="-26857"/>
                  <a:ext cx="1113790" cy="2152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i="1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Muribaculaceae RIAY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304" name="Gruppieren 617"/>
              <p:cNvGrpSpPr/>
              <p:nvPr/>
            </p:nvGrpSpPr>
            <p:grpSpPr>
              <a:xfrm>
                <a:off x="139610" y="338416"/>
                <a:ext cx="1006735" cy="997591"/>
                <a:chOff x="114130" y="333085"/>
                <a:chExt cx="1006735" cy="997591"/>
              </a:xfrm>
            </p:grpSpPr>
            <p:grpSp>
              <p:nvGrpSpPr>
                <p:cNvPr id="305" name="Gruppieren 618"/>
                <p:cNvGrpSpPr/>
                <p:nvPr/>
              </p:nvGrpSpPr>
              <p:grpSpPr>
                <a:xfrm>
                  <a:off x="114130" y="333085"/>
                  <a:ext cx="1006735" cy="997591"/>
                  <a:chOff x="114130" y="333085"/>
                  <a:chExt cx="1006735" cy="997591"/>
                </a:xfrm>
              </p:grpSpPr>
              <p:grpSp>
                <p:nvGrpSpPr>
                  <p:cNvPr id="307" name="Gruppieren 621"/>
                  <p:cNvGrpSpPr/>
                  <p:nvPr/>
                </p:nvGrpSpPr>
                <p:grpSpPr>
                  <a:xfrm>
                    <a:off x="168422" y="333085"/>
                    <a:ext cx="155068" cy="460041"/>
                    <a:chOff x="168422" y="333085"/>
                    <a:chExt cx="155068" cy="460041"/>
                  </a:xfrm>
                </p:grpSpPr>
                <p:sp>
                  <p:nvSpPr>
                    <p:cNvPr id="313" name="Rectangle 3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14424" y="685304"/>
                      <a:ext cx="49684" cy="1078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5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314" name="Rectangle 3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8422" y="333085"/>
                      <a:ext cx="155068" cy="10782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308" name="Gruppieren 664"/>
                  <p:cNvGrpSpPr/>
                  <p:nvPr/>
                </p:nvGrpSpPr>
                <p:grpSpPr>
                  <a:xfrm>
                    <a:off x="114130" y="1129835"/>
                    <a:ext cx="1006735" cy="200841"/>
                    <a:chOff x="114130" y="1129835"/>
                    <a:chExt cx="1006735" cy="200841"/>
                  </a:xfrm>
                </p:grpSpPr>
                <p:sp>
                  <p:nvSpPr>
                    <p:cNvPr id="309" name="Rectangle 308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434428" y="1207450"/>
                      <a:ext cx="475996" cy="1232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eaLnBrk="0" fontAlgn="base" hangingPunct="0"/>
                      <a:r>
                        <a:rPr lang="en-US" sz="800" dirty="0" smtClean="0">
                          <a:solidFill>
                            <a:srgbClr val="000000"/>
                          </a:solidFill>
                          <a:ea typeface="Times New Roman"/>
                          <a:cs typeface="Arial"/>
                        </a:rPr>
                        <a:t>Calcipotriol</a:t>
                      </a:r>
                      <a:endParaRPr lang="en-US" sz="1400" dirty="0">
                        <a:ea typeface="Times New Roman"/>
                      </a:endParaRPr>
                    </a:p>
                  </p:txBody>
                </p:sp>
                <p:sp>
                  <p:nvSpPr>
                    <p:cNvPr id="310" name="Rectangle 309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680128" y="1171379"/>
                      <a:ext cx="440737" cy="1232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Oxazolone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311" name="Rectangle 310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114130" y="1161142"/>
                      <a:ext cx="310920" cy="1232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Control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  <p:sp>
                  <p:nvSpPr>
                    <p:cNvPr id="312" name="Rectangle 311"/>
                    <p:cNvSpPr>
                      <a:spLocks noChangeArrowheads="1"/>
                    </p:cNvSpPr>
                    <p:nvPr/>
                  </p:nvSpPr>
                  <p:spPr bwMode="auto">
                    <a:xfrm rot="19327569">
                      <a:off x="422094" y="1129835"/>
                      <a:ext cx="214758" cy="12322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none" lIns="0" tIns="0" rIns="0" bIns="0" numCol="1" anchor="t" anchorCtr="0" compatLnSpc="1">
                      <a:prstTxWarp prst="textNoShape">
                        <a:avLst/>
                      </a:prstTxWarp>
                      <a:sp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ea typeface="Times New Roman"/>
                          <a:cs typeface="Arial"/>
                        </a:rPr>
                        <a:t>EtOH</a:t>
                      </a:r>
                      <a:endParaRPr lang="en-US" sz="1400" dirty="0">
                        <a:effectLst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306" name="Rectangle 305"/>
                <p:cNvSpPr>
                  <a:spLocks noChangeArrowheads="1"/>
                </p:cNvSpPr>
                <p:nvPr/>
              </p:nvSpPr>
              <p:spPr bwMode="auto">
                <a:xfrm>
                  <a:off x="217275" y="1024871"/>
                  <a:ext cx="49684" cy="1078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700" kern="1200" dirty="0">
                      <a:solidFill>
                        <a:srgbClr val="000000"/>
                      </a:solidFill>
                      <a:effectLst/>
                      <a:latin typeface="Arial"/>
                      <a:ea typeface="Times New Roman"/>
                    </a:rPr>
                    <a:t>0</a:t>
                  </a:r>
                  <a:endParaRPr lang="en-US" sz="14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pic>
          <p:nvPicPr>
            <p:cNvPr id="12" name="Grafik 11"/>
            <p:cNvPicPr preferRelativeResize="0"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385890" y="5931686"/>
              <a:ext cx="1044000" cy="9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386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Bildschirmpräsentation (4:3)</PresentationFormat>
  <Paragraphs>64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Amar</cp:lastModifiedBy>
  <cp:revision>35</cp:revision>
  <dcterms:created xsi:type="dcterms:W3CDTF">2020-12-16T14:30:25Z</dcterms:created>
  <dcterms:modified xsi:type="dcterms:W3CDTF">2021-10-19T15:21:54Z</dcterms:modified>
</cp:coreProperties>
</file>