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3042" y="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69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6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10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236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30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269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9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32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19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4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231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7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301"/>
          <p:cNvSpPr>
            <a:spLocks noChangeArrowheads="1"/>
          </p:cNvSpPr>
          <p:nvPr/>
        </p:nvSpPr>
        <p:spPr bwMode="auto">
          <a:xfrm>
            <a:off x="0" y="45720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577"/>
          <p:cNvSpPr>
            <a:spLocks noChangeArrowheads="1"/>
          </p:cNvSpPr>
          <p:nvPr/>
        </p:nvSpPr>
        <p:spPr bwMode="auto">
          <a:xfrm>
            <a:off x="0" y="457200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1026"/>
          <p:cNvSpPr/>
          <p:nvPr/>
        </p:nvSpPr>
        <p:spPr>
          <a:xfrm>
            <a:off x="609600" y="4953000"/>
            <a:ext cx="57350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S8.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Linear discriminant analysis (LDA) displaying OTUs markers with major shifts among experimental groups.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LDA method is based on the concept of searching for a linear combination of variables (predictors) that best separates two classes (targets).  It employs </a:t>
            </a:r>
            <a:r>
              <a:rPr lang="en-GB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Kruskal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-Wallis rank sum test to detect features with significant differential abundances.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1" name="Gruppieren 185"/>
          <p:cNvGrpSpPr/>
          <p:nvPr/>
        </p:nvGrpSpPr>
        <p:grpSpPr>
          <a:xfrm>
            <a:off x="749750" y="1235115"/>
            <a:ext cx="5279390" cy="3135292"/>
            <a:chOff x="0" y="-26335"/>
            <a:chExt cx="5279390" cy="3135606"/>
          </a:xfrm>
        </p:grpSpPr>
        <p:grpSp>
          <p:nvGrpSpPr>
            <p:cNvPr id="192" name="Gruppieren 346"/>
            <p:cNvGrpSpPr/>
            <p:nvPr/>
          </p:nvGrpSpPr>
          <p:grpSpPr>
            <a:xfrm>
              <a:off x="0" y="287692"/>
              <a:ext cx="3658134" cy="2821579"/>
              <a:chOff x="0" y="287692"/>
              <a:chExt cx="3658134" cy="2821579"/>
            </a:xfrm>
          </p:grpSpPr>
          <p:grpSp>
            <p:nvGrpSpPr>
              <p:cNvPr id="208" name="Gruppieren 347"/>
              <p:cNvGrpSpPr/>
              <p:nvPr/>
            </p:nvGrpSpPr>
            <p:grpSpPr>
              <a:xfrm>
                <a:off x="0" y="287692"/>
                <a:ext cx="3382902" cy="2821579"/>
                <a:chOff x="0" y="287692"/>
                <a:chExt cx="3382902" cy="2821579"/>
              </a:xfrm>
            </p:grpSpPr>
            <p:grpSp>
              <p:nvGrpSpPr>
                <p:cNvPr id="211" name="Gruppieren 349"/>
                <p:cNvGrpSpPr/>
                <p:nvPr/>
              </p:nvGrpSpPr>
              <p:grpSpPr>
                <a:xfrm>
                  <a:off x="0" y="287692"/>
                  <a:ext cx="3382902" cy="2642744"/>
                  <a:chOff x="0" y="287692"/>
                  <a:chExt cx="3382902" cy="2642744"/>
                </a:xfrm>
              </p:grpSpPr>
              <p:grpSp>
                <p:nvGrpSpPr>
                  <p:cNvPr id="213" name="Gruppieren 355"/>
                  <p:cNvGrpSpPr/>
                  <p:nvPr/>
                </p:nvGrpSpPr>
                <p:grpSpPr>
                  <a:xfrm>
                    <a:off x="1670050" y="2724317"/>
                    <a:ext cx="1712852" cy="206119"/>
                    <a:chOff x="1670050" y="2724317"/>
                    <a:chExt cx="1712852" cy="206119"/>
                  </a:xfrm>
                </p:grpSpPr>
                <p:sp>
                  <p:nvSpPr>
                    <p:cNvPr id="230" name="Rechteck 374"/>
                    <p:cNvSpPr/>
                    <p:nvPr/>
                  </p:nvSpPr>
                  <p:spPr>
                    <a:xfrm>
                      <a:off x="1670050" y="2730411"/>
                      <a:ext cx="347345" cy="200025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7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4.6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31" name="Rechteck 375"/>
                    <p:cNvSpPr/>
                    <p:nvPr/>
                  </p:nvSpPr>
                  <p:spPr>
                    <a:xfrm>
                      <a:off x="1951416" y="2727985"/>
                      <a:ext cx="335627" cy="200055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7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4.8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32" name="Rechteck 376"/>
                    <p:cNvSpPr/>
                    <p:nvPr/>
                  </p:nvSpPr>
                  <p:spPr>
                    <a:xfrm>
                      <a:off x="2271836" y="2724317"/>
                      <a:ext cx="244212" cy="200055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7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33" name="Rechteck 377"/>
                    <p:cNvSpPr/>
                    <p:nvPr/>
                  </p:nvSpPr>
                  <p:spPr>
                    <a:xfrm>
                      <a:off x="2504698" y="2728493"/>
                      <a:ext cx="335627" cy="200055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7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5.2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34" name="Rechteck 378"/>
                    <p:cNvSpPr/>
                    <p:nvPr/>
                  </p:nvSpPr>
                  <p:spPr>
                    <a:xfrm>
                      <a:off x="3030311" y="2728493"/>
                      <a:ext cx="352591" cy="200055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7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5.6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grpSp>
                <p:nvGrpSpPr>
                  <p:cNvPr id="214" name="Gruppieren 379"/>
                  <p:cNvGrpSpPr/>
                  <p:nvPr/>
                </p:nvGrpSpPr>
                <p:grpSpPr>
                  <a:xfrm>
                    <a:off x="0" y="287692"/>
                    <a:ext cx="1878536" cy="2394658"/>
                    <a:chOff x="0" y="287692"/>
                    <a:chExt cx="1878536" cy="2394658"/>
                  </a:xfrm>
                </p:grpSpPr>
                <p:sp>
                  <p:nvSpPr>
                    <p:cNvPr id="215" name="Rechteck 380"/>
                    <p:cNvSpPr/>
                    <p:nvPr/>
                  </p:nvSpPr>
                  <p:spPr>
                    <a:xfrm>
                      <a:off x="494807" y="287692"/>
                      <a:ext cx="1250950" cy="21526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Xanthomonas campestris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16" name="Rechteck 381"/>
                    <p:cNvSpPr/>
                    <p:nvPr/>
                  </p:nvSpPr>
                  <p:spPr>
                    <a:xfrm>
                      <a:off x="618714" y="447967"/>
                      <a:ext cx="1172142" cy="215444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Thiolapillus HQ191085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17" name="Rechteck 382"/>
                    <p:cNvSpPr/>
                    <p:nvPr/>
                  </p:nvSpPr>
                  <p:spPr>
                    <a:xfrm>
                      <a:off x="677147" y="588903"/>
                      <a:ext cx="1068070" cy="21526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Novosphingobium sp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18" name="Rechteck 383"/>
                    <p:cNvSpPr/>
                    <p:nvPr/>
                  </p:nvSpPr>
                  <p:spPr>
                    <a:xfrm>
                      <a:off x="761963" y="751475"/>
                      <a:ext cx="970280" cy="21526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Xanthomonas dyei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19" name="Rechteck 501"/>
                    <p:cNvSpPr/>
                    <p:nvPr/>
                  </p:nvSpPr>
                  <p:spPr>
                    <a:xfrm>
                      <a:off x="587053" y="912199"/>
                      <a:ext cx="1183357" cy="215444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Staphylococcus xylosus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20" name="Rechteck 518"/>
                    <p:cNvSpPr/>
                    <p:nvPr/>
                  </p:nvSpPr>
                  <p:spPr>
                    <a:xfrm>
                      <a:off x="685465" y="1074560"/>
                      <a:ext cx="1068070" cy="21526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Fusimonas KE</a:t>
                      </a:r>
                      <a:r>
                        <a:rPr lang="de-DE" sz="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159538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21" name="Rechteck 522"/>
                    <p:cNvSpPr/>
                    <p:nvPr/>
                  </p:nvSpPr>
                  <p:spPr>
                    <a:xfrm>
                      <a:off x="734419" y="1222029"/>
                      <a:ext cx="1007745" cy="21526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Streptococcus JVGV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22" name="Rechteck 543"/>
                    <p:cNvSpPr/>
                    <p:nvPr/>
                  </p:nvSpPr>
                  <p:spPr>
                    <a:xfrm>
                      <a:off x="346649" y="1384368"/>
                      <a:ext cx="1503124" cy="215444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Aquabacterium citratiphilum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23" name="Rechteck 547"/>
                    <p:cNvSpPr/>
                    <p:nvPr/>
                  </p:nvSpPr>
                  <p:spPr>
                    <a:xfrm>
                      <a:off x="0" y="1531408"/>
                      <a:ext cx="1878536" cy="215444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Corynebacterium tuberculostearicum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24" name="Rechteck 548"/>
                    <p:cNvSpPr/>
                    <p:nvPr/>
                  </p:nvSpPr>
                  <p:spPr>
                    <a:xfrm>
                      <a:off x="714043" y="1697232"/>
                      <a:ext cx="1043305" cy="21526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Fusimonas FJ880080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25" name="Rechteck 549"/>
                    <p:cNvSpPr/>
                    <p:nvPr/>
                  </p:nvSpPr>
                  <p:spPr>
                    <a:xfrm>
                      <a:off x="890378" y="1836678"/>
                      <a:ext cx="859155" cy="21526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Microlunatus sp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26" name="Rechteck 550"/>
                    <p:cNvSpPr/>
                    <p:nvPr/>
                  </p:nvSpPr>
                  <p:spPr>
                    <a:xfrm>
                      <a:off x="826590" y="2002345"/>
                      <a:ext cx="917575" cy="21526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Terrimonas rubra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27" name="Rechteck 551"/>
                    <p:cNvSpPr/>
                    <p:nvPr/>
                  </p:nvSpPr>
                  <p:spPr>
                    <a:xfrm>
                      <a:off x="829867" y="2160342"/>
                      <a:ext cx="969010" cy="215444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Neisseria mucosa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28" name="Rechteck 552"/>
                    <p:cNvSpPr/>
                    <p:nvPr/>
                  </p:nvSpPr>
                  <p:spPr>
                    <a:xfrm>
                      <a:off x="728645" y="2307622"/>
                      <a:ext cx="1009015" cy="21526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Duncaniella dubosii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29" name="Rechteck 553"/>
                    <p:cNvSpPr/>
                    <p:nvPr/>
                  </p:nvSpPr>
                  <p:spPr>
                    <a:xfrm>
                      <a:off x="617715" y="2467085"/>
                      <a:ext cx="1127125" cy="21526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Granulicatella </a:t>
                      </a:r>
                      <a:r>
                        <a:rPr lang="de-DE" sz="800" b="1" i="1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elegans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</p:grpSp>
            <p:sp>
              <p:nvSpPr>
                <p:cNvPr id="212" name="Rechteck 554"/>
                <p:cNvSpPr/>
                <p:nvPr/>
              </p:nvSpPr>
              <p:spPr>
                <a:xfrm>
                  <a:off x="2349922" y="2878131"/>
                  <a:ext cx="651510" cy="23114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900" b="1" kern="120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LDA score</a:t>
                  </a:r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sp>
            <p:nvSpPr>
              <p:cNvPr id="209" name="Rechteck 555"/>
              <p:cNvSpPr/>
              <p:nvPr/>
            </p:nvSpPr>
            <p:spPr>
              <a:xfrm>
                <a:off x="2775476" y="2723941"/>
                <a:ext cx="300605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700" b="1" kern="1200">
                    <a:solidFill>
                      <a:srgbClr val="000000"/>
                    </a:solidFill>
                    <a:effectLst/>
                    <a:latin typeface="Calibri"/>
                    <a:ea typeface="Times New Roman"/>
                    <a:cs typeface="Arial"/>
                  </a:rPr>
                  <a:t>5.4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10" name="Rechteck 556"/>
              <p:cNvSpPr/>
              <p:nvPr/>
            </p:nvSpPr>
            <p:spPr>
              <a:xfrm>
                <a:off x="3305543" y="2723941"/>
                <a:ext cx="352591" cy="200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700" b="1" kern="1200">
                    <a:solidFill>
                      <a:srgbClr val="000000"/>
                    </a:solidFill>
                    <a:effectLst/>
                    <a:latin typeface="Calibri"/>
                    <a:ea typeface="Times New Roman"/>
                    <a:cs typeface="Arial"/>
                  </a:rPr>
                  <a:t>5.8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pic>
          <p:nvPicPr>
            <p:cNvPr id="193" name="Grafik 5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94052" y="247706"/>
              <a:ext cx="1953622" cy="2517753"/>
            </a:xfrm>
            <a:prstGeom prst="rect">
              <a:avLst/>
            </a:prstGeom>
          </p:spPr>
        </p:pic>
        <p:grpSp>
          <p:nvGrpSpPr>
            <p:cNvPr id="194" name="Gruppieren 563"/>
            <p:cNvGrpSpPr/>
            <p:nvPr/>
          </p:nvGrpSpPr>
          <p:grpSpPr>
            <a:xfrm>
              <a:off x="3726360" y="-26335"/>
              <a:ext cx="500723" cy="2656119"/>
              <a:chOff x="3726360" y="-26335"/>
              <a:chExt cx="500723" cy="2656119"/>
            </a:xfrm>
          </p:grpSpPr>
          <p:pic>
            <p:nvPicPr>
              <p:cNvPr id="202" name="Grafik 56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26360" y="365878"/>
                <a:ext cx="365459" cy="2263906"/>
              </a:xfrm>
              <a:prstGeom prst="rect">
                <a:avLst/>
              </a:prstGeom>
            </p:spPr>
          </p:pic>
          <p:grpSp>
            <p:nvGrpSpPr>
              <p:cNvPr id="203" name="Gruppieren 568"/>
              <p:cNvGrpSpPr/>
              <p:nvPr/>
            </p:nvGrpSpPr>
            <p:grpSpPr>
              <a:xfrm>
                <a:off x="3794675" y="-26335"/>
                <a:ext cx="432408" cy="426442"/>
                <a:chOff x="3794675" y="-26335"/>
                <a:chExt cx="432408" cy="426442"/>
              </a:xfrm>
            </p:grpSpPr>
            <p:sp>
              <p:nvSpPr>
                <p:cNvPr id="204" name="Rectangle 203"/>
                <p:cNvSpPr>
                  <a:spLocks noChangeArrowheads="1"/>
                </p:cNvSpPr>
                <p:nvPr/>
              </p:nvSpPr>
              <p:spPr bwMode="auto">
                <a:xfrm rot="18715732">
                  <a:off x="3865149" y="133025"/>
                  <a:ext cx="426442" cy="1077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00" b="1" kern="1200" dirty="0" smtClean="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Calcipotriol</a:t>
                  </a:r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205" name="Rectangle 204"/>
                <p:cNvSpPr>
                  <a:spLocks noChangeArrowheads="1"/>
                </p:cNvSpPr>
                <p:nvPr/>
              </p:nvSpPr>
              <p:spPr bwMode="auto">
                <a:xfrm rot="18715732">
                  <a:off x="3976052" y="143309"/>
                  <a:ext cx="394339" cy="1077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00" b="1" kern="120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Oxazolone</a:t>
                  </a:r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206" name="Rectangle 205"/>
                <p:cNvSpPr>
                  <a:spLocks noChangeArrowheads="1"/>
                </p:cNvSpPr>
                <p:nvPr/>
              </p:nvSpPr>
              <p:spPr bwMode="auto">
                <a:xfrm rot="18715732">
                  <a:off x="3709876" y="185358"/>
                  <a:ext cx="277320" cy="1077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00" b="1" kern="120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Control</a:t>
                  </a:r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207" name="Rectangle 206"/>
                <p:cNvSpPr>
                  <a:spLocks noChangeArrowheads="1"/>
                </p:cNvSpPr>
                <p:nvPr/>
              </p:nvSpPr>
              <p:spPr bwMode="auto">
                <a:xfrm rot="18715732">
                  <a:off x="3826961" y="208134"/>
                  <a:ext cx="189154" cy="1077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00" b="1" kern="120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EtOH</a:t>
                  </a:r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</p:grpSp>
        <p:grpSp>
          <p:nvGrpSpPr>
            <p:cNvPr id="195" name="Gruppieren 591"/>
            <p:cNvGrpSpPr/>
            <p:nvPr/>
          </p:nvGrpSpPr>
          <p:grpSpPr>
            <a:xfrm>
              <a:off x="4066558" y="784000"/>
              <a:ext cx="1212832" cy="1119505"/>
              <a:chOff x="4066558" y="784000"/>
              <a:chExt cx="1212832" cy="1119505"/>
            </a:xfrm>
          </p:grpSpPr>
          <p:pic>
            <p:nvPicPr>
              <p:cNvPr id="196" name="Grafik 59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6200000">
                <a:off x="4041666" y="1252072"/>
                <a:ext cx="573770" cy="133550"/>
              </a:xfrm>
              <a:prstGeom prst="rect">
                <a:avLst/>
              </a:prstGeom>
            </p:spPr>
          </p:pic>
          <p:sp>
            <p:nvSpPr>
              <p:cNvPr id="197" name="Rechteck 593"/>
              <p:cNvSpPr/>
              <p:nvPr/>
            </p:nvSpPr>
            <p:spPr>
              <a:xfrm>
                <a:off x="4326297" y="998132"/>
                <a:ext cx="374650" cy="2152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800" b="1" kern="1200">
                    <a:solidFill>
                      <a:srgbClr val="000000"/>
                    </a:solidFill>
                    <a:effectLst/>
                    <a:latin typeface="Calibri"/>
                    <a:ea typeface="Times New Roman"/>
                    <a:cs typeface="Arial"/>
                  </a:rPr>
                  <a:t>High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98" name="Rechteck 594"/>
              <p:cNvSpPr/>
              <p:nvPr/>
            </p:nvSpPr>
            <p:spPr>
              <a:xfrm rot="16200000">
                <a:off x="3622375" y="1228183"/>
                <a:ext cx="1119505" cy="2311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900" b="1" kern="1200">
                    <a:solidFill>
                      <a:srgbClr val="000000"/>
                    </a:solidFill>
                    <a:effectLst/>
                    <a:latin typeface="Calibri"/>
                    <a:ea typeface="Times New Roman"/>
                    <a:cs typeface="Arial"/>
                  </a:rPr>
                  <a:t>Relative abundance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99" name="Rechteck 595"/>
              <p:cNvSpPr/>
              <p:nvPr/>
            </p:nvSpPr>
            <p:spPr>
              <a:xfrm>
                <a:off x="4327525" y="1144833"/>
                <a:ext cx="951865" cy="2152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800" b="1" kern="1200">
                    <a:solidFill>
                      <a:srgbClr val="000000"/>
                    </a:solidFill>
                    <a:effectLst/>
                    <a:latin typeface="Calibri"/>
                    <a:ea typeface="Times New Roman"/>
                    <a:cs typeface="Arial"/>
                  </a:rPr>
                  <a:t>Intermediate High 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0" name="Rechteck 596"/>
              <p:cNvSpPr/>
              <p:nvPr/>
            </p:nvSpPr>
            <p:spPr>
              <a:xfrm>
                <a:off x="4326251" y="1288164"/>
                <a:ext cx="933450" cy="2152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800" b="1" kern="1200">
                    <a:solidFill>
                      <a:srgbClr val="000000"/>
                    </a:solidFill>
                    <a:effectLst/>
                    <a:latin typeface="Calibri"/>
                    <a:ea typeface="Times New Roman"/>
                    <a:cs typeface="Arial"/>
                  </a:rPr>
                  <a:t>Intermediate Low 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1" name="Rechteck 597"/>
              <p:cNvSpPr/>
              <p:nvPr/>
            </p:nvSpPr>
            <p:spPr>
              <a:xfrm>
                <a:off x="4325616" y="1426300"/>
                <a:ext cx="356235" cy="2152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800" b="1" kern="1200">
                    <a:solidFill>
                      <a:srgbClr val="000000"/>
                    </a:solidFill>
                    <a:effectLst/>
                    <a:latin typeface="Calibri"/>
                    <a:ea typeface="Times New Roman"/>
                    <a:cs typeface="Arial"/>
                  </a:rPr>
                  <a:t>Low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3866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</Words>
  <Application>Microsoft Office PowerPoint</Application>
  <PresentationFormat>Bildschirmpräsentation (4:3)</PresentationFormat>
  <Paragraphs>33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PowerPoint-Präsentation</vt:lpstr>
    </vt:vector>
  </TitlesOfParts>
  <Company>Helmholtz Zentrum München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</dc:creator>
  <cp:lastModifiedBy>Amar</cp:lastModifiedBy>
  <cp:revision>14</cp:revision>
  <dcterms:created xsi:type="dcterms:W3CDTF">2020-12-16T14:30:25Z</dcterms:created>
  <dcterms:modified xsi:type="dcterms:W3CDTF">2021-10-19T16:34:18Z</dcterms:modified>
</cp:coreProperties>
</file>