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54" d="100"/>
          <a:sy n="154" d="100"/>
        </p:scale>
        <p:origin x="768" y="-2124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7695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66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104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236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030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2698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891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320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1195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743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231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901D3B-2F1D-4BAE-ACC1-034AE9CBDEC1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77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46209" y="6671608"/>
            <a:ext cx="5867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Figure S5.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Diversity variations among experimental groups.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a-e)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Principal Coordinates Analysis (PcoA) plots display the pairwise β-diversity comparisons of the untreated control group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with vehicle-treated mice (Ethanol, EtOH),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with c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alcipotriol-treated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animals and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c)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with oxazolone-treated animals.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d)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Comparison of </a:t>
            </a:r>
            <a:r>
              <a:rPr lang="en-U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calcipotriol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and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oxazolone-treated mice. Comparison of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vehicle-treated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mice with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e)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oxazolone-treated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f)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calcipotriol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treated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mice.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g)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Shannon index of α-diversity. Each data point represents an individual mouse. The Bray Curtis method was used to calculate similarity between samples and the PERMANOVA (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Permutational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MANOVA) to test the statistical significance based on the distance matrix. Multiple test corrections were performed with the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Benjamini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Hochberg procedure. </a:t>
            </a:r>
          </a:p>
        </p:txBody>
      </p:sp>
      <p:grpSp>
        <p:nvGrpSpPr>
          <p:cNvPr id="6" name="Gruppieren 309"/>
          <p:cNvGrpSpPr/>
          <p:nvPr/>
        </p:nvGrpSpPr>
        <p:grpSpPr>
          <a:xfrm>
            <a:off x="860377" y="785495"/>
            <a:ext cx="1809163" cy="1561260"/>
            <a:chOff x="-30528" y="0"/>
            <a:chExt cx="1809163" cy="1561295"/>
          </a:xfrm>
        </p:grpSpPr>
        <p:grpSp>
          <p:nvGrpSpPr>
            <p:cNvPr id="7" name="Gruppieren 77"/>
            <p:cNvGrpSpPr/>
            <p:nvPr/>
          </p:nvGrpSpPr>
          <p:grpSpPr>
            <a:xfrm>
              <a:off x="-30528" y="168902"/>
              <a:ext cx="1809163" cy="1392393"/>
              <a:chOff x="-39499" y="0"/>
              <a:chExt cx="2340843" cy="1814771"/>
            </a:xfrm>
          </p:grpSpPr>
          <p:pic>
            <p:nvPicPr>
              <p:cNvPr id="9" name="Grafik 30"/>
              <p:cNvPicPr preferRelativeResize="0">
                <a:picLocks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88619" y="69031"/>
                <a:ext cx="1800002" cy="1439999"/>
              </a:xfrm>
              <a:prstGeom prst="rect">
                <a:avLst/>
              </a:prstGeom>
            </p:spPr>
          </p:pic>
          <p:grpSp>
            <p:nvGrpSpPr>
              <p:cNvPr id="10" name="Gruppieren 31"/>
              <p:cNvGrpSpPr/>
              <p:nvPr/>
            </p:nvGrpSpPr>
            <p:grpSpPr>
              <a:xfrm>
                <a:off x="-39499" y="0"/>
                <a:ext cx="2340843" cy="1814771"/>
                <a:chOff x="-49389" y="0"/>
                <a:chExt cx="2926957" cy="2519103"/>
              </a:xfrm>
            </p:grpSpPr>
            <p:sp>
              <p:nvSpPr>
                <p:cNvPr id="11" name="Rechteck 52"/>
                <p:cNvSpPr>
                  <a:spLocks noChangeArrowheads="1"/>
                </p:cNvSpPr>
                <p:nvPr/>
              </p:nvSpPr>
              <p:spPr bwMode="auto">
                <a:xfrm rot="16200000">
                  <a:off x="-662879" y="886252"/>
                  <a:ext cx="1560050" cy="3330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noAutofit/>
                </a:bodyPr>
                <a:lstStyle/>
                <a:p>
                  <a:pPr marL="0" marR="0" algn="ctr" eaLnBrk="0" fontAlgn="base" hangingPunct="0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de-DE" sz="800" b="1" kern="1200" dirty="0">
                      <a:solidFill>
                        <a:srgbClr val="000000"/>
                      </a:solidFill>
                      <a:effectLst/>
                      <a:latin typeface="Calibri"/>
                      <a:ea typeface="MS PGothic"/>
                      <a:cs typeface="Arial"/>
                    </a:rPr>
                    <a:t>PCoA2 (14.4%)</a:t>
                  </a:r>
                  <a:endParaRPr lang="en-US" sz="1200" dirty="0">
                    <a:effectLst/>
                    <a:latin typeface="Times New Roman"/>
                    <a:ea typeface="Times New Roman"/>
                  </a:endParaRPr>
                </a:p>
              </p:txBody>
            </p:sp>
            <p:sp>
              <p:nvSpPr>
                <p:cNvPr id="12" name="Rechteck 58"/>
                <p:cNvSpPr>
                  <a:spLocks noChangeArrowheads="1"/>
                </p:cNvSpPr>
                <p:nvPr/>
              </p:nvSpPr>
              <p:spPr bwMode="auto">
                <a:xfrm>
                  <a:off x="956221" y="2178336"/>
                  <a:ext cx="1416918" cy="3407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noAutofit/>
                </a:bodyPr>
                <a:lstStyle/>
                <a:p>
                  <a:pPr marL="0" marR="0" algn="ctr" eaLnBrk="0" fontAlgn="base" hangingPunct="0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de-DE" sz="800" b="1" kern="1200" dirty="0">
                      <a:solidFill>
                        <a:srgbClr val="000000"/>
                      </a:solidFill>
                      <a:effectLst/>
                      <a:latin typeface="Calibri"/>
                      <a:ea typeface="MS PGothic"/>
                      <a:cs typeface="Arial"/>
                    </a:rPr>
                    <a:t>PCoA1 (29.3%)</a:t>
                  </a:r>
                  <a:endParaRPr lang="en-US" sz="1200" dirty="0">
                    <a:effectLst/>
                    <a:latin typeface="Times New Roman"/>
                    <a:ea typeface="Times New Roman"/>
                  </a:endParaRPr>
                </a:p>
              </p:txBody>
            </p:sp>
            <p:grpSp>
              <p:nvGrpSpPr>
                <p:cNvPr id="13" name="Gruppieren 59"/>
                <p:cNvGrpSpPr/>
                <p:nvPr/>
              </p:nvGrpSpPr>
              <p:grpSpPr>
                <a:xfrm>
                  <a:off x="0" y="0"/>
                  <a:ext cx="2027983" cy="2160509"/>
                  <a:chOff x="0" y="0"/>
                  <a:chExt cx="2029839" cy="2161808"/>
                </a:xfrm>
              </p:grpSpPr>
              <p:sp>
                <p:nvSpPr>
                  <p:cNvPr id="35" name="Textfeld 192"/>
                  <p:cNvSpPr txBox="1"/>
                  <p:nvPr/>
                </p:nvSpPr>
                <p:spPr>
                  <a:xfrm>
                    <a:off x="134466" y="0"/>
                    <a:ext cx="498383" cy="29910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noAutofit/>
                  </a:bodyPr>
                  <a:lstStyle/>
                  <a:p>
                    <a:pPr marL="0" marR="0" algn="ctr">
                      <a:spcBef>
                        <a:spcPts val="0"/>
                      </a:spcBef>
                      <a:spcAft>
                        <a:spcPts val="0"/>
                      </a:spcAft>
                    </a:pPr>
                    <a:r>
                      <a:rPr lang="de-DE" sz="800" kern="1200">
                        <a:solidFill>
                          <a:srgbClr val="000000"/>
                        </a:solidFill>
                        <a:effectLst/>
                        <a:latin typeface="Calibri"/>
                        <a:ea typeface="Times New Roman"/>
                        <a:cs typeface="Arial"/>
                      </a:rPr>
                      <a:t> </a:t>
                    </a:r>
                    <a:endParaRPr lang="en-US" sz="1200">
                      <a:effectLst/>
                      <a:latin typeface="Times New Roman"/>
                      <a:ea typeface="Times New Roman"/>
                    </a:endParaRPr>
                  </a:p>
                </p:txBody>
              </p:sp>
              <p:grpSp>
                <p:nvGrpSpPr>
                  <p:cNvPr id="36" name="Gruppieren 61"/>
                  <p:cNvGrpSpPr/>
                  <p:nvPr/>
                </p:nvGrpSpPr>
                <p:grpSpPr>
                  <a:xfrm>
                    <a:off x="0" y="352876"/>
                    <a:ext cx="2029839" cy="1808932"/>
                    <a:chOff x="0" y="352876"/>
                    <a:chExt cx="2029839" cy="1808932"/>
                  </a:xfrm>
                </p:grpSpPr>
                <p:sp>
                  <p:nvSpPr>
                    <p:cNvPr id="37" name="Rechteck 6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02887" y="1857008"/>
                      <a:ext cx="926952" cy="3048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>
                      <a:noAutofit/>
                    </a:bodyPr>
                    <a:lstStyle/>
                    <a:p>
                      <a:pPr marL="0" marR="0" algn="ctr" eaLnBrk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 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sp>
                  <p:nvSpPr>
                    <p:cNvPr id="38" name="Rechteck 63"/>
                    <p:cNvSpPr>
                      <a:spLocks noChangeArrowheads="1"/>
                    </p:cNvSpPr>
                    <p:nvPr/>
                  </p:nvSpPr>
                  <p:spPr bwMode="auto">
                    <a:xfrm rot="16200000">
                      <a:off x="-298249" y="651125"/>
                      <a:ext cx="876534" cy="28003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>
                      <a:noAutofit/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14" name="Textfeld 187"/>
                <p:cNvSpPr txBox="1"/>
                <p:nvPr/>
              </p:nvSpPr>
              <p:spPr>
                <a:xfrm>
                  <a:off x="265284" y="1728555"/>
                  <a:ext cx="428837" cy="29892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de-DE" sz="800" kern="1200">
                      <a:solidFill>
                        <a:srgbClr val="000000"/>
                      </a:solidFill>
                      <a:effectLst/>
                      <a:latin typeface="Calibri"/>
                      <a:ea typeface="Times New Roman"/>
                      <a:cs typeface="Arial"/>
                    </a:rPr>
                    <a:t> </a:t>
                  </a:r>
                  <a:endParaRPr lang="en-US" sz="1200">
                    <a:effectLst/>
                    <a:latin typeface="Times New Roman"/>
                    <a:ea typeface="Times New Roman"/>
                  </a:endParaRPr>
                </a:p>
              </p:txBody>
            </p:sp>
            <p:grpSp>
              <p:nvGrpSpPr>
                <p:cNvPr id="15" name="Gruppieren 449"/>
                <p:cNvGrpSpPr/>
                <p:nvPr/>
              </p:nvGrpSpPr>
              <p:grpSpPr>
                <a:xfrm>
                  <a:off x="42079" y="350035"/>
                  <a:ext cx="633082" cy="1869226"/>
                  <a:chOff x="42079" y="350035"/>
                  <a:chExt cx="633082" cy="1869226"/>
                </a:xfrm>
              </p:grpSpPr>
              <p:sp>
                <p:nvSpPr>
                  <p:cNvPr id="29" name="Textfeld 195"/>
                  <p:cNvSpPr txBox="1"/>
                  <p:nvPr/>
                </p:nvSpPr>
                <p:spPr>
                  <a:xfrm>
                    <a:off x="42079" y="1317665"/>
                    <a:ext cx="589227" cy="36104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noAutofit/>
                  </a:bodyPr>
                  <a:lstStyle/>
                  <a:p>
                    <a:pPr marL="0" marR="0" algn="ctr">
                      <a:spcBef>
                        <a:spcPts val="0"/>
                      </a:spcBef>
                      <a:spcAft>
                        <a:spcPts val="0"/>
                      </a:spcAft>
                    </a:pPr>
                    <a:r>
                      <a:rPr lang="de-DE" sz="800" kern="1200">
                        <a:solidFill>
                          <a:srgbClr val="000000"/>
                        </a:solidFill>
                        <a:effectLst/>
                        <a:latin typeface="Calibri"/>
                        <a:ea typeface="Times New Roman"/>
                        <a:cs typeface="Arial"/>
                      </a:rPr>
                      <a:t>-0.3</a:t>
                    </a:r>
                    <a:endParaRPr lang="en-US" sz="1200">
                      <a:effectLst/>
                      <a:latin typeface="Times New Roman"/>
                      <a:ea typeface="Times New Roman"/>
                    </a:endParaRPr>
                  </a:p>
                </p:txBody>
              </p:sp>
              <p:grpSp>
                <p:nvGrpSpPr>
                  <p:cNvPr id="30" name="Gruppieren 451"/>
                  <p:cNvGrpSpPr/>
                  <p:nvPr/>
                </p:nvGrpSpPr>
                <p:grpSpPr>
                  <a:xfrm>
                    <a:off x="46033" y="350035"/>
                    <a:ext cx="629128" cy="1869226"/>
                    <a:chOff x="46033" y="350035"/>
                    <a:chExt cx="629128" cy="1869226"/>
                  </a:xfrm>
                </p:grpSpPr>
                <p:grpSp>
                  <p:nvGrpSpPr>
                    <p:cNvPr id="31" name="Gruppieren 452"/>
                    <p:cNvGrpSpPr/>
                    <p:nvPr/>
                  </p:nvGrpSpPr>
                  <p:grpSpPr>
                    <a:xfrm>
                      <a:off x="46033" y="838880"/>
                      <a:ext cx="598571" cy="1380381"/>
                      <a:chOff x="45984" y="839066"/>
                      <a:chExt cx="598865" cy="1381610"/>
                    </a:xfrm>
                  </p:grpSpPr>
                  <p:sp>
                    <p:nvSpPr>
                      <p:cNvPr id="33" name="Textfeld 194"/>
                      <p:cNvSpPr txBox="1"/>
                      <p:nvPr/>
                    </p:nvSpPr>
                    <p:spPr>
                      <a:xfrm>
                        <a:off x="183486" y="839066"/>
                        <a:ext cx="461363" cy="678039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noAutofit/>
                      </a:bodyPr>
                      <a:lstStyle/>
                      <a:p>
                        <a:pPr marL="0" marR="0" algn="ctr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r>
                          <a:rPr lang="de-DE" sz="800" kern="1200">
                            <a:solidFill>
                              <a:srgbClr val="000000"/>
                            </a:solidFill>
                            <a:effectLst/>
                            <a:latin typeface="Calibri"/>
                            <a:ea typeface="Times New Roman"/>
                            <a:cs typeface="Arial"/>
                          </a:rPr>
                          <a:t>0</a:t>
                        </a:r>
                        <a:endParaRPr lang="en-US" sz="1200">
                          <a:effectLst/>
                          <a:latin typeface="Times New Roman"/>
                          <a:ea typeface="Times New Roman"/>
                        </a:endParaRPr>
                      </a:p>
                    </p:txBody>
                  </p:sp>
                  <p:sp>
                    <p:nvSpPr>
                      <p:cNvPr id="34" name="Textfeld 195"/>
                      <p:cNvSpPr txBox="1"/>
                      <p:nvPr/>
                    </p:nvSpPr>
                    <p:spPr>
                      <a:xfrm>
                        <a:off x="45984" y="1781377"/>
                        <a:ext cx="555280" cy="439299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noAutofit/>
                      </a:bodyPr>
                      <a:lstStyle/>
                      <a:p>
                        <a:pPr marL="0" marR="0" algn="ctr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r>
                          <a:rPr lang="de-DE" sz="800" kern="1200">
                            <a:solidFill>
                              <a:srgbClr val="000000"/>
                            </a:solidFill>
                            <a:effectLst/>
                            <a:latin typeface="Calibri"/>
                            <a:ea typeface="Times New Roman"/>
                            <a:cs typeface="Arial"/>
                          </a:rPr>
                          <a:t>-0.6</a:t>
                        </a:r>
                        <a:endParaRPr lang="en-US" sz="1200">
                          <a:effectLst/>
                          <a:latin typeface="Times New Roman"/>
                          <a:ea typeface="Times New Roman"/>
                        </a:endParaRPr>
                      </a:p>
                    </p:txBody>
                  </p:sp>
                </p:grpSp>
                <p:sp>
                  <p:nvSpPr>
                    <p:cNvPr id="32" name="Textfeld 195"/>
                    <p:cNvSpPr txBox="1"/>
                    <p:nvPr/>
                  </p:nvSpPr>
                  <p:spPr>
                    <a:xfrm>
                      <a:off x="65100" y="350035"/>
                      <a:ext cx="610061" cy="35025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noAutofit/>
                    </a:bodyPr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0.3 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</p:grpSp>
            </p:grpSp>
            <p:grpSp>
              <p:nvGrpSpPr>
                <p:cNvPr id="16" name="Gruppieren 456"/>
                <p:cNvGrpSpPr/>
                <p:nvPr/>
              </p:nvGrpSpPr>
              <p:grpSpPr>
                <a:xfrm>
                  <a:off x="2002366" y="1613027"/>
                  <a:ext cx="875202" cy="533015"/>
                  <a:chOff x="2003224" y="1614390"/>
                  <a:chExt cx="877533" cy="534631"/>
                </a:xfrm>
              </p:grpSpPr>
              <p:grpSp>
                <p:nvGrpSpPr>
                  <p:cNvPr id="23" name="Gruppieren 457"/>
                  <p:cNvGrpSpPr/>
                  <p:nvPr/>
                </p:nvGrpSpPr>
                <p:grpSpPr>
                  <a:xfrm>
                    <a:off x="2003224" y="1614390"/>
                    <a:ext cx="877533" cy="534631"/>
                    <a:chOff x="2003224" y="1614390"/>
                    <a:chExt cx="877533" cy="534631"/>
                  </a:xfrm>
                </p:grpSpPr>
                <p:sp>
                  <p:nvSpPr>
                    <p:cNvPr id="27" name="Rechteck 45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003224" y="1614390"/>
                      <a:ext cx="877533" cy="41109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>
                      <a:noAutofit/>
                    </a:bodyPr>
                    <a:lstStyle/>
                    <a:p>
                      <a:pPr marL="0" marR="0" eaLnBrk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 b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MS PGothic"/>
                          <a:cs typeface="Arial"/>
                        </a:rPr>
                        <a:t>Control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sp>
                  <p:nvSpPr>
                    <p:cNvPr id="28" name="Rechteck 45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013518" y="1788273"/>
                      <a:ext cx="711817" cy="36074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>
                      <a:noAutofit/>
                    </a:bodyPr>
                    <a:lstStyle/>
                    <a:p>
                      <a:pPr marL="0" marR="0" eaLnBrk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 b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EtOH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</p:grpSp>
              <p:grpSp>
                <p:nvGrpSpPr>
                  <p:cNvPr id="24" name="Gruppieren 460"/>
                  <p:cNvGrpSpPr/>
                  <p:nvPr/>
                </p:nvGrpSpPr>
                <p:grpSpPr>
                  <a:xfrm>
                    <a:off x="2044714" y="1791178"/>
                    <a:ext cx="63201" cy="216153"/>
                    <a:chOff x="2044714" y="1791178"/>
                    <a:chExt cx="63201" cy="216153"/>
                  </a:xfrm>
                </p:grpSpPr>
                <p:sp>
                  <p:nvSpPr>
                    <p:cNvPr id="25" name="Flussdiagramm: Verbinder 461"/>
                    <p:cNvSpPr/>
                    <p:nvPr/>
                  </p:nvSpPr>
                  <p:spPr>
                    <a:xfrm>
                      <a:off x="2044717" y="1791178"/>
                      <a:ext cx="63198" cy="70200"/>
                    </a:xfrm>
                    <a:prstGeom prst="flowChartConnector">
                      <a:avLst/>
                    </a:prstGeom>
                    <a:solidFill>
                      <a:srgbClr val="F98B83"/>
                    </a:solidFill>
                    <a:ln w="3175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" name="Flussdiagramm: Verbinder 462"/>
                    <p:cNvSpPr/>
                    <p:nvPr/>
                  </p:nvSpPr>
                  <p:spPr>
                    <a:xfrm>
                      <a:off x="2044714" y="1937131"/>
                      <a:ext cx="63201" cy="70200"/>
                    </a:xfrm>
                    <a:prstGeom prst="flowChartConnector">
                      <a:avLst/>
                    </a:prstGeom>
                    <a:solidFill>
                      <a:srgbClr val="00BCB8"/>
                    </a:solidFill>
                    <a:ln w="3175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17" name="Gruppieren 463"/>
                <p:cNvGrpSpPr/>
                <p:nvPr/>
              </p:nvGrpSpPr>
              <p:grpSpPr>
                <a:xfrm>
                  <a:off x="193023" y="2006490"/>
                  <a:ext cx="2209800" cy="366054"/>
                  <a:chOff x="193023" y="2006490"/>
                  <a:chExt cx="2209800" cy="366054"/>
                </a:xfrm>
              </p:grpSpPr>
              <p:grpSp>
                <p:nvGrpSpPr>
                  <p:cNvPr id="19" name="Gruppieren 464"/>
                  <p:cNvGrpSpPr/>
                  <p:nvPr/>
                </p:nvGrpSpPr>
                <p:grpSpPr>
                  <a:xfrm>
                    <a:off x="1035929" y="2006490"/>
                    <a:ext cx="1366894" cy="366054"/>
                    <a:chOff x="1035989" y="2006966"/>
                    <a:chExt cx="1367556" cy="366379"/>
                  </a:xfrm>
                </p:grpSpPr>
                <p:sp>
                  <p:nvSpPr>
                    <p:cNvPr id="21" name="Textfeld 187"/>
                    <p:cNvSpPr txBox="1"/>
                    <p:nvPr/>
                  </p:nvSpPr>
                  <p:spPr>
                    <a:xfrm>
                      <a:off x="1825959" y="2006966"/>
                      <a:ext cx="577586" cy="33339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noAutofit/>
                    </a:bodyPr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0.5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sp>
                  <p:nvSpPr>
                    <p:cNvPr id="22" name="Textfeld 188"/>
                    <p:cNvSpPr txBox="1"/>
                    <p:nvPr/>
                  </p:nvSpPr>
                  <p:spPr>
                    <a:xfrm>
                      <a:off x="1035989" y="2012553"/>
                      <a:ext cx="437095" cy="36079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noAutofit/>
                    </a:bodyPr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0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</p:grpSp>
              <p:sp>
                <p:nvSpPr>
                  <p:cNvPr id="20" name="Textfeld 187"/>
                  <p:cNvSpPr txBox="1"/>
                  <p:nvPr/>
                </p:nvSpPr>
                <p:spPr>
                  <a:xfrm>
                    <a:off x="193023" y="2008409"/>
                    <a:ext cx="653078" cy="35032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noAutofit/>
                  </a:bodyPr>
                  <a:lstStyle/>
                  <a:p>
                    <a:pPr marL="0" marR="0" algn="ctr">
                      <a:spcBef>
                        <a:spcPts val="0"/>
                      </a:spcBef>
                      <a:spcAft>
                        <a:spcPts val="0"/>
                      </a:spcAft>
                    </a:pPr>
                    <a:r>
                      <a:rPr lang="de-DE" sz="800" kern="1200">
                        <a:solidFill>
                          <a:srgbClr val="000000"/>
                        </a:solidFill>
                        <a:effectLst/>
                        <a:latin typeface="Calibri"/>
                        <a:ea typeface="Times New Roman"/>
                        <a:cs typeface="Arial"/>
                      </a:rPr>
                      <a:t> -0.5</a:t>
                    </a:r>
                    <a:endParaRPr lang="en-US" sz="1200">
                      <a:effectLst/>
                      <a:latin typeface="Times New Roman"/>
                      <a:ea typeface="Times New Roman"/>
                    </a:endParaRPr>
                  </a:p>
                </p:txBody>
              </p:sp>
            </p:grpSp>
            <p:sp>
              <p:nvSpPr>
                <p:cNvPr id="18" name="Textfeld 2"/>
                <p:cNvSpPr txBox="1">
                  <a:spLocks noChangeArrowheads="1"/>
                </p:cNvSpPr>
                <p:nvPr/>
              </p:nvSpPr>
              <p:spPr bwMode="auto">
                <a:xfrm>
                  <a:off x="471805" y="105780"/>
                  <a:ext cx="925997" cy="33870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51435" tIns="25718" rIns="51435" bIns="25718" anchor="t" anchorCtr="0">
                  <a:noAutofit/>
                </a:bodyPr>
                <a:lstStyle/>
                <a:p>
                  <a:pPr marL="0" marR="0">
                    <a:lnSpc>
                      <a:spcPct val="106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de-DE" sz="800" kern="1200" dirty="0">
                      <a:solidFill>
                        <a:srgbClr val="000000"/>
                      </a:solidFill>
                      <a:effectLst/>
                      <a:latin typeface="Calibri"/>
                      <a:ea typeface="Calibri"/>
                      <a:cs typeface="Arial"/>
                    </a:rPr>
                    <a:t>p </a:t>
                  </a:r>
                  <a:r>
                    <a:rPr lang="en-US" sz="800" kern="1200" dirty="0">
                      <a:solidFill>
                        <a:srgbClr val="000000"/>
                      </a:solidFill>
                      <a:effectLst/>
                      <a:latin typeface="Calibri"/>
                      <a:ea typeface="Times New Roman"/>
                      <a:cs typeface="Arial"/>
                    </a:rPr>
                    <a:t>&lt; </a:t>
                  </a:r>
                  <a:r>
                    <a:rPr lang="de-DE" sz="800" kern="1200" dirty="0">
                      <a:solidFill>
                        <a:srgbClr val="000000"/>
                      </a:solidFill>
                      <a:effectLst/>
                      <a:latin typeface="Calibri"/>
                      <a:ea typeface="Calibri"/>
                      <a:cs typeface="Arial"/>
                    </a:rPr>
                    <a:t>0.001</a:t>
                  </a:r>
                  <a:endParaRPr lang="en-US" sz="1200" dirty="0">
                    <a:effectLst/>
                    <a:latin typeface="Times New Roman"/>
                    <a:ea typeface="Times New Roman"/>
                  </a:endParaRPr>
                </a:p>
              </p:txBody>
            </p:sp>
          </p:grpSp>
        </p:grpSp>
        <p:sp>
          <p:nvSpPr>
            <p:cNvPr id="8" name="Textfeld 2"/>
            <p:cNvSpPr txBox="1">
              <a:spLocks noChangeArrowheads="1"/>
            </p:cNvSpPr>
            <p:nvPr/>
          </p:nvSpPr>
          <p:spPr bwMode="auto">
            <a:xfrm>
              <a:off x="58242" y="0"/>
              <a:ext cx="309245" cy="3346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marL="0" marR="0" algn="ctr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400" b="1">
                  <a:effectLst/>
                  <a:latin typeface="Calibri"/>
                  <a:ea typeface="Calibri"/>
                  <a:cs typeface="Arial"/>
                </a:rPr>
                <a:t>a</a:t>
              </a:r>
              <a:endParaRPr lang="en-US" sz="1200">
                <a:effectLst/>
                <a:latin typeface="Arial"/>
                <a:ea typeface="Calibri"/>
                <a:cs typeface="Arial"/>
              </a:endParaRPr>
            </a:p>
          </p:txBody>
        </p:sp>
      </p:grpSp>
      <p:grpSp>
        <p:nvGrpSpPr>
          <p:cNvPr id="39" name="Gruppieren 310"/>
          <p:cNvGrpSpPr/>
          <p:nvPr/>
        </p:nvGrpSpPr>
        <p:grpSpPr>
          <a:xfrm>
            <a:off x="2666999" y="806450"/>
            <a:ext cx="1785856" cy="1616088"/>
            <a:chOff x="-5716" y="0"/>
            <a:chExt cx="1785856" cy="1616623"/>
          </a:xfrm>
        </p:grpSpPr>
        <p:grpSp>
          <p:nvGrpSpPr>
            <p:cNvPr id="40" name="Gruppieren 196"/>
            <p:cNvGrpSpPr/>
            <p:nvPr/>
          </p:nvGrpSpPr>
          <p:grpSpPr>
            <a:xfrm>
              <a:off x="-5716" y="201609"/>
              <a:ext cx="1785856" cy="1415014"/>
              <a:chOff x="1865084" y="60056"/>
              <a:chExt cx="2311863" cy="1844756"/>
            </a:xfrm>
          </p:grpSpPr>
          <p:pic>
            <p:nvPicPr>
              <p:cNvPr id="42" name="Grafik 498"/>
              <p:cNvPicPr preferRelativeResize="0">
                <a:picLocks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55470" y="60056"/>
                <a:ext cx="1800334" cy="1440677"/>
              </a:xfrm>
              <a:prstGeom prst="rect">
                <a:avLst/>
              </a:prstGeom>
            </p:spPr>
          </p:pic>
          <p:grpSp>
            <p:nvGrpSpPr>
              <p:cNvPr id="43" name="Gruppieren 499"/>
              <p:cNvGrpSpPr/>
              <p:nvPr/>
            </p:nvGrpSpPr>
            <p:grpSpPr>
              <a:xfrm>
                <a:off x="1865084" y="75598"/>
                <a:ext cx="2311863" cy="1829214"/>
                <a:chOff x="1865084" y="75598"/>
                <a:chExt cx="2311863" cy="1829214"/>
              </a:xfrm>
            </p:grpSpPr>
            <p:grpSp>
              <p:nvGrpSpPr>
                <p:cNvPr id="44" name="Gruppieren 500"/>
                <p:cNvGrpSpPr/>
                <p:nvPr/>
              </p:nvGrpSpPr>
              <p:grpSpPr>
                <a:xfrm>
                  <a:off x="1865084" y="75598"/>
                  <a:ext cx="2311863" cy="1829214"/>
                  <a:chOff x="1844825" y="89084"/>
                  <a:chExt cx="2890722" cy="2539831"/>
                </a:xfrm>
              </p:grpSpPr>
              <p:grpSp>
                <p:nvGrpSpPr>
                  <p:cNvPr id="46" name="Gruppieren 521"/>
                  <p:cNvGrpSpPr/>
                  <p:nvPr/>
                </p:nvGrpSpPr>
                <p:grpSpPr>
                  <a:xfrm>
                    <a:off x="1844825" y="89084"/>
                    <a:ext cx="2890722" cy="2539831"/>
                    <a:chOff x="1844783" y="89106"/>
                    <a:chExt cx="2891857" cy="2541009"/>
                  </a:xfrm>
                </p:grpSpPr>
                <p:grpSp>
                  <p:nvGrpSpPr>
                    <p:cNvPr id="48" name="Gruppieren 523"/>
                    <p:cNvGrpSpPr/>
                    <p:nvPr/>
                  </p:nvGrpSpPr>
                  <p:grpSpPr>
                    <a:xfrm>
                      <a:off x="1844783" y="241245"/>
                      <a:ext cx="2891857" cy="2388870"/>
                      <a:chOff x="1844781" y="241246"/>
                      <a:chExt cx="2892050" cy="2388872"/>
                    </a:xfrm>
                  </p:grpSpPr>
                  <p:grpSp>
                    <p:nvGrpSpPr>
                      <p:cNvPr id="50" name="Gruppieren 524"/>
                      <p:cNvGrpSpPr/>
                      <p:nvPr/>
                    </p:nvGrpSpPr>
                    <p:grpSpPr>
                      <a:xfrm>
                        <a:off x="1844781" y="241246"/>
                        <a:ext cx="2544026" cy="2388872"/>
                        <a:chOff x="1844776" y="241266"/>
                        <a:chExt cx="2544110" cy="2389235"/>
                      </a:xfrm>
                    </p:grpSpPr>
                    <p:grpSp>
                      <p:nvGrpSpPr>
                        <p:cNvPr id="58" name="Gruppieren 525"/>
                        <p:cNvGrpSpPr/>
                        <p:nvPr/>
                      </p:nvGrpSpPr>
                      <p:grpSpPr>
                        <a:xfrm>
                          <a:off x="1871315" y="873342"/>
                          <a:ext cx="2517571" cy="1456226"/>
                          <a:chOff x="1871315" y="873342"/>
                          <a:chExt cx="2517571" cy="1456226"/>
                        </a:xfrm>
                      </p:grpSpPr>
                      <p:grpSp>
                        <p:nvGrpSpPr>
                          <p:cNvPr id="61" name="Gruppieren 526"/>
                          <p:cNvGrpSpPr/>
                          <p:nvPr/>
                        </p:nvGrpSpPr>
                        <p:grpSpPr>
                          <a:xfrm>
                            <a:off x="1871315" y="873342"/>
                            <a:ext cx="608801" cy="844274"/>
                            <a:chOff x="1871315" y="873342"/>
                            <a:chExt cx="608801" cy="844274"/>
                          </a:xfrm>
                        </p:grpSpPr>
                        <p:sp>
                          <p:nvSpPr>
                            <p:cNvPr id="66" name="Textfeld 194"/>
                            <p:cNvSpPr txBox="1"/>
                            <p:nvPr/>
                          </p:nvSpPr>
                          <p:spPr>
                            <a:xfrm>
                              <a:off x="2084708" y="873342"/>
                              <a:ext cx="318862" cy="328947"/>
                            </a:xfrm>
                            <a:prstGeom prst="rect">
                              <a:avLst/>
                            </a:prstGeom>
                            <a:noFill/>
                          </p:spPr>
                          <p:txBody>
                            <a:bodyPr wrap="square" rtlCol="0">
                              <a:noAutofit/>
                            </a:bodyPr>
                            <a:lstStyle/>
                            <a:p>
                              <a:pPr marL="0" marR="0" algn="ctr"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</a:pPr>
                              <a:r>
                                <a:rPr lang="de-DE" sz="700" kern="1200">
                                  <a:solidFill>
                                    <a:srgbClr val="000000"/>
                                  </a:solidFill>
                                  <a:effectLst/>
                                  <a:latin typeface="Calibri"/>
                                  <a:ea typeface="Times New Roman"/>
                                  <a:cs typeface="Arial"/>
                                </a:rPr>
                                <a:t>0</a:t>
                              </a:r>
                              <a:endParaRPr lang="en-US" sz="1200">
                                <a:effectLst/>
                                <a:latin typeface="Times New Roman"/>
                                <a:ea typeface="Times New Roman"/>
                              </a:endParaRPr>
                            </a:p>
                          </p:txBody>
                        </p:sp>
                        <p:sp>
                          <p:nvSpPr>
                            <p:cNvPr id="67" name="Textfeld 195"/>
                            <p:cNvSpPr txBox="1"/>
                            <p:nvPr/>
                          </p:nvSpPr>
                          <p:spPr>
                            <a:xfrm>
                              <a:off x="1871315" y="1376809"/>
                              <a:ext cx="608801" cy="340807"/>
                            </a:xfrm>
                            <a:prstGeom prst="rect">
                              <a:avLst/>
                            </a:prstGeom>
                            <a:noFill/>
                          </p:spPr>
                          <p:txBody>
                            <a:bodyPr wrap="square" rtlCol="0">
                              <a:noAutofit/>
                            </a:bodyPr>
                            <a:lstStyle/>
                            <a:p>
                              <a:pPr marL="0" marR="0" algn="ctr"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</a:pPr>
                              <a:r>
                                <a:rPr lang="de-DE" sz="800" kern="1200">
                                  <a:solidFill>
                                    <a:srgbClr val="000000"/>
                                  </a:solidFill>
                                  <a:effectLst/>
                                  <a:latin typeface="Calibri"/>
                                  <a:ea typeface="Times New Roman"/>
                                  <a:cs typeface="Arial"/>
                                </a:rPr>
                                <a:t>-0.4</a:t>
                              </a:r>
                              <a:endParaRPr lang="en-US" sz="1200">
                                <a:effectLst/>
                                <a:latin typeface="Times New Roman"/>
                                <a:ea typeface="Times New Roman"/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62" name="Gruppieren 529"/>
                          <p:cNvGrpSpPr/>
                          <p:nvPr/>
                        </p:nvGrpSpPr>
                        <p:grpSpPr>
                          <a:xfrm>
                            <a:off x="2075938" y="1962325"/>
                            <a:ext cx="2312948" cy="367243"/>
                            <a:chOff x="2075938" y="1962325"/>
                            <a:chExt cx="2312948" cy="367243"/>
                          </a:xfrm>
                        </p:grpSpPr>
                        <p:sp>
                          <p:nvSpPr>
                            <p:cNvPr id="63" name="Textfeld 187"/>
                            <p:cNvSpPr txBox="1"/>
                            <p:nvPr/>
                          </p:nvSpPr>
                          <p:spPr>
                            <a:xfrm>
                              <a:off x="2075938" y="1962325"/>
                              <a:ext cx="630732" cy="335033"/>
                            </a:xfrm>
                            <a:prstGeom prst="rect">
                              <a:avLst/>
                            </a:prstGeom>
                            <a:noFill/>
                          </p:spPr>
                          <p:txBody>
                            <a:bodyPr wrap="square" rtlCol="0">
                              <a:noAutofit/>
                            </a:bodyPr>
                            <a:lstStyle/>
                            <a:p>
                              <a:pPr marL="0" marR="0" algn="ctr"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</a:pPr>
                              <a:r>
                                <a:rPr lang="de-DE" sz="800" kern="1200">
                                  <a:solidFill>
                                    <a:srgbClr val="000000"/>
                                  </a:solidFill>
                                  <a:effectLst/>
                                  <a:latin typeface="Calibri"/>
                                  <a:ea typeface="Times New Roman"/>
                                  <a:cs typeface="Arial"/>
                                </a:rPr>
                                <a:t>-0.6</a:t>
                              </a:r>
                              <a:endParaRPr lang="en-US" sz="1200">
                                <a:effectLst/>
                                <a:latin typeface="Times New Roman"/>
                                <a:ea typeface="Times New Roman"/>
                              </a:endParaRPr>
                            </a:p>
                          </p:txBody>
                        </p:sp>
                        <p:sp>
                          <p:nvSpPr>
                            <p:cNvPr id="64" name="Textfeld 188"/>
                            <p:cNvSpPr txBox="1"/>
                            <p:nvPr/>
                          </p:nvSpPr>
                          <p:spPr>
                            <a:xfrm>
                              <a:off x="3306469" y="1969417"/>
                              <a:ext cx="449139" cy="353708"/>
                            </a:xfrm>
                            <a:prstGeom prst="rect">
                              <a:avLst/>
                            </a:prstGeom>
                            <a:noFill/>
                          </p:spPr>
                          <p:txBody>
                            <a:bodyPr wrap="square" rtlCol="0">
                              <a:noAutofit/>
                            </a:bodyPr>
                            <a:lstStyle/>
                            <a:p>
                              <a:pPr marL="0" marR="0" algn="ctr"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</a:pPr>
                              <a:r>
                                <a:rPr lang="de-DE" sz="800" kern="1200">
                                  <a:solidFill>
                                    <a:srgbClr val="000000"/>
                                  </a:solidFill>
                                  <a:effectLst/>
                                  <a:latin typeface="Calibri"/>
                                  <a:ea typeface="Times New Roman"/>
                                  <a:cs typeface="Arial"/>
                                </a:rPr>
                                <a:t>0</a:t>
                              </a:r>
                              <a:endParaRPr lang="en-US" sz="1200">
                                <a:effectLst/>
                                <a:latin typeface="Times New Roman"/>
                                <a:ea typeface="Times New Roman"/>
                              </a:endParaRPr>
                            </a:p>
                          </p:txBody>
                        </p:sp>
                        <p:sp>
                          <p:nvSpPr>
                            <p:cNvPr id="65" name="Textfeld 189"/>
                            <p:cNvSpPr txBox="1"/>
                            <p:nvPr/>
                          </p:nvSpPr>
                          <p:spPr>
                            <a:xfrm>
                              <a:off x="3864473" y="1976478"/>
                              <a:ext cx="524413" cy="353090"/>
                            </a:xfrm>
                            <a:prstGeom prst="rect">
                              <a:avLst/>
                            </a:prstGeom>
                            <a:noFill/>
                          </p:spPr>
                          <p:txBody>
                            <a:bodyPr wrap="square" rtlCol="0">
                              <a:noAutofit/>
                            </a:bodyPr>
                            <a:lstStyle/>
                            <a:p>
                              <a:pPr marL="0" marR="0" algn="ctr"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</a:pPr>
                              <a:r>
                                <a:rPr lang="de-DE" sz="800" kern="1200">
                                  <a:solidFill>
                                    <a:srgbClr val="000000"/>
                                  </a:solidFill>
                                  <a:effectLst/>
                                  <a:latin typeface="Calibri"/>
                                  <a:ea typeface="Times New Roman"/>
                                  <a:cs typeface="Arial"/>
                                </a:rPr>
                                <a:t>0.3</a:t>
                              </a:r>
                              <a:endParaRPr lang="en-US" sz="1200">
                                <a:effectLst/>
                                <a:latin typeface="Times New Roman"/>
                                <a:ea typeface="Times New Roman"/>
                              </a:endParaRPr>
                            </a:p>
                          </p:txBody>
                        </p:sp>
                      </p:grpSp>
                    </p:grpSp>
                    <p:sp>
                      <p:nvSpPr>
                        <p:cNvPr id="59" name="Rechteck 53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16200000">
                          <a:off x="1253472" y="832570"/>
                          <a:ext cx="1497437" cy="31482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wrap="square">
                          <a:noAutofit/>
                        </a:bodyPr>
                        <a:lstStyle/>
                        <a:p>
                          <a:pPr marL="0" marR="0" algn="ctr" eaLnBrk="0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de-DE" sz="800" b="1" kern="1200" dirty="0">
                              <a:solidFill>
                                <a:srgbClr val="000000"/>
                              </a:solidFill>
                              <a:effectLst/>
                              <a:latin typeface="Calibri"/>
                              <a:ea typeface="MS PGothic"/>
                              <a:cs typeface="Arial"/>
                            </a:rPr>
                            <a:t>PCoA2 (15.9%)</a:t>
                          </a:r>
                          <a:endParaRPr lang="en-US" sz="12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p:txBody>
                    </p:sp>
                    <p:sp>
                      <p:nvSpPr>
                        <p:cNvPr id="60" name="Rechteck 53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726296" y="2173952"/>
                          <a:ext cx="1391993" cy="45654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wrap="square">
                          <a:noAutofit/>
                        </a:bodyPr>
                        <a:lstStyle/>
                        <a:p>
                          <a:pPr marL="0" marR="0" algn="ctr" eaLnBrk="0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de-DE" sz="800" b="1" kern="1200" dirty="0">
                              <a:solidFill>
                                <a:srgbClr val="000000"/>
                              </a:solidFill>
                              <a:effectLst/>
                              <a:latin typeface="Calibri"/>
                              <a:ea typeface="MS PGothic"/>
                              <a:cs typeface="Arial"/>
                            </a:rPr>
                            <a:t>PCoA1 (17.8%)</a:t>
                          </a:r>
                          <a:endParaRPr lang="en-US" sz="1200" dirty="0">
                            <a:effectLst/>
                            <a:latin typeface="Times New Roman"/>
                            <a:ea typeface="Times New Roman"/>
                          </a:endParaRPr>
                        </a:p>
                      </p:txBody>
                    </p:sp>
                  </p:grpSp>
                  <p:grpSp>
                    <p:nvGrpSpPr>
                      <p:cNvPr id="51" name="Gruppieren 535"/>
                      <p:cNvGrpSpPr/>
                      <p:nvPr/>
                    </p:nvGrpSpPr>
                    <p:grpSpPr>
                      <a:xfrm>
                        <a:off x="3600806" y="1604346"/>
                        <a:ext cx="1136025" cy="559547"/>
                        <a:chOff x="3600889" y="1605200"/>
                        <a:chExt cx="1137295" cy="560633"/>
                      </a:xfrm>
                    </p:grpSpPr>
                    <p:grpSp>
                      <p:nvGrpSpPr>
                        <p:cNvPr id="52" name="Gruppieren 536"/>
                        <p:cNvGrpSpPr/>
                        <p:nvPr/>
                      </p:nvGrpSpPr>
                      <p:grpSpPr>
                        <a:xfrm>
                          <a:off x="3600889" y="1605200"/>
                          <a:ext cx="1137295" cy="560633"/>
                          <a:chOff x="3600889" y="1605200"/>
                          <a:chExt cx="1137295" cy="560633"/>
                        </a:xfrm>
                      </p:grpSpPr>
                      <p:sp>
                        <p:nvSpPr>
                          <p:cNvPr id="56" name="Rechteck 53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600889" y="1605200"/>
                            <a:ext cx="1014857" cy="36840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  <p:txBody>
                          <a:bodyPr wrap="square">
                            <a:noAutofit/>
                          </a:bodyPr>
                          <a:lstStyle/>
                          <a:p>
                            <a:pPr marL="0" marR="0" eaLnBrk="0" fontAlgn="base" hangingPunct="0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</a:pPr>
                            <a:r>
                              <a:rPr lang="de-DE" sz="800" b="1" kern="1200">
                                <a:solidFill>
                                  <a:srgbClr val="000000"/>
                                </a:solidFill>
                                <a:effectLst/>
                                <a:latin typeface="Calibri"/>
                                <a:ea typeface="MS PGothic"/>
                                <a:cs typeface="Arial"/>
                              </a:rPr>
                              <a:t>Control</a:t>
                            </a:r>
                            <a:endParaRPr lang="en-US" sz="1200">
                              <a:effectLst/>
                              <a:latin typeface="Times New Roman"/>
                              <a:ea typeface="Times New Roman"/>
                            </a:endParaRPr>
                          </a:p>
                        </p:txBody>
                      </p:sp>
                      <p:sp>
                        <p:nvSpPr>
                          <p:cNvPr id="57" name="Rechteck 53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606725" y="1762308"/>
                            <a:ext cx="1131459" cy="40352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  <p:txBody>
                          <a:bodyPr wrap="square">
                            <a:noAutofit/>
                          </a:bodyPr>
                          <a:lstStyle/>
                          <a:p>
                            <a:pPr marL="0" marR="0" eaLnBrk="0" fontAlgn="base" hangingPunct="0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</a:pPr>
                            <a:r>
                              <a:rPr lang="de-DE" sz="800" b="1" kern="1200" dirty="0" smtClean="0">
                                <a:solidFill>
                                  <a:srgbClr val="000000"/>
                                </a:solidFill>
                                <a:effectLst/>
                                <a:latin typeface="Calibri"/>
                                <a:ea typeface="Times New Roman"/>
                                <a:cs typeface="Arial"/>
                              </a:rPr>
                              <a:t>Calcipotriol</a:t>
                            </a:r>
                            <a:endParaRPr lang="en-US" sz="1200" dirty="0">
                              <a:effectLst/>
                              <a:latin typeface="Times New Roman"/>
                              <a:ea typeface="Times New Roman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53" name="Gruppieren 539"/>
                        <p:cNvGrpSpPr/>
                        <p:nvPr/>
                      </p:nvGrpSpPr>
                      <p:grpSpPr>
                        <a:xfrm>
                          <a:off x="3641327" y="1774181"/>
                          <a:ext cx="67125" cy="212638"/>
                          <a:chOff x="3641327" y="1774181"/>
                          <a:chExt cx="67125" cy="212638"/>
                        </a:xfrm>
                      </p:grpSpPr>
                      <p:sp>
                        <p:nvSpPr>
                          <p:cNvPr id="54" name="Flussdiagramm: Verbinder 540"/>
                          <p:cNvSpPr/>
                          <p:nvPr/>
                        </p:nvSpPr>
                        <p:spPr>
                          <a:xfrm>
                            <a:off x="3641327" y="1774181"/>
                            <a:ext cx="63151" cy="70209"/>
                          </a:xfrm>
                          <a:prstGeom prst="flowChartConnector">
                            <a:avLst/>
                          </a:prstGeom>
                          <a:solidFill>
                            <a:srgbClr val="F98B83"/>
                          </a:solidFill>
                          <a:ln w="3175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55" name="Flussdiagramm: Verbinder 541"/>
                          <p:cNvSpPr/>
                          <p:nvPr/>
                        </p:nvSpPr>
                        <p:spPr>
                          <a:xfrm>
                            <a:off x="3645304" y="1916612"/>
                            <a:ext cx="63148" cy="70207"/>
                          </a:xfrm>
                          <a:prstGeom prst="flowChartConnector">
                            <a:avLst/>
                          </a:prstGeom>
                          <a:solidFill>
                            <a:srgbClr val="00BCB8"/>
                          </a:solidFill>
                          <a:ln w="3175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endParaRPr lang="en-US"/>
                          </a:p>
                        </p:txBody>
                      </p:sp>
                    </p:grpSp>
                  </p:grpSp>
                </p:grpSp>
                <p:sp>
                  <p:nvSpPr>
                    <p:cNvPr id="49" name="Textfeld 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299490" y="89106"/>
                      <a:ext cx="1053831" cy="32543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0" vert="horz" wrap="square" lIns="51435" tIns="25718" rIns="51435" bIns="25718" anchor="t" anchorCtr="0">
                      <a:noAutofit/>
                    </a:bodyPr>
                    <a:lstStyle/>
                    <a:p>
                      <a:pPr marL="0" marR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p </a:t>
                      </a:r>
                      <a:r>
                        <a:rPr lang="en-US" sz="8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&lt; </a:t>
                      </a:r>
                      <a:r>
                        <a:rPr lang="de-DE" sz="8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0.001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</p:grpSp>
              <p:sp>
                <p:nvSpPr>
                  <p:cNvPr id="47" name="Textfeld 195"/>
                  <p:cNvSpPr txBox="1"/>
                  <p:nvPr/>
                </p:nvSpPr>
                <p:spPr>
                  <a:xfrm>
                    <a:off x="1948207" y="364398"/>
                    <a:ext cx="521948" cy="33505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noAutofit/>
                  </a:bodyPr>
                  <a:lstStyle/>
                  <a:p>
                    <a:pPr marL="0" marR="0" algn="ctr">
                      <a:spcBef>
                        <a:spcPts val="0"/>
                      </a:spcBef>
                      <a:spcAft>
                        <a:spcPts val="0"/>
                      </a:spcAft>
                    </a:pPr>
                    <a:r>
                      <a:rPr lang="de-DE" sz="800" kern="1200">
                        <a:solidFill>
                          <a:srgbClr val="000000"/>
                        </a:solidFill>
                        <a:effectLst/>
                        <a:latin typeface="Calibri"/>
                        <a:ea typeface="Times New Roman"/>
                        <a:cs typeface="Arial"/>
                      </a:rPr>
                      <a:t>0.4 </a:t>
                    </a:r>
                    <a:endParaRPr lang="en-US" sz="1200">
                      <a:effectLst/>
                      <a:latin typeface="Times New Roman"/>
                      <a:ea typeface="Times New Roman"/>
                    </a:endParaRPr>
                  </a:p>
                </p:txBody>
              </p:sp>
            </p:grpSp>
            <p:sp>
              <p:nvSpPr>
                <p:cNvPr id="45" name="Textfeld 189"/>
                <p:cNvSpPr txBox="1"/>
                <p:nvPr/>
              </p:nvSpPr>
              <p:spPr>
                <a:xfrm>
                  <a:off x="2514003" y="1422445"/>
                  <a:ext cx="445301" cy="24076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de-DE" sz="800" kern="1200">
                      <a:solidFill>
                        <a:srgbClr val="000000"/>
                      </a:solidFill>
                      <a:effectLst/>
                      <a:latin typeface="Calibri"/>
                      <a:ea typeface="Times New Roman"/>
                      <a:cs typeface="Arial"/>
                    </a:rPr>
                    <a:t>-0.3</a:t>
                  </a:r>
                  <a:endParaRPr lang="en-US" sz="1200">
                    <a:effectLst/>
                    <a:latin typeface="Times New Roman"/>
                    <a:ea typeface="Times New Roman"/>
                  </a:endParaRPr>
                </a:p>
              </p:txBody>
            </p:sp>
          </p:grpSp>
        </p:grpSp>
        <p:sp>
          <p:nvSpPr>
            <p:cNvPr id="41" name="Textfeld 2"/>
            <p:cNvSpPr txBox="1">
              <a:spLocks noChangeArrowheads="1"/>
            </p:cNvSpPr>
            <p:nvPr/>
          </p:nvSpPr>
          <p:spPr bwMode="auto">
            <a:xfrm>
              <a:off x="69891" y="0"/>
              <a:ext cx="309245" cy="3346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marL="0" marR="0" algn="ctr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400" b="1">
                  <a:effectLst/>
                  <a:latin typeface="Calibri"/>
                  <a:ea typeface="Calibri"/>
                  <a:cs typeface="Arial"/>
                </a:rPr>
                <a:t>b</a:t>
              </a:r>
              <a:endParaRPr lang="en-US" sz="1200">
                <a:effectLst/>
                <a:latin typeface="Arial"/>
                <a:ea typeface="Calibri"/>
                <a:cs typeface="Arial"/>
              </a:endParaRPr>
            </a:p>
          </p:txBody>
        </p:sp>
      </p:grpSp>
      <p:grpSp>
        <p:nvGrpSpPr>
          <p:cNvPr id="68" name="Gruppieren 311"/>
          <p:cNvGrpSpPr/>
          <p:nvPr/>
        </p:nvGrpSpPr>
        <p:grpSpPr>
          <a:xfrm>
            <a:off x="4548211" y="762000"/>
            <a:ext cx="1796074" cy="1657485"/>
            <a:chOff x="-31415" y="0"/>
            <a:chExt cx="1796420" cy="1658090"/>
          </a:xfrm>
        </p:grpSpPr>
        <p:grpSp>
          <p:nvGrpSpPr>
            <p:cNvPr id="69" name="Gruppieren 117"/>
            <p:cNvGrpSpPr/>
            <p:nvPr/>
          </p:nvGrpSpPr>
          <p:grpSpPr>
            <a:xfrm>
              <a:off x="-31415" y="180551"/>
              <a:ext cx="1796420" cy="1477539"/>
              <a:chOff x="31240" y="1423854"/>
              <a:chExt cx="2325864" cy="1925035"/>
            </a:xfrm>
          </p:grpSpPr>
          <p:pic>
            <p:nvPicPr>
              <p:cNvPr id="71" name="Grafik 470"/>
              <p:cNvPicPr preferRelativeResize="0">
                <a:picLocks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16810" y="1497369"/>
                <a:ext cx="1800105" cy="1440482"/>
              </a:xfrm>
              <a:prstGeom prst="rect">
                <a:avLst/>
              </a:prstGeom>
            </p:spPr>
          </p:pic>
          <p:grpSp>
            <p:nvGrpSpPr>
              <p:cNvPr id="72" name="Gruppieren 471"/>
              <p:cNvGrpSpPr/>
              <p:nvPr/>
            </p:nvGrpSpPr>
            <p:grpSpPr>
              <a:xfrm>
                <a:off x="31240" y="1423854"/>
                <a:ext cx="2325864" cy="1925035"/>
                <a:chOff x="13462" y="1419520"/>
                <a:chExt cx="2908221" cy="2672158"/>
              </a:xfrm>
            </p:grpSpPr>
            <p:grpSp>
              <p:nvGrpSpPr>
                <p:cNvPr id="73" name="Gruppieren 472"/>
                <p:cNvGrpSpPr/>
                <p:nvPr/>
              </p:nvGrpSpPr>
              <p:grpSpPr>
                <a:xfrm>
                  <a:off x="13462" y="1419520"/>
                  <a:ext cx="2908221" cy="2475759"/>
                  <a:chOff x="13462" y="1419520"/>
                  <a:chExt cx="2908221" cy="2475759"/>
                </a:xfrm>
              </p:grpSpPr>
              <p:grpSp>
                <p:nvGrpSpPr>
                  <p:cNvPr id="75" name="Gruppieren 473"/>
                  <p:cNvGrpSpPr/>
                  <p:nvPr/>
                </p:nvGrpSpPr>
                <p:grpSpPr>
                  <a:xfrm>
                    <a:off x="13462" y="1419520"/>
                    <a:ext cx="2908221" cy="2114616"/>
                    <a:chOff x="13458" y="1419519"/>
                    <a:chExt cx="2908316" cy="2115156"/>
                  </a:xfrm>
                </p:grpSpPr>
                <p:grpSp>
                  <p:nvGrpSpPr>
                    <p:cNvPr id="81" name="Gruppieren 474"/>
                    <p:cNvGrpSpPr/>
                    <p:nvPr/>
                  </p:nvGrpSpPr>
                  <p:grpSpPr>
                    <a:xfrm>
                      <a:off x="13458" y="1419519"/>
                      <a:ext cx="2908316" cy="2115156"/>
                      <a:chOff x="13448" y="1419507"/>
                      <a:chExt cx="2908734" cy="2116410"/>
                    </a:xfrm>
                  </p:grpSpPr>
                  <p:grpSp>
                    <p:nvGrpSpPr>
                      <p:cNvPr id="83" name="Gruppieren 475"/>
                      <p:cNvGrpSpPr/>
                      <p:nvPr/>
                    </p:nvGrpSpPr>
                    <p:grpSpPr>
                      <a:xfrm>
                        <a:off x="13448" y="1419507"/>
                        <a:ext cx="662255" cy="1912199"/>
                        <a:chOff x="13448" y="1419507"/>
                        <a:chExt cx="662255" cy="1912199"/>
                      </a:xfrm>
                    </p:grpSpPr>
                    <p:grpSp>
                      <p:nvGrpSpPr>
                        <p:cNvPr id="91" name="Gruppieren 476"/>
                        <p:cNvGrpSpPr/>
                        <p:nvPr/>
                      </p:nvGrpSpPr>
                      <p:grpSpPr>
                        <a:xfrm>
                          <a:off x="13448" y="1419507"/>
                          <a:ext cx="662255" cy="1912199"/>
                          <a:chOff x="13426" y="1419504"/>
                          <a:chExt cx="662409" cy="1912709"/>
                        </a:xfrm>
                      </p:grpSpPr>
                      <p:grpSp>
                        <p:nvGrpSpPr>
                          <p:cNvPr id="93" name="Gruppieren 477"/>
                          <p:cNvGrpSpPr/>
                          <p:nvPr/>
                        </p:nvGrpSpPr>
                        <p:grpSpPr>
                          <a:xfrm>
                            <a:off x="64302" y="1419504"/>
                            <a:ext cx="611533" cy="1912709"/>
                            <a:chOff x="64302" y="1419504"/>
                            <a:chExt cx="611533" cy="1912709"/>
                          </a:xfrm>
                        </p:grpSpPr>
                        <p:sp>
                          <p:nvSpPr>
                            <p:cNvPr id="95" name="Textfeld 192"/>
                            <p:cNvSpPr txBox="1"/>
                            <p:nvPr/>
                          </p:nvSpPr>
                          <p:spPr>
                            <a:xfrm>
                              <a:off x="64302" y="1419504"/>
                              <a:ext cx="611533" cy="341908"/>
                            </a:xfrm>
                            <a:prstGeom prst="rect">
                              <a:avLst/>
                            </a:prstGeom>
                            <a:noFill/>
                          </p:spPr>
                          <p:txBody>
                            <a:bodyPr wrap="square" rtlCol="0">
                              <a:noAutofit/>
                            </a:bodyPr>
                            <a:lstStyle/>
                            <a:p>
                              <a:pPr marL="0" marR="0" algn="ctr"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</a:pPr>
                              <a:r>
                                <a:rPr lang="de-DE" sz="800" kern="1200">
                                  <a:solidFill>
                                    <a:srgbClr val="000000"/>
                                  </a:solidFill>
                                  <a:effectLst/>
                                  <a:latin typeface="Calibri"/>
                                  <a:ea typeface="Times New Roman"/>
                                  <a:cs typeface="Arial"/>
                                </a:rPr>
                                <a:t>0.8</a:t>
                              </a:r>
                              <a:endParaRPr lang="en-US" sz="1200">
                                <a:effectLst/>
                                <a:latin typeface="Times New Roman"/>
                                <a:ea typeface="Times New Roman"/>
                              </a:endParaRPr>
                            </a:p>
                          </p:txBody>
                        </p:sp>
                        <p:sp>
                          <p:nvSpPr>
                            <p:cNvPr id="96" name="Textfeld 194"/>
                            <p:cNvSpPr txBox="1"/>
                            <p:nvPr/>
                          </p:nvSpPr>
                          <p:spPr>
                            <a:xfrm>
                              <a:off x="237927" y="2464838"/>
                              <a:ext cx="332046" cy="345728"/>
                            </a:xfrm>
                            <a:prstGeom prst="rect">
                              <a:avLst/>
                            </a:prstGeom>
                            <a:noFill/>
                          </p:spPr>
                          <p:txBody>
                            <a:bodyPr wrap="square" rtlCol="0">
                              <a:noAutofit/>
                            </a:bodyPr>
                            <a:lstStyle/>
                            <a:p>
                              <a:pPr marL="0" marR="0" algn="ctr"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</a:pPr>
                              <a:r>
                                <a:rPr lang="de-DE" sz="800" kern="1200">
                                  <a:solidFill>
                                    <a:srgbClr val="000000"/>
                                  </a:solidFill>
                                  <a:effectLst/>
                                  <a:latin typeface="Calibri"/>
                                  <a:ea typeface="Times New Roman"/>
                                  <a:cs typeface="Arial"/>
                                </a:rPr>
                                <a:t>0</a:t>
                              </a:r>
                              <a:endParaRPr lang="en-US" sz="1200">
                                <a:effectLst/>
                                <a:latin typeface="Times New Roman"/>
                                <a:ea typeface="Times New Roman"/>
                              </a:endParaRPr>
                            </a:p>
                          </p:txBody>
                        </p:sp>
                        <p:sp>
                          <p:nvSpPr>
                            <p:cNvPr id="97" name="Textfeld 195"/>
                            <p:cNvSpPr txBox="1"/>
                            <p:nvPr/>
                          </p:nvSpPr>
                          <p:spPr>
                            <a:xfrm>
                              <a:off x="65641" y="2987731"/>
                              <a:ext cx="556497" cy="344482"/>
                            </a:xfrm>
                            <a:prstGeom prst="rect">
                              <a:avLst/>
                            </a:prstGeom>
                            <a:noFill/>
                          </p:spPr>
                          <p:txBody>
                            <a:bodyPr wrap="square" rtlCol="0">
                              <a:noAutofit/>
                            </a:bodyPr>
                            <a:lstStyle/>
                            <a:p>
                              <a:pPr marL="0" marR="0" algn="ctr"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</a:pPr>
                              <a:r>
                                <a:rPr lang="de-DE" sz="800" kern="1200">
                                  <a:solidFill>
                                    <a:srgbClr val="000000"/>
                                  </a:solidFill>
                                  <a:effectLst/>
                                  <a:latin typeface="Calibri"/>
                                  <a:ea typeface="Times New Roman"/>
                                  <a:cs typeface="Arial"/>
                                </a:rPr>
                                <a:t>-0.4</a:t>
                              </a:r>
                              <a:endParaRPr lang="en-US" sz="1200">
                                <a:effectLst/>
                                <a:latin typeface="Times New Roman"/>
                                <a:ea typeface="Times New Roman"/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94" name="Rechteck 481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rot="16200000">
                            <a:off x="-657692" y="2420560"/>
                            <a:ext cx="1551408" cy="209171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  <p:txBody>
                          <a:bodyPr wrap="square">
                            <a:noAutofit/>
                          </a:bodyPr>
                          <a:lstStyle/>
                          <a:p>
                            <a:pPr marL="0" marR="0" algn="ctr" eaLnBrk="0" fontAlgn="base" hangingPunct="0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</a:pPr>
                            <a:r>
                              <a:rPr lang="de-DE" sz="800" b="1" kern="1200" dirty="0">
                                <a:solidFill>
                                  <a:srgbClr val="000000"/>
                                </a:solidFill>
                                <a:effectLst/>
                                <a:latin typeface="Calibri"/>
                                <a:ea typeface="MS PGothic"/>
                                <a:cs typeface="Arial"/>
                              </a:rPr>
                              <a:t>PCoA2 (17.3%)</a:t>
                            </a:r>
                            <a:endParaRPr lang="en-US" sz="1200" dirty="0">
                              <a:effectLst/>
                              <a:latin typeface="Times New Roman"/>
                              <a:ea typeface="Times New Roman"/>
                            </a:endParaRPr>
                          </a:p>
                        </p:txBody>
                      </p:sp>
                    </p:grpSp>
                    <p:sp>
                      <p:nvSpPr>
                        <p:cNvPr id="92" name="Textfeld 194"/>
                        <p:cNvSpPr txBox="1"/>
                        <p:nvPr/>
                      </p:nvSpPr>
                      <p:spPr>
                        <a:xfrm>
                          <a:off x="87954" y="1931881"/>
                          <a:ext cx="555012" cy="353031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noAutofit/>
                        </a:bodyPr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de-DE" sz="800" kern="1200">
                              <a:solidFill>
                                <a:srgbClr val="000000"/>
                              </a:solidFill>
                              <a:effectLst/>
                              <a:latin typeface="Calibri"/>
                              <a:ea typeface="Times New Roman"/>
                              <a:cs typeface="Arial"/>
                            </a:rPr>
                            <a:t>0.4</a:t>
                          </a:r>
                          <a:endParaRPr lang="en-US" sz="1200">
                            <a:effectLst/>
                            <a:latin typeface="Times New Roman"/>
                            <a:ea typeface="Times New Roman"/>
                          </a:endParaRPr>
                        </a:p>
                      </p:txBody>
                    </p:sp>
                  </p:grpSp>
                  <p:grpSp>
                    <p:nvGrpSpPr>
                      <p:cNvPr id="84" name="Gruppieren 483"/>
                      <p:cNvGrpSpPr/>
                      <p:nvPr/>
                    </p:nvGrpSpPr>
                    <p:grpSpPr>
                      <a:xfrm>
                        <a:off x="1832455" y="3028862"/>
                        <a:ext cx="1089727" cy="507055"/>
                        <a:chOff x="1832506" y="3028977"/>
                        <a:chExt cx="1089975" cy="507191"/>
                      </a:xfrm>
                    </p:grpSpPr>
                    <p:grpSp>
                      <p:nvGrpSpPr>
                        <p:cNvPr id="85" name="Gruppieren 484"/>
                        <p:cNvGrpSpPr/>
                        <p:nvPr/>
                      </p:nvGrpSpPr>
                      <p:grpSpPr>
                        <a:xfrm>
                          <a:off x="1832506" y="3028977"/>
                          <a:ext cx="1089975" cy="507191"/>
                          <a:chOff x="1832506" y="3028977"/>
                          <a:chExt cx="1089975" cy="507191"/>
                        </a:xfrm>
                      </p:grpSpPr>
                      <p:sp>
                        <p:nvSpPr>
                          <p:cNvPr id="89" name="Rechteck 48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832508" y="3028977"/>
                            <a:ext cx="859038" cy="413251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  <p:txBody>
                          <a:bodyPr wrap="square">
                            <a:noAutofit/>
                          </a:bodyPr>
                          <a:lstStyle/>
                          <a:p>
                            <a:pPr marL="0" marR="0" eaLnBrk="0" fontAlgn="base" hangingPunct="0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</a:pPr>
                            <a:r>
                              <a:rPr lang="de-DE" sz="800" b="1" kern="1200">
                                <a:solidFill>
                                  <a:srgbClr val="000000"/>
                                </a:solidFill>
                                <a:effectLst/>
                                <a:latin typeface="Calibri"/>
                                <a:ea typeface="MS PGothic"/>
                                <a:cs typeface="Arial"/>
                              </a:rPr>
                              <a:t>Control</a:t>
                            </a:r>
                            <a:endParaRPr lang="en-US" sz="1200">
                              <a:effectLst/>
                              <a:latin typeface="Times New Roman"/>
                              <a:ea typeface="Times New Roman"/>
                            </a:endParaRPr>
                          </a:p>
                        </p:txBody>
                      </p:sp>
                      <p:sp>
                        <p:nvSpPr>
                          <p:cNvPr id="90" name="Rechteck 48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832506" y="3175518"/>
                            <a:ext cx="1089975" cy="36065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  <p:txBody>
                          <a:bodyPr wrap="square">
                            <a:noAutofit/>
                          </a:bodyPr>
                          <a:lstStyle/>
                          <a:p>
                            <a:pPr marL="0" marR="0" eaLnBrk="0" fontAlgn="base" hangingPunct="0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</a:pPr>
                            <a:r>
                              <a:rPr lang="de-DE" sz="800" b="1" kern="1200">
                                <a:solidFill>
                                  <a:srgbClr val="000000"/>
                                </a:solidFill>
                                <a:effectLst/>
                                <a:latin typeface="Calibri"/>
                                <a:ea typeface="Times New Roman"/>
                                <a:cs typeface="Arial"/>
                              </a:rPr>
                              <a:t>Oxazolone</a:t>
                            </a:r>
                            <a:endParaRPr lang="en-US" sz="1200">
                              <a:effectLst/>
                              <a:latin typeface="Times New Roman"/>
                              <a:ea typeface="Times New Roman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86" name="Gruppieren 487"/>
                        <p:cNvGrpSpPr/>
                        <p:nvPr/>
                      </p:nvGrpSpPr>
                      <p:grpSpPr>
                        <a:xfrm>
                          <a:off x="1885590" y="3206330"/>
                          <a:ext cx="63072" cy="205268"/>
                          <a:chOff x="1885590" y="3206330"/>
                          <a:chExt cx="63072" cy="205268"/>
                        </a:xfrm>
                      </p:grpSpPr>
                      <p:sp>
                        <p:nvSpPr>
                          <p:cNvPr id="87" name="Flussdiagramm: Verbinder 488"/>
                          <p:cNvSpPr/>
                          <p:nvPr/>
                        </p:nvSpPr>
                        <p:spPr>
                          <a:xfrm>
                            <a:off x="1885600" y="3206330"/>
                            <a:ext cx="63062" cy="70093"/>
                          </a:xfrm>
                          <a:prstGeom prst="flowChartConnector">
                            <a:avLst/>
                          </a:prstGeom>
                          <a:solidFill>
                            <a:srgbClr val="F98B83"/>
                          </a:solidFill>
                          <a:ln w="3175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88" name="Flussdiagramm: Verbinder 489"/>
                          <p:cNvSpPr/>
                          <p:nvPr/>
                        </p:nvSpPr>
                        <p:spPr>
                          <a:xfrm>
                            <a:off x="1885590" y="3341505"/>
                            <a:ext cx="63062" cy="70093"/>
                          </a:xfrm>
                          <a:prstGeom prst="flowChartConnector">
                            <a:avLst/>
                          </a:prstGeom>
                          <a:solidFill>
                            <a:srgbClr val="00BCB8"/>
                          </a:solidFill>
                          <a:ln w="3175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endParaRPr lang="en-US"/>
                          </a:p>
                        </p:txBody>
                      </p:sp>
                    </p:grpSp>
                  </p:grpSp>
                </p:grpSp>
                <p:sp>
                  <p:nvSpPr>
                    <p:cNvPr id="82" name="Textfeld 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70053" y="1541357"/>
                      <a:ext cx="933152" cy="30924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0" vert="horz" wrap="square" lIns="51435" tIns="25718" rIns="51435" bIns="25718" anchor="t" anchorCtr="0">
                      <a:noAutofit/>
                    </a:bodyPr>
                    <a:lstStyle/>
                    <a:p>
                      <a:pPr marL="0" marR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p </a:t>
                      </a:r>
                      <a:r>
                        <a:rPr lang="en-US" sz="8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&lt; </a:t>
                      </a:r>
                      <a:r>
                        <a:rPr lang="de-DE" sz="8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0.001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</p:grpSp>
              <p:grpSp>
                <p:nvGrpSpPr>
                  <p:cNvPr id="76" name="Gruppieren 491"/>
                  <p:cNvGrpSpPr/>
                  <p:nvPr/>
                </p:nvGrpSpPr>
                <p:grpSpPr>
                  <a:xfrm>
                    <a:off x="290675" y="3415009"/>
                    <a:ext cx="2237269" cy="480270"/>
                    <a:chOff x="290675" y="3415009"/>
                    <a:chExt cx="2237269" cy="480270"/>
                  </a:xfrm>
                </p:grpSpPr>
                <p:sp>
                  <p:nvSpPr>
                    <p:cNvPr id="77" name="Textfeld 188"/>
                    <p:cNvSpPr txBox="1"/>
                    <p:nvPr/>
                  </p:nvSpPr>
                  <p:spPr>
                    <a:xfrm>
                      <a:off x="1521555" y="3446009"/>
                      <a:ext cx="333723" cy="44927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noAutofit/>
                    </a:bodyPr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0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sp>
                  <p:nvSpPr>
                    <p:cNvPr id="78" name="Textfeld 189"/>
                    <p:cNvSpPr txBox="1"/>
                    <p:nvPr/>
                  </p:nvSpPr>
                  <p:spPr>
                    <a:xfrm>
                      <a:off x="1987000" y="3415846"/>
                      <a:ext cx="540944" cy="354406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noAutofit/>
                    </a:bodyPr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0.3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sp>
                  <p:nvSpPr>
                    <p:cNvPr id="79" name="Textfeld 187"/>
                    <p:cNvSpPr txBox="1"/>
                    <p:nvPr/>
                  </p:nvSpPr>
                  <p:spPr>
                    <a:xfrm>
                      <a:off x="851288" y="3435963"/>
                      <a:ext cx="647309" cy="37758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noAutofit/>
                    </a:bodyPr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-0.3 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sp>
                  <p:nvSpPr>
                    <p:cNvPr id="80" name="Textfeld 187"/>
                    <p:cNvSpPr txBox="1"/>
                    <p:nvPr/>
                  </p:nvSpPr>
                  <p:spPr>
                    <a:xfrm>
                      <a:off x="290675" y="3415009"/>
                      <a:ext cx="601595" cy="38416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noAutofit/>
                    </a:bodyPr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 -0.6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</p:grpSp>
            </p:grpSp>
            <p:sp>
              <p:nvSpPr>
                <p:cNvPr id="74" name="Rechteck 496"/>
                <p:cNvSpPr>
                  <a:spLocks noChangeArrowheads="1"/>
                </p:cNvSpPr>
                <p:nvPr/>
              </p:nvSpPr>
              <p:spPr bwMode="auto">
                <a:xfrm>
                  <a:off x="1014001" y="3666810"/>
                  <a:ext cx="1421099" cy="42486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noAutofit/>
                </a:bodyPr>
                <a:lstStyle/>
                <a:p>
                  <a:pPr marL="0" marR="0" algn="ctr" eaLnBrk="0" fontAlgn="base" hangingPunct="0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de-DE" sz="800" b="1" kern="1200" dirty="0">
                      <a:solidFill>
                        <a:srgbClr val="000000"/>
                      </a:solidFill>
                      <a:effectLst/>
                      <a:latin typeface="Calibri"/>
                      <a:ea typeface="MS PGothic"/>
                      <a:cs typeface="Arial"/>
                    </a:rPr>
                    <a:t>PCoA1 (21.6%)</a:t>
                  </a:r>
                  <a:endParaRPr lang="en-US" sz="1200" dirty="0">
                    <a:effectLst/>
                    <a:latin typeface="Times New Roman"/>
                    <a:ea typeface="Times New Roman"/>
                  </a:endParaRPr>
                </a:p>
              </p:txBody>
            </p:sp>
          </p:grpSp>
        </p:grpSp>
        <p:sp>
          <p:nvSpPr>
            <p:cNvPr id="70" name="Textfeld 2"/>
            <p:cNvSpPr txBox="1">
              <a:spLocks noChangeArrowheads="1"/>
            </p:cNvSpPr>
            <p:nvPr/>
          </p:nvSpPr>
          <p:spPr bwMode="auto">
            <a:xfrm>
              <a:off x="58242" y="0"/>
              <a:ext cx="310621" cy="3346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marL="0" marR="0" algn="ctr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400" b="1">
                  <a:effectLst/>
                  <a:latin typeface="Calibri"/>
                  <a:ea typeface="Calibri"/>
                  <a:cs typeface="Arial"/>
                </a:rPr>
                <a:t>c</a:t>
              </a:r>
              <a:endParaRPr lang="en-US" sz="1200">
                <a:effectLst/>
                <a:latin typeface="Arial"/>
                <a:ea typeface="Calibri"/>
                <a:cs typeface="Arial"/>
              </a:endParaRPr>
            </a:p>
          </p:txBody>
        </p:sp>
      </p:grpSp>
      <p:grpSp>
        <p:nvGrpSpPr>
          <p:cNvPr id="98" name="Gruppieren 308"/>
          <p:cNvGrpSpPr/>
          <p:nvPr/>
        </p:nvGrpSpPr>
        <p:grpSpPr>
          <a:xfrm>
            <a:off x="865323" y="2471420"/>
            <a:ext cx="1838049" cy="1633281"/>
            <a:chOff x="-25584" y="0"/>
            <a:chExt cx="1838173" cy="1633405"/>
          </a:xfrm>
        </p:grpSpPr>
        <p:grpSp>
          <p:nvGrpSpPr>
            <p:cNvPr id="99" name="Gruppieren 223"/>
            <p:cNvGrpSpPr/>
            <p:nvPr/>
          </p:nvGrpSpPr>
          <p:grpSpPr>
            <a:xfrm>
              <a:off x="-25584" y="168902"/>
              <a:ext cx="1838173" cy="1464503"/>
              <a:chOff x="1824553" y="1401604"/>
              <a:chExt cx="2380778" cy="1908651"/>
            </a:xfrm>
          </p:grpSpPr>
          <p:pic>
            <p:nvPicPr>
              <p:cNvPr id="101" name="Grafik 88"/>
              <p:cNvPicPr preferRelativeResize="0">
                <a:picLocks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244613" y="1515391"/>
                <a:ext cx="1800104" cy="1440482"/>
              </a:xfrm>
              <a:prstGeom prst="rect">
                <a:avLst/>
              </a:prstGeom>
            </p:spPr>
          </p:pic>
          <p:grpSp>
            <p:nvGrpSpPr>
              <p:cNvPr id="102" name="Gruppieren 89"/>
              <p:cNvGrpSpPr/>
              <p:nvPr/>
            </p:nvGrpSpPr>
            <p:grpSpPr>
              <a:xfrm>
                <a:off x="1824553" y="1401604"/>
                <a:ext cx="2380778" cy="1908651"/>
                <a:chOff x="1799549" y="1381841"/>
                <a:chExt cx="2976925" cy="2649414"/>
              </a:xfrm>
            </p:grpSpPr>
            <p:grpSp>
              <p:nvGrpSpPr>
                <p:cNvPr id="103" name="Gruppieren 90"/>
                <p:cNvGrpSpPr/>
                <p:nvPr/>
              </p:nvGrpSpPr>
              <p:grpSpPr>
                <a:xfrm>
                  <a:off x="1799549" y="1381841"/>
                  <a:ext cx="2976925" cy="2514038"/>
                  <a:chOff x="1799549" y="1381841"/>
                  <a:chExt cx="2976925" cy="2514038"/>
                </a:xfrm>
              </p:grpSpPr>
              <p:grpSp>
                <p:nvGrpSpPr>
                  <p:cNvPr id="105" name="Gruppieren 92"/>
                  <p:cNvGrpSpPr/>
                  <p:nvPr/>
                </p:nvGrpSpPr>
                <p:grpSpPr>
                  <a:xfrm>
                    <a:off x="1799549" y="1381841"/>
                    <a:ext cx="2976925" cy="2249118"/>
                    <a:chOff x="1799542" y="1381826"/>
                    <a:chExt cx="2977022" cy="2249692"/>
                  </a:xfrm>
                </p:grpSpPr>
                <p:grpSp>
                  <p:nvGrpSpPr>
                    <p:cNvPr id="111" name="Gruppieren 98"/>
                    <p:cNvGrpSpPr/>
                    <p:nvPr/>
                  </p:nvGrpSpPr>
                  <p:grpSpPr>
                    <a:xfrm>
                      <a:off x="1799542" y="1381826"/>
                      <a:ext cx="2977022" cy="2249692"/>
                      <a:chOff x="1799525" y="1381786"/>
                      <a:chExt cx="2977451" cy="2251030"/>
                    </a:xfrm>
                  </p:grpSpPr>
                  <p:grpSp>
                    <p:nvGrpSpPr>
                      <p:cNvPr id="113" name="Gruppieren 100"/>
                      <p:cNvGrpSpPr/>
                      <p:nvPr/>
                    </p:nvGrpSpPr>
                    <p:grpSpPr>
                      <a:xfrm>
                        <a:off x="1799525" y="1381786"/>
                        <a:ext cx="699849" cy="1997069"/>
                        <a:chOff x="1799525" y="1381786"/>
                        <a:chExt cx="699849" cy="1997069"/>
                      </a:xfrm>
                    </p:grpSpPr>
                    <p:grpSp>
                      <p:nvGrpSpPr>
                        <p:cNvPr id="121" name="Gruppieren 108"/>
                        <p:cNvGrpSpPr/>
                        <p:nvPr/>
                      </p:nvGrpSpPr>
                      <p:grpSpPr>
                        <a:xfrm>
                          <a:off x="1799525" y="1381786"/>
                          <a:ext cx="699849" cy="1997069"/>
                          <a:chOff x="1799495" y="1381767"/>
                          <a:chExt cx="700014" cy="1997599"/>
                        </a:xfrm>
                      </p:grpSpPr>
                      <p:grpSp>
                        <p:nvGrpSpPr>
                          <p:cNvPr id="123" name="Gruppieren 110"/>
                          <p:cNvGrpSpPr/>
                          <p:nvPr/>
                        </p:nvGrpSpPr>
                        <p:grpSpPr>
                          <a:xfrm>
                            <a:off x="1864009" y="1381767"/>
                            <a:ext cx="635500" cy="1997599"/>
                            <a:chOff x="1864009" y="1381767"/>
                            <a:chExt cx="635500" cy="1997599"/>
                          </a:xfrm>
                        </p:grpSpPr>
                        <p:sp>
                          <p:nvSpPr>
                            <p:cNvPr id="125" name="Textfeld 192"/>
                            <p:cNvSpPr txBox="1"/>
                            <p:nvPr/>
                          </p:nvSpPr>
                          <p:spPr>
                            <a:xfrm>
                              <a:off x="1894225" y="1381767"/>
                              <a:ext cx="605284" cy="367169"/>
                            </a:xfrm>
                            <a:prstGeom prst="rect">
                              <a:avLst/>
                            </a:prstGeom>
                            <a:noFill/>
                          </p:spPr>
                          <p:txBody>
                            <a:bodyPr wrap="square" rtlCol="0">
                              <a:noAutofit/>
                            </a:bodyPr>
                            <a:lstStyle/>
                            <a:p>
                              <a:pPr marL="0" marR="0" algn="ctr"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</a:pPr>
                              <a:r>
                                <a:rPr lang="de-DE" sz="800" kern="1200">
                                  <a:solidFill>
                                    <a:srgbClr val="000000"/>
                                  </a:solidFill>
                                  <a:effectLst/>
                                  <a:latin typeface="Calibri"/>
                                  <a:ea typeface="Times New Roman"/>
                                  <a:cs typeface="Arial"/>
                                </a:rPr>
                                <a:t>0.8</a:t>
                              </a:r>
                              <a:endParaRPr lang="en-US" sz="1200">
                                <a:effectLst/>
                                <a:latin typeface="Times New Roman"/>
                                <a:ea typeface="Times New Roman"/>
                              </a:endParaRPr>
                            </a:p>
                          </p:txBody>
                        </p:sp>
                        <p:sp>
                          <p:nvSpPr>
                            <p:cNvPr id="126" name="Textfeld 194"/>
                            <p:cNvSpPr txBox="1"/>
                            <p:nvPr/>
                          </p:nvSpPr>
                          <p:spPr>
                            <a:xfrm>
                              <a:off x="2063281" y="2461612"/>
                              <a:ext cx="331338" cy="414476"/>
                            </a:xfrm>
                            <a:prstGeom prst="rect">
                              <a:avLst/>
                            </a:prstGeom>
                            <a:noFill/>
                          </p:spPr>
                          <p:txBody>
                            <a:bodyPr wrap="square" rtlCol="0">
                              <a:noAutofit/>
                            </a:bodyPr>
                            <a:lstStyle/>
                            <a:p>
                              <a:pPr marL="0" marR="0" algn="ctr"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</a:pPr>
                              <a:r>
                                <a:rPr lang="de-DE" sz="800" kern="1200">
                                  <a:solidFill>
                                    <a:srgbClr val="000000"/>
                                  </a:solidFill>
                                  <a:effectLst/>
                                  <a:latin typeface="Calibri"/>
                                  <a:ea typeface="Times New Roman"/>
                                  <a:cs typeface="Arial"/>
                                </a:rPr>
                                <a:t>0</a:t>
                              </a:r>
                              <a:endParaRPr lang="en-US" sz="1200">
                                <a:effectLst/>
                                <a:latin typeface="Times New Roman"/>
                                <a:ea typeface="Times New Roman"/>
                              </a:endParaRPr>
                            </a:p>
                          </p:txBody>
                        </p:sp>
                        <p:sp>
                          <p:nvSpPr>
                            <p:cNvPr id="127" name="Textfeld 195"/>
                            <p:cNvSpPr txBox="1"/>
                            <p:nvPr/>
                          </p:nvSpPr>
                          <p:spPr>
                            <a:xfrm>
                              <a:off x="1864009" y="3029497"/>
                              <a:ext cx="633677" cy="349869"/>
                            </a:xfrm>
                            <a:prstGeom prst="rect">
                              <a:avLst/>
                            </a:prstGeom>
                            <a:noFill/>
                          </p:spPr>
                          <p:txBody>
                            <a:bodyPr wrap="square" rtlCol="0">
                              <a:noAutofit/>
                            </a:bodyPr>
                            <a:lstStyle/>
                            <a:p>
                              <a:pPr marL="0" marR="0" algn="ctr"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</a:pPr>
                              <a:r>
                                <a:rPr lang="de-DE" sz="800" kern="1200">
                                  <a:solidFill>
                                    <a:srgbClr val="000000"/>
                                  </a:solidFill>
                                  <a:effectLst/>
                                  <a:latin typeface="Calibri"/>
                                  <a:ea typeface="Times New Roman"/>
                                  <a:cs typeface="Arial"/>
                                </a:rPr>
                                <a:t>-0.4</a:t>
                              </a:r>
                              <a:endParaRPr lang="en-US" sz="1200">
                                <a:effectLst/>
                                <a:latin typeface="Times New Roman"/>
                                <a:ea typeface="Times New Roman"/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124" name="Rechteck 111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rot="16200000">
                            <a:off x="1249242" y="2412216"/>
                            <a:ext cx="1435262" cy="33475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  <p:txBody>
                          <a:bodyPr wrap="square">
                            <a:noAutofit/>
                          </a:bodyPr>
                          <a:lstStyle/>
                          <a:p>
                            <a:pPr marL="0" marR="0" algn="ctr" eaLnBrk="0" fontAlgn="base" hangingPunct="0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</a:pPr>
                            <a:r>
                              <a:rPr lang="de-DE" sz="800" b="1" kern="1200" dirty="0">
                                <a:solidFill>
                                  <a:srgbClr val="000000"/>
                                </a:solidFill>
                                <a:effectLst/>
                                <a:latin typeface="Calibri"/>
                                <a:ea typeface="MS PGothic"/>
                                <a:cs typeface="Arial"/>
                              </a:rPr>
                              <a:t>PCoA2 (15%)</a:t>
                            </a:r>
                            <a:endParaRPr lang="en-US" sz="1200" dirty="0">
                              <a:effectLst/>
                              <a:latin typeface="Times New Roman"/>
                              <a:ea typeface="Times New Roman"/>
                            </a:endParaRPr>
                          </a:p>
                        </p:txBody>
                      </p:sp>
                    </p:grpSp>
                    <p:sp>
                      <p:nvSpPr>
                        <p:cNvPr id="122" name="Textfeld 194"/>
                        <p:cNvSpPr txBox="1"/>
                        <p:nvPr/>
                      </p:nvSpPr>
                      <p:spPr>
                        <a:xfrm>
                          <a:off x="1923238" y="1912683"/>
                          <a:ext cx="547278" cy="351676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noAutofit/>
                        </a:bodyPr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de-DE" sz="800" kern="1200">
                              <a:solidFill>
                                <a:srgbClr val="000000"/>
                              </a:solidFill>
                              <a:effectLst/>
                              <a:latin typeface="Calibri"/>
                              <a:ea typeface="Times New Roman"/>
                              <a:cs typeface="Arial"/>
                            </a:rPr>
                            <a:t>0.4</a:t>
                          </a:r>
                          <a:endParaRPr lang="en-US" sz="1200">
                            <a:effectLst/>
                            <a:latin typeface="Times New Roman"/>
                            <a:ea typeface="Times New Roman"/>
                          </a:endParaRPr>
                        </a:p>
                      </p:txBody>
                    </p:sp>
                  </p:grpSp>
                  <p:grpSp>
                    <p:nvGrpSpPr>
                      <p:cNvPr id="114" name="Gruppieren 101"/>
                      <p:cNvGrpSpPr/>
                      <p:nvPr/>
                    </p:nvGrpSpPr>
                    <p:grpSpPr>
                      <a:xfrm>
                        <a:off x="3607709" y="3073187"/>
                        <a:ext cx="1169267" cy="559629"/>
                        <a:chOff x="3607877" y="3073306"/>
                        <a:chExt cx="1169571" cy="559780"/>
                      </a:xfrm>
                    </p:grpSpPr>
                    <p:grpSp>
                      <p:nvGrpSpPr>
                        <p:cNvPr id="115" name="Gruppieren 102"/>
                        <p:cNvGrpSpPr/>
                        <p:nvPr/>
                      </p:nvGrpSpPr>
                      <p:grpSpPr>
                        <a:xfrm>
                          <a:off x="3607877" y="3073306"/>
                          <a:ext cx="1169571" cy="559780"/>
                          <a:chOff x="3607877" y="3073306"/>
                          <a:chExt cx="1169571" cy="559780"/>
                        </a:xfrm>
                      </p:grpSpPr>
                      <p:sp>
                        <p:nvSpPr>
                          <p:cNvPr id="119" name="Rechteck 10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607877" y="3073306"/>
                            <a:ext cx="1113761" cy="41026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  <p:txBody>
                          <a:bodyPr wrap="square">
                            <a:noAutofit/>
                          </a:bodyPr>
                          <a:lstStyle/>
                          <a:p>
                            <a:pPr eaLnBrk="0" fontAlgn="base" hangingPunct="0"/>
                            <a:r>
                              <a:rPr lang="de-DE" sz="800" b="1" dirty="0">
                                <a:solidFill>
                                  <a:srgbClr val="000000"/>
                                </a:solidFill>
                                <a:ea typeface="Times New Roman"/>
                                <a:cs typeface="Arial"/>
                              </a:rPr>
                              <a:t>Calcipotriol</a:t>
                            </a:r>
                            <a:endParaRPr lang="en-US" sz="1200" dirty="0">
                              <a:latin typeface="Times New Roman"/>
                              <a:ea typeface="Times New Roman"/>
                            </a:endParaRPr>
                          </a:p>
                        </p:txBody>
                      </p:sp>
                      <p:sp>
                        <p:nvSpPr>
                          <p:cNvPr id="120" name="Rechteck 10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611579" y="3226643"/>
                            <a:ext cx="1165869" cy="40644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  <p:txBody>
                          <a:bodyPr wrap="square">
                            <a:noAutofit/>
                          </a:bodyPr>
                          <a:lstStyle/>
                          <a:p>
                            <a:pPr marL="0" marR="0" eaLnBrk="0" fontAlgn="base" hangingPunct="0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</a:pPr>
                            <a:r>
                              <a:rPr lang="de-DE" sz="800" b="1" kern="1200">
                                <a:solidFill>
                                  <a:srgbClr val="000000"/>
                                </a:solidFill>
                                <a:effectLst/>
                                <a:latin typeface="Calibri"/>
                                <a:ea typeface="Times New Roman"/>
                                <a:cs typeface="Arial"/>
                              </a:rPr>
                              <a:t>Oxazolone</a:t>
                            </a:r>
                            <a:endParaRPr lang="en-US" sz="1200">
                              <a:effectLst/>
                              <a:latin typeface="Times New Roman"/>
                              <a:ea typeface="Times New Roman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116" name="Gruppieren 103"/>
                        <p:cNvGrpSpPr/>
                        <p:nvPr/>
                      </p:nvGrpSpPr>
                      <p:grpSpPr>
                        <a:xfrm>
                          <a:off x="3658950" y="3244403"/>
                          <a:ext cx="63082" cy="220401"/>
                          <a:chOff x="3658950" y="3244403"/>
                          <a:chExt cx="63082" cy="220401"/>
                        </a:xfrm>
                      </p:grpSpPr>
                      <p:sp>
                        <p:nvSpPr>
                          <p:cNvPr id="117" name="Flussdiagramm: Verbinder 104"/>
                          <p:cNvSpPr/>
                          <p:nvPr/>
                        </p:nvSpPr>
                        <p:spPr>
                          <a:xfrm>
                            <a:off x="3658960" y="3244403"/>
                            <a:ext cx="63072" cy="70103"/>
                          </a:xfrm>
                          <a:prstGeom prst="flowChartConnector">
                            <a:avLst/>
                          </a:prstGeom>
                          <a:solidFill>
                            <a:srgbClr val="F98B83"/>
                          </a:solidFill>
                          <a:ln w="3175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118" name="Flussdiagramm: Verbinder 105"/>
                          <p:cNvSpPr/>
                          <p:nvPr/>
                        </p:nvSpPr>
                        <p:spPr>
                          <a:xfrm>
                            <a:off x="3658950" y="3394702"/>
                            <a:ext cx="63074" cy="70102"/>
                          </a:xfrm>
                          <a:prstGeom prst="flowChartConnector">
                            <a:avLst/>
                          </a:prstGeom>
                          <a:solidFill>
                            <a:srgbClr val="00BCB8"/>
                          </a:solidFill>
                          <a:ln w="3175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endParaRPr lang="en-US"/>
                          </a:p>
                        </p:txBody>
                      </p:sp>
                    </p:grpSp>
                  </p:grpSp>
                </p:grpSp>
                <p:sp>
                  <p:nvSpPr>
                    <p:cNvPr id="112" name="Textfeld 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295512" y="1550274"/>
                      <a:ext cx="924976" cy="368034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0" vert="horz" wrap="square" lIns="51435" tIns="25718" rIns="51435" bIns="25718" anchor="t" anchorCtr="0">
                      <a:noAutofit/>
                    </a:bodyPr>
                    <a:lstStyle/>
                    <a:p>
                      <a:pPr marL="0" marR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p </a:t>
                      </a:r>
                      <a:r>
                        <a:rPr lang="en-US" sz="8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&lt; </a:t>
                      </a:r>
                      <a:r>
                        <a:rPr lang="de-DE" sz="8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Arial"/>
                        </a:rPr>
                        <a:t>0.005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</p:grpSp>
              <p:grpSp>
                <p:nvGrpSpPr>
                  <p:cNvPr id="106" name="Gruppieren 93"/>
                  <p:cNvGrpSpPr/>
                  <p:nvPr/>
                </p:nvGrpSpPr>
                <p:grpSpPr>
                  <a:xfrm>
                    <a:off x="2053576" y="3434959"/>
                    <a:ext cx="2334136" cy="460920"/>
                    <a:chOff x="2053576" y="3434959"/>
                    <a:chExt cx="2334136" cy="460920"/>
                  </a:xfrm>
                </p:grpSpPr>
                <p:sp>
                  <p:nvSpPr>
                    <p:cNvPr id="107" name="Textfeld 188"/>
                    <p:cNvSpPr txBox="1"/>
                    <p:nvPr/>
                  </p:nvSpPr>
                  <p:spPr>
                    <a:xfrm>
                      <a:off x="3350994" y="3438078"/>
                      <a:ext cx="402807" cy="363956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noAutofit/>
                    </a:bodyPr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0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sp>
                  <p:nvSpPr>
                    <p:cNvPr id="108" name="Textfeld 189"/>
                    <p:cNvSpPr txBox="1"/>
                    <p:nvPr/>
                  </p:nvSpPr>
                  <p:spPr>
                    <a:xfrm>
                      <a:off x="3856259" y="3438078"/>
                      <a:ext cx="531453" cy="44341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noAutofit/>
                    </a:bodyPr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0.4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sp>
                  <p:nvSpPr>
                    <p:cNvPr id="109" name="Textfeld 187"/>
                    <p:cNvSpPr txBox="1"/>
                    <p:nvPr/>
                  </p:nvSpPr>
                  <p:spPr>
                    <a:xfrm>
                      <a:off x="2643222" y="3438026"/>
                      <a:ext cx="645298" cy="457853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noAutofit/>
                    </a:bodyPr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-0.4 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sp>
                  <p:nvSpPr>
                    <p:cNvPr id="110" name="Textfeld 187"/>
                    <p:cNvSpPr txBox="1"/>
                    <p:nvPr/>
                  </p:nvSpPr>
                  <p:spPr>
                    <a:xfrm>
                      <a:off x="2053576" y="3434959"/>
                      <a:ext cx="628658" cy="38899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noAutofit/>
                    </a:bodyPr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 -0.8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</p:grpSp>
            </p:grpSp>
            <p:sp>
              <p:nvSpPr>
                <p:cNvPr id="104" name="Rechteck 91"/>
                <p:cNvSpPr>
                  <a:spLocks noChangeArrowheads="1"/>
                </p:cNvSpPr>
                <p:nvPr/>
              </p:nvSpPr>
              <p:spPr bwMode="auto">
                <a:xfrm>
                  <a:off x="2766865" y="3633862"/>
                  <a:ext cx="1381195" cy="39739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noAutofit/>
                </a:bodyPr>
                <a:lstStyle/>
                <a:p>
                  <a:pPr marL="0" marR="0" algn="ctr" eaLnBrk="0" fontAlgn="base" hangingPunct="0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de-DE" sz="800" b="1" kern="1200" dirty="0">
                      <a:solidFill>
                        <a:srgbClr val="000000"/>
                      </a:solidFill>
                      <a:effectLst/>
                      <a:latin typeface="Calibri"/>
                      <a:ea typeface="MS PGothic"/>
                      <a:cs typeface="Arial"/>
                    </a:rPr>
                    <a:t>PCoA1 (26.1%)</a:t>
                  </a:r>
                  <a:endParaRPr lang="en-US" sz="1200" dirty="0">
                    <a:effectLst/>
                    <a:latin typeface="Times New Roman"/>
                    <a:ea typeface="Times New Roman"/>
                  </a:endParaRPr>
                </a:p>
              </p:txBody>
            </p:sp>
          </p:grpSp>
        </p:grpSp>
        <p:sp>
          <p:nvSpPr>
            <p:cNvPr id="100" name="Textfeld 2"/>
            <p:cNvSpPr txBox="1">
              <a:spLocks noChangeArrowheads="1"/>
            </p:cNvSpPr>
            <p:nvPr/>
          </p:nvSpPr>
          <p:spPr bwMode="auto">
            <a:xfrm>
              <a:off x="81539" y="0"/>
              <a:ext cx="302428" cy="3346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marL="0" marR="0" algn="ctr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400" b="1">
                  <a:effectLst/>
                  <a:latin typeface="Calibri"/>
                  <a:ea typeface="Calibri"/>
                  <a:cs typeface="Arial"/>
                </a:rPr>
                <a:t>d</a:t>
              </a:r>
              <a:endParaRPr lang="en-US" sz="1200">
                <a:effectLst/>
                <a:latin typeface="Arial"/>
                <a:ea typeface="Calibri"/>
                <a:cs typeface="Arial"/>
              </a:endParaRPr>
            </a:p>
          </p:txBody>
        </p:sp>
      </p:grpSp>
      <p:grpSp>
        <p:nvGrpSpPr>
          <p:cNvPr id="128" name="Gruppieren 307"/>
          <p:cNvGrpSpPr/>
          <p:nvPr/>
        </p:nvGrpSpPr>
        <p:grpSpPr>
          <a:xfrm>
            <a:off x="2631436" y="2463165"/>
            <a:ext cx="1804036" cy="1666572"/>
            <a:chOff x="-2" y="0"/>
            <a:chExt cx="1804357" cy="1666696"/>
          </a:xfrm>
        </p:grpSpPr>
        <p:grpSp>
          <p:nvGrpSpPr>
            <p:cNvPr id="129" name="Gruppieren 427"/>
            <p:cNvGrpSpPr/>
            <p:nvPr/>
          </p:nvGrpSpPr>
          <p:grpSpPr>
            <a:xfrm>
              <a:off x="-2" y="209671"/>
              <a:ext cx="1804357" cy="1457025"/>
              <a:chOff x="1692622" y="25806"/>
              <a:chExt cx="2333969" cy="1896892"/>
            </a:xfrm>
          </p:grpSpPr>
          <p:pic>
            <p:nvPicPr>
              <p:cNvPr id="131" name="Grafik 83"/>
              <p:cNvPicPr preferRelativeResize="0">
                <a:picLocks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101918" y="81983"/>
                <a:ext cx="1799994" cy="1439997"/>
              </a:xfrm>
              <a:prstGeom prst="rect">
                <a:avLst/>
              </a:prstGeom>
            </p:spPr>
          </p:pic>
          <p:grpSp>
            <p:nvGrpSpPr>
              <p:cNvPr id="132" name="Gruppieren 84"/>
              <p:cNvGrpSpPr/>
              <p:nvPr/>
            </p:nvGrpSpPr>
            <p:grpSpPr>
              <a:xfrm>
                <a:off x="1692622" y="25806"/>
                <a:ext cx="2333969" cy="1896892"/>
                <a:chOff x="1692622" y="25806"/>
                <a:chExt cx="2333969" cy="1896892"/>
              </a:xfrm>
            </p:grpSpPr>
            <p:grpSp>
              <p:nvGrpSpPr>
                <p:cNvPr id="133" name="Gruppieren 85"/>
                <p:cNvGrpSpPr/>
                <p:nvPr/>
              </p:nvGrpSpPr>
              <p:grpSpPr>
                <a:xfrm>
                  <a:off x="1692622" y="25806"/>
                  <a:ext cx="2333969" cy="1896892"/>
                  <a:chOff x="1692630" y="27044"/>
                  <a:chExt cx="2918382" cy="2633097"/>
                </a:xfrm>
              </p:grpSpPr>
              <p:sp>
                <p:nvSpPr>
                  <p:cNvPr id="135" name="Rechteck 86"/>
                  <p:cNvSpPr>
                    <a:spLocks noChangeArrowheads="1"/>
                  </p:cNvSpPr>
                  <p:nvPr/>
                </p:nvSpPr>
                <p:spPr bwMode="auto">
                  <a:xfrm rot="16200000">
                    <a:off x="1077553" y="849546"/>
                    <a:ext cx="1617658" cy="38074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noAutofit/>
                  </a:bodyPr>
                  <a:lstStyle/>
                  <a:p>
                    <a:pPr marL="0" marR="0" algn="ctr" eaLnBrk="0" fontAlgn="base" hangingPunct="0">
                      <a:spcBef>
                        <a:spcPts val="0"/>
                      </a:spcBef>
                      <a:spcAft>
                        <a:spcPts val="0"/>
                      </a:spcAft>
                    </a:pPr>
                    <a:r>
                      <a:rPr lang="de-DE" sz="800" b="1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MS PGothic"/>
                      </a:rPr>
                      <a:t>PCoA2 (15.3%)</a:t>
                    </a:r>
                    <a:endParaRPr lang="en-US" sz="1200" dirty="0">
                      <a:effectLst/>
                      <a:latin typeface="Times New Roman"/>
                      <a:ea typeface="Times New Roman"/>
                    </a:endParaRPr>
                  </a:p>
                </p:txBody>
              </p:sp>
              <p:sp>
                <p:nvSpPr>
                  <p:cNvPr id="136" name="Rechteck 87"/>
                  <p:cNvSpPr>
                    <a:spLocks noChangeArrowheads="1"/>
                  </p:cNvSpPr>
                  <p:nvPr/>
                </p:nvSpPr>
                <p:spPr bwMode="auto">
                  <a:xfrm>
                    <a:off x="2780187" y="2225527"/>
                    <a:ext cx="1343099" cy="43461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noAutofit/>
                  </a:bodyPr>
                  <a:lstStyle/>
                  <a:p>
                    <a:pPr marL="0" marR="0" algn="ctr" eaLnBrk="0" fontAlgn="base" hangingPunct="0">
                      <a:spcBef>
                        <a:spcPts val="0"/>
                      </a:spcBef>
                      <a:spcAft>
                        <a:spcPts val="0"/>
                      </a:spcAft>
                    </a:pPr>
                    <a:r>
                      <a:rPr lang="de-DE" sz="800" b="1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MS PGothic"/>
                      </a:rPr>
                      <a:t>PCoA1 (28.4%)</a:t>
                    </a:r>
                    <a:endParaRPr lang="en-US" sz="1200" dirty="0">
                      <a:effectLst/>
                      <a:latin typeface="Times New Roman"/>
                      <a:ea typeface="Times New Roman"/>
                    </a:endParaRPr>
                  </a:p>
                </p:txBody>
              </p:sp>
              <p:grpSp>
                <p:nvGrpSpPr>
                  <p:cNvPr id="137" name="Gruppieren 115"/>
                  <p:cNvGrpSpPr/>
                  <p:nvPr/>
                </p:nvGrpSpPr>
                <p:grpSpPr>
                  <a:xfrm>
                    <a:off x="1692630" y="27044"/>
                    <a:ext cx="2027983" cy="2160509"/>
                    <a:chOff x="1692630" y="27044"/>
                    <a:chExt cx="2029839" cy="2161808"/>
                  </a:xfrm>
                </p:grpSpPr>
                <p:sp>
                  <p:nvSpPr>
                    <p:cNvPr id="154" name="Textfeld 192"/>
                    <p:cNvSpPr txBox="1"/>
                    <p:nvPr/>
                  </p:nvSpPr>
                  <p:spPr>
                    <a:xfrm>
                      <a:off x="1827096" y="27044"/>
                      <a:ext cx="499113" cy="29900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noAutofit/>
                    </a:bodyPr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</a:rPr>
                        <a:t> 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grpSp>
                  <p:nvGrpSpPr>
                    <p:cNvPr id="155" name="Gruppieren 117"/>
                    <p:cNvGrpSpPr/>
                    <p:nvPr/>
                  </p:nvGrpSpPr>
                  <p:grpSpPr>
                    <a:xfrm>
                      <a:off x="1692630" y="379920"/>
                      <a:ext cx="2029839" cy="1808932"/>
                      <a:chOff x="1692630" y="379920"/>
                      <a:chExt cx="2029839" cy="1808932"/>
                    </a:xfrm>
                  </p:grpSpPr>
                  <p:sp>
                    <p:nvSpPr>
                      <p:cNvPr id="156" name="Rechteck 11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795517" y="1884052"/>
                        <a:ext cx="926952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square">
                        <a:noAutofit/>
                      </a:bodyPr>
                      <a:lstStyle/>
                      <a:p>
                        <a:pPr marL="0" marR="0" algn="ctr" eaLnBrk="0" fontAlgn="base" hangingPunct="0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r>
                          <a:rPr lang="de-DE" sz="800" kern="1200">
                            <a:solidFill>
                              <a:srgbClr val="000000"/>
                            </a:solidFill>
                            <a:effectLst/>
                            <a:latin typeface="Calibri"/>
                            <a:ea typeface="Times New Roman"/>
                          </a:rPr>
                          <a:t> </a:t>
                        </a:r>
                        <a:endParaRPr lang="en-US" sz="1200">
                          <a:effectLst/>
                          <a:latin typeface="Times New Roman"/>
                          <a:ea typeface="Times New Roman"/>
                        </a:endParaRPr>
                      </a:p>
                    </p:txBody>
                  </p:sp>
                  <p:sp>
                    <p:nvSpPr>
                      <p:cNvPr id="157" name="Rechteck 119"/>
                      <p:cNvSpPr>
                        <a:spLocks noChangeArrowheads="1"/>
                      </p:cNvSpPr>
                      <p:nvPr/>
                    </p:nvSpPr>
                    <p:spPr bwMode="auto">
                      <a:xfrm rot="16200000">
                        <a:off x="1394381" y="678169"/>
                        <a:ext cx="876534" cy="28003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square">
                        <a:noAutofit/>
                      </a:bodyPr>
                      <a:lstStyle/>
                      <a:p>
                        <a:endParaRPr lang="en-US"/>
                      </a:p>
                    </p:txBody>
                  </p:sp>
                </p:grpSp>
              </p:grpSp>
              <p:sp>
                <p:nvSpPr>
                  <p:cNvPr id="138" name="Textfeld 187"/>
                  <p:cNvSpPr txBox="1"/>
                  <p:nvPr/>
                </p:nvSpPr>
                <p:spPr>
                  <a:xfrm>
                    <a:off x="1957913" y="1755952"/>
                    <a:ext cx="429575" cy="29882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noAutofit/>
                  </a:bodyPr>
                  <a:lstStyle/>
                  <a:p>
                    <a:pPr marL="0" marR="0" algn="ctr">
                      <a:spcBef>
                        <a:spcPts val="0"/>
                      </a:spcBef>
                      <a:spcAft>
                        <a:spcPts val="0"/>
                      </a:spcAft>
                    </a:pPr>
                    <a:r>
                      <a:rPr lang="de-DE" sz="800" kern="1200">
                        <a:solidFill>
                          <a:srgbClr val="000000"/>
                        </a:solidFill>
                        <a:effectLst/>
                        <a:latin typeface="Calibri"/>
                        <a:ea typeface="Times New Roman"/>
                      </a:rPr>
                      <a:t> </a:t>
                    </a:r>
                    <a:endParaRPr lang="en-US" sz="1200">
                      <a:effectLst/>
                      <a:latin typeface="Times New Roman"/>
                      <a:ea typeface="Times New Roman"/>
                    </a:endParaRPr>
                  </a:p>
                </p:txBody>
              </p:sp>
              <p:grpSp>
                <p:nvGrpSpPr>
                  <p:cNvPr id="139" name="Gruppieren 121"/>
                  <p:cNvGrpSpPr/>
                  <p:nvPr/>
                </p:nvGrpSpPr>
                <p:grpSpPr>
                  <a:xfrm>
                    <a:off x="1732920" y="786543"/>
                    <a:ext cx="660759" cy="931559"/>
                    <a:chOff x="1732856" y="786705"/>
                    <a:chExt cx="661081" cy="932385"/>
                  </a:xfrm>
                </p:grpSpPr>
                <p:sp>
                  <p:nvSpPr>
                    <p:cNvPr id="152" name="Textfeld 194"/>
                    <p:cNvSpPr txBox="1"/>
                    <p:nvPr/>
                  </p:nvSpPr>
                  <p:spPr>
                    <a:xfrm>
                      <a:off x="1946782" y="786705"/>
                      <a:ext cx="344525" cy="35961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noAutofit/>
                    </a:bodyPr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</a:rPr>
                        <a:t>0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sp>
                  <p:nvSpPr>
                    <p:cNvPr id="153" name="Textfeld 195"/>
                    <p:cNvSpPr txBox="1"/>
                    <p:nvPr/>
                  </p:nvSpPr>
                  <p:spPr>
                    <a:xfrm>
                      <a:off x="1732856" y="1370183"/>
                      <a:ext cx="661081" cy="34890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noAutofit/>
                    </a:bodyPr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</a:rPr>
                        <a:t>-0.4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</p:grpSp>
              <p:grpSp>
                <p:nvGrpSpPr>
                  <p:cNvPr id="140" name="Gruppieren 124"/>
                  <p:cNvGrpSpPr/>
                  <p:nvPr/>
                </p:nvGrpSpPr>
                <p:grpSpPr>
                  <a:xfrm>
                    <a:off x="3540980" y="1649311"/>
                    <a:ext cx="1070032" cy="499221"/>
                    <a:chOff x="3541736" y="1650751"/>
                    <a:chExt cx="1072880" cy="500721"/>
                  </a:xfrm>
                </p:grpSpPr>
                <p:grpSp>
                  <p:nvGrpSpPr>
                    <p:cNvPr id="146" name="Gruppieren 125"/>
                    <p:cNvGrpSpPr/>
                    <p:nvPr/>
                  </p:nvGrpSpPr>
                  <p:grpSpPr>
                    <a:xfrm>
                      <a:off x="3541736" y="1650751"/>
                      <a:ext cx="1072880" cy="500721"/>
                      <a:chOff x="3541736" y="1650751"/>
                      <a:chExt cx="1072880" cy="500721"/>
                    </a:xfrm>
                  </p:grpSpPr>
                  <p:sp>
                    <p:nvSpPr>
                      <p:cNvPr id="150" name="Rechteck 12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550242" y="1650751"/>
                        <a:ext cx="735050" cy="39406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square">
                        <a:noAutofit/>
                      </a:bodyPr>
                      <a:lstStyle/>
                      <a:p>
                        <a:pPr marL="0" marR="0" eaLnBrk="0" fontAlgn="base" hangingPunct="0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r>
                          <a:rPr lang="de-DE" sz="800" b="1" kern="1200">
                            <a:solidFill>
                              <a:srgbClr val="000000"/>
                            </a:solidFill>
                            <a:effectLst/>
                            <a:latin typeface="Calibri"/>
                            <a:ea typeface="Times New Roman"/>
                          </a:rPr>
                          <a:t>EtOH</a:t>
                        </a:r>
                        <a:endParaRPr lang="en-US" sz="1200">
                          <a:effectLst/>
                          <a:latin typeface="Times New Roman"/>
                          <a:ea typeface="Times New Roman"/>
                        </a:endParaRPr>
                      </a:p>
                    </p:txBody>
                  </p:sp>
                  <p:sp>
                    <p:nvSpPr>
                      <p:cNvPr id="151" name="Rechteck 12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541736" y="1790389"/>
                        <a:ext cx="1072880" cy="36108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square">
                        <a:noAutofit/>
                      </a:bodyPr>
                      <a:lstStyle/>
                      <a:p>
                        <a:pPr marL="0" marR="0" eaLnBrk="0" fontAlgn="base" hangingPunct="0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r>
                          <a:rPr lang="de-DE" sz="800" b="1" kern="1200">
                            <a:solidFill>
                              <a:srgbClr val="000000"/>
                            </a:solidFill>
                            <a:effectLst/>
                            <a:latin typeface="Calibri"/>
                            <a:ea typeface="Times New Roman"/>
                          </a:rPr>
                          <a:t>Oxazolone</a:t>
                        </a:r>
                        <a:endParaRPr lang="en-US" sz="1200">
                          <a:effectLst/>
                          <a:latin typeface="Times New Roman"/>
                          <a:ea typeface="Times New Roman"/>
                        </a:endParaRPr>
                      </a:p>
                    </p:txBody>
                  </p:sp>
                </p:grpSp>
                <p:grpSp>
                  <p:nvGrpSpPr>
                    <p:cNvPr id="147" name="Gruppieren 576"/>
                    <p:cNvGrpSpPr/>
                    <p:nvPr/>
                  </p:nvGrpSpPr>
                  <p:grpSpPr>
                    <a:xfrm>
                      <a:off x="3602178" y="1827088"/>
                      <a:ext cx="72008" cy="201146"/>
                      <a:chOff x="3602178" y="1827088"/>
                      <a:chExt cx="72008" cy="201146"/>
                    </a:xfrm>
                  </p:grpSpPr>
                  <p:sp>
                    <p:nvSpPr>
                      <p:cNvPr id="148" name="Flussdiagramm: Verbinder 577"/>
                      <p:cNvSpPr/>
                      <p:nvPr/>
                    </p:nvSpPr>
                    <p:spPr>
                      <a:xfrm>
                        <a:off x="3602178" y="1827088"/>
                        <a:ext cx="63191" cy="70206"/>
                      </a:xfrm>
                      <a:prstGeom prst="flowChartConnector">
                        <a:avLst/>
                      </a:prstGeom>
                      <a:solidFill>
                        <a:srgbClr val="F98B83"/>
                      </a:solidFill>
                      <a:ln w="3175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49" name="Flussdiagramm: Verbinder 578"/>
                      <p:cNvSpPr/>
                      <p:nvPr/>
                    </p:nvSpPr>
                    <p:spPr>
                      <a:xfrm>
                        <a:off x="3610995" y="1958032"/>
                        <a:ext cx="63191" cy="70202"/>
                      </a:xfrm>
                      <a:prstGeom prst="flowChartConnector">
                        <a:avLst/>
                      </a:prstGeom>
                      <a:solidFill>
                        <a:srgbClr val="00BCB8"/>
                      </a:solidFill>
                      <a:ln w="3175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</p:grpSp>
              </p:grpSp>
              <p:grpSp>
                <p:nvGrpSpPr>
                  <p:cNvPr id="141" name="Gruppieren 579"/>
                  <p:cNvGrpSpPr/>
                  <p:nvPr/>
                </p:nvGrpSpPr>
                <p:grpSpPr>
                  <a:xfrm>
                    <a:off x="2349542" y="2003043"/>
                    <a:ext cx="2000370" cy="432959"/>
                    <a:chOff x="2349528" y="2003514"/>
                    <a:chExt cx="2001354" cy="433347"/>
                  </a:xfrm>
                </p:grpSpPr>
                <p:sp>
                  <p:nvSpPr>
                    <p:cNvPr id="143" name="Textfeld 187"/>
                    <p:cNvSpPr txBox="1"/>
                    <p:nvPr/>
                  </p:nvSpPr>
                  <p:spPr>
                    <a:xfrm>
                      <a:off x="2349528" y="2005160"/>
                      <a:ext cx="691737" cy="43170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noAutofit/>
                    </a:bodyPr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</a:rPr>
                        <a:t>-0.5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sp>
                  <p:nvSpPr>
                    <p:cNvPr id="144" name="Textfeld 188"/>
                    <p:cNvSpPr txBox="1"/>
                    <p:nvPr/>
                  </p:nvSpPr>
                  <p:spPr>
                    <a:xfrm>
                      <a:off x="3197855" y="2003514"/>
                      <a:ext cx="323333" cy="35815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noAutofit/>
                    </a:bodyPr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</a:rPr>
                        <a:t>0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sp>
                  <p:nvSpPr>
                    <p:cNvPr id="145" name="Textfeld 189"/>
                    <p:cNvSpPr txBox="1"/>
                    <p:nvPr/>
                  </p:nvSpPr>
                  <p:spPr>
                    <a:xfrm>
                      <a:off x="3775742" y="2011758"/>
                      <a:ext cx="575140" cy="356563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noAutofit/>
                    </a:bodyPr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</a:rPr>
                        <a:t>0.5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</p:grpSp>
              <p:sp>
                <p:nvSpPr>
                  <p:cNvPr id="142" name="Textfeld 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211242" y="124346"/>
                    <a:ext cx="979458" cy="33622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0" vert="horz" wrap="square" lIns="51435" tIns="25718" rIns="51435" bIns="25718" anchor="t" anchorCtr="0">
                    <a:noAutofit/>
                  </a:bodyPr>
                  <a:lstStyle/>
                  <a:p>
                    <a:pPr marL="0" marR="0">
                      <a:lnSpc>
                        <a:spcPct val="106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</a:pPr>
                    <a:r>
                      <a:rPr lang="de-DE" sz="800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</a:rPr>
                      <a:t>p </a:t>
                    </a:r>
                    <a:r>
                      <a:rPr lang="en-US" sz="800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Times New Roman"/>
                      </a:rPr>
                      <a:t>&lt; </a:t>
                    </a:r>
                    <a:r>
                      <a:rPr lang="de-DE" sz="800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</a:rPr>
                      <a:t>0.</a:t>
                    </a:r>
                    <a:r>
                      <a:rPr lang="ar-DZ" sz="800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Calibri"/>
                      </a:rPr>
                      <a:t>004</a:t>
                    </a:r>
                    <a:endParaRPr lang="en-US" sz="1200" dirty="0">
                      <a:effectLst/>
                      <a:latin typeface="Times New Roman"/>
                      <a:ea typeface="Times New Roman"/>
                    </a:endParaRPr>
                  </a:p>
                </p:txBody>
              </p:sp>
            </p:grpSp>
            <p:sp>
              <p:nvSpPr>
                <p:cNvPr id="134" name="Textfeld 195"/>
                <p:cNvSpPr txBox="1"/>
                <p:nvPr/>
              </p:nvSpPr>
              <p:spPr>
                <a:xfrm>
                  <a:off x="1775469" y="175986"/>
                  <a:ext cx="443498" cy="26207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de-DE" sz="800" kern="1200">
                      <a:solidFill>
                        <a:srgbClr val="000000"/>
                      </a:solidFill>
                      <a:effectLst/>
                      <a:latin typeface="Calibri"/>
                      <a:ea typeface="Times New Roman"/>
                    </a:rPr>
                    <a:t>0.4</a:t>
                  </a:r>
                  <a:endParaRPr lang="en-US" sz="1200">
                    <a:effectLst/>
                    <a:latin typeface="Times New Roman"/>
                    <a:ea typeface="Times New Roman"/>
                  </a:endParaRPr>
                </a:p>
              </p:txBody>
            </p:sp>
          </p:grpSp>
        </p:grpSp>
        <p:sp>
          <p:nvSpPr>
            <p:cNvPr id="130" name="Textfeld 2"/>
            <p:cNvSpPr txBox="1">
              <a:spLocks noChangeArrowheads="1"/>
            </p:cNvSpPr>
            <p:nvPr/>
          </p:nvSpPr>
          <p:spPr bwMode="auto">
            <a:xfrm>
              <a:off x="87363" y="0"/>
              <a:ext cx="309879" cy="335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marL="0" marR="0" algn="ctr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400" b="1">
                  <a:effectLst/>
                  <a:latin typeface="Calibri"/>
                  <a:ea typeface="Calibri"/>
                  <a:cs typeface="Arial"/>
                </a:rPr>
                <a:t>e</a:t>
              </a:r>
              <a:endParaRPr lang="en-US" sz="1200">
                <a:effectLst/>
                <a:latin typeface="Arial"/>
                <a:ea typeface="Calibri"/>
                <a:cs typeface="Arial"/>
              </a:endParaRPr>
            </a:p>
          </p:txBody>
        </p:sp>
      </p:grpSp>
      <p:grpSp>
        <p:nvGrpSpPr>
          <p:cNvPr id="158" name="Gruppieren 306"/>
          <p:cNvGrpSpPr/>
          <p:nvPr/>
        </p:nvGrpSpPr>
        <p:grpSpPr>
          <a:xfrm>
            <a:off x="4444149" y="2478405"/>
            <a:ext cx="1870078" cy="1626296"/>
            <a:chOff x="-63103" y="0"/>
            <a:chExt cx="1870729" cy="1626522"/>
          </a:xfrm>
        </p:grpSpPr>
        <p:grpSp>
          <p:nvGrpSpPr>
            <p:cNvPr id="159" name="Gruppieren 393"/>
            <p:cNvGrpSpPr/>
            <p:nvPr/>
          </p:nvGrpSpPr>
          <p:grpSpPr>
            <a:xfrm>
              <a:off x="-63103" y="128133"/>
              <a:ext cx="1870729" cy="1498389"/>
              <a:chOff x="-101285" y="-27780"/>
              <a:chExt cx="2419602" cy="1949858"/>
            </a:xfrm>
          </p:grpSpPr>
          <p:pic>
            <p:nvPicPr>
              <p:cNvPr id="161" name="Grafik 557"/>
              <p:cNvPicPr preferRelativeResize="0">
                <a:picLocks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10693" y="83160"/>
                <a:ext cx="1800277" cy="1440418"/>
              </a:xfrm>
              <a:prstGeom prst="rect">
                <a:avLst/>
              </a:prstGeom>
            </p:spPr>
          </p:pic>
          <p:grpSp>
            <p:nvGrpSpPr>
              <p:cNvPr id="162" name="Gruppieren 558"/>
              <p:cNvGrpSpPr/>
              <p:nvPr/>
            </p:nvGrpSpPr>
            <p:grpSpPr>
              <a:xfrm>
                <a:off x="-101285" y="-27780"/>
                <a:ext cx="2419602" cy="1949858"/>
                <a:chOff x="-101285" y="-27780"/>
                <a:chExt cx="2419602" cy="1949858"/>
              </a:xfrm>
            </p:grpSpPr>
            <p:grpSp>
              <p:nvGrpSpPr>
                <p:cNvPr id="163" name="Gruppieren 559"/>
                <p:cNvGrpSpPr/>
                <p:nvPr/>
              </p:nvGrpSpPr>
              <p:grpSpPr>
                <a:xfrm>
                  <a:off x="-101285" y="95605"/>
                  <a:ext cx="2419602" cy="1826473"/>
                  <a:chOff x="-126645" y="123933"/>
                  <a:chExt cx="3025415" cy="2535348"/>
                </a:xfrm>
              </p:grpSpPr>
              <p:sp>
                <p:nvSpPr>
                  <p:cNvPr id="165" name="Rechteck 560"/>
                  <p:cNvSpPr>
                    <a:spLocks noChangeArrowheads="1"/>
                  </p:cNvSpPr>
                  <p:nvPr/>
                </p:nvSpPr>
                <p:spPr bwMode="auto">
                  <a:xfrm rot="16200000">
                    <a:off x="-736721" y="935771"/>
                    <a:ext cx="1580208" cy="36005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noAutofit/>
                  </a:bodyPr>
                  <a:lstStyle/>
                  <a:p>
                    <a:pPr marL="0" marR="0" algn="ctr" eaLnBrk="0" fontAlgn="base" hangingPunct="0">
                      <a:spcBef>
                        <a:spcPts val="0"/>
                      </a:spcBef>
                      <a:spcAft>
                        <a:spcPts val="0"/>
                      </a:spcAft>
                    </a:pPr>
                    <a:r>
                      <a:rPr lang="de-DE" sz="800" b="1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MS PGothic"/>
                        <a:cs typeface="Arial"/>
                      </a:rPr>
                      <a:t>PCoA2 (12.9%)</a:t>
                    </a:r>
                    <a:endParaRPr lang="en-US" sz="1200" dirty="0">
                      <a:effectLst/>
                      <a:latin typeface="Times New Roman"/>
                      <a:ea typeface="Times New Roman"/>
                    </a:endParaRPr>
                  </a:p>
                </p:txBody>
              </p:sp>
              <p:sp>
                <p:nvSpPr>
                  <p:cNvPr id="166" name="Rechteck 561"/>
                  <p:cNvSpPr>
                    <a:spLocks noChangeArrowheads="1"/>
                  </p:cNvSpPr>
                  <p:nvPr/>
                </p:nvSpPr>
                <p:spPr bwMode="auto">
                  <a:xfrm>
                    <a:off x="985761" y="2235477"/>
                    <a:ext cx="1441663" cy="42380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noAutofit/>
                  </a:bodyPr>
                  <a:lstStyle/>
                  <a:p>
                    <a:pPr marL="0" marR="0" algn="ctr" eaLnBrk="0" fontAlgn="base" hangingPunct="0">
                      <a:spcBef>
                        <a:spcPts val="0"/>
                      </a:spcBef>
                      <a:spcAft>
                        <a:spcPts val="0"/>
                      </a:spcAft>
                    </a:pPr>
                    <a:r>
                      <a:rPr lang="de-DE" sz="800" b="1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MS PGothic"/>
                        <a:cs typeface="Arial"/>
                      </a:rPr>
                      <a:t>PCoA1 (34.4%)</a:t>
                    </a:r>
                    <a:endParaRPr lang="en-US" sz="1200" dirty="0">
                      <a:effectLst/>
                      <a:latin typeface="Times New Roman"/>
                      <a:ea typeface="Times New Roman"/>
                    </a:endParaRPr>
                  </a:p>
                </p:txBody>
              </p:sp>
              <p:grpSp>
                <p:nvGrpSpPr>
                  <p:cNvPr id="167" name="Gruppieren 564"/>
                  <p:cNvGrpSpPr/>
                  <p:nvPr/>
                </p:nvGrpSpPr>
                <p:grpSpPr>
                  <a:xfrm>
                    <a:off x="0" y="379707"/>
                    <a:ext cx="2027983" cy="1807845"/>
                    <a:chOff x="0" y="379920"/>
                    <a:chExt cx="2029839" cy="1808932"/>
                  </a:xfrm>
                </p:grpSpPr>
                <p:sp>
                  <p:nvSpPr>
                    <p:cNvPr id="188" name="Rechteck 56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02887" y="1884052"/>
                      <a:ext cx="926952" cy="3048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>
                      <a:noAutofit/>
                    </a:bodyPr>
                    <a:lstStyle/>
                    <a:p>
                      <a:pPr marL="0" marR="0" algn="ctr" eaLnBrk="0" fontAlgn="base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 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sp>
                  <p:nvSpPr>
                    <p:cNvPr id="189" name="Rechteck 566"/>
                    <p:cNvSpPr>
                      <a:spLocks noChangeArrowheads="1"/>
                    </p:cNvSpPr>
                    <p:nvPr/>
                  </p:nvSpPr>
                  <p:spPr bwMode="auto">
                    <a:xfrm rot="16200000">
                      <a:off x="-298249" y="678169"/>
                      <a:ext cx="876534" cy="28003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square">
                      <a:noAutofit/>
                    </a:bodyPr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68" name="Textfeld 187"/>
                  <p:cNvSpPr txBox="1"/>
                  <p:nvPr/>
                </p:nvSpPr>
                <p:spPr>
                  <a:xfrm>
                    <a:off x="265283" y="1755952"/>
                    <a:ext cx="428860" cy="29889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noAutofit/>
                  </a:bodyPr>
                  <a:lstStyle/>
                  <a:p>
                    <a:pPr marL="0" marR="0" algn="ctr">
                      <a:spcBef>
                        <a:spcPts val="0"/>
                      </a:spcBef>
                      <a:spcAft>
                        <a:spcPts val="0"/>
                      </a:spcAft>
                    </a:pPr>
                    <a:r>
                      <a:rPr lang="de-DE" sz="800" kern="1200">
                        <a:solidFill>
                          <a:srgbClr val="000000"/>
                        </a:solidFill>
                        <a:effectLst/>
                        <a:latin typeface="Calibri"/>
                        <a:ea typeface="Times New Roman"/>
                        <a:cs typeface="Arial"/>
                      </a:rPr>
                      <a:t> </a:t>
                    </a:r>
                    <a:endParaRPr lang="en-US" sz="1200">
                      <a:effectLst/>
                      <a:latin typeface="Times New Roman"/>
                      <a:ea typeface="Times New Roman"/>
                    </a:endParaRPr>
                  </a:p>
                </p:txBody>
              </p:sp>
              <p:grpSp>
                <p:nvGrpSpPr>
                  <p:cNvPr id="169" name="Gruppieren 574"/>
                  <p:cNvGrpSpPr/>
                  <p:nvPr/>
                </p:nvGrpSpPr>
                <p:grpSpPr>
                  <a:xfrm>
                    <a:off x="-5754" y="361611"/>
                    <a:ext cx="682971" cy="1634824"/>
                    <a:chOff x="-5754" y="361611"/>
                    <a:chExt cx="682971" cy="1634824"/>
                  </a:xfrm>
                </p:grpSpPr>
                <p:sp>
                  <p:nvSpPr>
                    <p:cNvPr id="182" name="Textfeld 195"/>
                    <p:cNvSpPr txBox="1"/>
                    <p:nvPr/>
                  </p:nvSpPr>
                  <p:spPr>
                    <a:xfrm>
                      <a:off x="-5754" y="1208465"/>
                      <a:ext cx="639976" cy="35059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noAutofit/>
                    </a:bodyPr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-0.25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grpSp>
                  <p:nvGrpSpPr>
                    <p:cNvPr id="183" name="Gruppieren 64"/>
                    <p:cNvGrpSpPr/>
                    <p:nvPr/>
                  </p:nvGrpSpPr>
                  <p:grpSpPr>
                    <a:xfrm>
                      <a:off x="46032" y="361611"/>
                      <a:ext cx="631185" cy="1634824"/>
                      <a:chOff x="46032" y="361611"/>
                      <a:chExt cx="631185" cy="1634824"/>
                    </a:xfrm>
                  </p:grpSpPr>
                  <p:grpSp>
                    <p:nvGrpSpPr>
                      <p:cNvPr id="184" name="Gruppieren 65"/>
                      <p:cNvGrpSpPr/>
                      <p:nvPr/>
                    </p:nvGrpSpPr>
                    <p:grpSpPr>
                      <a:xfrm>
                        <a:off x="46032" y="802965"/>
                        <a:ext cx="631185" cy="1193470"/>
                        <a:chOff x="45970" y="803147"/>
                        <a:chExt cx="631494" cy="1194522"/>
                      </a:xfrm>
                    </p:grpSpPr>
                    <p:sp>
                      <p:nvSpPr>
                        <p:cNvPr id="186" name="Textfeld 194"/>
                        <p:cNvSpPr txBox="1"/>
                        <p:nvPr/>
                      </p:nvSpPr>
                      <p:spPr>
                        <a:xfrm>
                          <a:off x="251046" y="803147"/>
                          <a:ext cx="332132" cy="345412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noAutofit/>
                        </a:bodyPr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de-DE" sz="800" kern="1200">
                              <a:solidFill>
                                <a:srgbClr val="000000"/>
                              </a:solidFill>
                              <a:effectLst/>
                              <a:latin typeface="Calibri"/>
                              <a:ea typeface="Times New Roman"/>
                              <a:cs typeface="Arial"/>
                            </a:rPr>
                            <a:t>0</a:t>
                          </a:r>
                          <a:endParaRPr lang="en-US" sz="1200">
                            <a:effectLst/>
                            <a:latin typeface="Times New Roman"/>
                            <a:ea typeface="Times New Roman"/>
                          </a:endParaRPr>
                        </a:p>
                      </p:txBody>
                    </p:sp>
                    <p:sp>
                      <p:nvSpPr>
                        <p:cNvPr id="187" name="Textfeld 195"/>
                        <p:cNvSpPr txBox="1"/>
                        <p:nvPr/>
                      </p:nvSpPr>
                      <p:spPr>
                        <a:xfrm>
                          <a:off x="45970" y="1625076"/>
                          <a:ext cx="631494" cy="372593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noAutofit/>
                        </a:bodyPr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de-DE" sz="800" kern="1200">
                              <a:solidFill>
                                <a:srgbClr val="000000"/>
                              </a:solidFill>
                              <a:effectLst/>
                              <a:latin typeface="Calibri"/>
                              <a:ea typeface="Times New Roman"/>
                              <a:cs typeface="Arial"/>
                            </a:rPr>
                            <a:t>-0.5</a:t>
                          </a:r>
                          <a:endParaRPr lang="en-US" sz="1200">
                            <a:effectLst/>
                            <a:latin typeface="Times New Roman"/>
                            <a:ea typeface="Times New Roman"/>
                          </a:endParaRPr>
                        </a:p>
                      </p:txBody>
                    </p:sp>
                  </p:grpSp>
                  <p:sp>
                    <p:nvSpPr>
                      <p:cNvPr id="185" name="Textfeld 195"/>
                      <p:cNvSpPr txBox="1"/>
                      <p:nvPr/>
                    </p:nvSpPr>
                    <p:spPr>
                      <a:xfrm>
                        <a:off x="46032" y="361611"/>
                        <a:ext cx="596656" cy="359919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noAutofit/>
                      </a:bodyPr>
                      <a:lstStyle/>
                      <a:p>
                        <a:pPr marL="0" marR="0" algn="ctr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r>
                          <a:rPr lang="de-DE" sz="800" kern="1200" dirty="0">
                            <a:solidFill>
                              <a:srgbClr val="000000"/>
                            </a:solidFill>
                            <a:effectLst/>
                            <a:latin typeface="Calibri"/>
                            <a:ea typeface="Times New Roman"/>
                            <a:cs typeface="Arial"/>
                          </a:rPr>
                          <a:t>0.25 </a:t>
                        </a:r>
                        <a:endParaRPr lang="en-US" sz="1200" dirty="0">
                          <a:effectLst/>
                          <a:latin typeface="Times New Roman"/>
                          <a:ea typeface="Times New Roman"/>
                        </a:endParaRPr>
                      </a:p>
                    </p:txBody>
                  </p:sp>
                </p:grpSp>
              </p:grpSp>
              <p:grpSp>
                <p:nvGrpSpPr>
                  <p:cNvPr id="170" name="Gruppieren 69"/>
                  <p:cNvGrpSpPr/>
                  <p:nvPr/>
                </p:nvGrpSpPr>
                <p:grpSpPr>
                  <a:xfrm>
                    <a:off x="1772444" y="1613262"/>
                    <a:ext cx="1126326" cy="570974"/>
                    <a:chOff x="1772920" y="1614588"/>
                    <a:chExt cx="1129288" cy="572688"/>
                  </a:xfrm>
                </p:grpSpPr>
                <p:grpSp>
                  <p:nvGrpSpPr>
                    <p:cNvPr id="176" name="Gruppieren 70"/>
                    <p:cNvGrpSpPr/>
                    <p:nvPr/>
                  </p:nvGrpSpPr>
                  <p:grpSpPr>
                    <a:xfrm>
                      <a:off x="1772920" y="1614588"/>
                      <a:ext cx="1129288" cy="572688"/>
                      <a:chOff x="1772920" y="1614588"/>
                      <a:chExt cx="1129288" cy="572688"/>
                    </a:xfrm>
                  </p:grpSpPr>
                  <p:sp>
                    <p:nvSpPr>
                      <p:cNvPr id="180" name="Rechteck 7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772972" y="1614588"/>
                        <a:ext cx="759445" cy="40683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square">
                        <a:noAutofit/>
                      </a:bodyPr>
                      <a:lstStyle/>
                      <a:p>
                        <a:pPr marL="0" marR="0" eaLnBrk="0" fontAlgn="base" hangingPunct="0">
                          <a:spcBef>
                            <a:spcPts val="0"/>
                          </a:spcBef>
                          <a:spcAft>
                            <a:spcPts val="0"/>
                          </a:spcAft>
                        </a:pPr>
                        <a:r>
                          <a:rPr lang="de-DE" sz="800" b="1" kern="1200">
                            <a:solidFill>
                              <a:srgbClr val="000000"/>
                            </a:solidFill>
                            <a:effectLst/>
                            <a:latin typeface="Calibri"/>
                            <a:ea typeface="Times New Roman"/>
                            <a:cs typeface="Arial"/>
                          </a:rPr>
                          <a:t>EtOH</a:t>
                        </a:r>
                        <a:endParaRPr lang="en-US" sz="1200">
                          <a:effectLst/>
                          <a:latin typeface="Times New Roman"/>
                          <a:ea typeface="Times New Roman"/>
                        </a:endParaRPr>
                      </a:p>
                    </p:txBody>
                  </p:sp>
                  <p:sp>
                    <p:nvSpPr>
                      <p:cNvPr id="181" name="Rechteck 7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772920" y="1782414"/>
                        <a:ext cx="1129288" cy="404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square">
                        <a:noAutofit/>
                      </a:bodyPr>
                      <a:lstStyle/>
                      <a:p>
                        <a:pPr eaLnBrk="0" fontAlgn="base" hangingPunct="0"/>
                        <a:r>
                          <a:rPr lang="de-DE" sz="800" b="1" dirty="0">
                            <a:solidFill>
                              <a:srgbClr val="000000"/>
                            </a:solidFill>
                            <a:ea typeface="Times New Roman"/>
                            <a:cs typeface="Arial"/>
                          </a:rPr>
                          <a:t>Calcipotriol</a:t>
                        </a:r>
                        <a:endParaRPr lang="en-US" sz="1200" dirty="0">
                          <a:latin typeface="Times New Roman"/>
                          <a:ea typeface="Times New Roman"/>
                        </a:endParaRPr>
                      </a:p>
                    </p:txBody>
                  </p:sp>
                </p:grpSp>
                <p:grpSp>
                  <p:nvGrpSpPr>
                    <p:cNvPr id="177" name="Gruppieren 73"/>
                    <p:cNvGrpSpPr/>
                    <p:nvPr/>
                  </p:nvGrpSpPr>
                  <p:grpSpPr>
                    <a:xfrm>
                      <a:off x="1798079" y="1786673"/>
                      <a:ext cx="72021" cy="230073"/>
                      <a:chOff x="1798079" y="1786673"/>
                      <a:chExt cx="72021" cy="230073"/>
                    </a:xfrm>
                  </p:grpSpPr>
                  <p:sp>
                    <p:nvSpPr>
                      <p:cNvPr id="178" name="Flussdiagramm: Verbinder 74"/>
                      <p:cNvSpPr/>
                      <p:nvPr/>
                    </p:nvSpPr>
                    <p:spPr>
                      <a:xfrm>
                        <a:off x="1798079" y="1786673"/>
                        <a:ext cx="63202" cy="70196"/>
                      </a:xfrm>
                      <a:prstGeom prst="flowChartConnector">
                        <a:avLst/>
                      </a:prstGeom>
                      <a:solidFill>
                        <a:srgbClr val="F98B83"/>
                      </a:solidFill>
                      <a:ln w="3175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79" name="Flussdiagramm: Verbinder 75"/>
                      <p:cNvSpPr/>
                      <p:nvPr/>
                    </p:nvSpPr>
                    <p:spPr>
                      <a:xfrm>
                        <a:off x="1806898" y="1946555"/>
                        <a:ext cx="63202" cy="70191"/>
                      </a:xfrm>
                      <a:prstGeom prst="flowChartConnector">
                        <a:avLst/>
                      </a:prstGeom>
                      <a:solidFill>
                        <a:srgbClr val="00BCB8"/>
                      </a:solidFill>
                      <a:ln w="3175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</p:grpSp>
              </p:grpSp>
              <p:grpSp>
                <p:nvGrpSpPr>
                  <p:cNvPr id="171" name="Gruppieren 76"/>
                  <p:cNvGrpSpPr/>
                  <p:nvPr/>
                </p:nvGrpSpPr>
                <p:grpSpPr>
                  <a:xfrm>
                    <a:off x="625687" y="1998557"/>
                    <a:ext cx="1940644" cy="364212"/>
                    <a:chOff x="625685" y="1999015"/>
                    <a:chExt cx="1941600" cy="364538"/>
                  </a:xfrm>
                </p:grpSpPr>
                <p:sp>
                  <p:nvSpPr>
                    <p:cNvPr id="173" name="Textfeld 187"/>
                    <p:cNvSpPr txBox="1"/>
                    <p:nvPr/>
                  </p:nvSpPr>
                  <p:spPr>
                    <a:xfrm>
                      <a:off x="625685" y="1999015"/>
                      <a:ext cx="686587" cy="33237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noAutofit/>
                    </a:bodyPr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-0.5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sp>
                  <p:nvSpPr>
                    <p:cNvPr id="174" name="Textfeld 188"/>
                    <p:cNvSpPr txBox="1"/>
                    <p:nvPr/>
                  </p:nvSpPr>
                  <p:spPr>
                    <a:xfrm>
                      <a:off x="1428473" y="2012939"/>
                      <a:ext cx="323393" cy="35061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noAutofit/>
                    </a:bodyPr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0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sp>
                  <p:nvSpPr>
                    <p:cNvPr id="175" name="Textfeld 189"/>
                    <p:cNvSpPr txBox="1"/>
                    <p:nvPr/>
                  </p:nvSpPr>
                  <p:spPr>
                    <a:xfrm>
                      <a:off x="1963837" y="2012939"/>
                      <a:ext cx="603448" cy="331316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noAutofit/>
                    </a:bodyPr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Arial"/>
                        </a:rPr>
                        <a:t>0.5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</p:grpSp>
              <p:sp>
                <p:nvSpPr>
                  <p:cNvPr id="172" name="Textfeld 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92943" y="123933"/>
                    <a:ext cx="985641" cy="36736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0" vert="horz" wrap="square" lIns="51435" tIns="25718" rIns="51435" bIns="25718" anchor="t" anchorCtr="0">
                    <a:noAutofit/>
                  </a:bodyPr>
                  <a:lstStyle/>
                  <a:p>
                    <a:pPr marL="0" marR="0">
                      <a:lnSpc>
                        <a:spcPct val="106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</a:pPr>
                    <a:r>
                      <a:rPr lang="de-DE" sz="800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Arial"/>
                      </a:rPr>
                      <a:t>p </a:t>
                    </a:r>
                    <a:r>
                      <a:rPr lang="en-US" sz="800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Times New Roman"/>
                        <a:cs typeface="Arial"/>
                      </a:rPr>
                      <a:t>&lt; </a:t>
                    </a:r>
                    <a:r>
                      <a:rPr lang="de-DE" sz="800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Arial"/>
                      </a:rPr>
                      <a:t>0.002</a:t>
                    </a:r>
                    <a:endParaRPr lang="en-US" sz="1200" dirty="0">
                      <a:effectLst/>
                      <a:latin typeface="Times New Roman"/>
                      <a:ea typeface="Times New Roman"/>
                    </a:endParaRPr>
                  </a:p>
                </p:txBody>
              </p:sp>
            </p:grpSp>
            <p:sp>
              <p:nvSpPr>
                <p:cNvPr id="164" name="Textfeld 195"/>
                <p:cNvSpPr txBox="1"/>
                <p:nvPr/>
              </p:nvSpPr>
              <p:spPr>
                <a:xfrm>
                  <a:off x="73631" y="-27780"/>
                  <a:ext cx="466581" cy="2870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de-DE" sz="800" kern="1200">
                      <a:solidFill>
                        <a:srgbClr val="000000"/>
                      </a:solidFill>
                      <a:effectLst/>
                      <a:latin typeface="Calibri"/>
                      <a:ea typeface="Times New Roman"/>
                      <a:cs typeface="Arial"/>
                    </a:rPr>
                    <a:t>0.5</a:t>
                  </a:r>
                  <a:endParaRPr lang="en-US" sz="1200">
                    <a:effectLst/>
                    <a:latin typeface="Times New Roman"/>
                    <a:ea typeface="Times New Roman"/>
                  </a:endParaRPr>
                </a:p>
              </p:txBody>
            </p:sp>
          </p:grpSp>
        </p:grpSp>
        <p:sp>
          <p:nvSpPr>
            <p:cNvPr id="160" name="Textfeld 2"/>
            <p:cNvSpPr txBox="1">
              <a:spLocks noChangeArrowheads="1"/>
            </p:cNvSpPr>
            <p:nvPr/>
          </p:nvSpPr>
          <p:spPr bwMode="auto">
            <a:xfrm>
              <a:off x="0" y="0"/>
              <a:ext cx="309245" cy="3346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marL="0" marR="0" algn="ctr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400" b="1">
                  <a:effectLst/>
                  <a:latin typeface="Calibri"/>
                  <a:ea typeface="Calibri"/>
                  <a:cs typeface="Arial"/>
                </a:rPr>
                <a:t>f</a:t>
              </a:r>
              <a:endParaRPr lang="en-US" sz="1200">
                <a:effectLst/>
                <a:latin typeface="Arial"/>
                <a:ea typeface="Calibri"/>
                <a:cs typeface="Arial"/>
              </a:endParaRPr>
            </a:p>
          </p:txBody>
        </p:sp>
      </p:grpSp>
      <p:sp>
        <p:nvSpPr>
          <p:cNvPr id="2" name="Rectangle 202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301"/>
          <p:cNvSpPr>
            <a:spLocks noChangeArrowheads="1"/>
          </p:cNvSpPr>
          <p:nvPr/>
        </p:nvSpPr>
        <p:spPr bwMode="auto">
          <a:xfrm>
            <a:off x="0" y="457200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24" name="Gruppieren 223"/>
          <p:cNvGrpSpPr/>
          <p:nvPr/>
        </p:nvGrpSpPr>
        <p:grpSpPr>
          <a:xfrm>
            <a:off x="2254519" y="4305579"/>
            <a:ext cx="2193013" cy="1648990"/>
            <a:chOff x="2254519" y="4305579"/>
            <a:chExt cx="2193013" cy="1648990"/>
          </a:xfrm>
        </p:grpSpPr>
        <p:grpSp>
          <p:nvGrpSpPr>
            <p:cNvPr id="207" name="Gruppieren 206"/>
            <p:cNvGrpSpPr/>
            <p:nvPr/>
          </p:nvGrpSpPr>
          <p:grpSpPr>
            <a:xfrm>
              <a:off x="2254519" y="4305579"/>
              <a:ext cx="2012174" cy="1648990"/>
              <a:chOff x="3827213" y="577966"/>
              <a:chExt cx="2012174" cy="1648990"/>
            </a:xfrm>
          </p:grpSpPr>
          <p:sp>
            <p:nvSpPr>
              <p:cNvPr id="208" name="Textfeld 207"/>
              <p:cNvSpPr txBox="1"/>
              <p:nvPr/>
            </p:nvSpPr>
            <p:spPr>
              <a:xfrm>
                <a:off x="3827213" y="577966"/>
                <a:ext cx="41241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400" b="1" dirty="0" smtClean="0">
                    <a:cs typeface="Arial" panose="020B0604020202020204" pitchFamily="34" charset="0"/>
                  </a:rPr>
                  <a:t>g</a:t>
                </a:r>
                <a:endParaRPr lang="de-DE" sz="1400" b="1" dirty="0">
                  <a:cs typeface="Arial" panose="020B0604020202020204" pitchFamily="34" charset="0"/>
                </a:endParaRPr>
              </a:p>
            </p:txBody>
          </p:sp>
          <p:grpSp>
            <p:nvGrpSpPr>
              <p:cNvPr id="209" name="Gruppieren 208"/>
              <p:cNvGrpSpPr/>
              <p:nvPr/>
            </p:nvGrpSpPr>
            <p:grpSpPr>
              <a:xfrm>
                <a:off x="4090139" y="821175"/>
                <a:ext cx="1749248" cy="1405781"/>
                <a:chOff x="4090139" y="821175"/>
                <a:chExt cx="1749248" cy="1405781"/>
              </a:xfrm>
            </p:grpSpPr>
            <p:grpSp>
              <p:nvGrpSpPr>
                <p:cNvPr id="211" name="Gruppieren 210"/>
                <p:cNvGrpSpPr/>
                <p:nvPr/>
              </p:nvGrpSpPr>
              <p:grpSpPr>
                <a:xfrm>
                  <a:off x="4157976" y="2011933"/>
                  <a:ext cx="1681411" cy="215023"/>
                  <a:chOff x="5743415" y="2120101"/>
                  <a:chExt cx="1681411" cy="215023"/>
                </a:xfrm>
              </p:grpSpPr>
              <p:sp>
                <p:nvSpPr>
                  <p:cNvPr id="219" name="Rectangle 39"/>
                  <p:cNvSpPr>
                    <a:spLocks noChangeArrowheads="1"/>
                  </p:cNvSpPr>
                  <p:nvPr/>
                </p:nvSpPr>
                <p:spPr bwMode="auto">
                  <a:xfrm rot="19327569">
                    <a:off x="6439434" y="2212013"/>
                    <a:ext cx="564065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r>
                      <a:rPr lang="en-US" altLang="en-US" sz="800" b="1" dirty="0">
                        <a:solidFill>
                          <a:srgbClr val="000000"/>
                        </a:solidFill>
                        <a:cs typeface="Arial" panose="020B0604020202020204" pitchFamily="34" charset="0"/>
                      </a:rPr>
                      <a:t>Calcipotriol</a:t>
                    </a:r>
                    <a:endParaRPr lang="en-US" altLang="en-US" sz="800" b="1" dirty="0"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20" name="Rectangle 41"/>
                  <p:cNvSpPr>
                    <a:spLocks noChangeArrowheads="1"/>
                  </p:cNvSpPr>
                  <p:nvPr/>
                </p:nvSpPr>
                <p:spPr bwMode="auto">
                  <a:xfrm rot="19327569">
                    <a:off x="6903850" y="2197627"/>
                    <a:ext cx="520976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en-US" alt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cs typeface="Arial" panose="020B0604020202020204" pitchFamily="34" charset="0"/>
                      </a:rPr>
                      <a:t>Oxazolone</a:t>
                    </a:r>
                    <a:endParaRPr kumimoji="0" lang="en-US" altLang="en-US" sz="800" b="1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21" name="Rectangle 40"/>
                  <p:cNvSpPr>
                    <a:spLocks noChangeArrowheads="1"/>
                  </p:cNvSpPr>
                  <p:nvPr/>
                </p:nvSpPr>
                <p:spPr bwMode="auto">
                  <a:xfrm rot="19327569">
                    <a:off x="5743415" y="2164980"/>
                    <a:ext cx="363882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lang="en-US" altLang="en-US" sz="800" b="1" dirty="0">
                        <a:solidFill>
                          <a:srgbClr val="000000"/>
                        </a:solidFill>
                        <a:cs typeface="Arial" panose="020B0604020202020204" pitchFamily="34" charset="0"/>
                      </a:rPr>
                      <a:t>Control</a:t>
                    </a:r>
                    <a:endParaRPr kumimoji="0" lang="en-US" altLang="en-US" sz="800" b="1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22" name="Rectangle 41"/>
                  <p:cNvSpPr>
                    <a:spLocks noChangeArrowheads="1"/>
                  </p:cNvSpPr>
                  <p:nvPr/>
                </p:nvSpPr>
                <p:spPr bwMode="auto">
                  <a:xfrm rot="19327569">
                    <a:off x="6273724" y="2120101"/>
                    <a:ext cx="256480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non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lang="en-US" altLang="en-US" sz="800" b="1" dirty="0">
                        <a:solidFill>
                          <a:srgbClr val="000000"/>
                        </a:solidFill>
                        <a:cs typeface="Arial" panose="020B0604020202020204" pitchFamily="34" charset="0"/>
                      </a:rPr>
                      <a:t>EtOH</a:t>
                    </a:r>
                    <a:endParaRPr kumimoji="0" lang="en-US" altLang="en-US" sz="800" b="1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cs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212" name="Gruppieren 211"/>
                <p:cNvGrpSpPr/>
                <p:nvPr/>
              </p:nvGrpSpPr>
              <p:grpSpPr>
                <a:xfrm>
                  <a:off x="4090139" y="821175"/>
                  <a:ext cx="265092" cy="1152212"/>
                  <a:chOff x="4090139" y="821175"/>
                  <a:chExt cx="265092" cy="1152212"/>
                </a:xfrm>
              </p:grpSpPr>
              <p:sp>
                <p:nvSpPr>
                  <p:cNvPr id="213" name="Rectangle 106"/>
                  <p:cNvSpPr>
                    <a:spLocks noChangeArrowheads="1"/>
                  </p:cNvSpPr>
                  <p:nvPr/>
                </p:nvSpPr>
                <p:spPr bwMode="auto">
                  <a:xfrm>
                    <a:off x="4173054" y="1850276"/>
                    <a:ext cx="95112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en-US" altLang="en-US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cs typeface="Arial" panose="020B0604020202020204" pitchFamily="34" charset="0"/>
                      </a:rPr>
                      <a:t>2</a:t>
                    </a:r>
                    <a:endParaRPr kumimoji="0" lang="en-US" altLang="en-US" sz="800" b="1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14" name="Rectangle 108"/>
                  <p:cNvSpPr>
                    <a:spLocks noChangeArrowheads="1"/>
                  </p:cNvSpPr>
                  <p:nvPr/>
                </p:nvSpPr>
                <p:spPr bwMode="auto">
                  <a:xfrm>
                    <a:off x="4173848" y="1340896"/>
                    <a:ext cx="131565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lang="en-US" altLang="en-US" sz="800" b="1" dirty="0" smtClean="0">
                        <a:solidFill>
                          <a:srgbClr val="000000"/>
                        </a:solidFill>
                      </a:rPr>
                      <a:t>3</a:t>
                    </a:r>
                    <a:endParaRPr kumimoji="0" lang="en-US" altLang="en-US" sz="2400" b="1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</a:endParaRPr>
                  </a:p>
                </p:txBody>
              </p:sp>
              <p:sp>
                <p:nvSpPr>
                  <p:cNvPr id="216" name="Rectangle 108"/>
                  <p:cNvSpPr>
                    <a:spLocks noChangeArrowheads="1"/>
                  </p:cNvSpPr>
                  <p:nvPr/>
                </p:nvSpPr>
                <p:spPr bwMode="auto">
                  <a:xfrm>
                    <a:off x="4091514" y="1597529"/>
                    <a:ext cx="203112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en-US" altLang="en-US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rPr>
                      <a:t>2.5</a:t>
                    </a:r>
                    <a:endParaRPr kumimoji="0" lang="en-US" altLang="en-US" sz="800" b="1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17" name="Rectangle 108"/>
                  <p:cNvSpPr>
                    <a:spLocks noChangeArrowheads="1"/>
                  </p:cNvSpPr>
                  <p:nvPr/>
                </p:nvSpPr>
                <p:spPr bwMode="auto">
                  <a:xfrm>
                    <a:off x="4179863" y="821175"/>
                    <a:ext cx="119660" cy="12319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lang="en-US" altLang="en-US" sz="800" b="1" dirty="0" smtClean="0">
                        <a:solidFill>
                          <a:srgbClr val="000000"/>
                        </a:solidFill>
                      </a:rPr>
                      <a:t>4</a:t>
                    </a:r>
                    <a:endParaRPr kumimoji="0" lang="en-US" altLang="en-US" sz="2400" b="1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</a:endParaRPr>
                  </a:p>
                </p:txBody>
              </p:sp>
              <p:sp>
                <p:nvSpPr>
                  <p:cNvPr id="218" name="Rectangle 108"/>
                  <p:cNvSpPr>
                    <a:spLocks noChangeArrowheads="1"/>
                  </p:cNvSpPr>
                  <p:nvPr/>
                </p:nvSpPr>
                <p:spPr bwMode="auto">
                  <a:xfrm>
                    <a:off x="4090139" y="1082982"/>
                    <a:ext cx="265092" cy="12311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0" tIns="0" rIns="0" bIns="0" numCol="1" anchor="t" anchorCtr="0" compatLnSpc="1">
                    <a:prstTxWarp prst="textNoShape">
                      <a:avLst/>
                    </a:prstTxWarp>
                    <a:spAutoFit/>
                  </a:bodyPr>
                  <a:lstStyle>
                    <a:lvl1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marL="0" marR="0" lvl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lang="en-US" altLang="en-US" sz="800" b="1" dirty="0" smtClean="0">
                        <a:solidFill>
                          <a:srgbClr val="000000"/>
                        </a:solidFill>
                      </a:rPr>
                      <a:t>3.5</a:t>
                    </a:r>
                    <a:endParaRPr kumimoji="0" lang="en-US" altLang="en-US" sz="2400" b="1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</a:endParaRPr>
                  </a:p>
                </p:txBody>
              </p:sp>
            </p:grpSp>
          </p:grpSp>
        </p:grpSp>
        <p:pic>
          <p:nvPicPr>
            <p:cNvPr id="5" name="Grafik 4"/>
            <p:cNvPicPr preferRelativeResize="0">
              <a:picLocks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669127" y="4542081"/>
              <a:ext cx="1778405" cy="1134638"/>
            </a:xfrm>
            <a:prstGeom prst="rect">
              <a:avLst/>
            </a:prstGeom>
          </p:spPr>
        </p:pic>
        <p:sp>
          <p:nvSpPr>
            <p:cNvPr id="223" name="Rechteck 222"/>
            <p:cNvSpPr>
              <a:spLocks noChangeArrowheads="1"/>
            </p:cNvSpPr>
            <p:nvPr/>
          </p:nvSpPr>
          <p:spPr bwMode="auto">
            <a:xfrm rot="16200000">
              <a:off x="1868031" y="5053380"/>
              <a:ext cx="1053140" cy="1766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noAutofit/>
            </a:bodyPr>
            <a:lstStyle/>
            <a:p>
              <a:pPr algn="ctr" eaLnBrk="0" fontAlgn="base" hangingPunct="0">
                <a:spcAft>
                  <a:spcPts val="0"/>
                </a:spcAft>
              </a:pPr>
              <a:r>
                <a:rPr lang="de-DE" sz="1100" b="1" dirty="0" smtClean="0">
                  <a:solidFill>
                    <a:srgbClr val="000000"/>
                  </a:solidFill>
                  <a:latin typeface="Calibri" panose="020F0502020204030204" pitchFamily="34" charset="0"/>
                  <a:ea typeface="MS PGothic" panose="020B0600070205080204" pitchFamily="34" charset="-128"/>
                </a:rPr>
                <a:t>Shannon index</a:t>
              </a:r>
              <a:endParaRPr lang="de-DE" sz="1100" i="1" dirty="0">
                <a:latin typeface="Times New Roman" panose="02020603050405020304" pitchFamily="18" charset="0"/>
                <a:ea typeface="MS PGothic" panose="020B060007020508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38665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281</Words>
  <Application>Microsoft Office PowerPoint</Application>
  <PresentationFormat>Bildschirmpräsentation (4:3)</PresentationFormat>
  <Paragraphs>100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MS PGothic</vt:lpstr>
      <vt:lpstr>Arial</vt:lpstr>
      <vt:lpstr>Calibri</vt:lpstr>
      <vt:lpstr>Times New Roman</vt:lpstr>
      <vt:lpstr>Office Theme</vt:lpstr>
      <vt:lpstr>PowerPoint-Präsentation</vt:lpstr>
    </vt:vector>
  </TitlesOfParts>
  <Company>Helmholtz Zentrum München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franci</dc:creator>
  <cp:lastModifiedBy>Amar</cp:lastModifiedBy>
  <cp:revision>28</cp:revision>
  <dcterms:created xsi:type="dcterms:W3CDTF">2020-12-16T14:30:25Z</dcterms:created>
  <dcterms:modified xsi:type="dcterms:W3CDTF">2021-10-19T08:00:09Z</dcterms:modified>
</cp:coreProperties>
</file>