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264" r:id="rId3"/>
    <p:sldId id="265" r:id="rId4"/>
    <p:sldId id="261" r:id="rId5"/>
    <p:sldId id="263" r:id="rId6"/>
  </p:sldIdLst>
  <p:sldSz cx="6858000" cy="9906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2"/>
    <p:restoredTop sz="94595"/>
  </p:normalViewPr>
  <p:slideViewPr>
    <p:cSldViewPr snapToGrid="0" snapToObjects="1">
      <p:cViewPr>
        <p:scale>
          <a:sx n="130" d="100"/>
          <a:sy n="130" d="100"/>
        </p:scale>
        <p:origin x="1264" y="-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5671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10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2147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79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30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981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924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693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6224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84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9862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F2E72-352B-B04D-A9B6-E0FB912BFE32}" type="datetimeFigureOut">
              <a:rPr lang="de-DE" smtClean="0"/>
              <a:t>02.08.17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53A5C-8771-6749-8B3C-72AC84B158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700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6" Type="http://schemas.openxmlformats.org/officeDocument/2006/relationships/image" Target="../media/image17.emf"/><Relationship Id="rId7" Type="http://schemas.openxmlformats.org/officeDocument/2006/relationships/image" Target="../media/image1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4" Type="http://schemas.openxmlformats.org/officeDocument/2006/relationships/image" Target="../media/image21.emf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7" Type="http://schemas.openxmlformats.org/officeDocument/2006/relationships/image" Target="../media/image2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emf"/><Relationship Id="rId3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26141" y="137651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Supplementary</a:t>
            </a:r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 Fig. </a:t>
            </a:r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1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74288" y="6163161"/>
            <a:ext cx="58711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Supplementary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Figure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1: </a:t>
            </a:r>
            <a:r>
              <a:rPr lang="en-GB" sz="1200" b="1" dirty="0" smtClean="0">
                <a:latin typeface="Times New Roman" charset="0"/>
                <a:ea typeface="Times New Roman" charset="0"/>
                <a:cs typeface="Times New Roman" charset="0"/>
              </a:rPr>
              <a:t>Gating strategy for G-MDSC</a:t>
            </a:r>
          </a:p>
          <a:p>
            <a:pPr algn="just">
              <a:lnSpc>
                <a:spcPct val="200000"/>
              </a:lnSpc>
            </a:pP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Mononuclear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cells (MNC) were isolated from cord blood (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CBMC) of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preterm 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infants or term infants and from peripheral blood (PBMC) of preterm infants.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Densitiy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plots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for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forward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scatter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(FSC) versus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side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scatter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(SSC)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and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for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CD66b versus CD33, CD14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and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HLA-DR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show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phenotype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CD66b</a:t>
            </a:r>
            <a:r>
              <a:rPr lang="de-DE" sz="1200" baseline="30000" dirty="0" smtClean="0">
                <a:latin typeface="Times New Roman" charset="0"/>
                <a:ea typeface="Times New Roman" charset="0"/>
                <a:cs typeface="Times New Roman" charset="0"/>
              </a:rPr>
              <a:t>+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/CD33</a:t>
            </a:r>
            <a:r>
              <a:rPr lang="de-DE" sz="1200" baseline="30000" dirty="0" smtClean="0">
                <a:latin typeface="Times New Roman" charset="0"/>
                <a:ea typeface="Times New Roman" charset="0"/>
                <a:cs typeface="Times New Roman" charset="0"/>
              </a:rPr>
              <a:t>+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/CD14</a:t>
            </a:r>
            <a:r>
              <a:rPr lang="de-DE" sz="1200" baseline="30000" dirty="0" smtClean="0">
                <a:latin typeface="Times New Roman" charset="0"/>
                <a:ea typeface="Times New Roman" charset="0"/>
                <a:cs typeface="Times New Roman" charset="0"/>
              </a:rPr>
              <a:t>-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/HLA-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Dr</a:t>
            </a:r>
            <a:r>
              <a:rPr lang="de-DE" sz="1200" baseline="30000" dirty="0" err="1" smtClean="0">
                <a:latin typeface="Times New Roman" charset="0"/>
                <a:ea typeface="Times New Roman" charset="0"/>
                <a:cs typeface="Times New Roman" charset="0"/>
              </a:rPr>
              <a:t>low</a:t>
            </a:r>
            <a:r>
              <a:rPr lang="de-DE" sz="1200" baseline="30000" dirty="0" smtClean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de-DE" sz="1200" baseline="30000" dirty="0" err="1" smtClean="0">
                <a:latin typeface="Times New Roman" charset="0"/>
                <a:ea typeface="Times New Roman" charset="0"/>
                <a:cs typeface="Times New Roman" charset="0"/>
              </a:rPr>
              <a:t>neg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GR-MDSC in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preterm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cord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blood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left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),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term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cord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blood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middle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and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preterm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peripheral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blood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right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). </a:t>
            </a: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8" y="1013004"/>
            <a:ext cx="1752713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2893430" y="5762964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CD66b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328" y="1013004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690" y="1013004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8" y="2447172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71" y="3522940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14" y="4608810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226" y="2437070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712" y="3522940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0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740" y="4621606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690" y="2436326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396" y="3516014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966" y="4608810"/>
            <a:ext cx="17527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Gerade Verbindung mit Pfeil 18"/>
          <p:cNvCxnSpPr/>
          <p:nvPr/>
        </p:nvCxnSpPr>
        <p:spPr>
          <a:xfrm>
            <a:off x="541019" y="5760818"/>
            <a:ext cx="539411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 rot="16200000">
            <a:off x="92130" y="2790094"/>
            <a:ext cx="57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CD33</a:t>
            </a:r>
            <a:endParaRPr lang="de-DE" sz="1200" b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 rot="16200000">
            <a:off x="98056" y="3875964"/>
            <a:ext cx="575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CD14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 rot="16200000">
            <a:off x="-5551" y="4896503"/>
            <a:ext cx="7906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HLA-DR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2886944" y="212447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FSC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4" name="Gerade Verbindung mit Pfeil 23"/>
          <p:cNvCxnSpPr/>
          <p:nvPr/>
        </p:nvCxnSpPr>
        <p:spPr>
          <a:xfrm>
            <a:off x="547506" y="2144218"/>
            <a:ext cx="539411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V="1">
            <a:off x="547506" y="920082"/>
            <a:ext cx="0" cy="122413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 rot="16200000">
            <a:off x="129801" y="1398264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SSC</a:t>
            </a:r>
            <a:endParaRPr lang="de-DE" sz="1200" b="1">
              <a:latin typeface="Arial" charset="0"/>
              <a:ea typeface="Arial" charset="0"/>
              <a:cs typeface="Arial" charset="0"/>
            </a:endParaRPr>
          </a:p>
        </p:txBody>
      </p:sp>
      <p:cxnSp>
        <p:nvCxnSpPr>
          <p:cNvPr id="27" name="Gerade Verbindung mit Pfeil 26"/>
          <p:cNvCxnSpPr/>
          <p:nvPr/>
        </p:nvCxnSpPr>
        <p:spPr>
          <a:xfrm flipV="1">
            <a:off x="547506" y="2304434"/>
            <a:ext cx="0" cy="34563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feld 27"/>
          <p:cNvSpPr txBox="1"/>
          <p:nvPr/>
        </p:nvSpPr>
        <p:spPr>
          <a:xfrm>
            <a:off x="893299" y="742489"/>
            <a:ext cx="12586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CBMC </a:t>
            </a:r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preterm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2811510" y="742577"/>
            <a:ext cx="1019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CBMC </a:t>
            </a:r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term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4490874" y="742489"/>
            <a:ext cx="1250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PBMC</a:t>
            </a:r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preterm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75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918" y="628092"/>
            <a:ext cx="2360930" cy="2160000"/>
          </a:xfrm>
          <a:prstGeom prst="rect">
            <a:avLst/>
          </a:prstGeom>
        </p:spPr>
      </p:pic>
      <p:pic>
        <p:nvPicPr>
          <p:cNvPr id="5" name="Bil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42" y="3341405"/>
            <a:ext cx="2253462" cy="216000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26141" y="137651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Supplementary</a:t>
            </a:r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 Fig. </a:t>
            </a:r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2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46679" y="62809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A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463846" y="60288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C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236037" y="61334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B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51142" y="323467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D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73702" y="5688096"/>
            <a:ext cx="587111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Supplementary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Figure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2: </a:t>
            </a:r>
            <a:r>
              <a:rPr lang="en-GB" sz="1200" b="1" dirty="0">
                <a:latin typeface="Times New Roman" charset="0"/>
                <a:ea typeface="Times New Roman" charset="0"/>
                <a:cs typeface="Times New Roman" charset="0"/>
              </a:rPr>
              <a:t>Quantification of GR-MDSC in </a:t>
            </a:r>
            <a:r>
              <a:rPr lang="en-GB" sz="1200" b="1" dirty="0" smtClean="0">
                <a:latin typeface="Times New Roman" charset="0"/>
                <a:ea typeface="Times New Roman" charset="0"/>
                <a:cs typeface="Times New Roman" charset="0"/>
              </a:rPr>
              <a:t>cord blood of preterm </a:t>
            </a:r>
            <a:r>
              <a:rPr lang="en-GB" sz="1200" b="1" dirty="0">
                <a:latin typeface="Times New Roman" charset="0"/>
                <a:ea typeface="Times New Roman" charset="0"/>
                <a:cs typeface="Times New Roman" charset="0"/>
              </a:rPr>
              <a:t>infants </a:t>
            </a:r>
            <a:endParaRPr lang="en-GB" sz="12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Mononuclear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cells (MNC) were isolated from cord blood (CBMC) 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of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preterm infants. (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A-F)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Scatter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diagrams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showing the percentage of GR-MDSC from total CBMC of preterm infants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born by elective cesarean section (elective c/s) or spontaneously (spontaneous)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n=42/29, * p&lt;0.05.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Mann-Whitney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test (A), of singleton pregnancies or multiple pregnancies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n=37/34, ns not significant.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Mann-Whitney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test (B), of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preterm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infants with birth weight appropriate for gestational age (AGA) or small for gestational age (SGA). n=55/13,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ns not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significant.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Mann-Whitney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test (C), of male and female preterm infants. n=29/42, </a:t>
            </a:r>
            <a:r>
              <a:rPr lang="en-US" sz="1200" dirty="0">
                <a:latin typeface="Times New Roman" charset="0"/>
                <a:ea typeface="Times New Roman" charset="0"/>
                <a:cs typeface="Times New Roman" charset="0"/>
              </a:rPr>
              <a:t>ns not significant. Mann-Whitney 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test (D), of preterm infants exposed to prenatal magnesium. n=23/43, ns not significant, Mann-</a:t>
            </a:r>
            <a:r>
              <a:rPr lang="en-US" sz="1200" dirty="0" err="1" smtClean="0">
                <a:latin typeface="Times New Roman" charset="0"/>
                <a:ea typeface="Times New Roman" charset="0"/>
                <a:cs typeface="Times New Roman" charset="0"/>
              </a:rPr>
              <a:t>Whithney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 test (E) and of preterm infants exposed to prenatal corticosteroids. n=9/58, ns not significant, Mann-</a:t>
            </a:r>
            <a:r>
              <a:rPr lang="en-US" sz="1200" dirty="0" err="1" smtClean="0">
                <a:latin typeface="Times New Roman" charset="0"/>
                <a:ea typeface="Times New Roman" charset="0"/>
                <a:cs typeface="Times New Roman" charset="0"/>
              </a:rPr>
              <a:t>Whithney</a:t>
            </a:r>
            <a:r>
              <a:rPr lang="en-US" sz="1200" dirty="0" smtClean="0">
                <a:latin typeface="Times New Roman" charset="0"/>
                <a:ea typeface="Times New Roman" charset="0"/>
                <a:cs typeface="Times New Roman" charset="0"/>
              </a:rPr>
              <a:t> test. </a:t>
            </a: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5" name="Bild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862" y="848888"/>
            <a:ext cx="2119380" cy="2275647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679" y="886714"/>
            <a:ext cx="2158579" cy="2268000"/>
          </a:xfrm>
          <a:prstGeom prst="rect">
            <a:avLst/>
          </a:prstGeom>
        </p:spPr>
      </p:pic>
      <p:pic>
        <p:nvPicPr>
          <p:cNvPr id="13" name="Bild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3653" y="3403380"/>
            <a:ext cx="2150788" cy="2477866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4488426" y="3252686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F</a:t>
            </a:r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4862" y="3320122"/>
            <a:ext cx="2274379" cy="248400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2240955" y="3253316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573496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26141" y="137651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Supplementary</a:t>
            </a:r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 Fig. </a:t>
            </a:r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3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46679" y="62809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A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463846" y="602887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E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236037" y="61334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C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51142" y="284138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B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73702" y="5688096"/>
            <a:ext cx="587111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Supplementary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Figure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3: </a:t>
            </a:r>
            <a:r>
              <a:rPr lang="en-GB" sz="1200" b="1" dirty="0" smtClean="0">
                <a:latin typeface="Times New Roman" charset="0"/>
                <a:ea typeface="Times New Roman" charset="0"/>
                <a:cs typeface="Times New Roman" charset="0"/>
              </a:rPr>
              <a:t>Percentages and absolute numbers of neutrophilic cells, lymphocytes and monocytes in peripheral blood of preterm infants </a:t>
            </a:r>
            <a:endParaRPr lang="en-GB" sz="1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Percentages of </a:t>
            </a:r>
            <a:r>
              <a:rPr lang="en-GB" sz="1200" dirty="0" err="1" smtClean="0">
                <a:latin typeface="Times New Roman" charset="0"/>
                <a:ea typeface="Times New Roman" charset="0"/>
                <a:cs typeface="Times New Roman" charset="0"/>
              </a:rPr>
              <a:t>neutrophilc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 cells, lymphocytes and monocytes as well as absolute cell numbers were</a:t>
            </a:r>
            <a:r>
              <a:rPr lang="en-GB" sz="1200" dirty="0" smtClean="0">
                <a:latin typeface="Times New Roman" charset="0"/>
                <a:ea typeface="Calibri" charset="0"/>
              </a:rPr>
              <a:t> measured </a:t>
            </a:r>
            <a:r>
              <a:rPr lang="en-GB" sz="1200" dirty="0">
                <a:latin typeface="Times New Roman" charset="0"/>
                <a:ea typeface="Calibri" charset="0"/>
              </a:rPr>
              <a:t>as part of routine laboratory </a:t>
            </a:r>
            <a:r>
              <a:rPr lang="en-GB" sz="1200" dirty="0" smtClean="0">
                <a:latin typeface="Times New Roman" charset="0"/>
                <a:ea typeface="Calibri" charset="0"/>
              </a:rPr>
              <a:t>evaluation. (A-F) </a:t>
            </a:r>
            <a:r>
              <a:rPr lang="en-US" sz="1200" dirty="0" smtClean="0">
                <a:latin typeface="Times New Roman" charset="0"/>
                <a:ea typeface="Calibri" charset="0"/>
              </a:rPr>
              <a:t>Scatter </a:t>
            </a:r>
            <a:r>
              <a:rPr lang="en-US" sz="1200" dirty="0">
                <a:latin typeface="Times New Roman" charset="0"/>
                <a:ea typeface="Calibri" charset="0"/>
              </a:rPr>
              <a:t>diagram showing the percentage of </a:t>
            </a:r>
            <a:r>
              <a:rPr lang="en-US" sz="1200" dirty="0" smtClean="0">
                <a:latin typeface="Times New Roman" charset="0"/>
                <a:ea typeface="Calibri" charset="0"/>
              </a:rPr>
              <a:t>neutrophilic cells (A), lymphocytes (C) and monocytes (E) from </a:t>
            </a:r>
            <a:r>
              <a:rPr lang="en-US" sz="1200" dirty="0">
                <a:latin typeface="Times New Roman" charset="0"/>
                <a:ea typeface="Calibri" charset="0"/>
              </a:rPr>
              <a:t>total </a:t>
            </a:r>
            <a:r>
              <a:rPr lang="en-US" sz="1200" dirty="0" smtClean="0">
                <a:latin typeface="Times New Roman" charset="0"/>
                <a:ea typeface="Calibri" charset="0"/>
              </a:rPr>
              <a:t>WBC and absolute cell counts of neutrophilic cells (B), lymphocytes (D) and monocytes (F) in peripheral blood of </a:t>
            </a:r>
            <a:r>
              <a:rPr lang="en-US" sz="1200" dirty="0">
                <a:latin typeface="Times New Roman" charset="0"/>
                <a:ea typeface="Calibri" charset="0"/>
              </a:rPr>
              <a:t>preterm infants in </a:t>
            </a:r>
            <a:r>
              <a:rPr lang="en-GB" sz="1200" dirty="0">
                <a:latin typeface="Times New Roman" charset="0"/>
                <a:ea typeface="Calibri" charset="0"/>
              </a:rPr>
              <a:t>the perinatal period day 1-7, the neonatal period day 8-28, the period beyond day </a:t>
            </a:r>
            <a:r>
              <a:rPr lang="en-GB" sz="1200" dirty="0" smtClean="0">
                <a:latin typeface="Times New Roman" charset="0"/>
                <a:ea typeface="Calibri" charset="0"/>
              </a:rPr>
              <a:t>28. </a:t>
            </a:r>
            <a:r>
              <a:rPr lang="en-US" sz="1200" smtClean="0">
                <a:latin typeface="Times New Roman" charset="0"/>
                <a:ea typeface="Calibri" charset="0"/>
              </a:rPr>
              <a:t>n=13-18, </a:t>
            </a:r>
            <a:r>
              <a:rPr lang="en-US" sz="1200" dirty="0">
                <a:latin typeface="Times New Roman" charset="0"/>
                <a:ea typeface="Calibri" charset="0"/>
              </a:rPr>
              <a:t>* p&lt;0.05, ** p&lt;0.01</a:t>
            </a:r>
            <a:r>
              <a:rPr lang="en-US" sz="1200">
                <a:latin typeface="Times New Roman" charset="0"/>
                <a:ea typeface="Calibri" charset="0"/>
              </a:rPr>
              <a:t>, </a:t>
            </a:r>
            <a:r>
              <a:rPr lang="en-US" sz="1200" smtClean="0">
                <a:latin typeface="Times New Roman" charset="0"/>
                <a:ea typeface="Calibri" charset="0"/>
              </a:rPr>
              <a:t>*** p&lt;0.001</a:t>
            </a:r>
            <a:r>
              <a:rPr lang="en-US" sz="1200" dirty="0">
                <a:latin typeface="Times New Roman" charset="0"/>
                <a:ea typeface="Calibri" charset="0"/>
              </a:rPr>
              <a:t>; ns not significant. </a:t>
            </a:r>
            <a:r>
              <a:rPr lang="en-US" sz="1200" dirty="0" err="1">
                <a:latin typeface="Times New Roman" charset="0"/>
                <a:ea typeface="Calibri" charset="0"/>
              </a:rPr>
              <a:t>Kruskal</a:t>
            </a:r>
            <a:r>
              <a:rPr lang="en-US" sz="1200" dirty="0">
                <a:latin typeface="Times New Roman" charset="0"/>
                <a:ea typeface="Calibri" charset="0"/>
              </a:rPr>
              <a:t>-Wallis test and Dunn´s multiple comparison test. </a:t>
            </a: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4488426" y="2859396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F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2240955" y="286002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D</a:t>
            </a:r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33" y="905091"/>
            <a:ext cx="2191304" cy="1800000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3" y="3118385"/>
            <a:ext cx="2214783" cy="1800000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533" y="873892"/>
            <a:ext cx="2016000" cy="1800000"/>
          </a:xfrm>
          <a:prstGeom prst="rect">
            <a:avLst/>
          </a:prstGeom>
        </p:spPr>
      </p:pic>
      <p:pic>
        <p:nvPicPr>
          <p:cNvPr id="19" name="Bild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663" y="3136395"/>
            <a:ext cx="2261739" cy="1800000"/>
          </a:xfrm>
          <a:prstGeom prst="rect">
            <a:avLst/>
          </a:prstGeom>
        </p:spPr>
      </p:pic>
      <p:pic>
        <p:nvPicPr>
          <p:cNvPr id="20" name="Bild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0525" y="921212"/>
            <a:ext cx="2220264" cy="1800000"/>
          </a:xfrm>
          <a:prstGeom prst="rect">
            <a:avLst/>
          </a:prstGeom>
        </p:spPr>
      </p:pic>
      <p:pic>
        <p:nvPicPr>
          <p:cNvPr id="21" name="Bild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6174" y="3122739"/>
            <a:ext cx="2214783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385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26141" y="137651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Supplementary</a:t>
            </a:r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 Fig. </a:t>
            </a:r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4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51030" y="3333140"/>
            <a:ext cx="58711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Supplementary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Figure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b="1" dirty="0">
                <a:latin typeface="Times New Roman" charset="0"/>
                <a:ea typeface="Times New Roman" charset="0"/>
                <a:cs typeface="Times New Roman" charset="0"/>
              </a:rPr>
              <a:t>4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GB" sz="1200" b="1" dirty="0">
                <a:latin typeface="Times New Roman" charset="0"/>
                <a:ea typeface="Times New Roman" charset="0"/>
                <a:cs typeface="Times New Roman" charset="0"/>
              </a:rPr>
              <a:t>Quantification of GR-MDSC in </a:t>
            </a:r>
            <a:r>
              <a:rPr lang="en-GB" sz="1200" b="1" dirty="0" smtClean="0">
                <a:latin typeface="Times New Roman" charset="0"/>
                <a:ea typeface="Times New Roman" charset="0"/>
                <a:cs typeface="Times New Roman" charset="0"/>
              </a:rPr>
              <a:t>cord blood of preterm infants with postnatal infection </a:t>
            </a:r>
          </a:p>
          <a:p>
            <a:pPr algn="just">
              <a:lnSpc>
                <a:spcPct val="200000"/>
              </a:lnSpc>
            </a:pP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Mononuclear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cells (MNC) were isolated 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from peripheral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blood 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(PBMC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of </a:t>
            </a:r>
            <a:r>
              <a:rPr lang="en-GB" sz="1200" dirty="0">
                <a:latin typeface="Times New Roman" charset="0"/>
                <a:ea typeface="Times New Roman" charset="0"/>
                <a:cs typeface="Times New Roman" charset="0"/>
              </a:rPr>
              <a:t>preterm infants. (A) </a:t>
            </a:r>
            <a:r>
              <a:rPr lang="en-US" sz="1200" dirty="0">
                <a:latin typeface="Times New Roman" charset="0"/>
                <a:ea typeface="Calibri" charset="0"/>
              </a:rPr>
              <a:t>Scatter diagram showing the percentage of GR-MDSC from total PBMC of preterm infants without infection (ctrl) or postnatal infection (infection</a:t>
            </a:r>
            <a:r>
              <a:rPr lang="en-US" sz="1200" dirty="0" smtClean="0">
                <a:latin typeface="Times New Roman" charset="0"/>
                <a:ea typeface="Calibri" charset="0"/>
              </a:rPr>
              <a:t>) </a:t>
            </a:r>
            <a:r>
              <a:rPr lang="en-US" sz="1200" dirty="0">
                <a:latin typeface="Times New Roman" charset="0"/>
                <a:ea typeface="Calibri" charset="0"/>
              </a:rPr>
              <a:t>infants in </a:t>
            </a:r>
            <a:r>
              <a:rPr lang="en-GB" sz="1200" dirty="0">
                <a:latin typeface="Times New Roman" charset="0"/>
                <a:ea typeface="Calibri" charset="0"/>
              </a:rPr>
              <a:t>the perinatal period day 1-7, the neonatal period day </a:t>
            </a:r>
            <a:r>
              <a:rPr lang="en-GB" sz="1200" dirty="0" smtClean="0">
                <a:latin typeface="Times New Roman" charset="0"/>
                <a:ea typeface="Calibri" charset="0"/>
              </a:rPr>
              <a:t>8-28 and </a:t>
            </a:r>
            <a:r>
              <a:rPr lang="en-GB" sz="1200" dirty="0">
                <a:latin typeface="Times New Roman" charset="0"/>
                <a:ea typeface="Calibri" charset="0"/>
              </a:rPr>
              <a:t>the period beyond day 28</a:t>
            </a:r>
            <a:r>
              <a:rPr lang="de-DE" sz="1200" dirty="0"/>
              <a:t> </a:t>
            </a:r>
            <a:r>
              <a:rPr lang="en-GB" sz="1200" dirty="0" smtClean="0">
                <a:latin typeface="Times New Roman" charset="0"/>
                <a:ea typeface="Calibri" charset="0"/>
              </a:rPr>
              <a:t>. </a:t>
            </a:r>
            <a:r>
              <a:rPr lang="en-US" sz="1200" dirty="0" smtClean="0">
                <a:latin typeface="Times New Roman" charset="0"/>
                <a:ea typeface="Calibri" charset="0"/>
              </a:rPr>
              <a:t>n=2-20.</a:t>
            </a: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200000"/>
              </a:lnSpc>
            </a:pPr>
            <a:endParaRPr lang="de-DE" sz="12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30" y="508645"/>
            <a:ext cx="3594100" cy="273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4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26141" y="137651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>
                <a:latin typeface="Arial" charset="0"/>
                <a:ea typeface="Arial" charset="0"/>
                <a:cs typeface="Arial" charset="0"/>
              </a:rPr>
              <a:t>Supplementary</a:t>
            </a:r>
            <a:r>
              <a:rPr lang="de-DE" sz="1200" b="1" dirty="0" smtClean="0">
                <a:latin typeface="Arial" charset="0"/>
                <a:ea typeface="Arial" charset="0"/>
                <a:cs typeface="Arial" charset="0"/>
              </a:rPr>
              <a:t> Fig. </a:t>
            </a:r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5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51030" y="3165993"/>
            <a:ext cx="5871111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Supplementary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b="1" dirty="0" err="1" smtClean="0">
                <a:latin typeface="Times New Roman" charset="0"/>
                <a:ea typeface="Times New Roman" charset="0"/>
                <a:cs typeface="Times New Roman" charset="0"/>
              </a:rPr>
              <a:t>Figure</a:t>
            </a:r>
            <a:r>
              <a:rPr lang="de-DE" sz="1200" b="1" dirty="0" smtClean="0">
                <a:latin typeface="Times New Roman" charset="0"/>
                <a:ea typeface="Times New Roman" charset="0"/>
                <a:cs typeface="Times New Roman" charset="0"/>
              </a:rPr>
              <a:t> 5: </a:t>
            </a:r>
            <a:r>
              <a:rPr lang="en-GB" sz="1200" b="1" dirty="0">
                <a:latin typeface="Times New Roman" charset="0"/>
                <a:ea typeface="Calibri" charset="0"/>
                <a:cs typeface="Times New Roman" charset="0"/>
              </a:rPr>
              <a:t>Quantification of GR-MDSC in dependence of </a:t>
            </a:r>
            <a:r>
              <a:rPr lang="en-GB" sz="1200" b="1" dirty="0" smtClean="0">
                <a:latin typeface="Times New Roman" charset="0"/>
                <a:ea typeface="Calibri" charset="0"/>
                <a:cs typeface="Times New Roman" charset="0"/>
              </a:rPr>
              <a:t>C </a:t>
            </a:r>
            <a:r>
              <a:rPr lang="en-GB" sz="1200" b="1" dirty="0">
                <a:latin typeface="Times New Roman" charset="0"/>
                <a:ea typeface="Calibri" charset="0"/>
                <a:cs typeface="Times New Roman" charset="0"/>
              </a:rPr>
              <a:t>reactive protein (</a:t>
            </a:r>
            <a:r>
              <a:rPr lang="en-GB" sz="1200" b="1" dirty="0" smtClean="0">
                <a:latin typeface="Times New Roman" charset="0"/>
                <a:ea typeface="Calibri" charset="0"/>
                <a:cs typeface="Times New Roman" charset="0"/>
              </a:rPr>
              <a:t>CRP) and immature information (IMI)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GB" sz="1200" dirty="0" smtClean="0">
                <a:latin typeface="Times New Roman" charset="0"/>
                <a:ea typeface="Calibri" charset="0"/>
              </a:rPr>
              <a:t>Mononuclear </a:t>
            </a:r>
            <a:r>
              <a:rPr lang="en-GB" sz="1200" dirty="0">
                <a:latin typeface="Times New Roman" charset="0"/>
                <a:ea typeface="Calibri" charset="0"/>
              </a:rPr>
              <a:t>cells (MNC) were isolated from peripheral blood (PBMC) of preterm infants and CRP and </a:t>
            </a:r>
            <a:r>
              <a:rPr lang="en-GB" sz="1200" dirty="0" smtClean="0">
                <a:latin typeface="Times New Roman" charset="0"/>
                <a:ea typeface="Calibri" charset="0"/>
              </a:rPr>
              <a:t>IMI were measured </a:t>
            </a:r>
            <a:r>
              <a:rPr lang="en-GB" sz="1200" dirty="0">
                <a:latin typeface="Times New Roman" charset="0"/>
                <a:ea typeface="Calibri" charset="0"/>
              </a:rPr>
              <a:t>as part of routine laboratory evaluation. </a:t>
            </a:r>
            <a:r>
              <a:rPr lang="en-US" sz="1200" dirty="0" smtClean="0">
                <a:latin typeface="Times New Roman" charset="0"/>
                <a:ea typeface="Calibri" charset="0"/>
              </a:rPr>
              <a:t>(A) </a:t>
            </a:r>
            <a:r>
              <a:rPr lang="en-GB" sz="1200" dirty="0">
                <a:latin typeface="Times New Roman" charset="0"/>
                <a:ea typeface="Calibri" charset="0"/>
              </a:rPr>
              <a:t>Scatter diagram showing </a:t>
            </a:r>
            <a:r>
              <a:rPr lang="en-US" sz="1200" dirty="0">
                <a:latin typeface="Times New Roman" charset="0"/>
                <a:ea typeface="Calibri" charset="0"/>
              </a:rPr>
              <a:t>the percentage of GR-MDSC from total PBMC of preterm </a:t>
            </a:r>
            <a:r>
              <a:rPr lang="en-US" sz="1200" dirty="0" smtClean="0">
                <a:latin typeface="Times New Roman" charset="0"/>
                <a:ea typeface="Calibri" charset="0"/>
              </a:rPr>
              <a:t>infants with elevated CRP-level (CRP &gt; 1.0mg/dl)</a:t>
            </a:r>
            <a:r>
              <a:rPr lang="en-GB" sz="1200" dirty="0" smtClean="0">
                <a:latin typeface="Times New Roman" charset="0"/>
                <a:ea typeface="Calibri" charset="0"/>
              </a:rPr>
              <a:t> </a:t>
            </a:r>
            <a:r>
              <a:rPr lang="en-GB" sz="1200" dirty="0">
                <a:latin typeface="Times New Roman" charset="0"/>
                <a:ea typeface="Calibri" charset="0"/>
              </a:rPr>
              <a:t>depending on </a:t>
            </a:r>
            <a:r>
              <a:rPr lang="en-GB" sz="1200" dirty="0" smtClean="0">
                <a:latin typeface="Times New Roman" charset="0"/>
                <a:ea typeface="Calibri" charset="0"/>
              </a:rPr>
              <a:t>CRP. </a:t>
            </a:r>
            <a:r>
              <a:rPr lang="en-GB" sz="1200" dirty="0">
                <a:latin typeface="Times New Roman" charset="0"/>
                <a:ea typeface="Calibri" charset="0"/>
              </a:rPr>
              <a:t>Regression line shows correlation between percentages of GR-MDSC and </a:t>
            </a:r>
            <a:r>
              <a:rPr lang="en-GB" sz="1200" dirty="0" smtClean="0">
                <a:latin typeface="Times New Roman" charset="0"/>
                <a:ea typeface="Calibri" charset="0"/>
              </a:rPr>
              <a:t>CRP. n=87, ****p&lt;0.0001, Spearman </a:t>
            </a:r>
            <a:r>
              <a:rPr lang="en-GB" sz="1200" dirty="0" smtClean="0">
                <a:latin typeface="Times New Roman" charset="0"/>
                <a:ea typeface="Times New Roman" charset="0"/>
                <a:cs typeface="Times New Roman" charset="0"/>
              </a:rPr>
              <a:t>correlation.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(B)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Scatter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diagram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showing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the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percentage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GR-MDSC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from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total PBMC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preterm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infants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depending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on IMI. Regression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line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shows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correlation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between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percentages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of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GR-MDSC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and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 IMI.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n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=174, ****p&lt;0.0001, Spearman </a:t>
            </a:r>
            <a:r>
              <a:rPr lang="de-DE" sz="1200" dirty="0" err="1" smtClean="0">
                <a:latin typeface="Times New Roman" charset="0"/>
                <a:ea typeface="Times New Roman" charset="0"/>
                <a:cs typeface="Times New Roman" charset="0"/>
              </a:rPr>
              <a:t>correlation</a:t>
            </a:r>
            <a:r>
              <a:rPr lang="de-DE" sz="1200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endParaRPr lang="de-DE" sz="1200" b="1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93" y="670586"/>
            <a:ext cx="2516837" cy="2239471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497" y="690521"/>
            <a:ext cx="2938950" cy="22392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43319" y="51993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smtClean="0">
                <a:latin typeface="Arial" charset="0"/>
                <a:ea typeface="Arial" charset="0"/>
                <a:cs typeface="Arial" charset="0"/>
              </a:rPr>
              <a:t>A</a:t>
            </a:r>
            <a:endParaRPr lang="de-DE" sz="12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081603" y="50519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charset="0"/>
                <a:ea typeface="Arial" charset="0"/>
                <a:cs typeface="Arial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513754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-Desig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Desig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Design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670</Words>
  <Application>Microsoft Macintosh PowerPoint</Application>
  <PresentationFormat>A4-Papier (210x297 mm)</PresentationFormat>
  <Paragraphs>39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Calibri</vt:lpstr>
      <vt:lpstr>Calibri Light</vt:lpstr>
      <vt:lpstr>Times New Roman</vt:lpstr>
      <vt:lpstr>Arial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Natascha Köstlin</dc:creator>
  <cp:lastModifiedBy>Natascha Köstlin</cp:lastModifiedBy>
  <cp:revision>54</cp:revision>
  <dcterms:created xsi:type="dcterms:W3CDTF">2017-03-15T16:31:02Z</dcterms:created>
  <dcterms:modified xsi:type="dcterms:W3CDTF">2017-08-03T07:44:47Z</dcterms:modified>
</cp:coreProperties>
</file>