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</p:sldIdLst>
  <p:sldSz cx="6858000" cy="9144000" type="screen4x3"/>
  <p:notesSz cx="6858000" cy="9144000"/>
  <p:custDataLst>
    <p:tags r:id="rId3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2" d="100"/>
          <a:sy n="82" d="100"/>
        </p:scale>
        <p:origin x="3042" y="108"/>
      </p:cViewPr>
      <p:guideLst>
        <p:guide orient="horz" pos="2880"/>
        <p:guide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tags" Target="tags/tag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2840568"/>
            <a:ext cx="5829300" cy="196003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28700" y="5181600"/>
            <a:ext cx="4800600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01D3B-2F1D-4BAE-ACC1-034AE9CBDEC1}" type="datetimeFigureOut">
              <a:rPr lang="en-US" smtClean="0"/>
              <a:t>10/18/2021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6A8E47-2F7D-4687-AF5E-24E2996E8005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47695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01D3B-2F1D-4BAE-ACC1-034AE9CBDEC1}" type="datetimeFigureOut">
              <a:rPr lang="en-US" smtClean="0"/>
              <a:t>10/18/2021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6A8E47-2F7D-4687-AF5E-24E2996E8005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62661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72050" y="366185"/>
            <a:ext cx="1543050" cy="780203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42900" y="366185"/>
            <a:ext cx="4514850" cy="780203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01D3B-2F1D-4BAE-ACC1-034AE9CBDEC1}" type="datetimeFigureOut">
              <a:rPr lang="en-US" smtClean="0"/>
              <a:t>10/18/2021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6A8E47-2F7D-4687-AF5E-24E2996E8005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71045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01D3B-2F1D-4BAE-ACC1-034AE9CBDEC1}" type="datetimeFigureOut">
              <a:rPr lang="en-US" smtClean="0"/>
              <a:t>10/18/2021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6A8E47-2F7D-4687-AF5E-24E2996E8005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92367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1735" y="5875867"/>
            <a:ext cx="5829300" cy="181610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1735" y="3875618"/>
            <a:ext cx="5829300" cy="2000249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01D3B-2F1D-4BAE-ACC1-034AE9CBDEC1}" type="datetimeFigureOut">
              <a:rPr lang="en-US" smtClean="0"/>
              <a:t>10/18/2021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6A8E47-2F7D-4687-AF5E-24E2996E8005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00308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42900" y="2133601"/>
            <a:ext cx="3028950" cy="603461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86150" y="2133601"/>
            <a:ext cx="3028950" cy="603461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01D3B-2F1D-4BAE-ACC1-034AE9CBDEC1}" type="datetimeFigureOut">
              <a:rPr lang="en-US" smtClean="0"/>
              <a:t>10/18/2021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6A8E47-2F7D-4687-AF5E-24E2996E8005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42698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0" y="2046817"/>
            <a:ext cx="303014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2900" y="2899833"/>
            <a:ext cx="303014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83769" y="2046817"/>
            <a:ext cx="303133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83769" y="2899833"/>
            <a:ext cx="303133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01D3B-2F1D-4BAE-ACC1-034AE9CBDEC1}" type="datetimeFigureOut">
              <a:rPr lang="en-US" smtClean="0"/>
              <a:t>10/18/2021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6A8E47-2F7D-4687-AF5E-24E2996E8005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48914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01D3B-2F1D-4BAE-ACC1-034AE9CBDEC1}" type="datetimeFigureOut">
              <a:rPr lang="en-US" smtClean="0"/>
              <a:t>10/18/2021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6A8E47-2F7D-4687-AF5E-24E2996E8005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43207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01D3B-2F1D-4BAE-ACC1-034AE9CBDEC1}" type="datetimeFigureOut">
              <a:rPr lang="en-US" smtClean="0"/>
              <a:t>10/18/2021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6A8E47-2F7D-4687-AF5E-24E2996E8005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11195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364067"/>
            <a:ext cx="2256235" cy="154940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81287" y="364067"/>
            <a:ext cx="3833813" cy="780415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2900" y="1913467"/>
            <a:ext cx="2256235" cy="625475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01D3B-2F1D-4BAE-ACC1-034AE9CBDEC1}" type="datetimeFigureOut">
              <a:rPr lang="en-US" smtClean="0"/>
              <a:t>10/18/2021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6A8E47-2F7D-4687-AF5E-24E2996E8005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77434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4216" y="6400800"/>
            <a:ext cx="4114800" cy="7556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344216" y="817033"/>
            <a:ext cx="41148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44216" y="7156451"/>
            <a:ext cx="4114800" cy="107314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01D3B-2F1D-4BAE-ACC1-034AE9CBDEC1}" type="datetimeFigureOut">
              <a:rPr lang="en-US" smtClean="0"/>
              <a:t>10/18/2021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6A8E47-2F7D-4687-AF5E-24E2996E8005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02313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vmlDrawing" Target="../drawings/vmlDrawing1.v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emf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oleObject" Target="../embeddings/oleObject1.bin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Objekt 7" hidden="1"/>
          <p:cNvGraphicFramePr>
            <a:graphicFrameLocks noChangeAspect="1"/>
          </p:cNvGraphicFramePr>
          <p:nvPr userDrawn="1">
            <p:custDataLst>
              <p:tags r:id="rId14"/>
            </p:custDataLst>
            <p:extLst>
              <p:ext uri="{D42A27DB-BD31-4B8C-83A1-F6EECF244321}">
                <p14:modId xmlns:p14="http://schemas.microsoft.com/office/powerpoint/2010/main" val="1020105808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4" name="think-cell Folie" r:id="rId15" imgW="344" imgH="344" progId="TCLayout.ActiveDocument.1">
                  <p:embed/>
                </p:oleObj>
              </mc:Choice>
              <mc:Fallback>
                <p:oleObj name="think-cell Folie" r:id="rId15" imgW="344" imgH="344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0" y="2133601"/>
            <a:ext cx="6172200" cy="60346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42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901D3B-2F1D-4BAE-ACC1-034AE9CBDEC1}" type="datetimeFigureOut">
              <a:rPr lang="en-US" smtClean="0"/>
              <a:t>10/18/2021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343150" y="8475134"/>
            <a:ext cx="21717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914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6A8E47-2F7D-4687-AF5E-24E2996E8005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99772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3.png"/><Relationship Id="rId2" Type="http://schemas.openxmlformats.org/officeDocument/2006/relationships/tags" Target="../tags/tag3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2.png"/><Relationship Id="rId5" Type="http://schemas.openxmlformats.org/officeDocument/2006/relationships/image" Target="../media/image1.emf"/><Relationship Id="rId10" Type="http://schemas.openxmlformats.org/officeDocument/2006/relationships/image" Target="../media/image6.png"/><Relationship Id="rId4" Type="http://schemas.openxmlformats.org/officeDocument/2006/relationships/oleObject" Target="../embeddings/oleObject2.bin"/><Relationship Id="rId9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3" name="Objekt 32" hidden="1"/>
          <p:cNvGraphicFramePr>
            <a:graphicFrameLocks noChangeAspect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3242755247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78" name="think-cell Folie" r:id="rId4" imgW="344" imgH="344" progId="TCLayout.ActiveDocument.1">
                  <p:embed/>
                </p:oleObj>
              </mc:Choice>
              <mc:Fallback>
                <p:oleObj name="think-cell Folie" r:id="rId4" imgW="344" imgH="344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Rectangle 3"/>
          <p:cNvSpPr/>
          <p:nvPr/>
        </p:nvSpPr>
        <p:spPr>
          <a:xfrm>
            <a:off x="478950" y="5604734"/>
            <a:ext cx="58674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Figure </a:t>
            </a:r>
            <a:r>
              <a:rPr lang="en-US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S2. </a:t>
            </a:r>
            <a:r>
              <a:rPr lang="en-US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Linear correlations between </a:t>
            </a:r>
            <a:r>
              <a:rPr lang="en-US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AD markers </a:t>
            </a:r>
            <a:r>
              <a:rPr lang="en-US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 </a:t>
            </a:r>
            <a:r>
              <a:rPr lang="en-US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calcipotriol- </a:t>
            </a:r>
            <a:r>
              <a:rPr lang="en-US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and </a:t>
            </a:r>
            <a:r>
              <a:rPr lang="en-US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oxazolone-treated </a:t>
            </a:r>
            <a:r>
              <a:rPr lang="en-US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mice</a:t>
            </a:r>
            <a:r>
              <a:rPr lang="en-US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Correlation 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between TEWL and </a:t>
            </a:r>
            <a:r>
              <a:rPr lang="en-US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pH, 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as well as IL-33 and TSLP protein levels </a:t>
            </a:r>
            <a:r>
              <a:rPr lang="en-US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in </a:t>
            </a:r>
            <a:r>
              <a:rPr lang="en-US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calcipotriol 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model. </a:t>
            </a:r>
            <a:r>
              <a:rPr lang="en-US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b)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in oxazolone model. </a:t>
            </a:r>
            <a:r>
              <a:rPr lang="en-US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Pearson’s 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correlation coefficient was used to analyze the correlation in both models.  </a:t>
            </a:r>
          </a:p>
        </p:txBody>
      </p:sp>
      <p:grpSp>
        <p:nvGrpSpPr>
          <p:cNvPr id="10" name="Gruppieren 9"/>
          <p:cNvGrpSpPr/>
          <p:nvPr/>
        </p:nvGrpSpPr>
        <p:grpSpPr>
          <a:xfrm>
            <a:off x="1752143" y="3840983"/>
            <a:ext cx="1594796" cy="1531777"/>
            <a:chOff x="3294091" y="6781800"/>
            <a:chExt cx="1594796" cy="1531777"/>
          </a:xfrm>
        </p:grpSpPr>
        <p:pic>
          <p:nvPicPr>
            <p:cNvPr id="2" name="Grafik 1"/>
            <p:cNvPicPr preferRelativeResize="0">
              <a:picLocks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3609975" y="6781800"/>
              <a:ext cx="1224000" cy="1224000"/>
            </a:xfrm>
            <a:prstGeom prst="rect">
              <a:avLst/>
            </a:prstGeom>
          </p:spPr>
        </p:pic>
        <p:sp>
          <p:nvSpPr>
            <p:cNvPr id="7" name="Rechteck 6"/>
            <p:cNvSpPr/>
            <p:nvPr/>
          </p:nvSpPr>
          <p:spPr>
            <a:xfrm rot="16200000">
              <a:off x="3250650" y="7217191"/>
              <a:ext cx="394660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400" b="1" dirty="0" smtClean="0">
                  <a:cs typeface="Times New Roman" panose="02020603050405020304" pitchFamily="18" charset="0"/>
                </a:rPr>
                <a:t>pH</a:t>
              </a:r>
              <a:endParaRPr lang="en-GB" sz="1400" dirty="0"/>
            </a:p>
          </p:txBody>
        </p:sp>
        <p:sp>
          <p:nvSpPr>
            <p:cNvPr id="8" name="Rechteck 7"/>
            <p:cNvSpPr/>
            <p:nvPr/>
          </p:nvSpPr>
          <p:spPr>
            <a:xfrm>
              <a:off x="3922053" y="8005800"/>
              <a:ext cx="599844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400" b="1" dirty="0" smtClean="0">
                  <a:cs typeface="Times New Roman" panose="02020603050405020304" pitchFamily="18" charset="0"/>
                </a:rPr>
                <a:t>TEWL</a:t>
              </a:r>
              <a:endParaRPr lang="en-GB" sz="1400" dirty="0"/>
            </a:p>
          </p:txBody>
        </p:sp>
        <p:sp>
          <p:nvSpPr>
            <p:cNvPr id="9" name="Rechteck 8"/>
            <p:cNvSpPr/>
            <p:nvPr/>
          </p:nvSpPr>
          <p:spPr>
            <a:xfrm>
              <a:off x="3957222" y="7658445"/>
              <a:ext cx="931665" cy="3539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850" b="1" dirty="0" smtClean="0">
                  <a:cs typeface="Times New Roman" panose="02020603050405020304" pitchFamily="18" charset="0"/>
                </a:rPr>
                <a:t>Pearson’s r: 0.73</a:t>
              </a:r>
            </a:p>
            <a:p>
              <a:r>
                <a:rPr lang="en-US" sz="850" b="1" dirty="0" smtClean="0">
                  <a:cs typeface="Times New Roman" panose="02020603050405020304" pitchFamily="18" charset="0"/>
                </a:rPr>
                <a:t>Adj.p: 0.001</a:t>
              </a:r>
              <a:endParaRPr lang="en-GB" sz="850" dirty="0"/>
            </a:p>
          </p:txBody>
        </p:sp>
      </p:grpSp>
      <p:grpSp>
        <p:nvGrpSpPr>
          <p:cNvPr id="15" name="Gruppieren 14"/>
          <p:cNvGrpSpPr/>
          <p:nvPr/>
        </p:nvGrpSpPr>
        <p:grpSpPr>
          <a:xfrm>
            <a:off x="3581400" y="3840983"/>
            <a:ext cx="1594795" cy="1503361"/>
            <a:chOff x="2172458" y="4564893"/>
            <a:chExt cx="1594795" cy="1503361"/>
          </a:xfrm>
        </p:grpSpPr>
        <p:pic>
          <p:nvPicPr>
            <p:cNvPr id="11" name="Grafik 10"/>
            <p:cNvPicPr preferRelativeResize="0">
              <a:picLocks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2486354" y="4564893"/>
              <a:ext cx="1224000" cy="1224000"/>
            </a:xfrm>
            <a:prstGeom prst="rect">
              <a:avLst/>
            </a:prstGeom>
          </p:spPr>
        </p:pic>
        <p:sp>
          <p:nvSpPr>
            <p:cNvPr id="12" name="Rechteck 11"/>
            <p:cNvSpPr/>
            <p:nvPr/>
          </p:nvSpPr>
          <p:spPr>
            <a:xfrm rot="16200000">
              <a:off x="2062140" y="5065652"/>
              <a:ext cx="528414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400" b="1" dirty="0" smtClean="0">
                  <a:cs typeface="Times New Roman" panose="02020603050405020304" pitchFamily="18" charset="0"/>
                </a:rPr>
                <a:t>TSLP</a:t>
              </a:r>
              <a:endParaRPr lang="en-GB" sz="1400" dirty="0"/>
            </a:p>
          </p:txBody>
        </p:sp>
        <p:sp>
          <p:nvSpPr>
            <p:cNvPr id="13" name="Rechteck 12"/>
            <p:cNvSpPr/>
            <p:nvPr/>
          </p:nvSpPr>
          <p:spPr>
            <a:xfrm>
              <a:off x="2812142" y="5760477"/>
              <a:ext cx="545342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400" b="1" dirty="0" smtClean="0">
                  <a:cs typeface="Times New Roman" panose="02020603050405020304" pitchFamily="18" charset="0"/>
                </a:rPr>
                <a:t>IL-33</a:t>
              </a:r>
              <a:endParaRPr lang="en-GB" sz="1400" dirty="0"/>
            </a:p>
          </p:txBody>
        </p:sp>
        <p:sp>
          <p:nvSpPr>
            <p:cNvPr id="14" name="Rechteck 13"/>
            <p:cNvSpPr/>
            <p:nvPr/>
          </p:nvSpPr>
          <p:spPr>
            <a:xfrm>
              <a:off x="2835588" y="5448291"/>
              <a:ext cx="931665" cy="3539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850" b="1" dirty="0" smtClean="0">
                  <a:cs typeface="Times New Roman" panose="02020603050405020304" pitchFamily="18" charset="0"/>
                </a:rPr>
                <a:t>Pearson’s r: 0.99</a:t>
              </a:r>
            </a:p>
            <a:p>
              <a:r>
                <a:rPr lang="en-US" sz="850" b="1" dirty="0" smtClean="0">
                  <a:cs typeface="Times New Roman" panose="02020603050405020304" pitchFamily="18" charset="0"/>
                </a:rPr>
                <a:t>Adj.p: 0</a:t>
              </a:r>
              <a:endParaRPr lang="en-GB" sz="850" dirty="0"/>
            </a:p>
          </p:txBody>
        </p:sp>
      </p:grpSp>
      <p:grpSp>
        <p:nvGrpSpPr>
          <p:cNvPr id="34" name="Gruppieren 33"/>
          <p:cNvGrpSpPr/>
          <p:nvPr/>
        </p:nvGrpSpPr>
        <p:grpSpPr>
          <a:xfrm>
            <a:off x="1752143" y="2211787"/>
            <a:ext cx="1594796" cy="1526642"/>
            <a:chOff x="3871499" y="2935697"/>
            <a:chExt cx="1594796" cy="1526642"/>
          </a:xfrm>
        </p:grpSpPr>
        <p:pic>
          <p:nvPicPr>
            <p:cNvPr id="32" name="Grafik 31"/>
            <p:cNvPicPr preferRelativeResize="0">
              <a:picLocks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4185138" y="2935697"/>
              <a:ext cx="1224000" cy="1224000"/>
            </a:xfrm>
            <a:prstGeom prst="rect">
              <a:avLst/>
            </a:prstGeom>
          </p:spPr>
        </p:pic>
        <p:grpSp>
          <p:nvGrpSpPr>
            <p:cNvPr id="16" name="Gruppieren 15"/>
            <p:cNvGrpSpPr/>
            <p:nvPr/>
          </p:nvGrpSpPr>
          <p:grpSpPr>
            <a:xfrm>
              <a:off x="3871499" y="3322512"/>
              <a:ext cx="1594796" cy="1139827"/>
              <a:chOff x="3294091" y="7173750"/>
              <a:chExt cx="1594796" cy="1139827"/>
            </a:xfrm>
          </p:grpSpPr>
          <p:sp>
            <p:nvSpPr>
              <p:cNvPr id="18" name="Rechteck 17"/>
              <p:cNvSpPr/>
              <p:nvPr/>
            </p:nvSpPr>
            <p:spPr>
              <a:xfrm rot="16200000">
                <a:off x="3250650" y="7217191"/>
                <a:ext cx="394660" cy="30777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sz="1400" b="1" dirty="0" smtClean="0">
                    <a:cs typeface="Times New Roman" panose="02020603050405020304" pitchFamily="18" charset="0"/>
                  </a:rPr>
                  <a:t>pH</a:t>
                </a:r>
                <a:endParaRPr lang="en-GB" sz="1400" dirty="0"/>
              </a:p>
            </p:txBody>
          </p:sp>
          <p:sp>
            <p:nvSpPr>
              <p:cNvPr id="19" name="Rechteck 18"/>
              <p:cNvSpPr/>
              <p:nvPr/>
            </p:nvSpPr>
            <p:spPr>
              <a:xfrm>
                <a:off x="3922053" y="8005800"/>
                <a:ext cx="599844" cy="30777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sz="1400" b="1" dirty="0" smtClean="0">
                    <a:cs typeface="Times New Roman" panose="02020603050405020304" pitchFamily="18" charset="0"/>
                  </a:rPr>
                  <a:t>TEWL</a:t>
                </a:r>
                <a:endParaRPr lang="en-GB" sz="1400" dirty="0"/>
              </a:p>
            </p:txBody>
          </p:sp>
          <p:sp>
            <p:nvSpPr>
              <p:cNvPr id="20" name="Rechteck 19"/>
              <p:cNvSpPr/>
              <p:nvPr/>
            </p:nvSpPr>
            <p:spPr>
              <a:xfrm>
                <a:off x="3957222" y="7658445"/>
                <a:ext cx="931665" cy="35394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sz="850" b="1" dirty="0" smtClean="0">
                    <a:cs typeface="Times New Roman" panose="02020603050405020304" pitchFamily="18" charset="0"/>
                  </a:rPr>
                  <a:t>Pearson’s r: 0.77</a:t>
                </a:r>
              </a:p>
              <a:p>
                <a:r>
                  <a:rPr lang="en-US" sz="850" b="1" dirty="0" smtClean="0">
                    <a:cs typeface="Times New Roman" panose="02020603050405020304" pitchFamily="18" charset="0"/>
                  </a:rPr>
                  <a:t>Adj.p: </a:t>
                </a:r>
                <a:r>
                  <a:rPr lang="en-GB" sz="850" b="1" dirty="0"/>
                  <a:t>2e−04</a:t>
                </a:r>
              </a:p>
            </p:txBody>
          </p:sp>
        </p:grpSp>
      </p:grpSp>
      <p:grpSp>
        <p:nvGrpSpPr>
          <p:cNvPr id="36" name="Gruppieren 35"/>
          <p:cNvGrpSpPr/>
          <p:nvPr/>
        </p:nvGrpSpPr>
        <p:grpSpPr>
          <a:xfrm>
            <a:off x="3581400" y="2209800"/>
            <a:ext cx="1594795" cy="1500213"/>
            <a:chOff x="2172458" y="2933710"/>
            <a:chExt cx="1594795" cy="1500213"/>
          </a:xfrm>
        </p:grpSpPr>
        <p:pic>
          <p:nvPicPr>
            <p:cNvPr id="35" name="Grafik 34"/>
            <p:cNvPicPr preferRelativeResize="0">
              <a:picLocks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2485292" y="2933710"/>
              <a:ext cx="1224000" cy="1224000"/>
            </a:xfrm>
            <a:prstGeom prst="rect">
              <a:avLst/>
            </a:prstGeom>
          </p:spPr>
        </p:pic>
        <p:grpSp>
          <p:nvGrpSpPr>
            <p:cNvPr id="21" name="Gruppieren 20"/>
            <p:cNvGrpSpPr/>
            <p:nvPr/>
          </p:nvGrpSpPr>
          <p:grpSpPr>
            <a:xfrm>
              <a:off x="2172458" y="3297557"/>
              <a:ext cx="1594795" cy="1136366"/>
              <a:chOff x="2172458" y="4931888"/>
              <a:chExt cx="1594795" cy="1136366"/>
            </a:xfrm>
          </p:grpSpPr>
          <p:sp>
            <p:nvSpPr>
              <p:cNvPr id="23" name="Rechteck 22"/>
              <p:cNvSpPr/>
              <p:nvPr/>
            </p:nvSpPr>
            <p:spPr>
              <a:xfrm rot="16200000">
                <a:off x="2062140" y="5042206"/>
                <a:ext cx="528414" cy="30777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sz="1400" b="1" dirty="0" smtClean="0">
                    <a:cs typeface="Times New Roman" panose="02020603050405020304" pitchFamily="18" charset="0"/>
                  </a:rPr>
                  <a:t>TSLP</a:t>
                </a:r>
                <a:endParaRPr lang="en-GB" sz="1400" dirty="0"/>
              </a:p>
            </p:txBody>
          </p:sp>
          <p:sp>
            <p:nvSpPr>
              <p:cNvPr id="24" name="Rechteck 23"/>
              <p:cNvSpPr/>
              <p:nvPr/>
            </p:nvSpPr>
            <p:spPr>
              <a:xfrm>
                <a:off x="2812142" y="5760477"/>
                <a:ext cx="545342" cy="30777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sz="1400" b="1" dirty="0" smtClean="0">
                    <a:cs typeface="Times New Roman" panose="02020603050405020304" pitchFamily="18" charset="0"/>
                  </a:rPr>
                  <a:t>IL-33</a:t>
                </a:r>
                <a:endParaRPr lang="en-GB" sz="1400" dirty="0"/>
              </a:p>
            </p:txBody>
          </p:sp>
          <p:sp>
            <p:nvSpPr>
              <p:cNvPr id="25" name="Rechteck 24"/>
              <p:cNvSpPr/>
              <p:nvPr/>
            </p:nvSpPr>
            <p:spPr>
              <a:xfrm>
                <a:off x="2835588" y="5464354"/>
                <a:ext cx="931665" cy="35394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sz="850" b="1" dirty="0" smtClean="0">
                    <a:cs typeface="Times New Roman" panose="02020603050405020304" pitchFamily="18" charset="0"/>
                  </a:rPr>
                  <a:t>Pearson’s r: 0.96</a:t>
                </a:r>
              </a:p>
              <a:p>
                <a:r>
                  <a:rPr lang="en-US" sz="850" b="1" dirty="0" smtClean="0">
                    <a:cs typeface="Times New Roman" panose="02020603050405020304" pitchFamily="18" charset="0"/>
                  </a:rPr>
                  <a:t>Adj.p: 1</a:t>
                </a:r>
                <a:r>
                  <a:rPr lang="en-GB" sz="850" b="1" dirty="0" smtClean="0"/>
                  <a:t>e</a:t>
                </a:r>
                <a:r>
                  <a:rPr lang="en-GB" sz="850" b="1" dirty="0"/>
                  <a:t>−04</a:t>
                </a:r>
              </a:p>
            </p:txBody>
          </p:sp>
        </p:grpSp>
      </p:grpSp>
      <p:grpSp>
        <p:nvGrpSpPr>
          <p:cNvPr id="30" name="Gruppieren 29"/>
          <p:cNvGrpSpPr/>
          <p:nvPr/>
        </p:nvGrpSpPr>
        <p:grpSpPr>
          <a:xfrm>
            <a:off x="1371600" y="2380800"/>
            <a:ext cx="278410" cy="972000"/>
            <a:chOff x="1649883" y="3245386"/>
            <a:chExt cx="278410" cy="972000"/>
          </a:xfrm>
        </p:grpSpPr>
        <p:pic>
          <p:nvPicPr>
            <p:cNvPr id="26" name="Grafik 25"/>
            <p:cNvPicPr preferRelativeResize="0">
              <a:picLocks/>
            </p:cNvPicPr>
            <p:nvPr/>
          </p:nvPicPr>
          <p:blipFill>
            <a:blip r:embed="rId10"/>
            <a:stretch>
              <a:fillRect/>
            </a:stretch>
          </p:blipFill>
          <p:spPr>
            <a:xfrm rot="16200000">
              <a:off x="1424293" y="3713386"/>
              <a:ext cx="972000" cy="36000"/>
            </a:xfrm>
            <a:prstGeom prst="rect">
              <a:avLst/>
            </a:prstGeom>
          </p:spPr>
        </p:pic>
        <p:sp>
          <p:nvSpPr>
            <p:cNvPr id="27" name="Rechteck 26"/>
            <p:cNvSpPr/>
            <p:nvPr/>
          </p:nvSpPr>
          <p:spPr>
            <a:xfrm rot="16200000">
              <a:off x="1329763" y="3608544"/>
              <a:ext cx="917239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12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Calcipotriol</a:t>
              </a:r>
              <a:endParaRPr lang="en-GB" sz="1200" b="1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grpSp>
        <p:nvGrpSpPr>
          <p:cNvPr id="31" name="Gruppieren 30"/>
          <p:cNvGrpSpPr/>
          <p:nvPr/>
        </p:nvGrpSpPr>
        <p:grpSpPr>
          <a:xfrm>
            <a:off x="1372899" y="4007841"/>
            <a:ext cx="278406" cy="972000"/>
            <a:chOff x="1651182" y="4591075"/>
            <a:chExt cx="278406" cy="972000"/>
          </a:xfrm>
        </p:grpSpPr>
        <p:pic>
          <p:nvPicPr>
            <p:cNvPr id="28" name="Grafik 27"/>
            <p:cNvPicPr preferRelativeResize="0">
              <a:picLocks/>
            </p:cNvPicPr>
            <p:nvPr/>
          </p:nvPicPr>
          <p:blipFill>
            <a:blip r:embed="rId10"/>
            <a:stretch>
              <a:fillRect/>
            </a:stretch>
          </p:blipFill>
          <p:spPr>
            <a:xfrm rot="16200000">
              <a:off x="1425588" y="5059075"/>
              <a:ext cx="972000" cy="36000"/>
            </a:xfrm>
            <a:prstGeom prst="rect">
              <a:avLst/>
            </a:prstGeom>
          </p:spPr>
        </p:pic>
        <p:sp>
          <p:nvSpPr>
            <p:cNvPr id="29" name="Rechteck 28"/>
            <p:cNvSpPr/>
            <p:nvPr/>
          </p:nvSpPr>
          <p:spPr>
            <a:xfrm rot="16200000">
              <a:off x="1362161" y="4953852"/>
              <a:ext cx="855042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12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Oxazolone</a:t>
              </a:r>
              <a:endParaRPr lang="en-GB" sz="1200" b="1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sp>
        <p:nvSpPr>
          <p:cNvPr id="38" name="Textfeld 37"/>
          <p:cNvSpPr txBox="1"/>
          <p:nvPr/>
        </p:nvSpPr>
        <p:spPr>
          <a:xfrm>
            <a:off x="1371600" y="3724761"/>
            <a:ext cx="27035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b</a:t>
            </a:r>
            <a:endParaRPr lang="de-DE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Textfeld 38"/>
          <p:cNvSpPr txBox="1"/>
          <p:nvPr/>
        </p:nvSpPr>
        <p:spPr>
          <a:xfrm>
            <a:off x="1384714" y="2040523"/>
            <a:ext cx="27035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b="1" dirty="0"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</a:p>
        </p:txBody>
      </p:sp>
    </p:spTree>
    <p:extLst>
      <p:ext uri="{BB962C8B-B14F-4D97-AF65-F5344CB8AC3E}">
        <p14:creationId xmlns:p14="http://schemas.microsoft.com/office/powerpoint/2010/main" val="1823866512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UNDODONOTDELETE" val="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98</Words>
  <Application>Microsoft Office PowerPoint</Application>
  <PresentationFormat>Bildschirmpräsentation (4:3)</PresentationFormat>
  <Paragraphs>21</Paragraphs>
  <Slides>1</Slides>
  <Notes>0</Notes>
  <HiddenSlides>0</HiddenSlides>
  <MMClips>0</MMClips>
  <ScaleCrop>false</ScaleCrop>
  <HeadingPairs>
    <vt:vector size="8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Eingebettete OLE-Server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6" baseType="lpstr">
      <vt:lpstr>Arial</vt:lpstr>
      <vt:lpstr>Calibri</vt:lpstr>
      <vt:lpstr>Times New Roman</vt:lpstr>
      <vt:lpstr>Office Theme</vt:lpstr>
      <vt:lpstr>think-cell Folie</vt:lpstr>
      <vt:lpstr>PowerPoint-Präsentation</vt:lpstr>
    </vt:vector>
  </TitlesOfParts>
  <Company>Helmholtz Zentrum München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franci</dc:creator>
  <cp:lastModifiedBy>Amar</cp:lastModifiedBy>
  <cp:revision>33</cp:revision>
  <dcterms:created xsi:type="dcterms:W3CDTF">2020-12-16T14:30:25Z</dcterms:created>
  <dcterms:modified xsi:type="dcterms:W3CDTF">2021-10-18T08:29:46Z</dcterms:modified>
</cp:coreProperties>
</file>