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2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4">
          <p15:clr>
            <a:srgbClr val="A4A3A4"/>
          </p15:clr>
        </p15:guide>
        <p15:guide id="2" pos="88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656" autoAdjust="0"/>
  </p:normalViewPr>
  <p:slideViewPr>
    <p:cSldViewPr snapToGrid="0" snapToObjects="1">
      <p:cViewPr varScale="1">
        <p:scale>
          <a:sx n="67" d="100"/>
          <a:sy n="67" d="100"/>
        </p:scale>
        <p:origin x="2386" y="67"/>
      </p:cViewPr>
      <p:guideLst>
        <p:guide orient="horz" pos="514"/>
        <p:guide pos="8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xcanem\Desktop\OneDrive\LETS%20START%20OVER\Projects\ASO%20STK25\Protein\Pictures\170203%20ASO2%20muscle\170203%20ASO2%20muscle%20dens.txt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solidFill>
                  <a:sysClr val="windowText" lastClr="000000"/>
                </a:solidFill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solidFill>
                  <a:sysClr val="windowText" lastClr="000000"/>
                </a:solidFill>
              </a:ln>
              <a:effectLst/>
            </c:spPr>
          </c:dPt>
          <c:errBars>
            <c:errBarType val="plus"/>
            <c:errValType val="cust"/>
            <c:noEndCap val="0"/>
            <c:plus>
              <c:numRef>
                <c:f>'170204 ASO2 muscle'!$O$4:$O$6</c:f>
                <c:numCache>
                  <c:formatCode>General</c:formatCode>
                  <c:ptCount val="3"/>
                  <c:pt idx="0">
                    <c:v>0.11690260121361901</c:v>
                  </c:pt>
                  <c:pt idx="1">
                    <c:v>0.12636793878963301</c:v>
                  </c:pt>
                  <c:pt idx="2">
                    <c:v>0.210696448102376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'170204 ASO2 muscle'!$M$4:$M$6</c:f>
              <c:strCache>
                <c:ptCount val="3"/>
                <c:pt idx="0">
                  <c:v>PBS</c:v>
                </c:pt>
                <c:pt idx="1">
                  <c:v>ASO#1</c:v>
                </c:pt>
                <c:pt idx="2">
                  <c:v>ASO#2</c:v>
                </c:pt>
              </c:strCache>
            </c:strRef>
          </c:cat>
          <c:val>
            <c:numRef>
              <c:f>'170204 ASO2 muscle'!$N$4:$N$6</c:f>
              <c:numCache>
                <c:formatCode>General</c:formatCode>
                <c:ptCount val="3"/>
                <c:pt idx="0">
                  <c:v>1</c:v>
                </c:pt>
                <c:pt idx="1">
                  <c:v>0.97559085901063403</c:v>
                </c:pt>
                <c:pt idx="2">
                  <c:v>1.1263410490952901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221277600"/>
        <c:axId val="221276424"/>
      </c:barChart>
      <c:catAx>
        <c:axId val="221277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21276424"/>
        <c:crosses val="autoZero"/>
        <c:auto val="1"/>
        <c:lblAlgn val="ctr"/>
        <c:lblOffset val="100"/>
        <c:noMultiLvlLbl val="0"/>
      </c:catAx>
      <c:valAx>
        <c:axId val="221276424"/>
        <c:scaling>
          <c:orientation val="minMax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21277600"/>
        <c:crosses val="autoZero"/>
        <c:crossBetween val="between"/>
        <c:majorUnit val="0.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487415-4B49-ED46-B345-8F23428DD5E8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531B5-9E12-D74A-B76A-D61911C82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019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673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25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93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683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66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374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062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47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947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482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B93A1-BDDF-7B4E-AE31-3FC967A7D92E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41BE3-C896-0042-8597-50210069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28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0024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ESM Figure 2</a:t>
            </a:r>
            <a:endParaRPr lang="en-US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73615" y="3930200"/>
            <a:ext cx="3016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imes New Roman"/>
                <a:cs typeface="Times New Roman"/>
              </a:rPr>
              <a:t>B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614" y="1023673"/>
            <a:ext cx="2690093" cy="23351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3619" y="784255"/>
            <a:ext cx="2690094" cy="17779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5" name="TextBox 34"/>
          <p:cNvSpPr txBox="1"/>
          <p:nvPr/>
        </p:nvSpPr>
        <p:spPr>
          <a:xfrm>
            <a:off x="1669343" y="753113"/>
            <a:ext cx="643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STK25</a:t>
            </a:r>
            <a:endParaRPr lang="en-GB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69343" y="1012243"/>
            <a:ext cx="643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GAPDH</a:t>
            </a:r>
            <a:endParaRPr lang="en-GB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3011038" y="696299"/>
            <a:ext cx="900000" cy="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006144" y="696299"/>
            <a:ext cx="900000" cy="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312810" y="696299"/>
            <a:ext cx="576000" cy="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338974" y="448602"/>
            <a:ext cx="525122" cy="248403"/>
          </a:xfrm>
          <a:prstGeom prst="rect">
            <a:avLst/>
          </a:prstGeom>
          <a:noFill/>
        </p:spPr>
        <p:txBody>
          <a:bodyPr wrap="square" lIns="0" tIns="46800" rIns="0" bIns="46800" rtlCol="0">
            <a:spAutoFit/>
          </a:bodyPr>
          <a:lstStyle/>
          <a:p>
            <a:pPr algn="ctr"/>
            <a:r>
              <a:rPr lang="en-US" sz="1000" dirty="0" smtClean="0">
                <a:latin typeface="Times New Roman"/>
                <a:cs typeface="Times New Roman"/>
              </a:rPr>
              <a:t>PBS</a:t>
            </a:r>
            <a:endParaRPr lang="en-US" sz="1000" dirty="0">
              <a:latin typeface="Times New Roman"/>
              <a:cs typeface="Times New Roman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925640" y="448602"/>
            <a:ext cx="1069640" cy="248403"/>
          </a:xfrm>
          <a:prstGeom prst="rect">
            <a:avLst/>
          </a:prstGeom>
          <a:noFill/>
        </p:spPr>
        <p:txBody>
          <a:bodyPr wrap="square" lIns="0" tIns="46800" rIns="0" bIns="46800" rtlCol="0">
            <a:spAutoFit/>
          </a:bodyPr>
          <a:lstStyle/>
          <a:p>
            <a:pPr algn="ctr"/>
            <a:r>
              <a:rPr lang="en-US" sz="1000" i="1" dirty="0" smtClean="0">
                <a:latin typeface="Times New Roman"/>
                <a:cs typeface="Times New Roman"/>
              </a:rPr>
              <a:t>Stk25 </a:t>
            </a:r>
            <a:r>
              <a:rPr lang="en-US" sz="1000" dirty="0" smtClean="0">
                <a:latin typeface="Times New Roman"/>
                <a:cs typeface="Times New Roman"/>
              </a:rPr>
              <a:t>ASO#1</a:t>
            </a:r>
            <a:endParaRPr lang="en-US" sz="1000" dirty="0">
              <a:latin typeface="Times New Roman"/>
              <a:cs typeface="Times New Roman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84077" y="448602"/>
            <a:ext cx="957856" cy="248403"/>
          </a:xfrm>
          <a:prstGeom prst="rect">
            <a:avLst/>
          </a:prstGeom>
          <a:noFill/>
        </p:spPr>
        <p:txBody>
          <a:bodyPr wrap="square" lIns="0" tIns="46800" rIns="0" bIns="46800" rtlCol="0">
            <a:spAutoFit/>
          </a:bodyPr>
          <a:lstStyle/>
          <a:p>
            <a:pPr algn="ctr"/>
            <a:r>
              <a:rPr lang="en-US" sz="1000" i="1" dirty="0" smtClean="0">
                <a:latin typeface="Times New Roman"/>
                <a:cs typeface="Times New Roman"/>
              </a:rPr>
              <a:t>Stk25 </a:t>
            </a:r>
            <a:r>
              <a:rPr lang="en-US" sz="1000" dirty="0" smtClean="0">
                <a:latin typeface="Times New Roman"/>
                <a:cs typeface="Times New Roman"/>
              </a:rPr>
              <a:t>ASO#2</a:t>
            </a:r>
            <a:endParaRPr lang="en-US" sz="1000" dirty="0">
              <a:latin typeface="Times New Roman"/>
              <a:cs typeface="Times New Roman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669343" y="4370577"/>
            <a:ext cx="643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STK25</a:t>
            </a:r>
            <a:endParaRPr lang="en-GB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669343" y="4615000"/>
            <a:ext cx="643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sv-SE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GB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actin</a:t>
            </a:r>
            <a:endParaRPr lang="en-GB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2301458" y="4314067"/>
            <a:ext cx="792000" cy="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2434897" y="4067788"/>
            <a:ext cx="525122" cy="248403"/>
          </a:xfrm>
          <a:prstGeom prst="rect">
            <a:avLst/>
          </a:prstGeom>
          <a:noFill/>
        </p:spPr>
        <p:txBody>
          <a:bodyPr wrap="square" lIns="0" tIns="46800" rIns="0" bIns="46800" rtlCol="0">
            <a:spAutoFit/>
          </a:bodyPr>
          <a:lstStyle/>
          <a:p>
            <a:pPr algn="ctr"/>
            <a:r>
              <a:rPr lang="en-US" sz="1000" dirty="0" smtClean="0">
                <a:latin typeface="Times New Roman"/>
                <a:cs typeface="Times New Roman"/>
              </a:rPr>
              <a:t> PBS</a:t>
            </a:r>
            <a:endParaRPr lang="en-US" sz="1000" dirty="0">
              <a:latin typeface="Times New Roman"/>
              <a:cs typeface="Times New Roman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011794" y="4067788"/>
            <a:ext cx="957856" cy="248403"/>
          </a:xfrm>
          <a:prstGeom prst="rect">
            <a:avLst/>
          </a:prstGeom>
          <a:noFill/>
        </p:spPr>
        <p:txBody>
          <a:bodyPr wrap="square" lIns="0" tIns="46800" rIns="0" bIns="46800" rtlCol="0">
            <a:spAutoFit/>
          </a:bodyPr>
          <a:lstStyle/>
          <a:p>
            <a:pPr algn="ctr"/>
            <a:r>
              <a:rPr lang="en-US" sz="1000" i="1" dirty="0" smtClean="0">
                <a:latin typeface="Times New Roman"/>
                <a:cs typeface="Times New Roman"/>
              </a:rPr>
              <a:t>Stk25 </a:t>
            </a:r>
            <a:r>
              <a:rPr lang="en-US" sz="1000" dirty="0" smtClean="0">
                <a:latin typeface="Times New Roman"/>
                <a:cs typeface="Times New Roman"/>
              </a:rPr>
              <a:t>ASO#2</a:t>
            </a:r>
            <a:endParaRPr lang="en-US" sz="1000" dirty="0">
              <a:latin typeface="Times New Roman"/>
              <a:cs typeface="Times New Roman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060168" y="4067788"/>
            <a:ext cx="1069640" cy="248403"/>
          </a:xfrm>
          <a:prstGeom prst="rect">
            <a:avLst/>
          </a:prstGeom>
          <a:noFill/>
        </p:spPr>
        <p:txBody>
          <a:bodyPr wrap="square" lIns="0" tIns="46800" rIns="0" bIns="46800" rtlCol="0">
            <a:spAutoFit/>
          </a:bodyPr>
          <a:lstStyle/>
          <a:p>
            <a:pPr algn="ctr"/>
            <a:r>
              <a:rPr lang="en-US" sz="1000" i="1" dirty="0" smtClean="0">
                <a:latin typeface="Times New Roman"/>
                <a:cs typeface="Times New Roman"/>
              </a:rPr>
              <a:t>Stk25 </a:t>
            </a:r>
            <a:r>
              <a:rPr lang="en-US" sz="1000" dirty="0" smtClean="0">
                <a:latin typeface="Times New Roman"/>
                <a:cs typeface="Times New Roman"/>
              </a:rPr>
              <a:t>ASO#1</a:t>
            </a:r>
            <a:endParaRPr lang="en-US" sz="1000" dirty="0">
              <a:latin typeface="Times New Roman"/>
              <a:cs typeface="Times New Roman"/>
            </a:endParaRPr>
          </a:p>
        </p:txBody>
      </p:sp>
      <p:graphicFrame>
        <p:nvGraphicFramePr>
          <p:cNvPr id="66" name="Chart 6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5724142"/>
              </p:ext>
            </p:extLst>
          </p:nvPr>
        </p:nvGraphicFramePr>
        <p:xfrm>
          <a:off x="1914032" y="1520116"/>
          <a:ext cx="2661778" cy="1910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7" name="TextBox 66"/>
          <p:cNvSpPr txBox="1"/>
          <p:nvPr/>
        </p:nvSpPr>
        <p:spPr>
          <a:xfrm>
            <a:off x="1673615" y="467561"/>
            <a:ext cx="3016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A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2453308" y="3294252"/>
            <a:ext cx="1860127" cy="402291"/>
            <a:chOff x="1084819" y="7335454"/>
            <a:chExt cx="1632849" cy="429456"/>
          </a:xfrm>
        </p:grpSpPr>
        <p:sp>
          <p:nvSpPr>
            <p:cNvPr id="70" name="TextBox 69"/>
            <p:cNvSpPr txBox="1"/>
            <p:nvPr/>
          </p:nvSpPr>
          <p:spPr>
            <a:xfrm>
              <a:off x="1084819" y="7335454"/>
              <a:ext cx="297420" cy="265176"/>
            </a:xfrm>
            <a:prstGeom prst="rect">
              <a:avLst/>
            </a:prstGeom>
            <a:noFill/>
          </p:spPr>
          <p:txBody>
            <a:bodyPr wrap="square" lIns="0" tIns="46800" rIns="0" bIns="46800" rtlCol="0">
              <a:spAutoFit/>
            </a:bodyPr>
            <a:lstStyle/>
            <a:p>
              <a:pPr algn="ctr"/>
              <a:r>
                <a:rPr lang="en-US" sz="1000" dirty="0" smtClean="0">
                  <a:latin typeface="Times New Roman"/>
                  <a:cs typeface="Times New Roman"/>
                </a:rPr>
                <a:t>PBS</a:t>
              </a:r>
              <a:endParaRPr lang="en-US" sz="1000" dirty="0">
                <a:latin typeface="Times New Roman"/>
                <a:cs typeface="Times New Roman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650571" y="7335454"/>
              <a:ext cx="429749" cy="429456"/>
            </a:xfrm>
            <a:prstGeom prst="rect">
              <a:avLst/>
            </a:prstGeom>
            <a:noFill/>
          </p:spPr>
          <p:txBody>
            <a:bodyPr wrap="square" lIns="0" tIns="46800" rIns="0" bIns="46800" rtlCol="0">
              <a:spAutoFit/>
            </a:bodyPr>
            <a:lstStyle/>
            <a:p>
              <a:pPr algn="ctr"/>
              <a:r>
                <a:rPr lang="en-US" sz="1000" i="1" dirty="0" smtClean="0">
                  <a:latin typeface="Times New Roman"/>
                  <a:cs typeface="Times New Roman"/>
                </a:rPr>
                <a:t>Stk25</a:t>
              </a:r>
            </a:p>
            <a:p>
              <a:pPr algn="ctr"/>
              <a:r>
                <a:rPr lang="en-US" sz="1000" dirty="0" smtClean="0">
                  <a:latin typeface="Times New Roman"/>
                  <a:cs typeface="Times New Roman"/>
                </a:rPr>
                <a:t>ASO#1</a:t>
              </a:r>
              <a:endParaRPr lang="en-US" sz="1000" dirty="0">
                <a:latin typeface="Times New Roman"/>
                <a:cs typeface="Times New Roman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287919" y="7335454"/>
              <a:ext cx="429749" cy="429456"/>
            </a:xfrm>
            <a:prstGeom prst="rect">
              <a:avLst/>
            </a:prstGeom>
            <a:noFill/>
          </p:spPr>
          <p:txBody>
            <a:bodyPr wrap="square" lIns="0" tIns="46800" rIns="0" bIns="46800" rtlCol="0">
              <a:spAutoFit/>
            </a:bodyPr>
            <a:lstStyle/>
            <a:p>
              <a:pPr algn="ctr"/>
              <a:r>
                <a:rPr lang="en-US" sz="1000" i="1" dirty="0" smtClean="0">
                  <a:latin typeface="Times New Roman"/>
                  <a:cs typeface="Times New Roman"/>
                </a:rPr>
                <a:t>Stk25</a:t>
              </a:r>
            </a:p>
            <a:p>
              <a:pPr algn="ctr"/>
              <a:r>
                <a:rPr lang="en-US" sz="1000" dirty="0" smtClean="0">
                  <a:latin typeface="Times New Roman"/>
                  <a:cs typeface="Times New Roman"/>
                </a:rPr>
                <a:t>ASO#2</a:t>
              </a:r>
              <a:endParaRPr lang="en-US" sz="1000" dirty="0">
                <a:latin typeface="Times New Roman"/>
                <a:cs typeface="Times New Roman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1649229" y="1318415"/>
            <a:ext cx="338554" cy="23043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Relative STK25 abundance</a:t>
            </a:r>
            <a:endParaRPr lang="en-GB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3614" y="4406267"/>
            <a:ext cx="2689200" cy="1787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63614" y="4958244"/>
            <a:ext cx="2689200" cy="1539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3614" y="4644021"/>
            <a:ext cx="2689200" cy="2000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63614" y="5171393"/>
            <a:ext cx="2689200" cy="19860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8" name="TextBox 47"/>
          <p:cNvSpPr txBox="1"/>
          <p:nvPr/>
        </p:nvSpPr>
        <p:spPr>
          <a:xfrm>
            <a:off x="1653552" y="4921219"/>
            <a:ext cx="643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STK25</a:t>
            </a:r>
            <a:endParaRPr lang="en-GB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653552" y="5148708"/>
            <a:ext cx="643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sv-SE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GB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actin</a:t>
            </a:r>
            <a:endParaRPr lang="en-GB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>
            <a:off x="3198988" y="4314067"/>
            <a:ext cx="792000" cy="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4094722" y="4314067"/>
            <a:ext cx="792000" cy="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59003" y="5830205"/>
            <a:ext cx="5939995" cy="1015663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latin typeface="Times New Roman"/>
                <a:cs typeface="Times New Roman"/>
              </a:rPr>
              <a:t>ESM Figure 2. STK25 protein abundance in the skeletal muscle (</a:t>
            </a:r>
            <a:r>
              <a:rPr lang="en-US" sz="1200" i="1" dirty="0">
                <a:latin typeface="Times New Roman"/>
                <a:cs typeface="Times New Roman"/>
              </a:rPr>
              <a:t>A</a:t>
            </a:r>
            <a:r>
              <a:rPr lang="en-US" sz="1200" dirty="0">
                <a:latin typeface="Times New Roman"/>
                <a:cs typeface="Times New Roman"/>
              </a:rPr>
              <a:t>) and WAT (</a:t>
            </a:r>
            <a:r>
              <a:rPr lang="en-US" sz="1200" i="1" dirty="0">
                <a:latin typeface="Times New Roman"/>
                <a:cs typeface="Times New Roman"/>
              </a:rPr>
              <a:t>B</a:t>
            </a:r>
            <a:r>
              <a:rPr lang="en-US" sz="1200" dirty="0">
                <a:latin typeface="Times New Roman"/>
                <a:cs typeface="Times New Roman"/>
              </a:rPr>
              <a:t>) of high-fat-fed mice treated with </a:t>
            </a:r>
            <a:r>
              <a:rPr lang="en-US" sz="1200" i="1" dirty="0">
                <a:latin typeface="Times New Roman"/>
                <a:cs typeface="Times New Roman"/>
              </a:rPr>
              <a:t>Stk25</a:t>
            </a:r>
            <a:r>
              <a:rPr lang="en-US" sz="1200" dirty="0">
                <a:latin typeface="Times New Roman"/>
                <a:cs typeface="Times New Roman"/>
              </a:rPr>
              <a:t> ASOs (50 mg/kg/week) for </a:t>
            </a:r>
            <a:r>
              <a:rPr lang="en-US" sz="1200" dirty="0" smtClean="0">
                <a:latin typeface="Times New Roman"/>
                <a:cs typeface="Times New Roman"/>
              </a:rPr>
              <a:t>six weeks. Data in </a:t>
            </a:r>
            <a:r>
              <a:rPr lang="en-US" sz="1200" dirty="0">
                <a:latin typeface="Times New Roman"/>
                <a:cs typeface="Times New Roman"/>
              </a:rPr>
              <a:t>(</a:t>
            </a:r>
            <a:r>
              <a:rPr lang="en-US" sz="1200" i="1" dirty="0">
                <a:latin typeface="Times New Roman"/>
                <a:cs typeface="Times New Roman"/>
              </a:rPr>
              <a:t>A</a:t>
            </a:r>
            <a:r>
              <a:rPr lang="en-US" sz="1200" dirty="0">
                <a:latin typeface="Times New Roman"/>
                <a:cs typeface="Times New Roman"/>
              </a:rPr>
              <a:t>) </a:t>
            </a:r>
            <a:r>
              <a:rPr lang="en-US" sz="1200" dirty="0" smtClean="0">
                <a:latin typeface="Times New Roman"/>
                <a:cs typeface="Times New Roman"/>
              </a:rPr>
              <a:t>are mean </a:t>
            </a:r>
            <a:r>
              <a:rPr lang="en-US" sz="1200" dirty="0">
                <a:latin typeface="Times New Roman"/>
                <a:cs typeface="Times New Roman"/>
              </a:rPr>
              <a:t>± SEM (n = 8) compared with control group of mice treated with PBS. Representative Western blots are shown with GAPDH (</a:t>
            </a:r>
            <a:r>
              <a:rPr lang="en-US" sz="1200" i="1" dirty="0">
                <a:latin typeface="Times New Roman"/>
                <a:cs typeface="Times New Roman"/>
              </a:rPr>
              <a:t>A</a:t>
            </a:r>
            <a:r>
              <a:rPr lang="en-US" sz="1200" dirty="0">
                <a:latin typeface="Times New Roman"/>
                <a:cs typeface="Times New Roman"/>
              </a:rPr>
              <a:t>) or β-actin (</a:t>
            </a:r>
            <a:r>
              <a:rPr lang="en-US" sz="1200" i="1" dirty="0">
                <a:latin typeface="Times New Roman"/>
                <a:cs typeface="Times New Roman"/>
              </a:rPr>
              <a:t>B</a:t>
            </a:r>
            <a:r>
              <a:rPr lang="en-US" sz="1200" dirty="0">
                <a:latin typeface="Times New Roman"/>
                <a:cs typeface="Times New Roman"/>
              </a:rPr>
              <a:t>) used as loading control. GAPDH, </a:t>
            </a:r>
            <a:r>
              <a:rPr lang="en-GB" sz="1200" dirty="0">
                <a:latin typeface="Times New Roman"/>
                <a:cs typeface="Times New Roman"/>
              </a:rPr>
              <a:t>glyceraldehyde-3-phosphate dehydrogenase</a:t>
            </a:r>
            <a:endParaRPr lang="en-US" sz="1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96897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</TotalTime>
  <Words>116</Words>
  <Application>Microsoft Office PowerPoint</Application>
  <PresentationFormat>On-screen Show (4:3)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Company>GU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Manoj Amrutkar</dc:creator>
  <cp:lastModifiedBy>Emmelie Cansby</cp:lastModifiedBy>
  <cp:revision>191</cp:revision>
  <dcterms:created xsi:type="dcterms:W3CDTF">2016-10-30T11:16:12Z</dcterms:created>
  <dcterms:modified xsi:type="dcterms:W3CDTF">2017-07-21T18:52:07Z</dcterms:modified>
</cp:coreProperties>
</file>