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7"/>
  </p:notesMasterIdLst>
  <p:sldIdLst>
    <p:sldId id="267" r:id="rId2"/>
    <p:sldId id="266" r:id="rId3"/>
    <p:sldId id="258" r:id="rId4"/>
    <p:sldId id="263" r:id="rId5"/>
    <p:sldId id="262" r:id="rId6"/>
  </p:sldIdLst>
  <p:sldSz cx="6858000" cy="9906000" type="A4"/>
  <p:notesSz cx="6797675" cy="992663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ls Stein" initials="NS" lastIdx="5" clrIdx="0">
    <p:extLst>
      <p:ext uri="{19B8F6BF-5375-455C-9EA6-DF929625EA0E}">
        <p15:presenceInfo xmlns:p15="http://schemas.microsoft.com/office/powerpoint/2012/main" userId="S-1-5-21-3531355326-3308832415-4132507960-11269" providerId="AD"/>
      </p:ext>
    </p:extLst>
  </p:cmAuthor>
  <p:cmAuthor id="2" name="Microsoft Office User" initials="MOU" lastIdx="3" clrIdx="1">
    <p:extLst>
      <p:ext uri="{19B8F6BF-5375-455C-9EA6-DF929625EA0E}">
        <p15:presenceInfo xmlns:p15="http://schemas.microsoft.com/office/powerpoint/2012/main" userId="Microsoft Office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116"/>
    <p:restoredTop sz="96291"/>
  </p:normalViewPr>
  <p:slideViewPr>
    <p:cSldViewPr snapToGrid="0" snapToObjects="1">
      <p:cViewPr varScale="1">
        <p:scale>
          <a:sx n="88" d="100"/>
          <a:sy n="88" d="100"/>
        </p:scale>
        <p:origin x="3384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24D53D-FC78-4F42-855E-D4EF7325EF09}" type="datetimeFigureOut">
              <a:rPr lang="de-DE" smtClean="0"/>
              <a:t>24.06.2021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39963" y="1241425"/>
            <a:ext cx="23177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EE17BC-4B43-DC4A-B8F1-77692BA30EE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288898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1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47" indent="0" algn="ctr">
              <a:buNone/>
              <a:defRPr sz="1500"/>
            </a:lvl2pPr>
            <a:lvl3pPr marL="685693" indent="0" algn="ctr">
              <a:buNone/>
              <a:defRPr sz="1350"/>
            </a:lvl3pPr>
            <a:lvl4pPr marL="1028539" indent="0" algn="ctr">
              <a:buNone/>
              <a:defRPr sz="1200"/>
            </a:lvl4pPr>
            <a:lvl5pPr marL="1371386" indent="0" algn="ctr">
              <a:buNone/>
              <a:defRPr sz="1200"/>
            </a:lvl5pPr>
            <a:lvl6pPr marL="1714233" indent="0" algn="ctr">
              <a:buNone/>
              <a:defRPr sz="1200"/>
            </a:lvl6pPr>
            <a:lvl7pPr marL="2057079" indent="0" algn="ctr">
              <a:buNone/>
              <a:defRPr sz="1200"/>
            </a:lvl7pPr>
            <a:lvl8pPr marL="2399925" indent="0" algn="ctr">
              <a:buNone/>
              <a:defRPr sz="1200"/>
            </a:lvl8pPr>
            <a:lvl9pPr marL="2742771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35D98-67EC-E644-A7F9-0665FBA5D6B6}" type="datetimeFigureOut">
              <a:rPr lang="de-DE" smtClean="0"/>
              <a:t>24.06.2021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853B-0BE4-BB43-9E36-CE8BDF700B2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8238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35D98-67EC-E644-A7F9-0665FBA5D6B6}" type="datetimeFigureOut">
              <a:rPr lang="de-DE" smtClean="0"/>
              <a:t>24.06.2021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853B-0BE4-BB43-9E36-CE8BDF700B2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5839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7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7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35D98-67EC-E644-A7F9-0665FBA5D6B6}" type="datetimeFigureOut">
              <a:rPr lang="de-DE" smtClean="0"/>
              <a:t>24.06.2021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853B-0BE4-BB43-9E36-CE8BDF700B2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662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35D98-67EC-E644-A7F9-0665FBA5D6B6}" type="datetimeFigureOut">
              <a:rPr lang="de-DE" smtClean="0"/>
              <a:t>24.06.2021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853B-0BE4-BB43-9E36-CE8BDF700B2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1253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8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8" y="6629230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84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69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53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38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23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07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92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77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35D98-67EC-E644-A7F9-0665FBA5D6B6}" type="datetimeFigureOut">
              <a:rPr lang="de-DE" smtClean="0"/>
              <a:t>24.06.2021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853B-0BE4-BB43-9E36-CE8BDF700B2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740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35D98-67EC-E644-A7F9-0665FBA5D6B6}" type="datetimeFigureOut">
              <a:rPr lang="de-DE" smtClean="0"/>
              <a:t>24.06.2021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853B-0BE4-BB43-9E36-CE8BDF700B2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2740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2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3" y="2428351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47" indent="0">
              <a:buNone/>
              <a:defRPr sz="1500" b="1"/>
            </a:lvl2pPr>
            <a:lvl3pPr marL="685693" indent="0">
              <a:buNone/>
              <a:defRPr sz="1350" b="1"/>
            </a:lvl3pPr>
            <a:lvl4pPr marL="1028539" indent="0">
              <a:buNone/>
              <a:defRPr sz="1200" b="1"/>
            </a:lvl4pPr>
            <a:lvl5pPr marL="1371386" indent="0">
              <a:buNone/>
              <a:defRPr sz="1200" b="1"/>
            </a:lvl5pPr>
            <a:lvl6pPr marL="1714233" indent="0">
              <a:buNone/>
              <a:defRPr sz="1200" b="1"/>
            </a:lvl6pPr>
            <a:lvl7pPr marL="2057079" indent="0">
              <a:buNone/>
              <a:defRPr sz="1200" b="1"/>
            </a:lvl7pPr>
            <a:lvl8pPr marL="2399925" indent="0">
              <a:buNone/>
              <a:defRPr sz="1200" b="1"/>
            </a:lvl8pPr>
            <a:lvl9pPr marL="2742771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3" y="3618444"/>
            <a:ext cx="2901255" cy="532218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4" y="2428351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47" indent="0">
              <a:buNone/>
              <a:defRPr sz="1500" b="1"/>
            </a:lvl2pPr>
            <a:lvl3pPr marL="685693" indent="0">
              <a:buNone/>
              <a:defRPr sz="1350" b="1"/>
            </a:lvl3pPr>
            <a:lvl4pPr marL="1028539" indent="0">
              <a:buNone/>
              <a:defRPr sz="1200" b="1"/>
            </a:lvl4pPr>
            <a:lvl5pPr marL="1371386" indent="0">
              <a:buNone/>
              <a:defRPr sz="1200" b="1"/>
            </a:lvl5pPr>
            <a:lvl6pPr marL="1714233" indent="0">
              <a:buNone/>
              <a:defRPr sz="1200" b="1"/>
            </a:lvl6pPr>
            <a:lvl7pPr marL="2057079" indent="0">
              <a:buNone/>
              <a:defRPr sz="1200" b="1"/>
            </a:lvl7pPr>
            <a:lvl8pPr marL="2399925" indent="0">
              <a:buNone/>
              <a:defRPr sz="1200" b="1"/>
            </a:lvl8pPr>
            <a:lvl9pPr marL="2742771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4" y="3618444"/>
            <a:ext cx="2915543" cy="532218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35D98-67EC-E644-A7F9-0665FBA5D6B6}" type="datetimeFigureOut">
              <a:rPr lang="de-DE" smtClean="0"/>
              <a:t>24.06.2021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853B-0BE4-BB43-9E36-CE8BDF700B2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11862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35D98-67EC-E644-A7F9-0665FBA5D6B6}" type="datetimeFigureOut">
              <a:rPr lang="de-DE" smtClean="0"/>
              <a:t>24.06.2021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853B-0BE4-BB43-9E36-CE8BDF700B2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497954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35D98-67EC-E644-A7F9-0665FBA5D6B6}" type="datetimeFigureOut">
              <a:rPr lang="de-DE" smtClean="0"/>
              <a:t>24.06.2021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853B-0BE4-BB43-9E36-CE8BDF700B2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13542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4" y="1426287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4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847" indent="0">
              <a:buNone/>
              <a:defRPr sz="1050"/>
            </a:lvl2pPr>
            <a:lvl3pPr marL="685693" indent="0">
              <a:buNone/>
              <a:defRPr sz="900"/>
            </a:lvl3pPr>
            <a:lvl4pPr marL="1028539" indent="0">
              <a:buNone/>
              <a:defRPr sz="750"/>
            </a:lvl4pPr>
            <a:lvl5pPr marL="1371386" indent="0">
              <a:buNone/>
              <a:defRPr sz="750"/>
            </a:lvl5pPr>
            <a:lvl6pPr marL="1714233" indent="0">
              <a:buNone/>
              <a:defRPr sz="750"/>
            </a:lvl6pPr>
            <a:lvl7pPr marL="2057079" indent="0">
              <a:buNone/>
              <a:defRPr sz="750"/>
            </a:lvl7pPr>
            <a:lvl8pPr marL="2399925" indent="0">
              <a:buNone/>
              <a:defRPr sz="750"/>
            </a:lvl8pPr>
            <a:lvl9pPr marL="2742771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35D98-67EC-E644-A7F9-0665FBA5D6B6}" type="datetimeFigureOut">
              <a:rPr lang="de-DE" smtClean="0"/>
              <a:t>24.06.2021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853B-0BE4-BB43-9E36-CE8BDF700B2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825994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4" y="1426287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847" indent="0">
              <a:buNone/>
              <a:defRPr sz="2100"/>
            </a:lvl2pPr>
            <a:lvl3pPr marL="685693" indent="0">
              <a:buNone/>
              <a:defRPr sz="1800"/>
            </a:lvl3pPr>
            <a:lvl4pPr marL="1028539" indent="0">
              <a:buNone/>
              <a:defRPr sz="1500"/>
            </a:lvl4pPr>
            <a:lvl5pPr marL="1371386" indent="0">
              <a:buNone/>
              <a:defRPr sz="1500"/>
            </a:lvl5pPr>
            <a:lvl6pPr marL="1714233" indent="0">
              <a:buNone/>
              <a:defRPr sz="1500"/>
            </a:lvl6pPr>
            <a:lvl7pPr marL="2057079" indent="0">
              <a:buNone/>
              <a:defRPr sz="1500"/>
            </a:lvl7pPr>
            <a:lvl8pPr marL="2399925" indent="0">
              <a:buNone/>
              <a:defRPr sz="1500"/>
            </a:lvl8pPr>
            <a:lvl9pPr marL="2742771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4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847" indent="0">
              <a:buNone/>
              <a:defRPr sz="1050"/>
            </a:lvl2pPr>
            <a:lvl3pPr marL="685693" indent="0">
              <a:buNone/>
              <a:defRPr sz="900"/>
            </a:lvl3pPr>
            <a:lvl4pPr marL="1028539" indent="0">
              <a:buNone/>
              <a:defRPr sz="750"/>
            </a:lvl4pPr>
            <a:lvl5pPr marL="1371386" indent="0">
              <a:buNone/>
              <a:defRPr sz="750"/>
            </a:lvl5pPr>
            <a:lvl6pPr marL="1714233" indent="0">
              <a:buNone/>
              <a:defRPr sz="750"/>
            </a:lvl6pPr>
            <a:lvl7pPr marL="2057079" indent="0">
              <a:buNone/>
              <a:defRPr sz="750"/>
            </a:lvl7pPr>
            <a:lvl8pPr marL="2399925" indent="0">
              <a:buNone/>
              <a:defRPr sz="750"/>
            </a:lvl8pPr>
            <a:lvl9pPr marL="2742771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35D98-67EC-E644-A7F9-0665FBA5D6B6}" type="datetimeFigureOut">
              <a:rPr lang="de-DE" smtClean="0"/>
              <a:t>24.06.2021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853B-0BE4-BB43-9E36-CE8BDF700B2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3233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9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9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401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735D98-67EC-E644-A7F9-0665FBA5D6B6}" type="datetimeFigureOut">
              <a:rPr lang="de-DE" smtClean="0"/>
              <a:t>24.06.2021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4" y="9181401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401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E6853B-0BE4-BB43-9E36-CE8BDF700B2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9365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693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23" indent="-171423" algn="l" defTabSz="68569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270" indent="-171423" algn="l" defTabSz="68569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117" indent="-171423" algn="l" defTabSz="68569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9963" indent="-171423" algn="l" defTabSz="68569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2809" indent="-171423" algn="l" defTabSz="68569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656" indent="-171423" algn="l" defTabSz="68569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502" indent="-171423" algn="l" defTabSz="68569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348" indent="-171423" algn="l" defTabSz="68569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194" indent="-171423" algn="l" defTabSz="68569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69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47" algn="l" defTabSz="68569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93" algn="l" defTabSz="68569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39" algn="l" defTabSz="68569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386" algn="l" defTabSz="68569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233" algn="l" defTabSz="68569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079" algn="l" defTabSz="68569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925" algn="l" defTabSz="68569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771" algn="l" defTabSz="68569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7050D8F-0DA0-B541-AF3E-ACD910C01FC6}"/>
              </a:ext>
            </a:extLst>
          </p:cNvPr>
          <p:cNvSpPr txBox="1"/>
          <p:nvPr/>
        </p:nvSpPr>
        <p:spPr>
          <a:xfrm>
            <a:off x="299253" y="7702661"/>
            <a:ext cx="62594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de-DE" sz="1200" b="1" dirty="0"/>
              <a:t>Supplementary Fig 1. </a:t>
            </a:r>
            <a:r>
              <a:rPr lang="en-US" sz="1200" b="1" dirty="0"/>
              <a:t>Schematic structure of the plasmid vector of CRISPR/Cas9 for genome editing of </a:t>
            </a:r>
            <a:r>
              <a:rPr lang="en-US" sz="1200" b="1" i="1" dirty="0" smtClean="0"/>
              <a:t>TaQsd1</a:t>
            </a:r>
            <a:r>
              <a:rPr lang="de-DE" sz="1200" i="1" dirty="0"/>
              <a:t>.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5919A339-BD3F-4B67-8CDB-4997EB45CE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190980"/>
            <a:ext cx="6858000" cy="6083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639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E8BBA2-14B5-AF42-9096-FC4C59E479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974" y="1258529"/>
            <a:ext cx="6204155" cy="620415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D7CED6D-534A-CF49-A9C6-0C903EBC7808}"/>
              </a:ext>
            </a:extLst>
          </p:cNvPr>
          <p:cNvSpPr txBox="1"/>
          <p:nvPr/>
        </p:nvSpPr>
        <p:spPr>
          <a:xfrm>
            <a:off x="343498" y="7746906"/>
            <a:ext cx="62594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de-DE" sz="1200" b="1" dirty="0"/>
              <a:t>Supplementary Fig. 2 Inter-chromosomal contact matrices of </a:t>
            </a:r>
            <a:r>
              <a:rPr lang="ja-JP" altLang="en-US" sz="1200" b="1" dirty="0"/>
              <a:t>’</a:t>
            </a:r>
            <a:r>
              <a:rPr lang="de-DE" sz="1200" b="1" dirty="0"/>
              <a:t>Fielder</a:t>
            </a:r>
            <a:r>
              <a:rPr lang="ja-JP" altLang="en-US" sz="1200" b="1" dirty="0"/>
              <a:t>’</a:t>
            </a:r>
            <a:r>
              <a:rPr lang="de-DE" sz="12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3946631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>
            <a:extLst>
              <a:ext uri="{FF2B5EF4-FFF2-40B4-BE49-F238E27FC236}">
                <a16:creationId xmlns:a16="http://schemas.microsoft.com/office/drawing/2014/main" id="{FF6D1A4F-8A6F-4746-9F66-43C112007C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5061"/>
            <a:ext cx="6858000" cy="6858000"/>
          </a:xfrm>
          <a:prstGeom prst="rect">
            <a:avLst/>
          </a:prstGeom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67050D8F-0DA0-B541-AF3E-ACD910C01FC6}"/>
              </a:ext>
            </a:extLst>
          </p:cNvPr>
          <p:cNvSpPr txBox="1"/>
          <p:nvPr/>
        </p:nvSpPr>
        <p:spPr>
          <a:xfrm>
            <a:off x="299252" y="7093061"/>
            <a:ext cx="62594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de-DE" sz="1200" b="1" dirty="0" smtClean="0"/>
              <a:t>Supplementary Fig. 3. </a:t>
            </a:r>
            <a:r>
              <a:rPr lang="en-US" sz="1200" b="1" dirty="0"/>
              <a:t>Alignment </a:t>
            </a:r>
            <a:r>
              <a:rPr lang="en-US" sz="1200" b="1" dirty="0" smtClean="0"/>
              <a:t>of pseudomolecules of ‘Fielder’ to ‘Julius’ by total </a:t>
            </a:r>
            <a:r>
              <a:rPr lang="en-US" sz="1200" b="1" dirty="0"/>
              <a:t>chromosomes</a:t>
            </a:r>
            <a:r>
              <a:rPr lang="de-DE" sz="1200" dirty="0" smtClean="0"/>
              <a:t>. </a:t>
            </a: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11649575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3">
            <a:extLst>
              <a:ext uri="{FF2B5EF4-FFF2-40B4-BE49-F238E27FC236}">
                <a16:creationId xmlns:a16="http://schemas.microsoft.com/office/drawing/2014/main" id="{67050D8F-0DA0-B541-AF3E-ACD910C01FC6}"/>
              </a:ext>
            </a:extLst>
          </p:cNvPr>
          <p:cNvSpPr txBox="1"/>
          <p:nvPr/>
        </p:nvSpPr>
        <p:spPr>
          <a:xfrm>
            <a:off x="299252" y="7093061"/>
            <a:ext cx="62594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de-DE" sz="1200" b="1" dirty="0" smtClean="0"/>
              <a:t>Supplementary Fig. 4. </a:t>
            </a:r>
            <a:r>
              <a:rPr lang="en-US" sz="1200" b="1" dirty="0"/>
              <a:t>Alignment </a:t>
            </a:r>
            <a:r>
              <a:rPr lang="en-US" sz="1200" b="1" dirty="0" smtClean="0"/>
              <a:t>of pseudomolecules of ‘Fielder’ to ‘</a:t>
            </a:r>
            <a:r>
              <a:rPr lang="en-US" sz="1200" b="1" dirty="0" err="1" smtClean="0"/>
              <a:t>Norin</a:t>
            </a:r>
            <a:r>
              <a:rPr lang="en-US" sz="1200" b="1" dirty="0" smtClean="0"/>
              <a:t> 61’ by </a:t>
            </a:r>
            <a:r>
              <a:rPr lang="en-US" sz="1200" b="1" dirty="0"/>
              <a:t>single chromosomes</a:t>
            </a:r>
            <a:r>
              <a:rPr lang="de-DE" sz="1200" dirty="0" smtClean="0"/>
              <a:t>. </a:t>
            </a:r>
            <a:endParaRPr lang="de-DE" sz="1200" dirty="0"/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83428"/>
            <a:ext cx="6858000" cy="2939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1553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3">
            <a:extLst>
              <a:ext uri="{FF2B5EF4-FFF2-40B4-BE49-F238E27FC236}">
                <a16:creationId xmlns:a16="http://schemas.microsoft.com/office/drawing/2014/main" id="{67050D8F-0DA0-B541-AF3E-ACD910C01FC6}"/>
              </a:ext>
            </a:extLst>
          </p:cNvPr>
          <p:cNvSpPr txBox="1"/>
          <p:nvPr/>
        </p:nvSpPr>
        <p:spPr>
          <a:xfrm>
            <a:off x="299252" y="7093061"/>
            <a:ext cx="62594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de-DE" sz="1200" b="1" dirty="0" smtClean="0"/>
              <a:t>Supplementary Fig. 5. </a:t>
            </a:r>
            <a:r>
              <a:rPr lang="en-US" sz="1200" b="1" dirty="0"/>
              <a:t>Alignment </a:t>
            </a:r>
            <a:r>
              <a:rPr lang="en-US" sz="1200" b="1" dirty="0" smtClean="0"/>
              <a:t>of pseudomolecules of ‘Fielder’ to ‘</a:t>
            </a:r>
            <a:r>
              <a:rPr lang="en-US" sz="1200" b="1" dirty="0" err="1" smtClean="0"/>
              <a:t>Norin</a:t>
            </a:r>
            <a:r>
              <a:rPr lang="en-US" sz="1200" b="1" dirty="0" smtClean="0"/>
              <a:t>’ 61 by total </a:t>
            </a:r>
            <a:r>
              <a:rPr lang="en-US" sz="1200" b="1" dirty="0"/>
              <a:t>chromosomes</a:t>
            </a:r>
            <a:r>
              <a:rPr lang="de-DE" sz="1200" dirty="0" smtClean="0"/>
              <a:t>. </a:t>
            </a:r>
            <a:endParaRPr lang="de-DE" sz="1200" dirty="0"/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0855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4157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9063</TotalTime>
  <Words>91</Words>
  <Application>Microsoft Office PowerPoint</Application>
  <PresentationFormat>A4 210 x 297 mm</PresentationFormat>
  <Paragraphs>5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10" baseType="lpstr">
      <vt:lpstr>游ゴシック</vt:lpstr>
      <vt:lpstr>Arial</vt:lpstr>
      <vt:lpstr>Calibri</vt:lpstr>
      <vt:lpstr>Calibri Light</vt:lpstr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sato</cp:lastModifiedBy>
  <cp:revision>116</cp:revision>
  <cp:lastPrinted>2021-04-28T06:17:25Z</cp:lastPrinted>
  <dcterms:created xsi:type="dcterms:W3CDTF">2020-02-03T06:32:23Z</dcterms:created>
  <dcterms:modified xsi:type="dcterms:W3CDTF">2021-06-24T02:51:48Z</dcterms:modified>
</cp:coreProperties>
</file>