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tif" ContentType="image/tiff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57" r:id="rId4"/>
    <p:sldId id="263" r:id="rId5"/>
    <p:sldId id="259" r:id="rId6"/>
    <p:sldId id="260" r:id="rId7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bouri, Somayeh /US" initials="SS/" lastIdx="7" clrIdx="0">
    <p:extLst>
      <p:ext uri="{19B8F6BF-5375-455C-9EA6-DF929625EA0E}">
        <p15:presenceInfo xmlns="" xmlns:p15="http://schemas.microsoft.com/office/powerpoint/2012/main" userId="S-1-5-21-299502267-1645522239-682003330-1077350128" providerId="AD"/>
      </p:ext>
    </p:extLst>
  </p:cmAuthor>
  <p:cmAuthor id="2" name="Black Ben" initials="m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107" autoAdjust="0"/>
  </p:normalViewPr>
  <p:slideViewPr>
    <p:cSldViewPr snapToGrid="0" snapToObjects="1">
      <p:cViewPr varScale="1">
        <p:scale>
          <a:sx n="102" d="100"/>
          <a:sy n="102" d="100"/>
        </p:scale>
        <p:origin x="-14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commentAuthors" Target="commentAuthors.xml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7865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2778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6129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0741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622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7668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6931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3778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0570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594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6863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7DEA9-50E5-EF43-B57D-934F54DF7C58}" type="datetimeFigureOut">
              <a:rPr lang="fr-FR" smtClean="0"/>
              <a:t>25/10/19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42645-A6BC-F147-ABDC-174E083BB9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176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0362" y="2036093"/>
            <a:ext cx="82607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Human herpesvirus-6 is present at higher levels in the pancreatic tissues of </a:t>
            </a:r>
            <a:r>
              <a:rPr lang="en-US" sz="2400" b="1" dirty="0" smtClean="0"/>
              <a:t>donors with type 1 diabetes</a:t>
            </a:r>
            <a:endParaRPr lang="fr-FR" sz="2400" dirty="0"/>
          </a:p>
          <a:p>
            <a:pPr algn="ctr"/>
            <a:endParaRPr lang="en-US" sz="2400" dirty="0" smtClean="0"/>
          </a:p>
          <a:p>
            <a:pPr algn="ctr"/>
            <a:endParaRPr lang="en-US" sz="2400" dirty="0"/>
          </a:p>
          <a:p>
            <a:r>
              <a:rPr lang="en-US" sz="2400" dirty="0" err="1" smtClean="0"/>
              <a:t>Somayeh</a:t>
            </a:r>
            <a:r>
              <a:rPr lang="en-US" sz="2400" dirty="0" smtClean="0"/>
              <a:t> </a:t>
            </a:r>
            <a:r>
              <a:rPr lang="en-US" sz="2400" dirty="0" err="1"/>
              <a:t>Sabouri</a:t>
            </a:r>
            <a:r>
              <a:rPr lang="en-US" sz="2400" baseline="30000" dirty="0" err="1"/>
              <a:t>a</a:t>
            </a:r>
            <a:r>
              <a:rPr lang="en-US" sz="2400" dirty="0"/>
              <a:t>, Mehdi A. </a:t>
            </a:r>
            <a:r>
              <a:rPr lang="en-US" sz="2400" dirty="0" err="1"/>
              <a:t>Benkahla</a:t>
            </a:r>
            <a:r>
              <a:rPr lang="en-US" sz="2400" baseline="30000" dirty="0" err="1"/>
              <a:t>a</a:t>
            </a:r>
            <a:r>
              <a:rPr lang="en-US" sz="2400" dirty="0"/>
              <a:t>, William B. </a:t>
            </a:r>
            <a:r>
              <a:rPr lang="en-US" sz="2400" dirty="0" err="1"/>
              <a:t>Kiosses</a:t>
            </a:r>
            <a:r>
              <a:rPr lang="en-US" sz="2400" baseline="30000" dirty="0" err="1"/>
              <a:t>b</a:t>
            </a:r>
            <a:r>
              <a:rPr lang="en-US" sz="2400" dirty="0"/>
              <a:t>, Teresa Rodriguez-</a:t>
            </a:r>
            <a:r>
              <a:rPr lang="en-US" sz="2400" dirty="0" err="1"/>
              <a:t>Calvo</a:t>
            </a:r>
            <a:r>
              <a:rPr lang="en-US" sz="2400" baseline="30000" dirty="0" err="1"/>
              <a:t>a,c</a:t>
            </a:r>
            <a:r>
              <a:rPr lang="en-US" sz="2400" dirty="0"/>
              <a:t>, Jose </a:t>
            </a:r>
            <a:r>
              <a:rPr lang="en-US" sz="2400" dirty="0" err="1"/>
              <a:t>Zapardiel-Gonzalo</a:t>
            </a:r>
            <a:r>
              <a:rPr lang="en-US" sz="2400" baseline="30000" dirty="0" err="1"/>
              <a:t>a,c</a:t>
            </a:r>
            <a:r>
              <a:rPr lang="en-US" sz="2400" dirty="0"/>
              <a:t>, Ericka </a:t>
            </a:r>
            <a:r>
              <a:rPr lang="en-US" sz="2400" dirty="0" err="1"/>
              <a:t>Castillo</a:t>
            </a:r>
            <a:r>
              <a:rPr lang="en-US" sz="2400" baseline="30000" dirty="0" err="1"/>
              <a:t>a</a:t>
            </a:r>
            <a:r>
              <a:rPr lang="en-US" sz="2400" baseline="30000" dirty="0"/>
              <a:t> </a:t>
            </a:r>
            <a:r>
              <a:rPr lang="en-US" sz="2400" dirty="0"/>
              <a:t>&amp; Matthias G. von </a:t>
            </a:r>
            <a:r>
              <a:rPr lang="en-US" sz="2400" dirty="0" err="1"/>
              <a:t>Herrath</a:t>
            </a:r>
            <a:r>
              <a:rPr lang="en-US" sz="2400" baseline="30000" dirty="0" err="1"/>
              <a:t>a</a:t>
            </a:r>
            <a:r>
              <a:rPr lang="en-US" sz="2400" baseline="30000" dirty="0"/>
              <a:t>,*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973103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422769" y="3927230"/>
            <a:ext cx="2178538" cy="1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9307" y="498363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Supplementary Figure </a:t>
            </a:r>
            <a:r>
              <a:rPr lang="en-US" sz="1600" b="1" dirty="0" smtClean="0"/>
              <a:t>1: </a:t>
            </a:r>
            <a:r>
              <a:rPr lang="en-US" sz="1600" b="1" dirty="0" err="1"/>
              <a:t>gB</a:t>
            </a:r>
            <a:r>
              <a:rPr lang="en-US" sz="1600" b="1" dirty="0"/>
              <a:t> protein level is significantly higher in the islets of donors with type 1 diabetes than in non-diabetic donors.</a:t>
            </a:r>
            <a:r>
              <a:rPr lang="en-US" sz="1600" dirty="0"/>
              <a:t> Individual cases (</a:t>
            </a:r>
            <a:r>
              <a:rPr lang="en-US" sz="1600" b="1" dirty="0"/>
              <a:t>a, </a:t>
            </a:r>
            <a:r>
              <a:rPr lang="en-US" sz="1600" b="1" dirty="0" smtClean="0"/>
              <a:t>c</a:t>
            </a:r>
            <a:r>
              <a:rPr lang="en-US" sz="1600" dirty="0" smtClean="0"/>
              <a:t>) </a:t>
            </a:r>
            <a:r>
              <a:rPr lang="en-US" sz="1600" dirty="0"/>
              <a:t>and groups (</a:t>
            </a:r>
            <a:r>
              <a:rPr lang="en-US" sz="1600" b="1" dirty="0"/>
              <a:t>b, </a:t>
            </a:r>
            <a:r>
              <a:rPr lang="en-US" sz="1600" b="1" dirty="0" smtClean="0"/>
              <a:t>d</a:t>
            </a:r>
            <a:r>
              <a:rPr lang="en-US" sz="1600" dirty="0" smtClean="0"/>
              <a:t>) </a:t>
            </a:r>
            <a:r>
              <a:rPr lang="en-US" sz="1600" dirty="0"/>
              <a:t>are shown: Non-diabetic donors (n=4), AAB</a:t>
            </a:r>
            <a:r>
              <a:rPr lang="en-US" sz="1600" dirty="0" smtClean="0"/>
              <a:t>+ </a:t>
            </a:r>
            <a:r>
              <a:rPr lang="en-US" sz="1600" dirty="0"/>
              <a:t>(n</a:t>
            </a:r>
            <a:r>
              <a:rPr lang="en-US" sz="1600" dirty="0" smtClean="0"/>
              <a:t>=5), </a:t>
            </a:r>
            <a:r>
              <a:rPr lang="en-US" sz="1600" dirty="0"/>
              <a:t>donors with type 1 </a:t>
            </a:r>
            <a:r>
              <a:rPr lang="en-US" sz="1600" dirty="0" smtClean="0"/>
              <a:t>diabetes </a:t>
            </a:r>
            <a:r>
              <a:rPr lang="en-US" sz="1600" dirty="0"/>
              <a:t>(n</a:t>
            </a:r>
            <a:r>
              <a:rPr lang="en-US" sz="1600" dirty="0" smtClean="0"/>
              <a:t>=7)</a:t>
            </a:r>
            <a:r>
              <a:rPr lang="en-US" sz="1600" dirty="0"/>
              <a:t>. Each dot represents an islet; data are obtained from up to 10 islets and are presented as the percentage </a:t>
            </a:r>
            <a:r>
              <a:rPr lang="en-US" sz="1600" dirty="0" smtClean="0"/>
              <a:t>of </a:t>
            </a:r>
            <a:r>
              <a:rPr lang="en-US" sz="1600" dirty="0"/>
              <a:t>intensity </a:t>
            </a:r>
            <a:r>
              <a:rPr lang="en-US" sz="1600" dirty="0" smtClean="0"/>
              <a:t>(</a:t>
            </a:r>
            <a:r>
              <a:rPr lang="en-US" sz="1600" b="1" dirty="0"/>
              <a:t>a</a:t>
            </a:r>
            <a:r>
              <a:rPr lang="en-US" sz="1600" b="1" dirty="0" smtClean="0"/>
              <a:t>, </a:t>
            </a:r>
            <a:r>
              <a:rPr lang="en-US" sz="1600" b="1" dirty="0"/>
              <a:t>b</a:t>
            </a:r>
            <a:r>
              <a:rPr lang="en-US" sz="1600" dirty="0" smtClean="0"/>
              <a:t>)</a:t>
            </a:r>
            <a:r>
              <a:rPr lang="en-US" sz="1600" dirty="0"/>
              <a:t>, or </a:t>
            </a:r>
            <a:r>
              <a:rPr lang="en-US" sz="1600" dirty="0" smtClean="0"/>
              <a:t>normalized total intensity (product </a:t>
            </a:r>
            <a:r>
              <a:rPr lang="en-US" sz="1600" dirty="0"/>
              <a:t>of multiplying the percentage of the positive area by the </a:t>
            </a:r>
            <a:r>
              <a:rPr lang="en-US" sz="1600" dirty="0" smtClean="0"/>
              <a:t>intensity) (</a:t>
            </a:r>
            <a:r>
              <a:rPr lang="en-US" sz="1600" b="1" dirty="0"/>
              <a:t>c</a:t>
            </a:r>
            <a:r>
              <a:rPr lang="en-US" sz="1600" b="1" dirty="0" smtClean="0"/>
              <a:t>, </a:t>
            </a:r>
            <a:r>
              <a:rPr lang="en-US" sz="1600" b="1" dirty="0"/>
              <a:t>d</a:t>
            </a:r>
            <a:r>
              <a:rPr lang="en-US" sz="1600" dirty="0" smtClean="0"/>
              <a:t>)</a:t>
            </a:r>
            <a:r>
              <a:rPr lang="en-US" sz="1600" dirty="0"/>
              <a:t>. ND: Non-diabetic; AAB+: </a:t>
            </a:r>
            <a:r>
              <a:rPr lang="en-US" sz="1600" dirty="0" smtClean="0"/>
              <a:t>Autoantibody</a:t>
            </a:r>
            <a:r>
              <a:rPr lang="en-US" sz="1600" dirty="0"/>
              <a:t> </a:t>
            </a:r>
            <a:r>
              <a:rPr lang="en-US" sz="1600" dirty="0" smtClean="0"/>
              <a:t> positive; </a:t>
            </a:r>
            <a:r>
              <a:rPr lang="en-US" sz="1600" dirty="0"/>
              <a:t>T1D: Type 1 </a:t>
            </a:r>
            <a:r>
              <a:rPr lang="en-US" sz="1600" dirty="0" smtClean="0"/>
              <a:t>diabetes. </a:t>
            </a:r>
            <a:r>
              <a:rPr lang="en-US" sz="1600" dirty="0"/>
              <a:t>Differences across all groups were assessed using a one-way ANOVA followed by </a:t>
            </a:r>
            <a:r>
              <a:rPr lang="en-US" sz="1600" dirty="0" err="1"/>
              <a:t>Tukey’s</a:t>
            </a:r>
            <a:r>
              <a:rPr lang="en-US" sz="1600" dirty="0"/>
              <a:t> multiple comparison test. ****P&lt; 0.0001.</a:t>
            </a:r>
            <a:endParaRPr lang="fr-FR" sz="16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0"/>
            <a:ext cx="6570338" cy="501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00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9937" y="4991886"/>
            <a:ext cx="887278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Supplementary Figure 2: </a:t>
            </a:r>
            <a:r>
              <a:rPr lang="en-US" sz="1600" b="1" dirty="0" err="1" smtClean="0"/>
              <a:t>gB</a:t>
            </a:r>
            <a:r>
              <a:rPr lang="en-US" sz="1600" b="1" dirty="0" smtClean="0"/>
              <a:t> </a:t>
            </a:r>
            <a:r>
              <a:rPr lang="en-US" sz="1600" b="1" dirty="0"/>
              <a:t>is more frequently detected in the pancreas of T1D donors.</a:t>
            </a:r>
            <a:r>
              <a:rPr lang="en-US" sz="1600" dirty="0"/>
              <a:t> Quantification of </a:t>
            </a:r>
            <a:r>
              <a:rPr lang="en-US" sz="1600" dirty="0" err="1"/>
              <a:t>gB</a:t>
            </a:r>
            <a:r>
              <a:rPr lang="en-US" sz="1600" dirty="0"/>
              <a:t> expression </a:t>
            </a:r>
            <a:r>
              <a:rPr lang="en-US" sz="1600" dirty="0" smtClean="0"/>
              <a:t>in the periphery of </a:t>
            </a:r>
            <a:r>
              <a:rPr lang="en-US" sz="1600" dirty="0"/>
              <a:t>the islets </a:t>
            </a:r>
            <a:r>
              <a:rPr lang="en-US" sz="1600" dirty="0" smtClean="0"/>
              <a:t>from ND </a:t>
            </a:r>
            <a:r>
              <a:rPr lang="en-US" sz="1600" dirty="0"/>
              <a:t>donors (n=4), AAB+ donors (n=5), donors with T1D (n=7). Each dot represents </a:t>
            </a:r>
            <a:r>
              <a:rPr lang="en-US" sz="1600" dirty="0" smtClean="0"/>
              <a:t>a periphery of an </a:t>
            </a:r>
            <a:r>
              <a:rPr lang="en-US" sz="1600" dirty="0"/>
              <a:t>islet and is presented as the positive fraction </a:t>
            </a:r>
            <a:r>
              <a:rPr lang="en-US" sz="1600" dirty="0" smtClean="0"/>
              <a:t>of </a:t>
            </a:r>
            <a:r>
              <a:rPr lang="en-US" sz="1600" dirty="0"/>
              <a:t>total </a:t>
            </a:r>
            <a:r>
              <a:rPr lang="en-US" sz="1600" dirty="0" smtClean="0"/>
              <a:t>area (</a:t>
            </a:r>
            <a:r>
              <a:rPr lang="en-US" sz="1600" dirty="0" err="1" smtClean="0"/>
              <a:t>a,b</a:t>
            </a:r>
            <a:r>
              <a:rPr lang="en-US" sz="1600" dirty="0" smtClean="0"/>
              <a:t>), intensity (</a:t>
            </a:r>
            <a:r>
              <a:rPr lang="en-US" sz="1600" dirty="0" err="1" smtClean="0"/>
              <a:t>c,d</a:t>
            </a:r>
            <a:r>
              <a:rPr lang="en-US" sz="1600" dirty="0" smtClean="0"/>
              <a:t>) and normalized total intensity (product of multiplying </a:t>
            </a:r>
            <a:r>
              <a:rPr lang="en-US" sz="1600" dirty="0"/>
              <a:t>the percentage of the positive area by the intensity </a:t>
            </a:r>
            <a:r>
              <a:rPr lang="en-US" sz="1600" dirty="0" smtClean="0"/>
              <a:t>(e, f). </a:t>
            </a:r>
            <a:r>
              <a:rPr lang="en-US" sz="1600" dirty="0"/>
              <a:t>ND: Non diabetic; AAB+: Auto-antibody positive; T1D: Type 1 diabetes. Differences across all groups were assessed using a one-way ANOVA followed by </a:t>
            </a:r>
            <a:r>
              <a:rPr lang="en-US" sz="1600" dirty="0" err="1"/>
              <a:t>Tukey’s</a:t>
            </a:r>
            <a:r>
              <a:rPr lang="en-US" sz="1600" dirty="0"/>
              <a:t> multiple comparison test. ****P&lt; 0.0001</a:t>
            </a:r>
            <a:r>
              <a:rPr lang="en-US" sz="1600" dirty="0" smtClean="0"/>
              <a:t>.</a:t>
            </a:r>
            <a:endParaRPr lang="fr-FR" sz="16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078" y="0"/>
            <a:ext cx="4425580" cy="499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18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3" y="660277"/>
            <a:ext cx="8001000" cy="3619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19593" y="4374451"/>
            <a:ext cx="59761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Supplementary Figure </a:t>
            </a:r>
            <a:r>
              <a:rPr lang="en-US" sz="1600" b="1" dirty="0" smtClean="0"/>
              <a:t>3: Age and BMI distribution between groups.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235007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Supp table 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227541"/>
            <a:ext cx="8278368" cy="404164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1800" y="4726578"/>
            <a:ext cx="8278368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/>
              <a:t>Supplementary </a:t>
            </a:r>
            <a:r>
              <a:rPr lang="en-US" b="1" dirty="0" smtClean="0"/>
              <a:t>Table</a:t>
            </a:r>
            <a:r>
              <a:rPr lang="en-US" dirty="0" smtClean="0"/>
              <a:t> </a:t>
            </a:r>
            <a:r>
              <a:rPr lang="en-US" b="1" dirty="0" smtClean="0"/>
              <a:t>1: </a:t>
            </a:r>
            <a:r>
              <a:rPr lang="en-US" b="1" dirty="0"/>
              <a:t>Clinical and histological features of non-diabetic donors, auto-antibody positive donors, and donors with T1D.</a:t>
            </a:r>
            <a:r>
              <a:rPr lang="en-US" dirty="0"/>
              <a:t> Demographic information including </a:t>
            </a:r>
            <a:r>
              <a:rPr lang="en-US" dirty="0" err="1"/>
              <a:t>nPOD</a:t>
            </a:r>
            <a:r>
              <a:rPr lang="en-US" dirty="0"/>
              <a:t> case ID, age, sex, BMI, disease duration, and antibody status is shown. AAB: Auto-antibody; T1D: Type 1 Diabetes; ICI: Insulin-Containing Islets; Neg.: negative </a:t>
            </a:r>
            <a:endParaRPr lang="fr-FR" dirty="0"/>
          </a:p>
          <a:p>
            <a:pPr algn="just"/>
            <a:r>
              <a:rPr lang="en-US" dirty="0"/>
              <a:t/>
            </a:r>
            <a:br>
              <a:rPr lang="en-US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5359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082540"/>
              </p:ext>
            </p:extLst>
          </p:nvPr>
        </p:nvGraphicFramePr>
        <p:xfrm>
          <a:off x="326906" y="240346"/>
          <a:ext cx="8575055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805"/>
                <a:gridCol w="44302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</a:rPr>
                        <a:t>Group</a:t>
                      </a:r>
                      <a:endParaRPr lang="fr-FR" sz="12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</a:rPr>
                        <a:t>Non-</a:t>
                      </a:r>
                      <a:r>
                        <a:rPr lang="fr-FR" sz="1200" dirty="0" err="1">
                          <a:effectLst/>
                          <a:latin typeface="+mn-lt"/>
                        </a:rPr>
                        <a:t>Diabetic</a:t>
                      </a:r>
                      <a:endParaRPr lang="fr-FR" sz="12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AAB+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</a:rPr>
                        <a:t>T1D</a:t>
                      </a:r>
                      <a:endParaRPr lang="fr-FR" sz="12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Case ID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+mn-lt"/>
                        </a:rPr>
                        <a:t>6034 </a:t>
                      </a:r>
                      <a:r>
                        <a:rPr lang="fr-FR" sz="1200" dirty="0">
                          <a:effectLst/>
                          <a:latin typeface="+mn-lt"/>
                        </a:rPr>
                        <a:t>PH</a:t>
                      </a:r>
                      <a:endParaRPr lang="fr-FR" sz="12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6095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6096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6102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6147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6171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6181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6158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6197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6038 PH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6069 PH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6081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6212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6113 PB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6195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6198 PT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Islet#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10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8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10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10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10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10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10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10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9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10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9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8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10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10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9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9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</a:rPr>
                        <a:t>Total</a:t>
                      </a:r>
                      <a:endParaRPr lang="fr-FR" sz="12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38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</a:rPr>
                        <a:t>49</a:t>
                      </a:r>
                      <a:endParaRPr lang="fr-FR" sz="120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</a:rPr>
                        <a:t>65</a:t>
                      </a:r>
                      <a:endParaRPr lang="fr-FR" sz="12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87921"/>
              </p:ext>
            </p:extLst>
          </p:nvPr>
        </p:nvGraphicFramePr>
        <p:xfrm>
          <a:off x="326912" y="2000586"/>
          <a:ext cx="8575055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946"/>
                <a:gridCol w="616096"/>
                <a:gridCol w="666390"/>
                <a:gridCol w="648643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  <a:gridCol w="504415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Group</a:t>
                      </a: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Non-</a:t>
                      </a:r>
                      <a:r>
                        <a:rPr lang="fr-FR" sz="1200" dirty="0" err="1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Diabetic</a:t>
                      </a:r>
                      <a:endParaRPr lang="fr-FR" sz="12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AAB+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T1D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Case ID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6034 PH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6096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6102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6147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6171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6181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6158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6197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6038 PH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6069 PH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6081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6212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6113 PB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6195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6198 PT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Islet#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Total</a:t>
                      </a: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44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51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883560"/>
              </p:ext>
            </p:extLst>
          </p:nvPr>
        </p:nvGraphicFramePr>
        <p:xfrm>
          <a:off x="326918" y="3823943"/>
          <a:ext cx="8575042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2503"/>
                <a:gridCol w="612503"/>
                <a:gridCol w="612503"/>
                <a:gridCol w="612503"/>
                <a:gridCol w="743620"/>
                <a:gridCol w="779550"/>
                <a:gridCol w="729257"/>
                <a:gridCol w="729257"/>
                <a:gridCol w="693334"/>
                <a:gridCol w="612503"/>
                <a:gridCol w="612503"/>
                <a:gridCol w="612503"/>
                <a:gridCol w="612503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Group</a:t>
                      </a: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Non-</a:t>
                      </a:r>
                      <a:r>
                        <a:rPr lang="fr-FR" sz="1200" dirty="0" err="1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Diabetic</a:t>
                      </a:r>
                      <a:endParaRPr lang="fr-FR" sz="12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AAB+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T1D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Case ID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6034 PH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6096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6102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6147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6171 </a:t>
                      </a:r>
                      <a:r>
                        <a:rPr lang="fr-FR" sz="1200" dirty="0" smtClean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PT</a:t>
                      </a:r>
                      <a:endParaRPr lang="fr-FR" sz="12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6181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6158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6197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6212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6113 PB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6195 PT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6198 PT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Islet#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Total</a:t>
                      </a: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44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+mn-lt"/>
                          <a:ea typeface="ＭＳ 明朝"/>
                          <a:cs typeface="Times New Roman"/>
                        </a:rPr>
                        <a:t>29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88014" y="5659403"/>
            <a:ext cx="9055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Supplementary Table </a:t>
            </a:r>
            <a:r>
              <a:rPr lang="en-US" sz="1600" b="1" dirty="0" smtClean="0"/>
              <a:t>2:</a:t>
            </a:r>
            <a:r>
              <a:rPr lang="en-US" sz="1600" dirty="0" smtClean="0"/>
              <a:t> </a:t>
            </a:r>
            <a:r>
              <a:rPr lang="en-US" sz="1600" b="1" dirty="0"/>
              <a:t>Number of islets per case </a:t>
            </a:r>
            <a:r>
              <a:rPr lang="en-US" sz="1600" b="1" dirty="0" smtClean="0"/>
              <a:t>analyzed. </a:t>
            </a:r>
            <a:r>
              <a:rPr lang="en-US" sz="1600" dirty="0" smtClean="0"/>
              <a:t>(a) Case </a:t>
            </a:r>
            <a:r>
              <a:rPr lang="en-US" sz="1600" dirty="0"/>
              <a:t>and islet numbers analyzed for </a:t>
            </a:r>
            <a:r>
              <a:rPr lang="en-US" sz="1600" dirty="0" err="1"/>
              <a:t>gB</a:t>
            </a:r>
            <a:r>
              <a:rPr lang="en-US" sz="1600" dirty="0"/>
              <a:t> </a:t>
            </a:r>
            <a:r>
              <a:rPr lang="en-US" sz="1600" dirty="0" smtClean="0"/>
              <a:t>quantification. (b) </a:t>
            </a:r>
            <a:r>
              <a:rPr lang="en-US" sz="1600" dirty="0"/>
              <a:t>Case and islet numbers analyzed for </a:t>
            </a:r>
            <a:r>
              <a:rPr lang="en-US" sz="1600" dirty="0" err="1"/>
              <a:t>gB</a:t>
            </a:r>
            <a:r>
              <a:rPr lang="en-US" sz="1600" dirty="0"/>
              <a:t> and MHC class I </a:t>
            </a:r>
            <a:r>
              <a:rPr lang="en-US" sz="1600" dirty="0" smtClean="0"/>
              <a:t>quantification</a:t>
            </a:r>
            <a:r>
              <a:rPr lang="fr-FR" sz="1600" dirty="0" smtClean="0"/>
              <a:t>. </a:t>
            </a:r>
            <a:r>
              <a:rPr lang="de-DE" sz="1600" dirty="0" smtClean="0"/>
              <a:t>(c) </a:t>
            </a:r>
            <a:r>
              <a:rPr lang="en-US" sz="1600" dirty="0"/>
              <a:t>Case and islet numbers analyzed for CD8 T cell </a:t>
            </a:r>
            <a:r>
              <a:rPr lang="en-US" sz="1600" dirty="0" smtClean="0"/>
              <a:t>numbers</a:t>
            </a:r>
            <a:r>
              <a:rPr lang="fr-FR" sz="1600" dirty="0"/>
              <a:t>.</a:t>
            </a:r>
            <a:r>
              <a:rPr lang="en-US" sz="1600" dirty="0" smtClean="0"/>
              <a:t>  </a:t>
            </a:r>
            <a:endParaRPr lang="fr-FR" sz="1600" dirty="0"/>
          </a:p>
        </p:txBody>
      </p:sp>
      <p:sp>
        <p:nvSpPr>
          <p:cNvPr id="11" name="ZoneTexte 10"/>
          <p:cNvSpPr txBox="1"/>
          <p:nvPr/>
        </p:nvSpPr>
        <p:spPr>
          <a:xfrm>
            <a:off x="50295" y="-50301"/>
            <a:ext cx="295236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50295" y="1724893"/>
            <a:ext cx="30594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fr-FR" dirty="0" smtClean="0"/>
              <a:t>b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50295" y="3509096"/>
            <a:ext cx="2822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fr-FR" dirty="0" smtClean="0"/>
              <a:t>c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397692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6308</TotalTime>
  <Words>688</Words>
  <Application>Microsoft Macintosh PowerPoint</Application>
  <PresentationFormat>Présentation à l'écran (4:3)</PresentationFormat>
  <Paragraphs>129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Black Ben</dc:creator>
  <cp:lastModifiedBy>Mehdi BenKahla</cp:lastModifiedBy>
  <cp:revision>26</cp:revision>
  <dcterms:created xsi:type="dcterms:W3CDTF">2019-07-03T20:51:54Z</dcterms:created>
  <dcterms:modified xsi:type="dcterms:W3CDTF">2019-10-25T21:54:37Z</dcterms:modified>
</cp:coreProperties>
</file>