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7" r:id="rId2"/>
    <p:sldId id="258" r:id="rId3"/>
    <p:sldId id="259" r:id="rId4"/>
    <p:sldId id="263" r:id="rId5"/>
    <p:sldId id="260" r:id="rId6"/>
    <p:sldId id="261" r:id="rId7"/>
    <p:sldId id="264" r:id="rId8"/>
    <p:sldId id="262"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60"/>
  </p:normalViewPr>
  <p:slideViewPr>
    <p:cSldViewPr snapToGrid="0">
      <p:cViewPr varScale="1">
        <p:scale>
          <a:sx n="92" d="100"/>
          <a:sy n="92" d="100"/>
        </p:scale>
        <p:origin x="279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image" Target="../media/image22.emf"/><Relationship Id="rId3" Type="http://schemas.openxmlformats.org/officeDocument/2006/relationships/image" Target="../media/image12.emf"/><Relationship Id="rId7" Type="http://schemas.openxmlformats.org/officeDocument/2006/relationships/image" Target="../media/image16.emf"/><Relationship Id="rId12" Type="http://schemas.openxmlformats.org/officeDocument/2006/relationships/image" Target="../media/image21.emf"/><Relationship Id="rId2" Type="http://schemas.openxmlformats.org/officeDocument/2006/relationships/image" Target="../media/image11.emf"/><Relationship Id="rId1" Type="http://schemas.openxmlformats.org/officeDocument/2006/relationships/image" Target="../media/image10.emf"/><Relationship Id="rId6" Type="http://schemas.openxmlformats.org/officeDocument/2006/relationships/image" Target="../media/image15.emf"/><Relationship Id="rId11" Type="http://schemas.openxmlformats.org/officeDocument/2006/relationships/image" Target="../media/image20.emf"/><Relationship Id="rId5" Type="http://schemas.openxmlformats.org/officeDocument/2006/relationships/image" Target="../media/image14.emf"/><Relationship Id="rId15" Type="http://schemas.openxmlformats.org/officeDocument/2006/relationships/image" Target="../media/image24.emf"/><Relationship Id="rId10" Type="http://schemas.openxmlformats.org/officeDocument/2006/relationships/image" Target="../media/image19.emf"/><Relationship Id="rId4" Type="http://schemas.openxmlformats.org/officeDocument/2006/relationships/image" Target="../media/image13.emf"/><Relationship Id="rId9" Type="http://schemas.openxmlformats.org/officeDocument/2006/relationships/image" Target="../media/image18.emf"/><Relationship Id="rId14"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6.emf"/><Relationship Id="rId1" Type="http://schemas.openxmlformats.org/officeDocument/2006/relationships/image" Target="../media/image25.emf"/><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image" Target="../media/image36.emf"/><Relationship Id="rId7" Type="http://schemas.openxmlformats.org/officeDocument/2006/relationships/image" Target="../media/image40.emf"/><Relationship Id="rId12" Type="http://schemas.openxmlformats.org/officeDocument/2006/relationships/image" Target="../media/image45.emf"/><Relationship Id="rId2" Type="http://schemas.openxmlformats.org/officeDocument/2006/relationships/image" Target="../media/image35.emf"/><Relationship Id="rId1" Type="http://schemas.openxmlformats.org/officeDocument/2006/relationships/image" Target="../media/image34.emf"/><Relationship Id="rId6" Type="http://schemas.openxmlformats.org/officeDocument/2006/relationships/image" Target="../media/image39.emf"/><Relationship Id="rId11" Type="http://schemas.openxmlformats.org/officeDocument/2006/relationships/image" Target="../media/image44.emf"/><Relationship Id="rId5" Type="http://schemas.openxmlformats.org/officeDocument/2006/relationships/image" Target="../media/image38.emf"/><Relationship Id="rId10" Type="http://schemas.openxmlformats.org/officeDocument/2006/relationships/image" Target="../media/image43.emf"/><Relationship Id="rId4" Type="http://schemas.openxmlformats.org/officeDocument/2006/relationships/image" Target="../media/image37.emf"/><Relationship Id="rId9" Type="http://schemas.openxmlformats.org/officeDocument/2006/relationships/image" Target="../media/image42.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image" Target="../media/image5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4D9771-8BB0-4209-BD32-EEF1A810B65E}" type="datetimeFigureOut">
              <a:rPr lang="en-US" smtClean="0"/>
              <a:t>12/23/2021</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A8F457-1819-470A-AC9A-AAFA7F2BCF85}" type="slidenum">
              <a:rPr lang="en-US" smtClean="0"/>
              <a:t>‹Nr.›</a:t>
            </a:fld>
            <a:endParaRPr lang="en-US"/>
          </a:p>
        </p:txBody>
      </p:sp>
    </p:spTree>
    <p:extLst>
      <p:ext uri="{BB962C8B-B14F-4D97-AF65-F5344CB8AC3E}">
        <p14:creationId xmlns:p14="http://schemas.microsoft.com/office/powerpoint/2010/main" val="2214714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Mitochondrial dysfunction, autophagy, endoplasmic reticulum (ER) stress, oxidative stress, and apoptosis pathways have all previously been associated with cachexia or aging, but we observed no induction of gene expression within these pathways in any of our cachexia models (Supplemental Fig. 2). </a:t>
            </a:r>
            <a:endParaRPr lang="en-US" sz="1200" dirty="0"/>
          </a:p>
          <a:p>
            <a:r>
              <a:rPr lang="de-DE" dirty="0"/>
              <a:t>GC</a:t>
            </a:r>
            <a:endParaRPr lang="en-US" dirty="0"/>
          </a:p>
        </p:txBody>
      </p:sp>
      <p:sp>
        <p:nvSpPr>
          <p:cNvPr id="4" name="Foliennummernplatzhalter 3"/>
          <p:cNvSpPr>
            <a:spLocks noGrp="1"/>
          </p:cNvSpPr>
          <p:nvPr>
            <p:ph type="sldNum" sz="quarter" idx="10"/>
          </p:nvPr>
        </p:nvSpPr>
        <p:spPr/>
        <p:txBody>
          <a:bodyPr/>
          <a:lstStyle/>
          <a:p>
            <a:fld id="{00C64820-5069-447A-BB35-3B8373948642}" type="slidenum">
              <a:rPr lang="en-US" smtClean="0"/>
              <a:t>3</a:t>
            </a:fld>
            <a:endParaRPr lang="en-US"/>
          </a:p>
        </p:txBody>
      </p:sp>
    </p:spTree>
    <p:extLst>
      <p:ext uri="{BB962C8B-B14F-4D97-AF65-F5344CB8AC3E}">
        <p14:creationId xmlns:p14="http://schemas.microsoft.com/office/powerpoint/2010/main" val="2892261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Mitochondrial dysfunction, autophagy, endoplasmic reticulum (ER) stress, oxidative stress, and apoptosis pathways have all previously been associated with cachexia or aging, but we observed no induction of gene expression within these pathways in any of our cachexia models (Supplemental Fig. 2). </a:t>
            </a:r>
            <a:endParaRPr lang="en-US" sz="1200" dirty="0"/>
          </a:p>
          <a:p>
            <a:r>
              <a:rPr lang="de-DE" dirty="0"/>
              <a:t>GC</a:t>
            </a:r>
            <a:endParaRPr lang="en-US" dirty="0"/>
          </a:p>
        </p:txBody>
      </p:sp>
      <p:sp>
        <p:nvSpPr>
          <p:cNvPr id="4" name="Foliennummernplatzhalter 3"/>
          <p:cNvSpPr>
            <a:spLocks noGrp="1"/>
          </p:cNvSpPr>
          <p:nvPr>
            <p:ph type="sldNum" sz="quarter" idx="10"/>
          </p:nvPr>
        </p:nvSpPr>
        <p:spPr/>
        <p:txBody>
          <a:bodyPr/>
          <a:lstStyle/>
          <a:p>
            <a:fld id="{00C64820-5069-447A-BB35-3B8373948642}" type="slidenum">
              <a:rPr lang="en-US" smtClean="0"/>
              <a:t>4</a:t>
            </a:fld>
            <a:endParaRPr lang="en-US"/>
          </a:p>
        </p:txBody>
      </p:sp>
    </p:spTree>
    <p:extLst>
      <p:ext uri="{BB962C8B-B14F-4D97-AF65-F5344CB8AC3E}">
        <p14:creationId xmlns:p14="http://schemas.microsoft.com/office/powerpoint/2010/main" val="1437748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eWAT</a:t>
            </a:r>
            <a:endParaRPr lang="en-US" dirty="0"/>
          </a:p>
        </p:txBody>
      </p:sp>
      <p:sp>
        <p:nvSpPr>
          <p:cNvPr id="4" name="Foliennummernplatzhalter 3"/>
          <p:cNvSpPr>
            <a:spLocks noGrp="1"/>
          </p:cNvSpPr>
          <p:nvPr>
            <p:ph type="sldNum" sz="quarter" idx="10"/>
          </p:nvPr>
        </p:nvSpPr>
        <p:spPr/>
        <p:txBody>
          <a:bodyPr/>
          <a:lstStyle/>
          <a:p>
            <a:fld id="{00C64820-5069-447A-BB35-3B8373948642}" type="slidenum">
              <a:rPr lang="en-US" smtClean="0"/>
              <a:t>5</a:t>
            </a:fld>
            <a:endParaRPr lang="en-US"/>
          </a:p>
        </p:txBody>
      </p:sp>
    </p:spTree>
    <p:extLst>
      <p:ext uri="{BB962C8B-B14F-4D97-AF65-F5344CB8AC3E}">
        <p14:creationId xmlns:p14="http://schemas.microsoft.com/office/powerpoint/2010/main" val="4212624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20A7F4-5996-41CF-A173-7BA5D8FF645A}" type="datetimeFigureOut">
              <a:rPr lang="en-US" smtClean="0"/>
              <a:t>12/23/2021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3107862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20A7F4-5996-41CF-A173-7BA5D8FF645A}" type="datetimeFigureOut">
              <a:rPr lang="en-US" smtClean="0"/>
              <a:t>12/23/2021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4087294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20A7F4-5996-41CF-A173-7BA5D8FF645A}" type="datetimeFigureOut">
              <a:rPr lang="en-US" smtClean="0"/>
              <a:t>12/23/2021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1404191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20A7F4-5996-41CF-A173-7BA5D8FF645A}" type="datetimeFigureOut">
              <a:rPr lang="en-US" smtClean="0"/>
              <a:t>12/23/2021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41974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820A7F4-5996-41CF-A173-7BA5D8FF645A}" type="datetimeFigureOut">
              <a:rPr lang="en-US" smtClean="0"/>
              <a:t>12/23/2021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2400036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820A7F4-5996-41CF-A173-7BA5D8FF645A}" type="datetimeFigureOut">
              <a:rPr lang="en-US" smtClean="0"/>
              <a:t>12/23/2021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857551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820A7F4-5996-41CF-A173-7BA5D8FF645A}" type="datetimeFigureOut">
              <a:rPr lang="en-US" smtClean="0"/>
              <a:t>12/23/2021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347768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20A7F4-5996-41CF-A173-7BA5D8FF645A}" type="datetimeFigureOut">
              <a:rPr lang="en-US" smtClean="0"/>
              <a:t>12/23/2021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2915059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0A7F4-5996-41CF-A173-7BA5D8FF645A}" type="datetimeFigureOut">
              <a:rPr lang="en-US" smtClean="0"/>
              <a:t>12/23/2021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3091088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C820A7F4-5996-41CF-A173-7BA5D8FF645A}" type="datetimeFigureOut">
              <a:rPr lang="en-US" smtClean="0"/>
              <a:t>12/23/2021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195761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C820A7F4-5996-41CF-A173-7BA5D8FF645A}" type="datetimeFigureOut">
              <a:rPr lang="en-US" smtClean="0"/>
              <a:t>12/23/2021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FFDAC4-743A-489B-80EE-4A8A0BB98FFA}" type="slidenum">
              <a:rPr lang="en-US" smtClean="0"/>
              <a:t>‹Nr.›</a:t>
            </a:fld>
            <a:endParaRPr lang="en-US"/>
          </a:p>
        </p:txBody>
      </p:sp>
    </p:spTree>
    <p:extLst>
      <p:ext uri="{BB962C8B-B14F-4D97-AF65-F5344CB8AC3E}">
        <p14:creationId xmlns:p14="http://schemas.microsoft.com/office/powerpoint/2010/main" val="1776375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820A7F4-5996-41CF-A173-7BA5D8FF645A}" type="datetimeFigureOut">
              <a:rPr lang="en-US" smtClean="0"/>
              <a:t>12/23/2021</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27FFDAC4-743A-489B-80EE-4A8A0BB98FFA}" type="slidenum">
              <a:rPr lang="en-US" smtClean="0"/>
              <a:t>‹Nr.›</a:t>
            </a:fld>
            <a:endParaRPr lang="en-US"/>
          </a:p>
        </p:txBody>
      </p:sp>
    </p:spTree>
    <p:extLst>
      <p:ext uri="{BB962C8B-B14F-4D97-AF65-F5344CB8AC3E}">
        <p14:creationId xmlns:p14="http://schemas.microsoft.com/office/powerpoint/2010/main" val="1667121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e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4.emf"/><Relationship Id="rId4" Type="http://schemas.openxmlformats.org/officeDocument/2006/relationships/image" Target="../media/image1.emf"/><Relationship Id="rId9" Type="http://schemas.openxmlformats.org/officeDocument/2006/relationships/oleObject" Target="../embeddings/oleObject4.bin"/><Relationship Id="rId1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14.emf"/><Relationship Id="rId18" Type="http://schemas.openxmlformats.org/officeDocument/2006/relationships/oleObject" Target="../embeddings/oleObject14.bin"/><Relationship Id="rId26" Type="http://schemas.openxmlformats.org/officeDocument/2006/relationships/oleObject" Target="../embeddings/oleObject18.bin"/><Relationship Id="rId3" Type="http://schemas.openxmlformats.org/officeDocument/2006/relationships/notesSlide" Target="../notesSlides/notesSlide1.xml"/><Relationship Id="rId21" Type="http://schemas.openxmlformats.org/officeDocument/2006/relationships/image" Target="../media/image18.emf"/><Relationship Id="rId7" Type="http://schemas.openxmlformats.org/officeDocument/2006/relationships/image" Target="../media/image11.emf"/><Relationship Id="rId12" Type="http://schemas.openxmlformats.org/officeDocument/2006/relationships/oleObject" Target="../embeddings/oleObject11.bin"/><Relationship Id="rId17" Type="http://schemas.openxmlformats.org/officeDocument/2006/relationships/image" Target="../media/image16.emf"/><Relationship Id="rId25" Type="http://schemas.openxmlformats.org/officeDocument/2006/relationships/image" Target="../media/image20.emf"/><Relationship Id="rId33" Type="http://schemas.openxmlformats.org/officeDocument/2006/relationships/image" Target="../media/image24.emf"/><Relationship Id="rId2" Type="http://schemas.openxmlformats.org/officeDocument/2006/relationships/slideLayout" Target="../slideLayouts/slideLayout7.xml"/><Relationship Id="rId16" Type="http://schemas.openxmlformats.org/officeDocument/2006/relationships/oleObject" Target="../embeddings/oleObject13.bin"/><Relationship Id="rId20" Type="http://schemas.openxmlformats.org/officeDocument/2006/relationships/oleObject" Target="../embeddings/oleObject15.bin"/><Relationship Id="rId29" Type="http://schemas.openxmlformats.org/officeDocument/2006/relationships/image" Target="../media/image22.emf"/><Relationship Id="rId1" Type="http://schemas.openxmlformats.org/officeDocument/2006/relationships/vmlDrawing" Target="../drawings/vmlDrawing2.vml"/><Relationship Id="rId6" Type="http://schemas.openxmlformats.org/officeDocument/2006/relationships/oleObject" Target="../embeddings/oleObject8.bin"/><Relationship Id="rId11" Type="http://schemas.openxmlformats.org/officeDocument/2006/relationships/image" Target="../media/image13.emf"/><Relationship Id="rId24" Type="http://schemas.openxmlformats.org/officeDocument/2006/relationships/oleObject" Target="../embeddings/oleObject17.bin"/><Relationship Id="rId32" Type="http://schemas.openxmlformats.org/officeDocument/2006/relationships/oleObject" Target="../embeddings/oleObject21.bin"/><Relationship Id="rId5" Type="http://schemas.openxmlformats.org/officeDocument/2006/relationships/image" Target="../media/image10.emf"/><Relationship Id="rId15" Type="http://schemas.openxmlformats.org/officeDocument/2006/relationships/image" Target="../media/image15.emf"/><Relationship Id="rId23" Type="http://schemas.openxmlformats.org/officeDocument/2006/relationships/image" Target="../media/image19.emf"/><Relationship Id="rId28" Type="http://schemas.openxmlformats.org/officeDocument/2006/relationships/oleObject" Target="../embeddings/oleObject19.bin"/><Relationship Id="rId10" Type="http://schemas.openxmlformats.org/officeDocument/2006/relationships/oleObject" Target="../embeddings/oleObject10.bin"/><Relationship Id="rId19" Type="http://schemas.openxmlformats.org/officeDocument/2006/relationships/image" Target="../media/image17.emf"/><Relationship Id="rId31" Type="http://schemas.openxmlformats.org/officeDocument/2006/relationships/image" Target="../media/image23.emf"/><Relationship Id="rId4" Type="http://schemas.openxmlformats.org/officeDocument/2006/relationships/oleObject" Target="../embeddings/oleObject7.bin"/><Relationship Id="rId9" Type="http://schemas.openxmlformats.org/officeDocument/2006/relationships/image" Target="../media/image12.emf"/><Relationship Id="rId14" Type="http://schemas.openxmlformats.org/officeDocument/2006/relationships/oleObject" Target="../embeddings/oleObject12.bin"/><Relationship Id="rId22" Type="http://schemas.openxmlformats.org/officeDocument/2006/relationships/oleObject" Target="../embeddings/oleObject16.bin"/><Relationship Id="rId27" Type="http://schemas.openxmlformats.org/officeDocument/2006/relationships/image" Target="../media/image21.emf"/><Relationship Id="rId30" Type="http://schemas.openxmlformats.org/officeDocument/2006/relationships/oleObject" Target="../embeddings/oleObject20.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29.emf"/><Relationship Id="rId18" Type="http://schemas.openxmlformats.org/officeDocument/2006/relationships/oleObject" Target="../embeddings/oleObject29.bin"/><Relationship Id="rId3" Type="http://schemas.openxmlformats.org/officeDocument/2006/relationships/notesSlide" Target="../notesSlides/notesSlide3.xml"/><Relationship Id="rId21" Type="http://schemas.openxmlformats.org/officeDocument/2006/relationships/image" Target="../media/image33.emf"/><Relationship Id="rId7" Type="http://schemas.openxmlformats.org/officeDocument/2006/relationships/image" Target="../media/image26.emf"/><Relationship Id="rId12" Type="http://schemas.openxmlformats.org/officeDocument/2006/relationships/oleObject" Target="../embeddings/oleObject26.bin"/><Relationship Id="rId17" Type="http://schemas.openxmlformats.org/officeDocument/2006/relationships/image" Target="../media/image31.emf"/><Relationship Id="rId2" Type="http://schemas.openxmlformats.org/officeDocument/2006/relationships/slideLayout" Target="../slideLayouts/slideLayout7.xml"/><Relationship Id="rId16" Type="http://schemas.openxmlformats.org/officeDocument/2006/relationships/oleObject" Target="../embeddings/oleObject28.bin"/><Relationship Id="rId20" Type="http://schemas.openxmlformats.org/officeDocument/2006/relationships/oleObject" Target="../embeddings/oleObject30.bin"/><Relationship Id="rId1" Type="http://schemas.openxmlformats.org/officeDocument/2006/relationships/vmlDrawing" Target="../drawings/vmlDrawing3.vml"/><Relationship Id="rId6" Type="http://schemas.openxmlformats.org/officeDocument/2006/relationships/oleObject" Target="../embeddings/oleObject23.bin"/><Relationship Id="rId11" Type="http://schemas.openxmlformats.org/officeDocument/2006/relationships/image" Target="../media/image28.emf"/><Relationship Id="rId5" Type="http://schemas.openxmlformats.org/officeDocument/2006/relationships/image" Target="../media/image25.emf"/><Relationship Id="rId15" Type="http://schemas.openxmlformats.org/officeDocument/2006/relationships/image" Target="../media/image30.emf"/><Relationship Id="rId10" Type="http://schemas.openxmlformats.org/officeDocument/2006/relationships/oleObject" Target="../embeddings/oleObject25.bin"/><Relationship Id="rId19" Type="http://schemas.openxmlformats.org/officeDocument/2006/relationships/image" Target="../media/image32.emf"/><Relationship Id="rId4" Type="http://schemas.openxmlformats.org/officeDocument/2006/relationships/oleObject" Target="../embeddings/oleObject22.bin"/><Relationship Id="rId9" Type="http://schemas.openxmlformats.org/officeDocument/2006/relationships/image" Target="../media/image27.emf"/><Relationship Id="rId14" Type="http://schemas.openxmlformats.org/officeDocument/2006/relationships/oleObject" Target="../embeddings/oleObject27.bin"/></Relationships>
</file>

<file path=ppt/slides/_rels/slide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36.emf"/><Relationship Id="rId26" Type="http://schemas.openxmlformats.org/officeDocument/2006/relationships/image" Target="../media/image40.emf"/><Relationship Id="rId3" Type="http://schemas.openxmlformats.org/officeDocument/2006/relationships/oleObject" Target="../embeddings/oleObject31.bin"/><Relationship Id="rId21" Type="http://schemas.openxmlformats.org/officeDocument/2006/relationships/oleObject" Target="../embeddings/oleObject35.bin"/><Relationship Id="rId34" Type="http://schemas.openxmlformats.org/officeDocument/2006/relationships/image" Target="../media/image44.emf"/><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oleObject" Target="../embeddings/oleObject33.bin"/><Relationship Id="rId25" Type="http://schemas.openxmlformats.org/officeDocument/2006/relationships/oleObject" Target="../embeddings/oleObject37.bin"/><Relationship Id="rId33" Type="http://schemas.openxmlformats.org/officeDocument/2006/relationships/oleObject" Target="../embeddings/oleObject41.bin"/><Relationship Id="rId2" Type="http://schemas.openxmlformats.org/officeDocument/2006/relationships/slideLayout" Target="../slideLayouts/slideLayout7.xml"/><Relationship Id="rId16" Type="http://schemas.openxmlformats.org/officeDocument/2006/relationships/image" Target="../media/image55.png"/><Relationship Id="rId20" Type="http://schemas.openxmlformats.org/officeDocument/2006/relationships/image" Target="../media/image37.emf"/><Relationship Id="rId29" Type="http://schemas.openxmlformats.org/officeDocument/2006/relationships/oleObject" Target="../embeddings/oleObject39.bin"/><Relationship Id="rId1" Type="http://schemas.openxmlformats.org/officeDocument/2006/relationships/vmlDrawing" Target="../drawings/vmlDrawing4.vml"/><Relationship Id="rId6" Type="http://schemas.openxmlformats.org/officeDocument/2006/relationships/image" Target="../media/image35.emf"/><Relationship Id="rId11" Type="http://schemas.openxmlformats.org/officeDocument/2006/relationships/image" Target="../media/image50.png"/><Relationship Id="rId24" Type="http://schemas.openxmlformats.org/officeDocument/2006/relationships/image" Target="../media/image39.emf"/><Relationship Id="rId32" Type="http://schemas.openxmlformats.org/officeDocument/2006/relationships/image" Target="../media/image43.emf"/><Relationship Id="rId5" Type="http://schemas.openxmlformats.org/officeDocument/2006/relationships/oleObject" Target="../embeddings/oleObject32.bin"/><Relationship Id="rId15" Type="http://schemas.openxmlformats.org/officeDocument/2006/relationships/image" Target="../media/image54.png"/><Relationship Id="rId23" Type="http://schemas.openxmlformats.org/officeDocument/2006/relationships/oleObject" Target="../embeddings/oleObject36.bin"/><Relationship Id="rId28" Type="http://schemas.openxmlformats.org/officeDocument/2006/relationships/image" Target="../media/image41.emf"/><Relationship Id="rId36" Type="http://schemas.openxmlformats.org/officeDocument/2006/relationships/image" Target="../media/image45.emf"/><Relationship Id="rId10" Type="http://schemas.openxmlformats.org/officeDocument/2006/relationships/image" Target="../media/image49.png"/><Relationship Id="rId19" Type="http://schemas.openxmlformats.org/officeDocument/2006/relationships/oleObject" Target="../embeddings/oleObject34.bin"/><Relationship Id="rId31" Type="http://schemas.openxmlformats.org/officeDocument/2006/relationships/oleObject" Target="../embeddings/oleObject40.bin"/><Relationship Id="rId4" Type="http://schemas.openxmlformats.org/officeDocument/2006/relationships/image" Target="../media/image34.emf"/><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38.emf"/><Relationship Id="rId27" Type="http://schemas.openxmlformats.org/officeDocument/2006/relationships/oleObject" Target="../embeddings/oleObject38.bin"/><Relationship Id="rId30" Type="http://schemas.openxmlformats.org/officeDocument/2006/relationships/image" Target="../media/image42.emf"/><Relationship Id="rId35" Type="http://schemas.openxmlformats.org/officeDocument/2006/relationships/oleObject" Target="../embeddings/oleObject4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7.emf"/><Relationship Id="rId5" Type="http://schemas.openxmlformats.org/officeDocument/2006/relationships/oleObject" Target="../embeddings/oleObject44.bin"/><Relationship Id="rId4" Type="http://schemas.openxmlformats.org/officeDocument/2006/relationships/image" Target="../media/image5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388883" y="5667375"/>
            <a:ext cx="6327228" cy="2822311"/>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S1. Initial body weight is unchanged between PBS and tumor cell-injected mice of similar </a:t>
            </a:r>
            <a:r>
              <a:rPr lang="en-US" sz="1100" b="1" dirty="0" smtClean="0">
                <a:latin typeface="Arial" panose="020B0604020202020204" pitchFamily="34" charset="0"/>
                <a:cs typeface="Arial" panose="020B0604020202020204" pitchFamily="34" charset="0"/>
              </a:rPr>
              <a:t>age. (</a:t>
            </a:r>
            <a:r>
              <a:rPr lang="en-US" sz="1100" b="1" dirty="0">
                <a:latin typeface="Arial" panose="020B0604020202020204" pitchFamily="34" charset="0"/>
                <a:cs typeface="Arial" panose="020B0604020202020204" pitchFamily="34" charset="0"/>
              </a:rPr>
              <a:t>A-B) </a:t>
            </a:r>
            <a:r>
              <a:rPr lang="en-US" sz="1100" dirty="0">
                <a:latin typeface="Arial" panose="020B0604020202020204" pitchFamily="34" charset="0"/>
                <a:cs typeface="Arial" panose="020B0604020202020204" pitchFamily="34" charset="0"/>
              </a:rPr>
              <a:t>Mice were injected with either PBS (control) or a tumor cell line (LLC or C26). Young adult mice (grey lines and bars) that were injected with PBS are depicted in light grey (PBS/N young n=6, PBS/J young n=8, PBS/</a:t>
            </a:r>
            <a:r>
              <a:rPr lang="en-US" sz="1100" dirty="0" err="1">
                <a:latin typeface="Arial" panose="020B0604020202020204" pitchFamily="34" charset="0"/>
                <a:cs typeface="Arial" panose="020B0604020202020204" pitchFamily="34" charset="0"/>
              </a:rPr>
              <a:t>BALBc</a:t>
            </a:r>
            <a:r>
              <a:rPr lang="en-US" sz="1100" dirty="0">
                <a:latin typeface="Arial" panose="020B0604020202020204" pitchFamily="34" charset="0"/>
                <a:cs typeface="Arial" panose="020B0604020202020204" pitchFamily="34" charset="0"/>
              </a:rPr>
              <a:t> young n=5), while young mice injected with a tumor cell line are shown in dark grey (LLC/N young n=9, LLC/J young n=12, C26 young n=6). Aged mice that were injected with PBS are depicted in light colors (PBS/N aged n=5 </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light orange, PBS/J aged n=10 – light red, PBS/</a:t>
            </a:r>
            <a:r>
              <a:rPr lang="en-US" sz="1100" dirty="0" err="1">
                <a:latin typeface="Arial" panose="020B0604020202020204" pitchFamily="34" charset="0"/>
                <a:cs typeface="Arial" panose="020B0604020202020204" pitchFamily="34" charset="0"/>
              </a:rPr>
              <a:t>BALBc</a:t>
            </a:r>
            <a:r>
              <a:rPr lang="en-US" sz="1100" dirty="0">
                <a:latin typeface="Arial" panose="020B0604020202020204" pitchFamily="34" charset="0"/>
                <a:cs typeface="Arial" panose="020B0604020202020204" pitchFamily="34" charset="0"/>
              </a:rPr>
              <a:t> aged n=5 </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light blue), while aged mice injected with a tumor cell line are shown in dark colors (LLC/N aged n=7 </a:t>
            </a:r>
            <a:r>
              <a:rPr lang="en-US" sz="1100" dirty="0" smtClean="0">
                <a:latin typeface="Arial" panose="020B0604020202020204" pitchFamily="34" charset="0"/>
                <a:cs typeface="Arial" panose="020B0604020202020204" pitchFamily="34" charset="0"/>
              </a:rPr>
              <a:t>- dark </a:t>
            </a:r>
            <a:r>
              <a:rPr lang="en-US" sz="1100" dirty="0">
                <a:latin typeface="Arial" panose="020B0604020202020204" pitchFamily="34" charset="0"/>
                <a:cs typeface="Arial" panose="020B0604020202020204" pitchFamily="34" charset="0"/>
              </a:rPr>
              <a:t>orange, LLC/J aged n=12 </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dark red, C26 aged n=10 </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dark blue).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Initial body weight before PBS or tumor cell-injection</a:t>
            </a:r>
            <a:r>
              <a:rPr lang="en-US" sz="1100" dirty="0" smtClean="0">
                <a:latin typeface="Arial" panose="020B0604020202020204" pitchFamily="34" charset="0"/>
                <a:cs typeface="Arial" panose="020B0604020202020204" pitchFamily="34" charset="0"/>
              </a:rPr>
              <a:t>.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Final body weight (minus tumor) after PBS and tumor cell-injection at end of experiment</a:t>
            </a:r>
            <a:r>
              <a:rPr lang="en-US" sz="1100" dirty="0" smtClean="0">
                <a:latin typeface="Arial" panose="020B0604020202020204" pitchFamily="34" charset="0"/>
                <a:cs typeface="Arial" panose="020B0604020202020204" pitchFamily="34" charset="0"/>
              </a:rPr>
              <a:t>. Data </a:t>
            </a:r>
            <a:r>
              <a:rPr lang="en-US" sz="1100" dirty="0">
                <a:latin typeface="Arial" panose="020B0604020202020204" pitchFamily="34" charset="0"/>
                <a:cs typeface="Arial" panose="020B0604020202020204" pitchFamily="34" charset="0"/>
              </a:rPr>
              <a:t>are mean ± </a:t>
            </a:r>
            <a:r>
              <a:rPr lang="en-US" sz="1100" dirty="0" err="1">
                <a:latin typeface="Arial" panose="020B0604020202020204" pitchFamily="34" charset="0"/>
                <a:cs typeface="Arial" panose="020B0604020202020204" pitchFamily="34" charset="0"/>
              </a:rPr>
              <a:t>s.e.m</a:t>
            </a:r>
            <a:r>
              <a:rPr lang="en-US" sz="1100" dirty="0">
                <a:latin typeface="Arial" panose="020B0604020202020204" pitchFamily="34" charset="0"/>
                <a:cs typeface="Arial" panose="020B0604020202020204" pitchFamily="34" charset="0"/>
              </a:rPr>
              <a:t>. Statistical analyses were performed using two-way ANOVA with Tukey’s multiple-comparison </a:t>
            </a:r>
            <a:r>
              <a:rPr lang="en-US" sz="1100" i="1" dirty="0">
                <a:latin typeface="Arial" panose="020B0604020202020204" pitchFamily="34" charset="0"/>
                <a:cs typeface="Arial" panose="020B0604020202020204" pitchFamily="34" charset="0"/>
              </a:rPr>
              <a:t>post hoc</a:t>
            </a:r>
            <a:r>
              <a:rPr lang="en-US" sz="1100" dirty="0">
                <a:latin typeface="Arial" panose="020B0604020202020204" pitchFamily="34" charset="0"/>
                <a:cs typeface="Arial" panose="020B0604020202020204" pitchFamily="34" charset="0"/>
              </a:rPr>
              <a:t> test (A-B). Tests were two-sided. *p&lt;0.05, **p&lt;0.01, ***p&lt;0.001, ****p&lt;0.0001.</a:t>
            </a:r>
          </a:p>
        </p:txBody>
      </p:sp>
      <p:grpSp>
        <p:nvGrpSpPr>
          <p:cNvPr id="22" name="Gruppieren 21"/>
          <p:cNvGrpSpPr/>
          <p:nvPr/>
        </p:nvGrpSpPr>
        <p:grpSpPr>
          <a:xfrm>
            <a:off x="908811" y="516506"/>
            <a:ext cx="4933189" cy="4968307"/>
            <a:chOff x="908811" y="516506"/>
            <a:chExt cx="4933189" cy="4968307"/>
          </a:xfrm>
        </p:grpSpPr>
        <p:grpSp>
          <p:nvGrpSpPr>
            <p:cNvPr id="11" name="Gruppieren 10"/>
            <p:cNvGrpSpPr/>
            <p:nvPr/>
          </p:nvGrpSpPr>
          <p:grpSpPr>
            <a:xfrm>
              <a:off x="908811" y="516506"/>
              <a:ext cx="4722084" cy="4968307"/>
              <a:chOff x="18474" y="492443"/>
              <a:chExt cx="4722084" cy="4968307"/>
            </a:xfrm>
          </p:grpSpPr>
          <p:sp>
            <p:nvSpPr>
              <p:cNvPr id="708" name="ZoneTexte 181">
                <a:extLst>
                  <a:ext uri="{FF2B5EF4-FFF2-40B4-BE49-F238E27FC236}">
                    <a16:creationId xmlns:a16="http://schemas.microsoft.com/office/drawing/2014/main" id="{E78996E8-1791-44BE-8C9B-B78F94B38BED}"/>
                  </a:ext>
                </a:extLst>
              </p:cNvPr>
              <p:cNvSpPr txBox="1"/>
              <p:nvPr/>
            </p:nvSpPr>
            <p:spPr>
              <a:xfrm>
                <a:off x="59283" y="786553"/>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A</a:t>
                </a:r>
              </a:p>
            </p:txBody>
          </p:sp>
          <p:grpSp>
            <p:nvGrpSpPr>
              <p:cNvPr id="10" name="Gruppieren 9"/>
              <p:cNvGrpSpPr/>
              <p:nvPr/>
            </p:nvGrpSpPr>
            <p:grpSpPr>
              <a:xfrm>
                <a:off x="18474" y="3166336"/>
                <a:ext cx="1835977" cy="2294414"/>
                <a:chOff x="18474" y="2785336"/>
                <a:chExt cx="1835977" cy="2294414"/>
              </a:xfrm>
            </p:grpSpPr>
            <p:sp>
              <p:nvSpPr>
                <p:cNvPr id="20" name="ZoneTexte 181">
                  <a:extLst>
                    <a:ext uri="{FF2B5EF4-FFF2-40B4-BE49-F238E27FC236}">
                      <a16:creationId xmlns:a16="http://schemas.microsoft.com/office/drawing/2014/main" id="{E78996E8-1791-44BE-8C9B-B78F94B38BED}"/>
                    </a:ext>
                  </a:extLst>
                </p:cNvPr>
                <p:cNvSpPr txBox="1"/>
                <p:nvPr/>
              </p:nvSpPr>
              <p:spPr>
                <a:xfrm>
                  <a:off x="18474" y="2785336"/>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B</a:t>
                  </a:r>
                </a:p>
              </p:txBody>
            </p:sp>
            <p:graphicFrame>
              <p:nvGraphicFramePr>
                <p:cNvPr id="6" name="Objekt 5"/>
                <p:cNvGraphicFramePr>
                  <a:graphicFrameLocks noChangeAspect="1"/>
                </p:cNvGraphicFramePr>
                <p:nvPr>
                  <p:extLst/>
                </p:nvPr>
              </p:nvGraphicFramePr>
              <p:xfrm>
                <a:off x="195513" y="2890587"/>
                <a:ext cx="1658938" cy="2189163"/>
              </p:xfrm>
              <a:graphic>
                <a:graphicData uri="http://schemas.openxmlformats.org/presentationml/2006/ole">
                  <mc:AlternateContent xmlns:mc="http://schemas.openxmlformats.org/markup-compatibility/2006">
                    <mc:Choice xmlns:v="urn:schemas-microsoft-com:vml" Requires="v">
                      <p:oleObj spid="_x0000_s1092" name="Prism 9" r:id="rId3" imgW="2265614" imgH="2985317" progId="Prism9.Document">
                        <p:embed/>
                      </p:oleObj>
                    </mc:Choice>
                    <mc:Fallback>
                      <p:oleObj name="Prism 9" r:id="rId3" imgW="2265614" imgH="2985317" progId="Prism9.Document">
                        <p:embed/>
                        <p:pic>
                          <p:nvPicPr>
                            <p:cNvPr id="6" name="Objekt 5"/>
                            <p:cNvPicPr/>
                            <p:nvPr/>
                          </p:nvPicPr>
                          <p:blipFill>
                            <a:blip r:embed="rId4"/>
                            <a:stretch>
                              <a:fillRect/>
                            </a:stretch>
                          </p:blipFill>
                          <p:spPr>
                            <a:xfrm>
                              <a:off x="195513" y="2890587"/>
                              <a:ext cx="1658938" cy="2189163"/>
                            </a:xfrm>
                            <a:prstGeom prst="rect">
                              <a:avLst/>
                            </a:prstGeom>
                          </p:spPr>
                        </p:pic>
                      </p:oleObj>
                    </mc:Fallback>
                  </mc:AlternateContent>
                </a:graphicData>
              </a:graphic>
            </p:graphicFrame>
          </p:grpSp>
          <p:sp>
            <p:nvSpPr>
              <p:cNvPr id="14" name="Textfeld 13"/>
              <p:cNvSpPr txBox="1"/>
              <p:nvPr/>
            </p:nvSpPr>
            <p:spPr>
              <a:xfrm>
                <a:off x="527111" y="492443"/>
                <a:ext cx="1260000" cy="215444"/>
              </a:xfrm>
              <a:prstGeom prst="rect">
                <a:avLst/>
              </a:prstGeom>
              <a:solidFill>
                <a:schemeClr val="accent2">
                  <a:lumMod val="40000"/>
                  <a:lumOff val="60000"/>
                </a:schemeClr>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C57BL/6N</a:t>
                </a:r>
                <a:endParaRPr lang="en-US" sz="800" b="1" dirty="0">
                  <a:latin typeface="Arial" panose="020B0604020202020204" pitchFamily="34" charset="0"/>
                  <a:cs typeface="Arial" panose="020B0604020202020204" pitchFamily="34" charset="0"/>
                </a:endParaRPr>
              </a:p>
            </p:txBody>
          </p:sp>
          <p:sp>
            <p:nvSpPr>
              <p:cNvPr id="15" name="Textfeld 14"/>
              <p:cNvSpPr txBox="1"/>
              <p:nvPr/>
            </p:nvSpPr>
            <p:spPr>
              <a:xfrm>
                <a:off x="1999588" y="503228"/>
                <a:ext cx="1260000" cy="215444"/>
              </a:xfrm>
              <a:prstGeom prst="rect">
                <a:avLst/>
              </a:prstGeom>
              <a:solidFill>
                <a:srgbClr val="FFCDCD"/>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C57BL/6J</a:t>
                </a:r>
                <a:endParaRPr lang="en-US" sz="800" b="1" dirty="0">
                  <a:latin typeface="Arial" panose="020B0604020202020204" pitchFamily="34" charset="0"/>
                  <a:cs typeface="Arial" panose="020B0604020202020204" pitchFamily="34" charset="0"/>
                </a:endParaRPr>
              </a:p>
            </p:txBody>
          </p:sp>
          <p:sp>
            <p:nvSpPr>
              <p:cNvPr id="16" name="Textfeld 15"/>
              <p:cNvSpPr txBox="1"/>
              <p:nvPr/>
            </p:nvSpPr>
            <p:spPr>
              <a:xfrm>
                <a:off x="3480558" y="492689"/>
                <a:ext cx="1260000" cy="215444"/>
              </a:xfrm>
              <a:prstGeom prst="rect">
                <a:avLst/>
              </a:prstGeom>
              <a:solidFill>
                <a:schemeClr val="accent1">
                  <a:lumMod val="40000"/>
                  <a:lumOff val="60000"/>
                </a:schemeClr>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BALB/c</a:t>
                </a:r>
                <a:endParaRPr lang="en-US" sz="800" b="1" dirty="0">
                  <a:latin typeface="Arial" panose="020B0604020202020204" pitchFamily="34" charset="0"/>
                  <a:cs typeface="Arial" panose="020B0604020202020204" pitchFamily="34" charset="0"/>
                </a:endParaRPr>
              </a:p>
            </p:txBody>
          </p:sp>
        </p:grpSp>
        <p:graphicFrame>
          <p:nvGraphicFramePr>
            <p:cNvPr id="13" name="Objekt 12"/>
            <p:cNvGraphicFramePr>
              <a:graphicFrameLocks noChangeAspect="1"/>
            </p:cNvGraphicFramePr>
            <p:nvPr>
              <p:extLst/>
            </p:nvPr>
          </p:nvGraphicFramePr>
          <p:xfrm>
            <a:off x="1223963" y="900113"/>
            <a:ext cx="1538287" cy="2189162"/>
          </p:xfrm>
          <a:graphic>
            <a:graphicData uri="http://schemas.openxmlformats.org/presentationml/2006/ole">
              <mc:AlternateContent xmlns:mc="http://schemas.openxmlformats.org/markup-compatibility/2006">
                <mc:Choice xmlns:v="urn:schemas-microsoft-com:vml" Requires="v">
                  <p:oleObj spid="_x0000_s1093" name="Prism 9" r:id="rId5" imgW="2096350" imgH="2985317" progId="Prism9.Document">
                    <p:embed/>
                  </p:oleObj>
                </mc:Choice>
                <mc:Fallback>
                  <p:oleObj name="Prism 9" r:id="rId5" imgW="2096350" imgH="2985317" progId="Prism9.Document">
                    <p:embed/>
                    <p:pic>
                      <p:nvPicPr>
                        <p:cNvPr id="13" name="Objekt 12"/>
                        <p:cNvPicPr/>
                        <p:nvPr/>
                      </p:nvPicPr>
                      <p:blipFill>
                        <a:blip r:embed="rId6"/>
                        <a:stretch>
                          <a:fillRect/>
                        </a:stretch>
                      </p:blipFill>
                      <p:spPr>
                        <a:xfrm>
                          <a:off x="1223963" y="900113"/>
                          <a:ext cx="1538287" cy="2189162"/>
                        </a:xfrm>
                        <a:prstGeom prst="rect">
                          <a:avLst/>
                        </a:prstGeom>
                      </p:spPr>
                    </p:pic>
                  </p:oleObj>
                </mc:Fallback>
              </mc:AlternateContent>
            </a:graphicData>
          </a:graphic>
        </p:graphicFrame>
        <p:graphicFrame>
          <p:nvGraphicFramePr>
            <p:cNvPr id="19" name="Objekt 18"/>
            <p:cNvGraphicFramePr>
              <a:graphicFrameLocks noChangeAspect="1"/>
            </p:cNvGraphicFramePr>
            <p:nvPr>
              <p:extLst>
                <p:ext uri="{D42A27DB-BD31-4B8C-83A1-F6EECF244321}">
                  <p14:modId xmlns:p14="http://schemas.microsoft.com/office/powerpoint/2010/main" val="3222797566"/>
                </p:ext>
              </p:extLst>
            </p:nvPr>
          </p:nvGraphicFramePr>
          <p:xfrm>
            <a:off x="2797175" y="889000"/>
            <a:ext cx="1466850" cy="2189163"/>
          </p:xfrm>
          <a:graphic>
            <a:graphicData uri="http://schemas.openxmlformats.org/presentationml/2006/ole">
              <mc:AlternateContent xmlns:mc="http://schemas.openxmlformats.org/markup-compatibility/2006">
                <mc:Choice xmlns:v="urn:schemas-microsoft-com:vml" Requires="v">
                  <p:oleObj spid="_x0000_s1094" name="Prism 9" r:id="rId7" imgW="2096350" imgH="3128658" progId="Prism9.Document">
                    <p:embed/>
                  </p:oleObj>
                </mc:Choice>
                <mc:Fallback>
                  <p:oleObj name="Prism 9" r:id="rId7" imgW="2096350" imgH="3128658" progId="Prism9.Document">
                    <p:embed/>
                    <p:pic>
                      <p:nvPicPr>
                        <p:cNvPr id="19" name="Objekt 18"/>
                        <p:cNvPicPr/>
                        <p:nvPr/>
                      </p:nvPicPr>
                      <p:blipFill>
                        <a:blip r:embed="rId8"/>
                        <a:stretch>
                          <a:fillRect/>
                        </a:stretch>
                      </p:blipFill>
                      <p:spPr>
                        <a:xfrm>
                          <a:off x="2797175" y="889000"/>
                          <a:ext cx="1466850" cy="2189163"/>
                        </a:xfrm>
                        <a:prstGeom prst="rect">
                          <a:avLst/>
                        </a:prstGeom>
                      </p:spPr>
                    </p:pic>
                  </p:oleObj>
                </mc:Fallback>
              </mc:AlternateContent>
            </a:graphicData>
          </a:graphic>
        </p:graphicFrame>
        <p:graphicFrame>
          <p:nvGraphicFramePr>
            <p:cNvPr id="21" name="Objekt 20"/>
            <p:cNvGraphicFramePr>
              <a:graphicFrameLocks noChangeAspect="1"/>
            </p:cNvGraphicFramePr>
            <p:nvPr>
              <p:extLst/>
            </p:nvPr>
          </p:nvGraphicFramePr>
          <p:xfrm>
            <a:off x="4351338" y="900113"/>
            <a:ext cx="1490662" cy="2189162"/>
          </p:xfrm>
          <a:graphic>
            <a:graphicData uri="http://schemas.openxmlformats.org/presentationml/2006/ole">
              <mc:AlternateContent xmlns:mc="http://schemas.openxmlformats.org/markup-compatibility/2006">
                <mc:Choice xmlns:v="urn:schemas-microsoft-com:vml" Requires="v">
                  <p:oleObj spid="_x0000_s1095" name="Prism 9" r:id="rId9" imgW="2033686" imgH="2985317" progId="Prism9.Document">
                    <p:embed/>
                  </p:oleObj>
                </mc:Choice>
                <mc:Fallback>
                  <p:oleObj name="Prism 9" r:id="rId9" imgW="2033686" imgH="2985317" progId="Prism9.Document">
                    <p:embed/>
                    <p:pic>
                      <p:nvPicPr>
                        <p:cNvPr id="21" name="Objekt 20"/>
                        <p:cNvPicPr/>
                        <p:nvPr/>
                      </p:nvPicPr>
                      <p:blipFill>
                        <a:blip r:embed="rId10"/>
                        <a:stretch>
                          <a:fillRect/>
                        </a:stretch>
                      </p:blipFill>
                      <p:spPr>
                        <a:xfrm>
                          <a:off x="4351338" y="900113"/>
                          <a:ext cx="1490662" cy="2189162"/>
                        </a:xfrm>
                        <a:prstGeom prst="rect">
                          <a:avLst/>
                        </a:prstGeom>
                      </p:spPr>
                    </p:pic>
                  </p:oleObj>
                </mc:Fallback>
              </mc:AlternateContent>
            </a:graphicData>
          </a:graphic>
        </p:graphicFrame>
      </p:grpSp>
      <p:graphicFrame>
        <p:nvGraphicFramePr>
          <p:cNvPr id="24" name="Objekt 23"/>
          <p:cNvGraphicFramePr>
            <a:graphicFrameLocks noChangeAspect="1"/>
          </p:cNvGraphicFramePr>
          <p:nvPr>
            <p:extLst/>
          </p:nvPr>
        </p:nvGraphicFramePr>
        <p:xfrm>
          <a:off x="2716213" y="3286125"/>
          <a:ext cx="1582737" cy="2189163"/>
        </p:xfrm>
        <a:graphic>
          <a:graphicData uri="http://schemas.openxmlformats.org/presentationml/2006/ole">
            <mc:AlternateContent xmlns:mc="http://schemas.openxmlformats.org/markup-compatibility/2006">
              <mc:Choice xmlns:v="urn:schemas-microsoft-com:vml" Requires="v">
                <p:oleObj spid="_x0000_s1096" name="Prism 9" r:id="rId11" imgW="2274617" imgH="3147026" progId="Prism9.Document">
                  <p:embed/>
                </p:oleObj>
              </mc:Choice>
              <mc:Fallback>
                <p:oleObj name="Prism 9" r:id="rId11" imgW="2274617" imgH="3147026" progId="Prism9.Document">
                  <p:embed/>
                  <p:pic>
                    <p:nvPicPr>
                      <p:cNvPr id="24" name="Objekt 23"/>
                      <p:cNvPicPr/>
                      <p:nvPr/>
                    </p:nvPicPr>
                    <p:blipFill>
                      <a:blip r:embed="rId12"/>
                      <a:stretch>
                        <a:fillRect/>
                      </a:stretch>
                    </p:blipFill>
                    <p:spPr>
                      <a:xfrm>
                        <a:off x="2716213" y="3286125"/>
                        <a:ext cx="1582737" cy="2189163"/>
                      </a:xfrm>
                      <a:prstGeom prst="rect">
                        <a:avLst/>
                      </a:prstGeom>
                    </p:spPr>
                  </p:pic>
                </p:oleObj>
              </mc:Fallback>
            </mc:AlternateContent>
          </a:graphicData>
        </a:graphic>
      </p:graphicFrame>
      <p:graphicFrame>
        <p:nvGraphicFramePr>
          <p:cNvPr id="25" name="Objekt 24"/>
          <p:cNvGraphicFramePr>
            <a:graphicFrameLocks noChangeAspect="1"/>
          </p:cNvGraphicFramePr>
          <p:nvPr>
            <p:extLst/>
          </p:nvPr>
        </p:nvGraphicFramePr>
        <p:xfrm>
          <a:off x="4252913" y="3271838"/>
          <a:ext cx="1504950" cy="2189162"/>
        </p:xfrm>
        <a:graphic>
          <a:graphicData uri="http://schemas.openxmlformats.org/presentationml/2006/ole">
            <mc:AlternateContent xmlns:mc="http://schemas.openxmlformats.org/markup-compatibility/2006">
              <mc:Choice xmlns:v="urn:schemas-microsoft-com:vml" Requires="v">
                <p:oleObj spid="_x0000_s1097" name="Prism 9" r:id="rId13" imgW="2212314" imgH="3220137" progId="Prism9.Document">
                  <p:embed/>
                </p:oleObj>
              </mc:Choice>
              <mc:Fallback>
                <p:oleObj name="Prism 9" r:id="rId13" imgW="2212314" imgH="3220137" progId="Prism9.Document">
                  <p:embed/>
                  <p:pic>
                    <p:nvPicPr>
                      <p:cNvPr id="25" name="Objekt 24"/>
                      <p:cNvPicPr/>
                      <p:nvPr/>
                    </p:nvPicPr>
                    <p:blipFill>
                      <a:blip r:embed="rId14"/>
                      <a:stretch>
                        <a:fillRect/>
                      </a:stretch>
                    </p:blipFill>
                    <p:spPr>
                      <a:xfrm>
                        <a:off x="4252913" y="3271838"/>
                        <a:ext cx="1504950" cy="2189162"/>
                      </a:xfrm>
                      <a:prstGeom prst="rect">
                        <a:avLst/>
                      </a:prstGeom>
                    </p:spPr>
                  </p:pic>
                </p:oleObj>
              </mc:Fallback>
            </mc:AlternateContent>
          </a:graphicData>
        </a:graphic>
      </p:graphicFrame>
    </p:spTree>
    <p:extLst>
      <p:ext uri="{BB962C8B-B14F-4D97-AF65-F5344CB8AC3E}">
        <p14:creationId xmlns:p14="http://schemas.microsoft.com/office/powerpoint/2010/main" val="307613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360952" y="7651065"/>
            <a:ext cx="6283408" cy="1361911"/>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S2. Age-dependent alterations of immune cell subtypes </a:t>
            </a:r>
            <a:r>
              <a:rPr lang="en-US" sz="1100" b="1" dirty="0" smtClean="0">
                <a:latin typeface="Arial" panose="020B0604020202020204" pitchFamily="34" charset="0"/>
                <a:cs typeface="Arial" panose="020B0604020202020204" pitchFamily="34" charset="0"/>
              </a:rPr>
              <a:t>are unlikely </a:t>
            </a:r>
            <a:r>
              <a:rPr lang="en-US" sz="1100" b="1" dirty="0">
                <a:latin typeface="Arial" panose="020B0604020202020204" pitchFamily="34" charset="0"/>
                <a:cs typeface="Arial" panose="020B0604020202020204" pitchFamily="34" charset="0"/>
              </a:rPr>
              <a:t>to drive differences in cachexia </a:t>
            </a:r>
            <a:r>
              <a:rPr lang="en-US" sz="1100" b="1" dirty="0" smtClean="0">
                <a:latin typeface="Arial" panose="020B0604020202020204" pitchFamily="34" charset="0"/>
                <a:cs typeface="Arial" panose="020B0604020202020204" pitchFamily="34" charset="0"/>
              </a:rPr>
              <a:t>development. (</a:t>
            </a:r>
            <a:r>
              <a:rPr lang="en-US" sz="1100" b="1" dirty="0">
                <a:latin typeface="Arial" panose="020B0604020202020204" pitchFamily="34" charset="0"/>
                <a:cs typeface="Arial" panose="020B0604020202020204" pitchFamily="34" charset="0"/>
              </a:rPr>
              <a:t>A-B)</a:t>
            </a:r>
            <a:r>
              <a:rPr lang="en-US" sz="1100" dirty="0">
                <a:latin typeface="Arial" panose="020B0604020202020204" pitchFamily="34" charset="0"/>
                <a:cs typeface="Arial" panose="020B0604020202020204" pitchFamily="34" charset="0"/>
              </a:rPr>
              <a:t> Same mice as in Fig. S1 and Fig 2</a:t>
            </a:r>
            <a:r>
              <a:rPr lang="en-US" sz="1100" dirty="0" smtClean="0">
                <a:latin typeface="Arial" panose="020B0604020202020204" pitchFamily="34" charset="0"/>
                <a:cs typeface="Arial" panose="020B0604020202020204" pitchFamily="34" charset="0"/>
              </a:rPr>
              <a:t>.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Representative fluorescence-activated cell sorting (FACS) plots indicating live CD4</a:t>
            </a:r>
            <a:r>
              <a:rPr lang="en-US" sz="1100" baseline="30000" dirty="0">
                <a:latin typeface="Arial" panose="020B0604020202020204" pitchFamily="34" charset="0"/>
                <a:cs typeface="Arial" panose="020B0604020202020204" pitchFamily="34" charset="0"/>
              </a:rPr>
              <a:t>+</a:t>
            </a:r>
            <a:r>
              <a:rPr lang="en-US" sz="1100" dirty="0">
                <a:latin typeface="Arial" panose="020B0604020202020204" pitchFamily="34" charset="0"/>
                <a:cs typeface="Arial" panose="020B0604020202020204" pitchFamily="34" charset="0"/>
              </a:rPr>
              <a:t> and CD8</a:t>
            </a:r>
            <a:r>
              <a:rPr lang="en-US" sz="1100" baseline="30000" dirty="0">
                <a:latin typeface="Arial" panose="020B0604020202020204" pitchFamily="34" charset="0"/>
                <a:cs typeface="Arial" panose="020B0604020202020204" pitchFamily="34" charset="0"/>
              </a:rPr>
              <a:t>+</a:t>
            </a:r>
            <a:r>
              <a:rPr lang="en-US" sz="1100" dirty="0">
                <a:latin typeface="Arial" panose="020B0604020202020204" pitchFamily="34" charset="0"/>
                <a:cs typeface="Arial" panose="020B0604020202020204" pitchFamily="34" charset="0"/>
              </a:rPr>
              <a:t> T cell populations used for calculating the CD4/CD8 ratio shown in Fig. 3 (PBMCs were isolated from blood</a:t>
            </a:r>
            <a:r>
              <a:rPr lang="en-US" sz="1100" dirty="0" smtClean="0">
                <a:latin typeface="Arial" panose="020B0604020202020204" pitchFamily="34" charset="0"/>
                <a:cs typeface="Arial" panose="020B0604020202020204" pitchFamily="34" charset="0"/>
              </a:rPr>
              <a:t>).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Representative FACS plots for the identification of CD4</a:t>
            </a:r>
            <a:r>
              <a:rPr lang="en-US" sz="1100" baseline="30000" dirty="0">
                <a:latin typeface="Arial" panose="020B0604020202020204" pitchFamily="34" charset="0"/>
                <a:cs typeface="Arial" panose="020B0604020202020204" pitchFamily="34" charset="0"/>
              </a:rPr>
              <a:t>+</a:t>
            </a:r>
            <a:r>
              <a:rPr lang="en-US" sz="1100" dirty="0">
                <a:latin typeface="Arial" panose="020B0604020202020204" pitchFamily="34" charset="0"/>
                <a:cs typeface="Arial" panose="020B0604020202020204" pitchFamily="34" charset="0"/>
              </a:rPr>
              <a:t>Foxp3</a:t>
            </a:r>
            <a:r>
              <a:rPr lang="en-US" sz="1100" baseline="30000" dirty="0">
                <a:latin typeface="Arial" panose="020B0604020202020204" pitchFamily="34" charset="0"/>
                <a:cs typeface="Arial" panose="020B0604020202020204" pitchFamily="34" charset="0"/>
              </a:rPr>
              <a:t>+</a:t>
            </a:r>
            <a:r>
              <a:rPr lang="en-US" sz="1100" dirty="0">
                <a:latin typeface="Arial" panose="020B0604020202020204" pitchFamily="34" charset="0"/>
                <a:cs typeface="Arial" panose="020B0604020202020204" pitchFamily="34" charset="0"/>
              </a:rPr>
              <a:t> regulatory T cells (</a:t>
            </a:r>
            <a:r>
              <a:rPr lang="en-US" sz="1100" dirty="0" err="1">
                <a:latin typeface="Arial" panose="020B0604020202020204" pitchFamily="34" charset="0"/>
                <a:cs typeface="Arial" panose="020B0604020202020204" pitchFamily="34" charset="0"/>
              </a:rPr>
              <a:t>Tregs</a:t>
            </a:r>
            <a:r>
              <a:rPr lang="en-US" sz="1100" dirty="0">
                <a:latin typeface="Arial" panose="020B0604020202020204" pitchFamily="34" charset="0"/>
                <a:cs typeface="Arial" panose="020B0604020202020204" pitchFamily="34" charset="0"/>
              </a:rPr>
              <a:t>) in blood.</a:t>
            </a:r>
          </a:p>
        </p:txBody>
      </p:sp>
      <p:grpSp>
        <p:nvGrpSpPr>
          <p:cNvPr id="29" name="Gruppieren 28"/>
          <p:cNvGrpSpPr/>
          <p:nvPr/>
        </p:nvGrpSpPr>
        <p:grpSpPr>
          <a:xfrm>
            <a:off x="227840" y="604713"/>
            <a:ext cx="3105259" cy="3184756"/>
            <a:chOff x="241482" y="776907"/>
            <a:chExt cx="3310656" cy="3549596"/>
          </a:xfrm>
        </p:grpSpPr>
        <p:grpSp>
          <p:nvGrpSpPr>
            <p:cNvPr id="26" name="Gruppieren 25"/>
            <p:cNvGrpSpPr/>
            <p:nvPr/>
          </p:nvGrpSpPr>
          <p:grpSpPr>
            <a:xfrm>
              <a:off x="501646" y="776907"/>
              <a:ext cx="3050492" cy="3024000"/>
              <a:chOff x="235883" y="800101"/>
              <a:chExt cx="3050492" cy="3024000"/>
            </a:xfrm>
          </p:grpSpPr>
          <p:pic>
            <p:nvPicPr>
              <p:cNvPr id="4" name="Grafik 3"/>
              <p:cNvPicPr>
                <a:picLocks noChangeAspect="1"/>
              </p:cNvPicPr>
              <p:nvPr/>
            </p:nvPicPr>
            <p:blipFill rotWithShape="1">
              <a:blip r:embed="rId2">
                <a:extLst>
                  <a:ext uri="{28A0092B-C50C-407E-A947-70E740481C1C}">
                    <a14:useLocalDpi xmlns:a14="http://schemas.microsoft.com/office/drawing/2010/main" val="0"/>
                  </a:ext>
                </a:extLst>
              </a:blip>
              <a:srcRect l="12167" t="4643" b="29037"/>
              <a:stretch/>
            </p:blipFill>
            <p:spPr>
              <a:xfrm>
                <a:off x="274564" y="955962"/>
                <a:ext cx="3011811" cy="2867892"/>
              </a:xfrm>
              <a:prstGeom prst="rect">
                <a:avLst/>
              </a:prstGeom>
            </p:spPr>
          </p:pic>
          <p:cxnSp>
            <p:nvCxnSpPr>
              <p:cNvPr id="12" name="Gerade Verbindung mit Pfeil 11"/>
              <p:cNvCxnSpPr/>
              <p:nvPr/>
            </p:nvCxnSpPr>
            <p:spPr>
              <a:xfrm flipV="1">
                <a:off x="235885" y="800101"/>
                <a:ext cx="0" cy="30240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Gerade Verbindung mit Pfeil 26"/>
              <p:cNvCxnSpPr/>
              <p:nvPr/>
            </p:nvCxnSpPr>
            <p:spPr>
              <a:xfrm>
                <a:off x="235883" y="3823854"/>
                <a:ext cx="30240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
          <p:nvSpPr>
            <p:cNvPr id="18" name="Textfeld 17"/>
            <p:cNvSpPr txBox="1"/>
            <p:nvPr/>
          </p:nvSpPr>
          <p:spPr>
            <a:xfrm>
              <a:off x="501647" y="3846254"/>
              <a:ext cx="3023999" cy="480249"/>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CD14 F4/80 CD11b CD11c B220 eFluor450</a:t>
              </a:r>
              <a:endParaRPr lang="en-US" sz="1100" dirty="0">
                <a:latin typeface="Arial" panose="020B0604020202020204" pitchFamily="34" charset="0"/>
                <a:cs typeface="Arial" panose="020B0604020202020204" pitchFamily="34" charset="0"/>
              </a:endParaRPr>
            </a:p>
          </p:txBody>
        </p:sp>
        <p:sp>
          <p:nvSpPr>
            <p:cNvPr id="31" name="Textfeld 30"/>
            <p:cNvSpPr txBox="1"/>
            <p:nvPr/>
          </p:nvSpPr>
          <p:spPr>
            <a:xfrm rot="16200000">
              <a:off x="-1129201" y="2168369"/>
              <a:ext cx="3002975" cy="261610"/>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CD4</a:t>
              </a:r>
              <a:endParaRPr lang="en-US" sz="1100" dirty="0">
                <a:latin typeface="Arial" panose="020B0604020202020204" pitchFamily="34" charset="0"/>
                <a:cs typeface="Arial" panose="020B0604020202020204" pitchFamily="34" charset="0"/>
              </a:endParaRPr>
            </a:p>
          </p:txBody>
        </p:sp>
      </p:grpSp>
      <p:grpSp>
        <p:nvGrpSpPr>
          <p:cNvPr id="704" name="Gruppieren 703"/>
          <p:cNvGrpSpPr/>
          <p:nvPr/>
        </p:nvGrpSpPr>
        <p:grpSpPr>
          <a:xfrm>
            <a:off x="3379967" y="614771"/>
            <a:ext cx="3090916" cy="3186054"/>
            <a:chOff x="3611071" y="654629"/>
            <a:chExt cx="3295364" cy="3551043"/>
          </a:xfrm>
        </p:grpSpPr>
        <p:sp>
          <p:nvSpPr>
            <p:cNvPr id="33" name="Textfeld 32"/>
            <p:cNvSpPr txBox="1"/>
            <p:nvPr/>
          </p:nvSpPr>
          <p:spPr>
            <a:xfrm>
              <a:off x="3882435" y="3725423"/>
              <a:ext cx="3014243" cy="480249"/>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CD14 F4/80 CD11b CD11c B220 eFluor450</a:t>
              </a:r>
              <a:endParaRPr lang="en-US" sz="1100" dirty="0">
                <a:latin typeface="Arial" panose="020B0604020202020204" pitchFamily="34" charset="0"/>
                <a:cs typeface="Arial" panose="020B0604020202020204" pitchFamily="34" charset="0"/>
              </a:endParaRPr>
            </a:p>
          </p:txBody>
        </p:sp>
        <p:grpSp>
          <p:nvGrpSpPr>
            <p:cNvPr id="28" name="Gruppieren 27"/>
            <p:cNvGrpSpPr/>
            <p:nvPr/>
          </p:nvGrpSpPr>
          <p:grpSpPr>
            <a:xfrm>
              <a:off x="3844636" y="654630"/>
              <a:ext cx="3061799" cy="3024000"/>
              <a:chOff x="3844636" y="654630"/>
              <a:chExt cx="3061799" cy="3024000"/>
            </a:xfrm>
          </p:grpSpPr>
          <p:pic>
            <p:nvPicPr>
              <p:cNvPr id="5" name="Grafik 4"/>
              <p:cNvPicPr>
                <a:picLocks noChangeAspect="1"/>
              </p:cNvPicPr>
              <p:nvPr/>
            </p:nvPicPr>
            <p:blipFill rotWithShape="1">
              <a:blip r:embed="rId3">
                <a:extLst>
                  <a:ext uri="{28A0092B-C50C-407E-A947-70E740481C1C}">
                    <a14:useLocalDpi xmlns:a14="http://schemas.microsoft.com/office/drawing/2010/main" val="0"/>
                  </a:ext>
                </a:extLst>
              </a:blip>
              <a:srcRect l="10993" t="3835" b="29550"/>
              <a:stretch/>
            </p:blipFill>
            <p:spPr>
              <a:xfrm>
                <a:off x="3844636" y="797687"/>
                <a:ext cx="3052042" cy="2880696"/>
              </a:xfrm>
              <a:prstGeom prst="rect">
                <a:avLst/>
              </a:prstGeom>
            </p:spPr>
          </p:pic>
          <p:cxnSp>
            <p:nvCxnSpPr>
              <p:cNvPr id="34" name="Gerade Verbindung mit Pfeil 33"/>
              <p:cNvCxnSpPr/>
              <p:nvPr/>
            </p:nvCxnSpPr>
            <p:spPr>
              <a:xfrm flipV="1">
                <a:off x="3882437" y="654630"/>
                <a:ext cx="0" cy="30240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5" name="Gerade Verbindung mit Pfeil 34"/>
              <p:cNvCxnSpPr/>
              <p:nvPr/>
            </p:nvCxnSpPr>
            <p:spPr>
              <a:xfrm>
                <a:off x="3882435" y="3678383"/>
                <a:ext cx="30240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
          <p:nvSpPr>
            <p:cNvPr id="37" name="Textfeld 36"/>
            <p:cNvSpPr txBox="1"/>
            <p:nvPr/>
          </p:nvSpPr>
          <p:spPr>
            <a:xfrm rot="16200000">
              <a:off x="2229999" y="2035701"/>
              <a:ext cx="3023753" cy="261610"/>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CD8</a:t>
              </a:r>
              <a:endParaRPr lang="en-US" sz="1100" dirty="0">
                <a:latin typeface="Arial" panose="020B0604020202020204" pitchFamily="34" charset="0"/>
                <a:cs typeface="Arial" panose="020B0604020202020204" pitchFamily="34" charset="0"/>
              </a:endParaRPr>
            </a:p>
          </p:txBody>
        </p:sp>
      </p:grpSp>
      <p:grpSp>
        <p:nvGrpSpPr>
          <p:cNvPr id="30" name="Gruppieren 29"/>
          <p:cNvGrpSpPr/>
          <p:nvPr/>
        </p:nvGrpSpPr>
        <p:grpSpPr>
          <a:xfrm>
            <a:off x="204102" y="4192306"/>
            <a:ext cx="3288163" cy="3139200"/>
            <a:chOff x="2135655" y="5194767"/>
            <a:chExt cx="3288163" cy="3332403"/>
          </a:xfrm>
        </p:grpSpPr>
        <p:pic>
          <p:nvPicPr>
            <p:cNvPr id="7" name="Grafik 6"/>
            <p:cNvPicPr>
              <a:picLocks noChangeAspect="1"/>
            </p:cNvPicPr>
            <p:nvPr/>
          </p:nvPicPr>
          <p:blipFill rotWithShape="1">
            <a:blip r:embed="rId4">
              <a:extLst>
                <a:ext uri="{28A0092B-C50C-407E-A947-70E740481C1C}">
                  <a14:useLocalDpi xmlns:a14="http://schemas.microsoft.com/office/drawing/2010/main" val="0"/>
                </a:ext>
              </a:extLst>
            </a:blip>
            <a:srcRect l="12985" t="2987" b="30453"/>
            <a:stretch/>
          </p:blipFill>
          <p:spPr>
            <a:xfrm>
              <a:off x="2410691" y="5247409"/>
              <a:ext cx="2983744" cy="2878282"/>
            </a:xfrm>
            <a:prstGeom prst="rect">
              <a:avLst/>
            </a:prstGeom>
          </p:spPr>
        </p:pic>
        <p:sp>
          <p:nvSpPr>
            <p:cNvPr id="38" name="Textfeld 37"/>
            <p:cNvSpPr txBox="1"/>
            <p:nvPr/>
          </p:nvSpPr>
          <p:spPr>
            <a:xfrm>
              <a:off x="2410691" y="8265560"/>
              <a:ext cx="3013127" cy="261610"/>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Foxp3</a:t>
              </a:r>
              <a:endParaRPr lang="en-US" sz="1100" dirty="0">
                <a:latin typeface="Arial" panose="020B0604020202020204" pitchFamily="34" charset="0"/>
                <a:cs typeface="Arial" panose="020B0604020202020204" pitchFamily="34" charset="0"/>
              </a:endParaRPr>
            </a:p>
          </p:txBody>
        </p:sp>
        <p:grpSp>
          <p:nvGrpSpPr>
            <p:cNvPr id="39" name="Gruppieren 38"/>
            <p:cNvGrpSpPr/>
            <p:nvPr/>
          </p:nvGrpSpPr>
          <p:grpSpPr>
            <a:xfrm>
              <a:off x="2399818" y="5194767"/>
              <a:ext cx="3024000" cy="3024000"/>
              <a:chOff x="3882435" y="654630"/>
              <a:chExt cx="3024000" cy="3024000"/>
            </a:xfrm>
          </p:grpSpPr>
          <p:cxnSp>
            <p:nvCxnSpPr>
              <p:cNvPr id="41" name="Gerade Verbindung mit Pfeil 40"/>
              <p:cNvCxnSpPr/>
              <p:nvPr/>
            </p:nvCxnSpPr>
            <p:spPr>
              <a:xfrm flipV="1">
                <a:off x="3882437" y="654630"/>
                <a:ext cx="0" cy="30240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2" name="Gerade Verbindung mit Pfeil 41"/>
              <p:cNvCxnSpPr/>
              <p:nvPr/>
            </p:nvCxnSpPr>
            <p:spPr>
              <a:xfrm>
                <a:off x="3882435" y="3678383"/>
                <a:ext cx="30240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
          <p:nvSpPr>
            <p:cNvPr id="43" name="Textfeld 42"/>
            <p:cNvSpPr txBox="1"/>
            <p:nvPr/>
          </p:nvSpPr>
          <p:spPr>
            <a:xfrm rot="16200000">
              <a:off x="764972" y="6607700"/>
              <a:ext cx="3002975" cy="261610"/>
            </a:xfrm>
            <a:prstGeom prst="rect">
              <a:avLst/>
            </a:prstGeom>
            <a:noFill/>
          </p:spPr>
          <p:txBody>
            <a:bodyPr wrap="square" rtlCol="0">
              <a:spAutoFit/>
            </a:bodyPr>
            <a:lstStyle/>
            <a:p>
              <a:pPr algn="ctr"/>
              <a:r>
                <a:rPr lang="de-DE" sz="1100" dirty="0" smtClean="0">
                  <a:latin typeface="Arial" panose="020B0604020202020204" pitchFamily="34" charset="0"/>
                  <a:cs typeface="Arial" panose="020B0604020202020204" pitchFamily="34" charset="0"/>
                </a:rPr>
                <a:t>CD4</a:t>
              </a:r>
              <a:endParaRPr lang="en-US" sz="1100" dirty="0">
                <a:latin typeface="Arial" panose="020B0604020202020204" pitchFamily="34" charset="0"/>
                <a:cs typeface="Arial" panose="020B0604020202020204" pitchFamily="34" charset="0"/>
              </a:endParaRPr>
            </a:p>
          </p:txBody>
        </p:sp>
      </p:grpSp>
      <p:sp>
        <p:nvSpPr>
          <p:cNvPr id="46" name="ZoneTexte 181">
            <a:extLst>
              <a:ext uri="{FF2B5EF4-FFF2-40B4-BE49-F238E27FC236}">
                <a16:creationId xmlns:a16="http://schemas.microsoft.com/office/drawing/2014/main" id="{E78996E8-1791-44BE-8C9B-B78F94B38BED}"/>
              </a:ext>
            </a:extLst>
          </p:cNvPr>
          <p:cNvSpPr txBox="1"/>
          <p:nvPr/>
        </p:nvSpPr>
        <p:spPr>
          <a:xfrm>
            <a:off x="84418" y="460883"/>
            <a:ext cx="512412" cy="307777"/>
          </a:xfrm>
          <a:prstGeom prst="rect">
            <a:avLst/>
          </a:prstGeom>
          <a:noFill/>
        </p:spPr>
        <p:txBody>
          <a:bodyPr wrap="square" rtlCol="0">
            <a:spAutoFit/>
          </a:bodyPr>
          <a:lstStyle/>
          <a:p>
            <a:r>
              <a:rPr lang="fr-FR" sz="1400" dirty="0">
                <a:latin typeface="Arial" panose="020B0604020202020204" pitchFamily="34" charset="0"/>
                <a:cs typeface="Arial" panose="020B0604020202020204" pitchFamily="34" charset="0"/>
              </a:rPr>
              <a:t>A</a:t>
            </a:r>
          </a:p>
        </p:txBody>
      </p:sp>
      <p:sp>
        <p:nvSpPr>
          <p:cNvPr id="47" name="ZoneTexte 181">
            <a:extLst>
              <a:ext uri="{FF2B5EF4-FFF2-40B4-BE49-F238E27FC236}">
                <a16:creationId xmlns:a16="http://schemas.microsoft.com/office/drawing/2014/main" id="{E78996E8-1791-44BE-8C9B-B78F94B38BED}"/>
              </a:ext>
            </a:extLst>
          </p:cNvPr>
          <p:cNvSpPr txBox="1"/>
          <p:nvPr/>
        </p:nvSpPr>
        <p:spPr>
          <a:xfrm>
            <a:off x="102924" y="3884529"/>
            <a:ext cx="512412" cy="307777"/>
          </a:xfrm>
          <a:prstGeom prst="rect">
            <a:avLst/>
          </a:prstGeom>
          <a:noFill/>
        </p:spPr>
        <p:txBody>
          <a:bodyPr wrap="square" rtlCol="0">
            <a:spAutoFit/>
          </a:bodyPr>
          <a:lstStyle/>
          <a:p>
            <a:r>
              <a:rPr lang="fr-FR" sz="1400" dirty="0" smtClean="0">
                <a:latin typeface="Arial" panose="020B0604020202020204" pitchFamily="34" charset="0"/>
                <a:cs typeface="Arial" panose="020B0604020202020204" pitchFamily="34" charset="0"/>
              </a:rPr>
              <a:t>B</a:t>
            </a:r>
            <a:endParaRPr lang="fr-F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0039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3" name="Objekt 712"/>
          <p:cNvGraphicFramePr>
            <a:graphicFrameLocks noChangeAspect="1"/>
          </p:cNvGraphicFramePr>
          <p:nvPr>
            <p:extLst/>
          </p:nvPr>
        </p:nvGraphicFramePr>
        <p:xfrm>
          <a:off x="4451350" y="7940675"/>
          <a:ext cx="2428875" cy="1681163"/>
        </p:xfrm>
        <a:graphic>
          <a:graphicData uri="http://schemas.openxmlformats.org/presentationml/2006/ole">
            <mc:AlternateContent xmlns:mc="http://schemas.openxmlformats.org/markup-compatibility/2006">
              <mc:Choice xmlns:v="urn:schemas-microsoft-com:vml" Requires="v">
                <p:oleObj spid="_x0000_s2200" name="Prism 9" r:id="rId4" imgW="3530771" imgH="2444005" progId="Prism9.Document">
                  <p:embed/>
                </p:oleObj>
              </mc:Choice>
              <mc:Fallback>
                <p:oleObj name="Prism 9" r:id="rId4" imgW="3530771" imgH="2444005" progId="Prism9.Document">
                  <p:embed/>
                  <p:pic>
                    <p:nvPicPr>
                      <p:cNvPr id="713" name="Objekt 712"/>
                      <p:cNvPicPr/>
                      <p:nvPr/>
                    </p:nvPicPr>
                    <p:blipFill>
                      <a:blip r:embed="rId5"/>
                      <a:stretch>
                        <a:fillRect/>
                      </a:stretch>
                    </p:blipFill>
                    <p:spPr>
                      <a:xfrm>
                        <a:off x="4451350" y="7940675"/>
                        <a:ext cx="2428875" cy="1681163"/>
                      </a:xfrm>
                      <a:prstGeom prst="rect">
                        <a:avLst/>
                      </a:prstGeom>
                    </p:spPr>
                  </p:pic>
                </p:oleObj>
              </mc:Fallback>
            </mc:AlternateContent>
          </a:graphicData>
        </a:graphic>
      </p:graphicFrame>
      <p:graphicFrame>
        <p:nvGraphicFramePr>
          <p:cNvPr id="714" name="Objekt 713"/>
          <p:cNvGraphicFramePr>
            <a:graphicFrameLocks noChangeAspect="1"/>
          </p:cNvGraphicFramePr>
          <p:nvPr>
            <p:extLst/>
          </p:nvPr>
        </p:nvGraphicFramePr>
        <p:xfrm>
          <a:off x="4445927" y="4081463"/>
          <a:ext cx="2448000" cy="1889850"/>
        </p:xfrm>
        <a:graphic>
          <a:graphicData uri="http://schemas.openxmlformats.org/presentationml/2006/ole">
            <mc:AlternateContent xmlns:mc="http://schemas.openxmlformats.org/markup-compatibility/2006">
              <mc:Choice xmlns:v="urn:schemas-microsoft-com:vml" Requires="v">
                <p:oleObj spid="_x0000_s2201" name="Prism 9" r:id="rId6" imgW="3476030" imgH="2684948" progId="Prism9.Document">
                  <p:embed/>
                </p:oleObj>
              </mc:Choice>
              <mc:Fallback>
                <p:oleObj name="Prism 9" r:id="rId6" imgW="3476030" imgH="2684948" progId="Prism9.Document">
                  <p:embed/>
                  <p:pic>
                    <p:nvPicPr>
                      <p:cNvPr id="714" name="Objekt 713"/>
                      <p:cNvPicPr/>
                      <p:nvPr/>
                    </p:nvPicPr>
                    <p:blipFill>
                      <a:blip r:embed="rId7"/>
                      <a:stretch>
                        <a:fillRect/>
                      </a:stretch>
                    </p:blipFill>
                    <p:spPr>
                      <a:xfrm>
                        <a:off x="4445927" y="4081463"/>
                        <a:ext cx="2448000" cy="1889850"/>
                      </a:xfrm>
                      <a:prstGeom prst="rect">
                        <a:avLst/>
                      </a:prstGeom>
                    </p:spPr>
                  </p:pic>
                </p:oleObj>
              </mc:Fallback>
            </mc:AlternateContent>
          </a:graphicData>
        </a:graphic>
      </p:graphicFrame>
      <p:sp>
        <p:nvSpPr>
          <p:cNvPr id="1062" name="Textfeld 1061"/>
          <p:cNvSpPr txBox="1"/>
          <p:nvPr/>
        </p:nvSpPr>
        <p:spPr>
          <a:xfrm>
            <a:off x="149856" y="9558872"/>
            <a:ext cx="2549318" cy="307777"/>
          </a:xfrm>
          <a:prstGeom prst="rect">
            <a:avLst/>
          </a:prstGeom>
          <a:noFill/>
        </p:spPr>
        <p:txBody>
          <a:bodyPr wrap="square" rtlCol="0">
            <a:spAutoFit/>
          </a:bodyPr>
          <a:lstStyle/>
          <a:p>
            <a:r>
              <a:rPr lang="de-DE" sz="1400" dirty="0" err="1"/>
              <a:t>Figure</a:t>
            </a:r>
            <a:r>
              <a:rPr lang="de-DE" sz="1400" dirty="0"/>
              <a:t> </a:t>
            </a:r>
            <a:r>
              <a:rPr lang="de-DE" sz="1400" dirty="0" smtClean="0"/>
              <a:t>S3</a:t>
            </a:r>
            <a:endParaRPr lang="en-US" sz="1400" dirty="0"/>
          </a:p>
        </p:txBody>
      </p:sp>
      <p:sp>
        <p:nvSpPr>
          <p:cNvPr id="3" name="Rechteck 2"/>
          <p:cNvSpPr/>
          <p:nvPr/>
        </p:nvSpPr>
        <p:spPr>
          <a:xfrm>
            <a:off x="2735581" y="7704466"/>
            <a:ext cx="3429000" cy="253916"/>
          </a:xfrm>
          <a:prstGeom prst="rect">
            <a:avLst/>
          </a:prstGeom>
        </p:spPr>
        <p:txBody>
          <a:bodyPr>
            <a:spAutoFit/>
          </a:bodyPr>
          <a:lstStyle/>
          <a:p>
            <a:r>
              <a:rPr lang="en-US" sz="105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t>
            </a:r>
            <a:endParaRPr lang="en-US" sz="1050" dirty="0"/>
          </a:p>
        </p:txBody>
      </p:sp>
      <p:grpSp>
        <p:nvGrpSpPr>
          <p:cNvPr id="26" name="Gruppieren 25"/>
          <p:cNvGrpSpPr/>
          <p:nvPr/>
        </p:nvGrpSpPr>
        <p:grpSpPr>
          <a:xfrm>
            <a:off x="10843" y="419988"/>
            <a:ext cx="6779804" cy="1946880"/>
            <a:chOff x="-15224" y="709595"/>
            <a:chExt cx="6779804" cy="1946880"/>
          </a:xfrm>
        </p:grpSpPr>
        <p:graphicFrame>
          <p:nvGraphicFramePr>
            <p:cNvPr id="5" name="Objekt 4"/>
            <p:cNvGraphicFramePr>
              <a:graphicFrameLocks noChangeAspect="1"/>
            </p:cNvGraphicFramePr>
            <p:nvPr>
              <p:extLst/>
            </p:nvPr>
          </p:nvGraphicFramePr>
          <p:xfrm>
            <a:off x="2391883" y="802984"/>
            <a:ext cx="2340000" cy="1841148"/>
          </p:xfrm>
          <a:graphic>
            <a:graphicData uri="http://schemas.openxmlformats.org/presentationml/2006/ole">
              <mc:AlternateContent xmlns:mc="http://schemas.openxmlformats.org/markup-compatibility/2006">
                <mc:Choice xmlns:v="urn:schemas-microsoft-com:vml" Requires="v">
                  <p:oleObj spid="_x0000_s2202" name="Prism 9" r:id="rId8" imgW="3104010" imgH="2444005" progId="Prism9.Document">
                    <p:embed/>
                  </p:oleObj>
                </mc:Choice>
                <mc:Fallback>
                  <p:oleObj name="Prism 9" r:id="rId8" imgW="3104010" imgH="2444005" progId="Prism9.Document">
                    <p:embed/>
                    <p:pic>
                      <p:nvPicPr>
                        <p:cNvPr id="5" name="Objekt 4"/>
                        <p:cNvPicPr/>
                        <p:nvPr/>
                      </p:nvPicPr>
                      <p:blipFill>
                        <a:blip r:embed="rId9"/>
                        <a:stretch>
                          <a:fillRect/>
                        </a:stretch>
                      </p:blipFill>
                      <p:spPr>
                        <a:xfrm>
                          <a:off x="2391883" y="802984"/>
                          <a:ext cx="2340000" cy="1841148"/>
                        </a:xfrm>
                        <a:prstGeom prst="rect">
                          <a:avLst/>
                        </a:prstGeom>
                      </p:spPr>
                    </p:pic>
                  </p:oleObj>
                </mc:Fallback>
              </mc:AlternateContent>
            </a:graphicData>
          </a:graphic>
        </p:graphicFrame>
        <p:sp>
          <p:nvSpPr>
            <p:cNvPr id="708" name="ZoneTexte 181">
              <a:extLst>
                <a:ext uri="{FF2B5EF4-FFF2-40B4-BE49-F238E27FC236}">
                  <a16:creationId xmlns:a16="http://schemas.microsoft.com/office/drawing/2014/main" id="{E78996E8-1791-44BE-8C9B-B78F94B38BED}"/>
                </a:ext>
              </a:extLst>
            </p:cNvPr>
            <p:cNvSpPr txBox="1"/>
            <p:nvPr/>
          </p:nvSpPr>
          <p:spPr>
            <a:xfrm>
              <a:off x="-13218" y="716423"/>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A</a:t>
              </a:r>
            </a:p>
          </p:txBody>
        </p:sp>
        <p:graphicFrame>
          <p:nvGraphicFramePr>
            <p:cNvPr id="4" name="Objekt 3"/>
            <p:cNvGraphicFramePr>
              <a:graphicFrameLocks noChangeAspect="1"/>
            </p:cNvGraphicFramePr>
            <p:nvPr>
              <p:extLst/>
            </p:nvPr>
          </p:nvGraphicFramePr>
          <p:xfrm>
            <a:off x="224135" y="709595"/>
            <a:ext cx="2340000" cy="1946880"/>
          </p:xfrm>
          <a:graphic>
            <a:graphicData uri="http://schemas.openxmlformats.org/presentationml/2006/ole">
              <mc:AlternateContent xmlns:mc="http://schemas.openxmlformats.org/markup-compatibility/2006">
                <mc:Choice xmlns:v="urn:schemas-microsoft-com:vml" Requires="v">
                  <p:oleObj spid="_x0000_s2203" name="Prism 9" r:id="rId10" imgW="3146866" imgH="2616159" progId="Prism9.Document">
                    <p:embed/>
                  </p:oleObj>
                </mc:Choice>
                <mc:Fallback>
                  <p:oleObj name="Prism 9" r:id="rId10" imgW="3146866" imgH="2616159" progId="Prism9.Document">
                    <p:embed/>
                    <p:pic>
                      <p:nvPicPr>
                        <p:cNvPr id="4" name="Objekt 3"/>
                        <p:cNvPicPr/>
                        <p:nvPr/>
                      </p:nvPicPr>
                      <p:blipFill>
                        <a:blip r:embed="rId11"/>
                        <a:stretch>
                          <a:fillRect/>
                        </a:stretch>
                      </p:blipFill>
                      <p:spPr>
                        <a:xfrm>
                          <a:off x="224135" y="709595"/>
                          <a:ext cx="2340000" cy="1946880"/>
                        </a:xfrm>
                        <a:prstGeom prst="rect">
                          <a:avLst/>
                        </a:prstGeom>
                      </p:spPr>
                    </p:pic>
                  </p:oleObj>
                </mc:Fallback>
              </mc:AlternateContent>
            </a:graphicData>
          </a:graphic>
        </p:graphicFrame>
        <p:graphicFrame>
          <p:nvGraphicFramePr>
            <p:cNvPr id="7" name="Objekt 6"/>
            <p:cNvGraphicFramePr>
              <a:graphicFrameLocks noChangeAspect="1"/>
            </p:cNvGraphicFramePr>
            <p:nvPr>
              <p:extLst/>
            </p:nvPr>
          </p:nvGraphicFramePr>
          <p:xfrm>
            <a:off x="4424580" y="828469"/>
            <a:ext cx="2340000" cy="1823611"/>
          </p:xfrm>
          <a:graphic>
            <a:graphicData uri="http://schemas.openxmlformats.org/presentationml/2006/ole">
              <mc:AlternateContent xmlns:mc="http://schemas.openxmlformats.org/markup-compatibility/2006">
                <mc:Choice xmlns:v="urn:schemas-microsoft-com:vml" Requires="v">
                  <p:oleObj spid="_x0000_s2204" name="Prism 9" r:id="rId12" imgW="3140744" imgH="2444005" progId="Prism9.Document">
                    <p:embed/>
                  </p:oleObj>
                </mc:Choice>
                <mc:Fallback>
                  <p:oleObj name="Prism 9" r:id="rId12" imgW="3140744" imgH="2444005" progId="Prism9.Document">
                    <p:embed/>
                    <p:pic>
                      <p:nvPicPr>
                        <p:cNvPr id="7" name="Objekt 6"/>
                        <p:cNvPicPr/>
                        <p:nvPr/>
                      </p:nvPicPr>
                      <p:blipFill>
                        <a:blip r:embed="rId13"/>
                        <a:stretch>
                          <a:fillRect/>
                        </a:stretch>
                      </p:blipFill>
                      <p:spPr>
                        <a:xfrm>
                          <a:off x="4424580" y="828469"/>
                          <a:ext cx="2340000" cy="1823611"/>
                        </a:xfrm>
                        <a:prstGeom prst="rect">
                          <a:avLst/>
                        </a:prstGeom>
                      </p:spPr>
                    </p:pic>
                  </p:oleObj>
                </mc:Fallback>
              </mc:AlternateContent>
            </a:graphicData>
          </a:graphic>
        </p:graphicFrame>
        <p:sp>
          <p:nvSpPr>
            <p:cNvPr id="8" name="Textfeld 7"/>
            <p:cNvSpPr txBox="1"/>
            <p:nvPr/>
          </p:nvSpPr>
          <p:spPr>
            <a:xfrm rot="16200000">
              <a:off x="-766211" y="1606180"/>
              <a:ext cx="1763584" cy="261610"/>
            </a:xfrm>
            <a:prstGeom prst="rect">
              <a:avLst/>
            </a:prstGeom>
            <a:noFill/>
          </p:spPr>
          <p:txBody>
            <a:bodyPr wrap="square" rtlCol="0">
              <a:spAutoFit/>
            </a:bodyPr>
            <a:lstStyle/>
            <a:p>
              <a:pPr algn="ctr"/>
              <a:r>
                <a:rPr lang="de-DE" sz="1100" dirty="0"/>
                <a:t>Mitochondrial dysfunction</a:t>
              </a:r>
              <a:endParaRPr lang="en-US" sz="1100" dirty="0"/>
            </a:p>
          </p:txBody>
        </p:sp>
      </p:grpSp>
      <p:grpSp>
        <p:nvGrpSpPr>
          <p:cNvPr id="61" name="Gruppieren 60"/>
          <p:cNvGrpSpPr/>
          <p:nvPr/>
        </p:nvGrpSpPr>
        <p:grpSpPr>
          <a:xfrm>
            <a:off x="-4168" y="2236509"/>
            <a:ext cx="6818271" cy="1969698"/>
            <a:chOff x="-4168" y="2385371"/>
            <a:chExt cx="6818271" cy="1969698"/>
          </a:xfrm>
        </p:grpSpPr>
        <p:graphicFrame>
          <p:nvGraphicFramePr>
            <p:cNvPr id="57" name="Objekt 56"/>
            <p:cNvGraphicFramePr>
              <a:graphicFrameLocks/>
            </p:cNvGraphicFramePr>
            <p:nvPr>
              <p:extLst/>
            </p:nvPr>
          </p:nvGraphicFramePr>
          <p:xfrm>
            <a:off x="4474103" y="2644821"/>
            <a:ext cx="2340000" cy="1692000"/>
          </p:xfrm>
          <a:graphic>
            <a:graphicData uri="http://schemas.openxmlformats.org/presentationml/2006/ole">
              <mc:AlternateContent xmlns:mc="http://schemas.openxmlformats.org/markup-compatibility/2006">
                <mc:Choice xmlns:v="urn:schemas-microsoft-com:vml" Requires="v">
                  <p:oleObj spid="_x0000_s2205" name="Prism 9" r:id="rId14" imgW="3140744" imgH="2444005" progId="Prism9.Document">
                    <p:embed/>
                  </p:oleObj>
                </mc:Choice>
                <mc:Fallback>
                  <p:oleObj name="Prism 9" r:id="rId14" imgW="3140744" imgH="2444005" progId="Prism9.Document">
                    <p:embed/>
                    <p:pic>
                      <p:nvPicPr>
                        <p:cNvPr id="57" name="Objekt 56"/>
                        <p:cNvPicPr/>
                        <p:nvPr/>
                      </p:nvPicPr>
                      <p:blipFill>
                        <a:blip r:embed="rId15"/>
                        <a:stretch>
                          <a:fillRect/>
                        </a:stretch>
                      </p:blipFill>
                      <p:spPr>
                        <a:xfrm>
                          <a:off x="4474103" y="2644821"/>
                          <a:ext cx="2340000" cy="1692000"/>
                        </a:xfrm>
                        <a:prstGeom prst="rect">
                          <a:avLst/>
                        </a:prstGeom>
                      </p:spPr>
                    </p:pic>
                  </p:oleObj>
                </mc:Fallback>
              </mc:AlternateContent>
            </a:graphicData>
          </a:graphic>
        </p:graphicFrame>
        <p:grpSp>
          <p:nvGrpSpPr>
            <p:cNvPr id="27" name="Gruppieren 26"/>
            <p:cNvGrpSpPr/>
            <p:nvPr/>
          </p:nvGrpSpPr>
          <p:grpSpPr>
            <a:xfrm>
              <a:off x="-4168" y="2465140"/>
              <a:ext cx="512412" cy="1628381"/>
              <a:chOff x="-23218" y="2817353"/>
              <a:chExt cx="512412" cy="1628381"/>
            </a:xfrm>
          </p:grpSpPr>
          <p:sp>
            <p:nvSpPr>
              <p:cNvPr id="20" name="ZoneTexte 181">
                <a:extLst>
                  <a:ext uri="{FF2B5EF4-FFF2-40B4-BE49-F238E27FC236}">
                    <a16:creationId xmlns:a16="http://schemas.microsoft.com/office/drawing/2014/main" id="{E78996E8-1791-44BE-8C9B-B78F94B38BED}"/>
                  </a:ext>
                </a:extLst>
              </p:cNvPr>
              <p:cNvSpPr txBox="1"/>
              <p:nvPr/>
            </p:nvSpPr>
            <p:spPr>
              <a:xfrm>
                <a:off x="-23218" y="2817353"/>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B</a:t>
                </a:r>
              </a:p>
            </p:txBody>
          </p:sp>
          <p:sp>
            <p:nvSpPr>
              <p:cNvPr id="22" name="Textfeld 21"/>
              <p:cNvSpPr txBox="1"/>
              <p:nvPr/>
            </p:nvSpPr>
            <p:spPr>
              <a:xfrm rot="16200000">
                <a:off x="-619104" y="3586966"/>
                <a:ext cx="1455926" cy="261610"/>
              </a:xfrm>
              <a:prstGeom prst="rect">
                <a:avLst/>
              </a:prstGeom>
              <a:noFill/>
            </p:spPr>
            <p:txBody>
              <a:bodyPr wrap="square" rtlCol="0">
                <a:spAutoFit/>
              </a:bodyPr>
              <a:lstStyle/>
              <a:p>
                <a:pPr algn="ctr"/>
                <a:r>
                  <a:rPr lang="de-DE" sz="1100" dirty="0"/>
                  <a:t>Autophagy</a:t>
                </a:r>
                <a:endParaRPr lang="en-US" sz="1100" dirty="0"/>
              </a:p>
            </p:txBody>
          </p:sp>
        </p:grpSp>
        <p:graphicFrame>
          <p:nvGraphicFramePr>
            <p:cNvPr id="55" name="Objekt 54"/>
            <p:cNvGraphicFramePr>
              <a:graphicFrameLocks noChangeAspect="1"/>
            </p:cNvGraphicFramePr>
            <p:nvPr>
              <p:extLst/>
            </p:nvPr>
          </p:nvGraphicFramePr>
          <p:xfrm>
            <a:off x="280661" y="2385371"/>
            <a:ext cx="2304000" cy="1969698"/>
          </p:xfrm>
          <a:graphic>
            <a:graphicData uri="http://schemas.openxmlformats.org/presentationml/2006/ole">
              <mc:AlternateContent xmlns:mc="http://schemas.openxmlformats.org/markup-compatibility/2006">
                <mc:Choice xmlns:v="urn:schemas-microsoft-com:vml" Requires="v">
                  <p:oleObj spid="_x0000_s2206" name="Prism 9" r:id="rId16" imgW="3140744" imgH="2684948" progId="Prism9.Document">
                    <p:embed/>
                  </p:oleObj>
                </mc:Choice>
                <mc:Fallback>
                  <p:oleObj name="Prism 9" r:id="rId16" imgW="3140744" imgH="2684948" progId="Prism9.Document">
                    <p:embed/>
                    <p:pic>
                      <p:nvPicPr>
                        <p:cNvPr id="55" name="Objekt 54"/>
                        <p:cNvPicPr/>
                        <p:nvPr/>
                      </p:nvPicPr>
                      <p:blipFill>
                        <a:blip r:embed="rId17"/>
                        <a:stretch>
                          <a:fillRect/>
                        </a:stretch>
                      </p:blipFill>
                      <p:spPr>
                        <a:xfrm>
                          <a:off x="280661" y="2385371"/>
                          <a:ext cx="2304000" cy="1969698"/>
                        </a:xfrm>
                        <a:prstGeom prst="rect">
                          <a:avLst/>
                        </a:prstGeom>
                      </p:spPr>
                    </p:pic>
                  </p:oleObj>
                </mc:Fallback>
              </mc:AlternateContent>
            </a:graphicData>
          </a:graphic>
        </p:graphicFrame>
        <p:graphicFrame>
          <p:nvGraphicFramePr>
            <p:cNvPr id="56" name="Objekt 55"/>
            <p:cNvGraphicFramePr>
              <a:graphicFrameLocks/>
            </p:cNvGraphicFramePr>
            <p:nvPr>
              <p:extLst/>
            </p:nvPr>
          </p:nvGraphicFramePr>
          <p:xfrm>
            <a:off x="2359382" y="2618168"/>
            <a:ext cx="2340000" cy="1692000"/>
          </p:xfrm>
          <a:graphic>
            <a:graphicData uri="http://schemas.openxmlformats.org/presentationml/2006/ole">
              <mc:AlternateContent xmlns:mc="http://schemas.openxmlformats.org/markup-compatibility/2006">
                <mc:Choice xmlns:v="urn:schemas-microsoft-com:vml" Requires="v">
                  <p:oleObj spid="_x0000_s2207" name="Prism 9" r:id="rId18" imgW="3140744" imgH="2444005" progId="Prism9.Document">
                    <p:embed/>
                  </p:oleObj>
                </mc:Choice>
                <mc:Fallback>
                  <p:oleObj name="Prism 9" r:id="rId18" imgW="3140744" imgH="2444005" progId="Prism9.Document">
                    <p:embed/>
                    <p:pic>
                      <p:nvPicPr>
                        <p:cNvPr id="56" name="Objekt 55"/>
                        <p:cNvPicPr/>
                        <p:nvPr/>
                      </p:nvPicPr>
                      <p:blipFill>
                        <a:blip r:embed="rId19"/>
                        <a:stretch>
                          <a:fillRect/>
                        </a:stretch>
                      </p:blipFill>
                      <p:spPr>
                        <a:xfrm>
                          <a:off x="2359382" y="2618168"/>
                          <a:ext cx="2340000" cy="1692000"/>
                        </a:xfrm>
                        <a:prstGeom prst="rect">
                          <a:avLst/>
                        </a:prstGeom>
                      </p:spPr>
                    </p:pic>
                  </p:oleObj>
                </mc:Fallback>
              </mc:AlternateContent>
            </a:graphicData>
          </a:graphic>
        </p:graphicFrame>
      </p:grpSp>
      <p:grpSp>
        <p:nvGrpSpPr>
          <p:cNvPr id="62" name="Gruppieren 61"/>
          <p:cNvGrpSpPr/>
          <p:nvPr/>
        </p:nvGrpSpPr>
        <p:grpSpPr>
          <a:xfrm>
            <a:off x="-21954" y="4105907"/>
            <a:ext cx="4788183" cy="1858887"/>
            <a:chOff x="-21954" y="4254587"/>
            <a:chExt cx="4788184" cy="1924108"/>
          </a:xfrm>
        </p:grpSpPr>
        <p:grpSp>
          <p:nvGrpSpPr>
            <p:cNvPr id="33" name="Gruppieren 32"/>
            <p:cNvGrpSpPr/>
            <p:nvPr/>
          </p:nvGrpSpPr>
          <p:grpSpPr>
            <a:xfrm>
              <a:off x="-21954" y="4259824"/>
              <a:ext cx="512412" cy="1644989"/>
              <a:chOff x="-41009" y="2279811"/>
              <a:chExt cx="512412" cy="1644989"/>
            </a:xfrm>
          </p:grpSpPr>
          <p:sp>
            <p:nvSpPr>
              <p:cNvPr id="34" name="ZoneTexte 181">
                <a:extLst>
                  <a:ext uri="{FF2B5EF4-FFF2-40B4-BE49-F238E27FC236}">
                    <a16:creationId xmlns:a16="http://schemas.microsoft.com/office/drawing/2014/main" id="{E78996E8-1791-44BE-8C9B-B78F94B38BED}"/>
                  </a:ext>
                </a:extLst>
              </p:cNvPr>
              <p:cNvSpPr txBox="1"/>
              <p:nvPr/>
            </p:nvSpPr>
            <p:spPr>
              <a:xfrm>
                <a:off x="-41009" y="2279811"/>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C</a:t>
                </a:r>
              </a:p>
            </p:txBody>
          </p:sp>
          <p:sp>
            <p:nvSpPr>
              <p:cNvPr id="35" name="Textfeld 34"/>
              <p:cNvSpPr txBox="1"/>
              <p:nvPr/>
            </p:nvSpPr>
            <p:spPr>
              <a:xfrm rot="16200000">
                <a:off x="-562719" y="3100475"/>
                <a:ext cx="1387040" cy="261610"/>
              </a:xfrm>
              <a:prstGeom prst="rect">
                <a:avLst/>
              </a:prstGeom>
              <a:noFill/>
            </p:spPr>
            <p:txBody>
              <a:bodyPr wrap="square" rtlCol="0">
                <a:spAutoFit/>
              </a:bodyPr>
              <a:lstStyle/>
              <a:p>
                <a:pPr algn="ctr"/>
                <a:r>
                  <a:rPr lang="de-DE" sz="1100" dirty="0"/>
                  <a:t>ER stress</a:t>
                </a:r>
                <a:endParaRPr lang="en-US" sz="1100" dirty="0"/>
              </a:p>
            </p:txBody>
          </p:sp>
        </p:grpSp>
        <p:graphicFrame>
          <p:nvGraphicFramePr>
            <p:cNvPr id="58" name="Objekt 57"/>
            <p:cNvGraphicFramePr>
              <a:graphicFrameLocks noChangeAspect="1"/>
            </p:cNvGraphicFramePr>
            <p:nvPr>
              <p:extLst/>
            </p:nvPr>
          </p:nvGraphicFramePr>
          <p:xfrm>
            <a:off x="187325" y="4254587"/>
            <a:ext cx="2448000" cy="1919178"/>
          </p:xfrm>
          <a:graphic>
            <a:graphicData uri="http://schemas.openxmlformats.org/presentationml/2006/ole">
              <mc:AlternateContent xmlns:mc="http://schemas.openxmlformats.org/markup-compatibility/2006">
                <mc:Choice xmlns:v="urn:schemas-microsoft-com:vml" Requires="v">
                  <p:oleObj spid="_x0000_s2208" name="Prism 9" r:id="rId20" imgW="3421289" imgH="2684948" progId="Prism9.Document">
                    <p:embed/>
                  </p:oleObj>
                </mc:Choice>
                <mc:Fallback>
                  <p:oleObj name="Prism 9" r:id="rId20" imgW="3421289" imgH="2684948" progId="Prism9.Document">
                    <p:embed/>
                    <p:pic>
                      <p:nvPicPr>
                        <p:cNvPr id="58" name="Objekt 57"/>
                        <p:cNvPicPr/>
                        <p:nvPr/>
                      </p:nvPicPr>
                      <p:blipFill>
                        <a:blip r:embed="rId21"/>
                        <a:stretch>
                          <a:fillRect/>
                        </a:stretch>
                      </p:blipFill>
                      <p:spPr>
                        <a:xfrm>
                          <a:off x="187325" y="4254587"/>
                          <a:ext cx="2448000" cy="1919178"/>
                        </a:xfrm>
                        <a:prstGeom prst="rect">
                          <a:avLst/>
                        </a:prstGeom>
                      </p:spPr>
                    </p:pic>
                  </p:oleObj>
                </mc:Fallback>
              </mc:AlternateContent>
            </a:graphicData>
          </a:graphic>
        </p:graphicFrame>
        <p:graphicFrame>
          <p:nvGraphicFramePr>
            <p:cNvPr id="59" name="Objekt 58"/>
            <p:cNvGraphicFramePr>
              <a:graphicFrameLocks noChangeAspect="1"/>
            </p:cNvGraphicFramePr>
            <p:nvPr>
              <p:extLst/>
            </p:nvPr>
          </p:nvGraphicFramePr>
          <p:xfrm>
            <a:off x="2318230" y="4259515"/>
            <a:ext cx="2448000" cy="1919180"/>
          </p:xfrm>
          <a:graphic>
            <a:graphicData uri="http://schemas.openxmlformats.org/presentationml/2006/ole">
              <mc:AlternateContent xmlns:mc="http://schemas.openxmlformats.org/markup-compatibility/2006">
                <mc:Choice xmlns:v="urn:schemas-microsoft-com:vml" Requires="v">
                  <p:oleObj spid="_x0000_s2209" name="Prism 9" r:id="rId22" imgW="3421289" imgH="2681707" progId="Prism9.Document">
                    <p:embed/>
                  </p:oleObj>
                </mc:Choice>
                <mc:Fallback>
                  <p:oleObj name="Prism 9" r:id="rId22" imgW="3421289" imgH="2681707" progId="Prism9.Document">
                    <p:embed/>
                    <p:pic>
                      <p:nvPicPr>
                        <p:cNvPr id="59" name="Objekt 58"/>
                        <p:cNvPicPr/>
                        <p:nvPr/>
                      </p:nvPicPr>
                      <p:blipFill>
                        <a:blip r:embed="rId23"/>
                        <a:stretch>
                          <a:fillRect/>
                        </a:stretch>
                      </p:blipFill>
                      <p:spPr>
                        <a:xfrm>
                          <a:off x="2318230" y="4259515"/>
                          <a:ext cx="2448000" cy="1919180"/>
                        </a:xfrm>
                        <a:prstGeom prst="rect">
                          <a:avLst/>
                        </a:prstGeom>
                      </p:spPr>
                    </p:pic>
                  </p:oleObj>
                </mc:Fallback>
              </mc:AlternateContent>
            </a:graphicData>
          </a:graphic>
        </p:graphicFrame>
      </p:grpSp>
      <p:grpSp>
        <p:nvGrpSpPr>
          <p:cNvPr id="710" name="Gruppieren 709"/>
          <p:cNvGrpSpPr/>
          <p:nvPr/>
        </p:nvGrpSpPr>
        <p:grpSpPr>
          <a:xfrm>
            <a:off x="21266" y="5922826"/>
            <a:ext cx="6743071" cy="1991690"/>
            <a:chOff x="21266" y="5922826"/>
            <a:chExt cx="6743071" cy="1991690"/>
          </a:xfrm>
        </p:grpSpPr>
        <p:graphicFrame>
          <p:nvGraphicFramePr>
            <p:cNvPr id="707" name="Objekt 706"/>
            <p:cNvGraphicFramePr>
              <a:graphicFrameLocks noChangeAspect="1"/>
            </p:cNvGraphicFramePr>
            <p:nvPr>
              <p:extLst/>
            </p:nvPr>
          </p:nvGraphicFramePr>
          <p:xfrm>
            <a:off x="4544919" y="5922826"/>
            <a:ext cx="2219418" cy="1980000"/>
          </p:xfrm>
          <a:graphic>
            <a:graphicData uri="http://schemas.openxmlformats.org/presentationml/2006/ole">
              <mc:AlternateContent xmlns:mc="http://schemas.openxmlformats.org/markup-compatibility/2006">
                <mc:Choice xmlns:v="urn:schemas-microsoft-com:vml" Requires="v">
                  <p:oleObj spid="_x0000_s2210" name="Prism 9" r:id="rId24" imgW="3140744" imgH="2799117" progId="Prism9.Document">
                    <p:embed/>
                  </p:oleObj>
                </mc:Choice>
                <mc:Fallback>
                  <p:oleObj name="Prism 9" r:id="rId24" imgW="3140744" imgH="2799117" progId="Prism9.Document">
                    <p:embed/>
                    <p:pic>
                      <p:nvPicPr>
                        <p:cNvPr id="707" name="Objekt 706"/>
                        <p:cNvPicPr/>
                        <p:nvPr/>
                      </p:nvPicPr>
                      <p:blipFill>
                        <a:blip r:embed="rId25"/>
                        <a:stretch>
                          <a:fillRect/>
                        </a:stretch>
                      </p:blipFill>
                      <p:spPr>
                        <a:xfrm>
                          <a:off x="4544919" y="5922826"/>
                          <a:ext cx="2219418" cy="1980000"/>
                        </a:xfrm>
                        <a:prstGeom prst="rect">
                          <a:avLst/>
                        </a:prstGeom>
                      </p:spPr>
                    </p:pic>
                  </p:oleObj>
                </mc:Fallback>
              </mc:AlternateContent>
            </a:graphicData>
          </a:graphic>
        </p:graphicFrame>
        <p:grpSp>
          <p:nvGrpSpPr>
            <p:cNvPr id="37" name="Gruppieren 36"/>
            <p:cNvGrpSpPr/>
            <p:nvPr/>
          </p:nvGrpSpPr>
          <p:grpSpPr>
            <a:xfrm>
              <a:off x="21266" y="5942697"/>
              <a:ext cx="515921" cy="1803379"/>
              <a:chOff x="-321" y="2027724"/>
              <a:chExt cx="515921" cy="1803379"/>
            </a:xfrm>
          </p:grpSpPr>
          <p:sp>
            <p:nvSpPr>
              <p:cNvPr id="38" name="ZoneTexte 181">
                <a:extLst>
                  <a:ext uri="{FF2B5EF4-FFF2-40B4-BE49-F238E27FC236}">
                    <a16:creationId xmlns:a16="http://schemas.microsoft.com/office/drawing/2014/main" id="{E78996E8-1791-44BE-8C9B-B78F94B38BED}"/>
                  </a:ext>
                </a:extLst>
              </p:cNvPr>
              <p:cNvSpPr txBox="1"/>
              <p:nvPr/>
            </p:nvSpPr>
            <p:spPr>
              <a:xfrm>
                <a:off x="3188" y="2027724"/>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D</a:t>
                </a:r>
              </a:p>
            </p:txBody>
          </p:sp>
          <p:sp>
            <p:nvSpPr>
              <p:cNvPr id="39" name="Textfeld 38"/>
              <p:cNvSpPr txBox="1"/>
              <p:nvPr/>
            </p:nvSpPr>
            <p:spPr>
              <a:xfrm rot="16200000">
                <a:off x="-632706" y="2937108"/>
                <a:ext cx="1526380" cy="261610"/>
              </a:xfrm>
              <a:prstGeom prst="rect">
                <a:avLst/>
              </a:prstGeom>
              <a:noFill/>
            </p:spPr>
            <p:txBody>
              <a:bodyPr wrap="square" rtlCol="0">
                <a:spAutoFit/>
              </a:bodyPr>
              <a:lstStyle/>
              <a:p>
                <a:pPr algn="ctr"/>
                <a:r>
                  <a:rPr lang="de-DE" sz="1100" dirty="0"/>
                  <a:t>Oxidative stress</a:t>
                </a:r>
                <a:endParaRPr lang="en-US" sz="1100" dirty="0"/>
              </a:p>
            </p:txBody>
          </p:sp>
        </p:grpSp>
        <p:graphicFrame>
          <p:nvGraphicFramePr>
            <p:cNvPr id="704" name="Objekt 703"/>
            <p:cNvGraphicFramePr>
              <a:graphicFrameLocks noChangeAspect="1"/>
            </p:cNvGraphicFramePr>
            <p:nvPr>
              <p:extLst/>
            </p:nvPr>
          </p:nvGraphicFramePr>
          <p:xfrm>
            <a:off x="281522" y="5934516"/>
            <a:ext cx="2235257" cy="1980000"/>
          </p:xfrm>
          <a:graphic>
            <a:graphicData uri="http://schemas.openxmlformats.org/presentationml/2006/ole">
              <mc:AlternateContent xmlns:mc="http://schemas.openxmlformats.org/markup-compatibility/2006">
                <mc:Choice xmlns:v="urn:schemas-microsoft-com:vml" Requires="v">
                  <p:oleObj spid="_x0000_s2211" name="Prism 9" r:id="rId26" imgW="3030902" imgH="2684948" progId="Prism9.Document">
                    <p:embed/>
                  </p:oleObj>
                </mc:Choice>
                <mc:Fallback>
                  <p:oleObj name="Prism 9" r:id="rId26" imgW="3030902" imgH="2684948" progId="Prism9.Document">
                    <p:embed/>
                    <p:pic>
                      <p:nvPicPr>
                        <p:cNvPr id="704" name="Objekt 703"/>
                        <p:cNvPicPr/>
                        <p:nvPr/>
                      </p:nvPicPr>
                      <p:blipFill>
                        <a:blip r:embed="rId27"/>
                        <a:stretch>
                          <a:fillRect/>
                        </a:stretch>
                      </p:blipFill>
                      <p:spPr>
                        <a:xfrm>
                          <a:off x="281522" y="5934516"/>
                          <a:ext cx="2235257" cy="1980000"/>
                        </a:xfrm>
                        <a:prstGeom prst="rect">
                          <a:avLst/>
                        </a:prstGeom>
                      </p:spPr>
                    </p:pic>
                  </p:oleObj>
                </mc:Fallback>
              </mc:AlternateContent>
            </a:graphicData>
          </a:graphic>
        </p:graphicFrame>
        <p:graphicFrame>
          <p:nvGraphicFramePr>
            <p:cNvPr id="706" name="Objekt 705"/>
            <p:cNvGraphicFramePr>
              <a:graphicFrameLocks noChangeAspect="1"/>
            </p:cNvGraphicFramePr>
            <p:nvPr>
              <p:extLst/>
            </p:nvPr>
          </p:nvGraphicFramePr>
          <p:xfrm>
            <a:off x="2413781" y="5929176"/>
            <a:ext cx="2316049" cy="1980000"/>
          </p:xfrm>
          <a:graphic>
            <a:graphicData uri="http://schemas.openxmlformats.org/presentationml/2006/ole">
              <mc:AlternateContent xmlns:mc="http://schemas.openxmlformats.org/markup-compatibility/2006">
                <mc:Choice xmlns:v="urn:schemas-microsoft-com:vml" Requires="v">
                  <p:oleObj spid="_x0000_s2212" name="Prism 9" r:id="rId28" imgW="3140744" imgH="2684948" progId="Prism9.Document">
                    <p:embed/>
                  </p:oleObj>
                </mc:Choice>
                <mc:Fallback>
                  <p:oleObj name="Prism 9" r:id="rId28" imgW="3140744" imgH="2684948" progId="Prism9.Document">
                    <p:embed/>
                    <p:pic>
                      <p:nvPicPr>
                        <p:cNvPr id="706" name="Objekt 705"/>
                        <p:cNvPicPr/>
                        <p:nvPr/>
                      </p:nvPicPr>
                      <p:blipFill>
                        <a:blip r:embed="rId29"/>
                        <a:stretch>
                          <a:fillRect/>
                        </a:stretch>
                      </p:blipFill>
                      <p:spPr>
                        <a:xfrm>
                          <a:off x="2413781" y="5929176"/>
                          <a:ext cx="2316049" cy="1980000"/>
                        </a:xfrm>
                        <a:prstGeom prst="rect">
                          <a:avLst/>
                        </a:prstGeom>
                      </p:spPr>
                    </p:pic>
                  </p:oleObj>
                </mc:Fallback>
              </mc:AlternateContent>
            </a:graphicData>
          </a:graphic>
        </p:graphicFrame>
      </p:grpSp>
      <p:grpSp>
        <p:nvGrpSpPr>
          <p:cNvPr id="711" name="Gruppieren 710"/>
          <p:cNvGrpSpPr/>
          <p:nvPr/>
        </p:nvGrpSpPr>
        <p:grpSpPr>
          <a:xfrm>
            <a:off x="24893" y="7786349"/>
            <a:ext cx="2615929" cy="1803379"/>
            <a:chOff x="24893" y="7786349"/>
            <a:chExt cx="2335543" cy="1803379"/>
          </a:xfrm>
        </p:grpSpPr>
        <p:grpSp>
          <p:nvGrpSpPr>
            <p:cNvPr id="48" name="Gruppieren 47"/>
            <p:cNvGrpSpPr/>
            <p:nvPr/>
          </p:nvGrpSpPr>
          <p:grpSpPr>
            <a:xfrm>
              <a:off x="24893" y="7786349"/>
              <a:ext cx="515921" cy="1803379"/>
              <a:chOff x="-321" y="2027724"/>
              <a:chExt cx="515921" cy="1803379"/>
            </a:xfrm>
          </p:grpSpPr>
          <p:sp>
            <p:nvSpPr>
              <p:cNvPr id="50" name="ZoneTexte 181">
                <a:extLst>
                  <a:ext uri="{FF2B5EF4-FFF2-40B4-BE49-F238E27FC236}">
                    <a16:creationId xmlns:a16="http://schemas.microsoft.com/office/drawing/2014/main" id="{E78996E8-1791-44BE-8C9B-B78F94B38BED}"/>
                  </a:ext>
                </a:extLst>
              </p:cNvPr>
              <p:cNvSpPr txBox="1"/>
              <p:nvPr/>
            </p:nvSpPr>
            <p:spPr>
              <a:xfrm>
                <a:off x="3188" y="2027724"/>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E</a:t>
                </a:r>
              </a:p>
            </p:txBody>
          </p:sp>
          <p:sp>
            <p:nvSpPr>
              <p:cNvPr id="51" name="Textfeld 50"/>
              <p:cNvSpPr txBox="1"/>
              <p:nvPr/>
            </p:nvSpPr>
            <p:spPr>
              <a:xfrm rot="16200000">
                <a:off x="-632706" y="2937108"/>
                <a:ext cx="1526380" cy="261610"/>
              </a:xfrm>
              <a:prstGeom prst="rect">
                <a:avLst/>
              </a:prstGeom>
              <a:noFill/>
            </p:spPr>
            <p:txBody>
              <a:bodyPr wrap="square" rtlCol="0">
                <a:spAutoFit/>
              </a:bodyPr>
              <a:lstStyle/>
              <a:p>
                <a:pPr algn="ctr"/>
                <a:r>
                  <a:rPr lang="de-DE" sz="1100" dirty="0" err="1"/>
                  <a:t>Apoptosis</a:t>
                </a:r>
                <a:endParaRPr lang="en-US" sz="1100" dirty="0"/>
              </a:p>
            </p:txBody>
          </p:sp>
        </p:grpSp>
        <p:graphicFrame>
          <p:nvGraphicFramePr>
            <p:cNvPr id="709" name="Objekt 708"/>
            <p:cNvGraphicFramePr>
              <a:graphicFrameLocks noChangeAspect="1"/>
            </p:cNvGraphicFramePr>
            <p:nvPr>
              <p:extLst/>
            </p:nvPr>
          </p:nvGraphicFramePr>
          <p:xfrm>
            <a:off x="203237" y="7915275"/>
            <a:ext cx="2157199" cy="1649413"/>
          </p:xfrm>
          <a:graphic>
            <a:graphicData uri="http://schemas.openxmlformats.org/presentationml/2006/ole">
              <mc:AlternateContent xmlns:mc="http://schemas.openxmlformats.org/markup-compatibility/2006">
                <mc:Choice xmlns:v="urn:schemas-microsoft-com:vml" Requires="v">
                  <p:oleObj spid="_x0000_s2213" name="Prism 9" r:id="rId30" imgW="3512764" imgH="2684948" progId="Prism9.Document">
                    <p:embed/>
                  </p:oleObj>
                </mc:Choice>
                <mc:Fallback>
                  <p:oleObj name="Prism 9" r:id="rId30" imgW="3512764" imgH="2684948" progId="Prism9.Document">
                    <p:embed/>
                    <p:pic>
                      <p:nvPicPr>
                        <p:cNvPr id="709" name="Objekt 708"/>
                        <p:cNvPicPr/>
                        <p:nvPr/>
                      </p:nvPicPr>
                      <p:blipFill>
                        <a:blip r:embed="rId31"/>
                        <a:stretch>
                          <a:fillRect/>
                        </a:stretch>
                      </p:blipFill>
                      <p:spPr>
                        <a:xfrm>
                          <a:off x="203237" y="7915275"/>
                          <a:ext cx="2157199" cy="1649413"/>
                        </a:xfrm>
                        <a:prstGeom prst="rect">
                          <a:avLst/>
                        </a:prstGeom>
                      </p:spPr>
                    </p:pic>
                  </p:oleObj>
                </mc:Fallback>
              </mc:AlternateContent>
            </a:graphicData>
          </a:graphic>
        </p:graphicFrame>
      </p:grpSp>
      <p:graphicFrame>
        <p:nvGraphicFramePr>
          <p:cNvPr id="712" name="Objekt 711"/>
          <p:cNvGraphicFramePr>
            <a:graphicFrameLocks noChangeAspect="1"/>
          </p:cNvGraphicFramePr>
          <p:nvPr>
            <p:extLst/>
          </p:nvPr>
        </p:nvGraphicFramePr>
        <p:xfrm>
          <a:off x="2296335" y="7945438"/>
          <a:ext cx="2439988" cy="1663700"/>
        </p:xfrm>
        <a:graphic>
          <a:graphicData uri="http://schemas.openxmlformats.org/presentationml/2006/ole">
            <mc:AlternateContent xmlns:mc="http://schemas.openxmlformats.org/markup-compatibility/2006">
              <mc:Choice xmlns:v="urn:schemas-microsoft-com:vml" Requires="v">
                <p:oleObj spid="_x0000_s2214" name="Prism 9" r:id="rId32" imgW="3549137" imgH="2416634" progId="Prism9.Document">
                  <p:embed/>
                </p:oleObj>
              </mc:Choice>
              <mc:Fallback>
                <p:oleObj name="Prism 9" r:id="rId32" imgW="3549137" imgH="2416634" progId="Prism9.Document">
                  <p:embed/>
                  <p:pic>
                    <p:nvPicPr>
                      <p:cNvPr id="712" name="Objekt 711"/>
                      <p:cNvPicPr/>
                      <p:nvPr/>
                    </p:nvPicPr>
                    <p:blipFill>
                      <a:blip r:embed="rId33"/>
                      <a:stretch>
                        <a:fillRect/>
                      </a:stretch>
                    </p:blipFill>
                    <p:spPr>
                      <a:xfrm>
                        <a:off x="2296335" y="7945438"/>
                        <a:ext cx="2439988" cy="1663700"/>
                      </a:xfrm>
                      <a:prstGeom prst="rect">
                        <a:avLst/>
                      </a:prstGeom>
                    </p:spPr>
                  </p:pic>
                </p:oleObj>
              </mc:Fallback>
            </mc:AlternateContent>
          </a:graphicData>
        </a:graphic>
      </p:graphicFrame>
      <p:sp>
        <p:nvSpPr>
          <p:cNvPr id="63" name="TextBox 62"/>
          <p:cNvSpPr txBox="1"/>
          <p:nvPr/>
        </p:nvSpPr>
        <p:spPr>
          <a:xfrm>
            <a:off x="327893" y="101880"/>
            <a:ext cx="949299"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PBS/N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smtClean="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LLC/N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
        <p:nvSpPr>
          <p:cNvPr id="64" name="TextBox 63"/>
          <p:cNvSpPr txBox="1"/>
          <p:nvPr/>
        </p:nvSpPr>
        <p:spPr>
          <a:xfrm>
            <a:off x="1165166" y="101880"/>
            <a:ext cx="885179" cy="400110"/>
          </a:xfrm>
          <a:prstGeom prst="rect">
            <a:avLst/>
          </a:prstGeom>
          <a:noFill/>
        </p:spPr>
        <p:txBody>
          <a:bodyPr wrap="none" rtlCol="0">
            <a:spAutoFit/>
          </a:bodyPr>
          <a:lstStyle/>
          <a:p>
            <a:r>
              <a:rPr lang="de-DE" sz="1000" dirty="0" smtClean="0">
                <a:solidFill>
                  <a:schemeClr val="accent2">
                    <a:lumMod val="40000"/>
                    <a:lumOff val="60000"/>
                  </a:schemeClr>
                </a:solidFill>
                <a:latin typeface="Arial" panose="020B0604020202020204" pitchFamily="34" charset="0"/>
                <a:cs typeface="Arial" panose="020B0604020202020204" pitchFamily="34" charset="0"/>
              </a:rPr>
              <a:t>PBS/N </a:t>
            </a:r>
            <a:r>
              <a:rPr lang="de-DE" sz="1000" dirty="0" err="1" smtClean="0">
                <a:solidFill>
                  <a:schemeClr val="accent2">
                    <a:lumMod val="40000"/>
                    <a:lumOff val="60000"/>
                  </a:schemeClr>
                </a:solidFill>
                <a:latin typeface="Arial" panose="020B0604020202020204" pitchFamily="34" charset="0"/>
                <a:cs typeface="Arial" panose="020B0604020202020204" pitchFamily="34" charset="0"/>
              </a:rPr>
              <a:t>aged</a:t>
            </a:r>
            <a:endParaRPr lang="de-DE" sz="1000" dirty="0" smtClean="0">
              <a:solidFill>
                <a:schemeClr val="accent2">
                  <a:lumMod val="40000"/>
                  <a:lumOff val="60000"/>
                </a:schemeClr>
              </a:solidFill>
              <a:latin typeface="Arial" panose="020B0604020202020204" pitchFamily="34" charset="0"/>
              <a:cs typeface="Arial" panose="020B0604020202020204" pitchFamily="34" charset="0"/>
            </a:endParaRPr>
          </a:p>
          <a:p>
            <a:r>
              <a:rPr lang="de-DE" sz="1000" dirty="0" smtClean="0">
                <a:solidFill>
                  <a:schemeClr val="accent2">
                    <a:lumMod val="75000"/>
                  </a:schemeClr>
                </a:solidFill>
                <a:latin typeface="Arial" panose="020B0604020202020204" pitchFamily="34" charset="0"/>
                <a:cs typeface="Arial" panose="020B0604020202020204" pitchFamily="34" charset="0"/>
              </a:rPr>
              <a:t>LLC/N </a:t>
            </a:r>
            <a:r>
              <a:rPr lang="de-DE" sz="1000" dirty="0" err="1" smtClean="0">
                <a:solidFill>
                  <a:schemeClr val="accent2">
                    <a:lumMod val="75000"/>
                  </a:schemeClr>
                </a:solidFill>
                <a:latin typeface="Arial" panose="020B0604020202020204" pitchFamily="34" charset="0"/>
                <a:cs typeface="Arial" panose="020B0604020202020204" pitchFamily="34" charset="0"/>
              </a:rPr>
              <a:t>aged</a:t>
            </a:r>
            <a:endParaRPr lang="en-US" sz="1000" dirty="0">
              <a:solidFill>
                <a:schemeClr val="accent2">
                  <a:lumMod val="75000"/>
                </a:schemeClr>
              </a:solidFill>
              <a:latin typeface="Arial" panose="020B0604020202020204" pitchFamily="34" charset="0"/>
              <a:cs typeface="Arial" panose="020B0604020202020204" pitchFamily="34" charset="0"/>
            </a:endParaRPr>
          </a:p>
        </p:txBody>
      </p:sp>
      <p:sp>
        <p:nvSpPr>
          <p:cNvPr id="65" name="TextBox 64"/>
          <p:cNvSpPr txBox="1"/>
          <p:nvPr/>
        </p:nvSpPr>
        <p:spPr>
          <a:xfrm>
            <a:off x="3195507" y="101880"/>
            <a:ext cx="856325" cy="400110"/>
          </a:xfrm>
          <a:prstGeom prst="rect">
            <a:avLst/>
          </a:prstGeom>
          <a:noFill/>
        </p:spPr>
        <p:txBody>
          <a:bodyPr wrap="none" rtlCol="0">
            <a:spAutoFit/>
          </a:bodyPr>
          <a:lstStyle/>
          <a:p>
            <a:r>
              <a:rPr lang="de-DE" sz="1000" dirty="0" smtClean="0">
                <a:solidFill>
                  <a:srgbClr val="FF9999"/>
                </a:solidFill>
                <a:latin typeface="Arial" panose="020B0604020202020204" pitchFamily="34" charset="0"/>
                <a:cs typeface="Arial" panose="020B0604020202020204" pitchFamily="34" charset="0"/>
              </a:rPr>
              <a:t>PBS/J </a:t>
            </a:r>
            <a:r>
              <a:rPr lang="de-DE" sz="1000" dirty="0" err="1" smtClean="0">
                <a:solidFill>
                  <a:srgbClr val="FF9999"/>
                </a:solidFill>
                <a:latin typeface="Arial" panose="020B0604020202020204" pitchFamily="34" charset="0"/>
                <a:cs typeface="Arial" panose="020B0604020202020204" pitchFamily="34" charset="0"/>
              </a:rPr>
              <a:t>aged</a:t>
            </a:r>
            <a:endParaRPr lang="de-DE" sz="1000" dirty="0" smtClean="0">
              <a:solidFill>
                <a:srgbClr val="FF9999"/>
              </a:solidFill>
              <a:latin typeface="Arial" panose="020B0604020202020204" pitchFamily="34" charset="0"/>
              <a:cs typeface="Arial" panose="020B0604020202020204" pitchFamily="34" charset="0"/>
            </a:endParaRPr>
          </a:p>
          <a:p>
            <a:r>
              <a:rPr lang="de-DE" sz="1000" dirty="0" smtClean="0">
                <a:solidFill>
                  <a:srgbClr val="C00000"/>
                </a:solidFill>
                <a:latin typeface="Arial" panose="020B0604020202020204" pitchFamily="34" charset="0"/>
                <a:cs typeface="Arial" panose="020B0604020202020204" pitchFamily="34" charset="0"/>
              </a:rPr>
              <a:t>LLC/J </a:t>
            </a:r>
            <a:r>
              <a:rPr lang="de-DE" sz="1000" dirty="0" err="1" smtClean="0">
                <a:solidFill>
                  <a:srgbClr val="C00000"/>
                </a:solidFill>
                <a:latin typeface="Arial" panose="020B0604020202020204" pitchFamily="34" charset="0"/>
                <a:cs typeface="Arial" panose="020B0604020202020204" pitchFamily="34" charset="0"/>
              </a:rPr>
              <a:t>aged</a:t>
            </a:r>
            <a:endParaRPr lang="en-US" sz="1000" dirty="0">
              <a:solidFill>
                <a:srgbClr val="C00000"/>
              </a:solidFill>
              <a:latin typeface="Arial" panose="020B0604020202020204" pitchFamily="34" charset="0"/>
              <a:cs typeface="Arial" panose="020B0604020202020204" pitchFamily="34" charset="0"/>
            </a:endParaRPr>
          </a:p>
        </p:txBody>
      </p:sp>
      <p:sp>
        <p:nvSpPr>
          <p:cNvPr id="66" name="TextBox 65"/>
          <p:cNvSpPr txBox="1"/>
          <p:nvPr/>
        </p:nvSpPr>
        <p:spPr>
          <a:xfrm>
            <a:off x="4334812" y="101880"/>
            <a:ext cx="1281120"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PBS/BALB/c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C26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
        <p:nvSpPr>
          <p:cNvPr id="67" name="TextBox 66"/>
          <p:cNvSpPr txBox="1"/>
          <p:nvPr/>
        </p:nvSpPr>
        <p:spPr>
          <a:xfrm>
            <a:off x="5449315" y="101880"/>
            <a:ext cx="1217000" cy="400110"/>
          </a:xfrm>
          <a:prstGeom prst="rect">
            <a:avLst/>
          </a:prstGeom>
          <a:noFill/>
        </p:spPr>
        <p:txBody>
          <a:bodyPr wrap="none" rtlCol="0">
            <a:spAutoFit/>
          </a:bodyPr>
          <a:lstStyle/>
          <a:p>
            <a:r>
              <a:rPr lang="de-DE" sz="1000" dirty="0" smtClean="0">
                <a:solidFill>
                  <a:schemeClr val="accent1">
                    <a:lumMod val="60000"/>
                    <a:lumOff val="40000"/>
                  </a:schemeClr>
                </a:solidFill>
                <a:latin typeface="Arial" panose="020B0604020202020204" pitchFamily="34" charset="0"/>
                <a:cs typeface="Arial" panose="020B0604020202020204" pitchFamily="34" charset="0"/>
              </a:rPr>
              <a:t>PBS/BALB/c </a:t>
            </a:r>
            <a:r>
              <a:rPr lang="de-DE" sz="1000" dirty="0" err="1" smtClean="0">
                <a:solidFill>
                  <a:schemeClr val="accent1">
                    <a:lumMod val="60000"/>
                    <a:lumOff val="40000"/>
                  </a:schemeClr>
                </a:solidFill>
                <a:latin typeface="Arial" panose="020B0604020202020204" pitchFamily="34" charset="0"/>
                <a:cs typeface="Arial" panose="020B0604020202020204" pitchFamily="34" charset="0"/>
              </a:rPr>
              <a:t>aged</a:t>
            </a:r>
            <a:endParaRPr lang="de-DE" sz="1000" dirty="0" smtClean="0">
              <a:solidFill>
                <a:schemeClr val="accent1">
                  <a:lumMod val="60000"/>
                  <a:lumOff val="40000"/>
                </a:schemeClr>
              </a:solidFill>
              <a:latin typeface="Arial" panose="020B0604020202020204" pitchFamily="34" charset="0"/>
              <a:cs typeface="Arial" panose="020B0604020202020204" pitchFamily="34" charset="0"/>
            </a:endParaRPr>
          </a:p>
          <a:p>
            <a:r>
              <a:rPr lang="de-DE" sz="1000" dirty="0" smtClean="0">
                <a:solidFill>
                  <a:srgbClr val="0070C0"/>
                </a:solidFill>
                <a:latin typeface="Arial" panose="020B0604020202020204" pitchFamily="34" charset="0"/>
                <a:cs typeface="Arial" panose="020B0604020202020204" pitchFamily="34" charset="0"/>
              </a:rPr>
              <a:t>C26 </a:t>
            </a:r>
            <a:r>
              <a:rPr lang="de-DE" sz="1000" dirty="0" err="1" smtClean="0">
                <a:solidFill>
                  <a:srgbClr val="0070C0"/>
                </a:solidFill>
                <a:latin typeface="Arial" panose="020B0604020202020204" pitchFamily="34" charset="0"/>
                <a:cs typeface="Arial" panose="020B0604020202020204" pitchFamily="34" charset="0"/>
              </a:rPr>
              <a:t>aged</a:t>
            </a:r>
            <a:endParaRPr lang="en-US" sz="1000" dirty="0">
              <a:solidFill>
                <a:srgbClr val="0070C0"/>
              </a:solidFill>
              <a:latin typeface="Arial" panose="020B0604020202020204" pitchFamily="34" charset="0"/>
              <a:cs typeface="Arial" panose="020B0604020202020204" pitchFamily="34" charset="0"/>
            </a:endParaRPr>
          </a:p>
        </p:txBody>
      </p:sp>
      <p:sp>
        <p:nvSpPr>
          <p:cNvPr id="68" name="TextBox 67"/>
          <p:cNvSpPr txBox="1"/>
          <p:nvPr/>
        </p:nvSpPr>
        <p:spPr>
          <a:xfrm>
            <a:off x="2401522" y="101880"/>
            <a:ext cx="920445"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PBS/J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smtClean="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LLC/J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81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425471" y="698651"/>
            <a:ext cx="5739109" cy="1785104"/>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S3. Genes related to mitochondrial dysfunction, autophagy, ER stress, oxidative stress and apoptosis are not commonly altered upon cachexia or aging in gastrocnemius muscles (GC) of different mouse </a:t>
            </a:r>
            <a:r>
              <a:rPr lang="en-US" sz="1100" b="1" dirty="0" smtClean="0">
                <a:latin typeface="Arial" panose="020B0604020202020204" pitchFamily="34" charset="0"/>
                <a:cs typeface="Arial" panose="020B0604020202020204" pitchFamily="34" charset="0"/>
              </a:rPr>
              <a:t>strains. (</a:t>
            </a:r>
            <a:r>
              <a:rPr lang="en-US" sz="1100" b="1" dirty="0">
                <a:latin typeface="Arial" panose="020B0604020202020204" pitchFamily="34" charset="0"/>
                <a:cs typeface="Arial" panose="020B0604020202020204" pitchFamily="34" charset="0"/>
              </a:rPr>
              <a:t>A-E) </a:t>
            </a:r>
            <a:r>
              <a:rPr lang="en-US" sz="1100" dirty="0">
                <a:latin typeface="Arial" panose="020B0604020202020204" pitchFamily="34" charset="0"/>
                <a:cs typeface="Arial" panose="020B0604020202020204" pitchFamily="34" charset="0"/>
              </a:rPr>
              <a:t>Same mice as in Fig. S1 and Fig 2.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A-E) </a:t>
            </a:r>
            <a:r>
              <a:rPr lang="en-US" sz="1100" dirty="0">
                <a:latin typeface="Arial" panose="020B0604020202020204" pitchFamily="34" charset="0"/>
                <a:cs typeface="Arial" panose="020B0604020202020204" pitchFamily="34" charset="0"/>
              </a:rPr>
              <a:t>Expression of genes involved in </a:t>
            </a:r>
            <a:r>
              <a:rPr lang="en-US" sz="1100" dirty="0" smtClean="0">
                <a:latin typeface="Arial" panose="020B0604020202020204" pitchFamily="34" charset="0"/>
                <a:cs typeface="Arial" panose="020B0604020202020204" pitchFamily="34" charset="0"/>
              </a:rPr>
              <a:t> mitochondrial </a:t>
            </a:r>
            <a:r>
              <a:rPr lang="en-US" sz="1100" dirty="0">
                <a:latin typeface="Arial" panose="020B0604020202020204" pitchFamily="34" charset="0"/>
                <a:cs typeface="Arial" panose="020B0604020202020204" pitchFamily="34" charset="0"/>
              </a:rPr>
              <a:t>dysfunction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autophagy </a:t>
            </a:r>
            <a:r>
              <a:rPr lang="en-US" sz="1100" b="1" dirty="0" smtClean="0">
                <a:latin typeface="Arial" panose="020B0604020202020204" pitchFamily="34" charset="0"/>
                <a:cs typeface="Arial" panose="020B0604020202020204" pitchFamily="34" charset="0"/>
              </a:rPr>
              <a:t>(B)</a:t>
            </a:r>
            <a:r>
              <a:rPr lang="en-US" sz="1100" dirty="0" smtClean="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ER stress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oxidative stress </a:t>
            </a:r>
            <a:r>
              <a:rPr lang="en-US" sz="1100" b="1" dirty="0">
                <a:latin typeface="Arial" panose="020B0604020202020204" pitchFamily="34" charset="0"/>
                <a:cs typeface="Arial" panose="020B0604020202020204" pitchFamily="34" charset="0"/>
              </a:rPr>
              <a:t>(D)</a:t>
            </a:r>
            <a:r>
              <a:rPr lang="en-US" sz="1100" dirty="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and apoptosis </a:t>
            </a:r>
            <a:r>
              <a:rPr lang="en-US" sz="1100" b="1" dirty="0">
                <a:latin typeface="Arial" panose="020B0604020202020204" pitchFamily="34" charset="0"/>
                <a:cs typeface="Arial" panose="020B0604020202020204" pitchFamily="34" charset="0"/>
              </a:rPr>
              <a:t>(E) </a:t>
            </a:r>
            <a:r>
              <a:rPr lang="en-US" sz="1100" dirty="0">
                <a:latin typeface="Arial" panose="020B0604020202020204" pitchFamily="34" charset="0"/>
                <a:cs typeface="Arial" panose="020B0604020202020204" pitchFamily="34" charset="0"/>
              </a:rPr>
              <a:t>in GC muscles. Data are mean ± </a:t>
            </a:r>
            <a:r>
              <a:rPr lang="en-US" sz="1100" dirty="0" err="1">
                <a:latin typeface="Arial" panose="020B0604020202020204" pitchFamily="34" charset="0"/>
                <a:cs typeface="Arial" panose="020B0604020202020204" pitchFamily="34" charset="0"/>
              </a:rPr>
              <a:t>s.e.m</a:t>
            </a:r>
            <a:r>
              <a:rPr lang="en-US" sz="1100" dirty="0">
                <a:latin typeface="Arial" panose="020B0604020202020204" pitchFamily="34" charset="0"/>
                <a:cs typeface="Arial" panose="020B0604020202020204" pitchFamily="34" charset="0"/>
              </a:rPr>
              <a:t>. Statistical analyses were performed using two-way ANOVA with Tukey’s multiple-comparison </a:t>
            </a:r>
            <a:r>
              <a:rPr lang="en-US" sz="1100" i="1" dirty="0">
                <a:latin typeface="Arial" panose="020B0604020202020204" pitchFamily="34" charset="0"/>
                <a:cs typeface="Arial" panose="020B0604020202020204" pitchFamily="34" charset="0"/>
              </a:rPr>
              <a:t>post hoc </a:t>
            </a:r>
            <a:r>
              <a:rPr lang="en-US" sz="1100" dirty="0">
                <a:latin typeface="Arial" panose="020B0604020202020204" pitchFamily="34" charset="0"/>
                <a:cs typeface="Arial" panose="020B0604020202020204" pitchFamily="34" charset="0"/>
              </a:rPr>
              <a:t>test (A-E). Tests were two-sided. *p&lt;0.05, **p&lt;0.01, ***p&lt;0.001, ****p&lt;0.0001.</a:t>
            </a:r>
          </a:p>
        </p:txBody>
      </p:sp>
      <p:sp>
        <p:nvSpPr>
          <p:cNvPr id="3" name="Rechteck 2"/>
          <p:cNvSpPr/>
          <p:nvPr/>
        </p:nvSpPr>
        <p:spPr>
          <a:xfrm>
            <a:off x="2735581" y="7704466"/>
            <a:ext cx="3429000" cy="253916"/>
          </a:xfrm>
          <a:prstGeom prst="rect">
            <a:avLst/>
          </a:prstGeom>
        </p:spPr>
        <p:txBody>
          <a:bodyPr>
            <a:spAutoFit/>
          </a:bodyPr>
          <a:lstStyle/>
          <a:p>
            <a:r>
              <a:rPr lang="en-US" sz="105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t>
            </a:r>
            <a:endParaRPr lang="en-US" sz="1050" dirty="0"/>
          </a:p>
        </p:txBody>
      </p:sp>
    </p:spTree>
    <p:extLst>
      <p:ext uri="{BB962C8B-B14F-4D97-AF65-F5344CB8AC3E}">
        <p14:creationId xmlns:p14="http://schemas.microsoft.com/office/powerpoint/2010/main" val="3174399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149855" y="6215184"/>
            <a:ext cx="6398089" cy="1361911"/>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S4. Genes related to metabolism, ER stress, and oxidative stress are differentially altered upon cachexia and aging in </a:t>
            </a:r>
            <a:r>
              <a:rPr lang="en-US" sz="1100" b="1" dirty="0" err="1">
                <a:latin typeface="Arial" panose="020B0604020202020204" pitchFamily="34" charset="0"/>
                <a:cs typeface="Arial" panose="020B0604020202020204" pitchFamily="34" charset="0"/>
              </a:rPr>
              <a:t>epididymal</a:t>
            </a:r>
            <a:r>
              <a:rPr lang="en-US" sz="1100" b="1" dirty="0">
                <a:latin typeface="Arial" panose="020B0604020202020204" pitchFamily="34" charset="0"/>
                <a:cs typeface="Arial" panose="020B0604020202020204" pitchFamily="34" charset="0"/>
              </a:rPr>
              <a:t> white adipose tissue (</a:t>
            </a:r>
            <a:r>
              <a:rPr lang="en-US" sz="1100" b="1" dirty="0" err="1">
                <a:latin typeface="Arial" panose="020B0604020202020204" pitchFamily="34" charset="0"/>
                <a:cs typeface="Arial" panose="020B0604020202020204" pitchFamily="34" charset="0"/>
              </a:rPr>
              <a:t>eWAT</a:t>
            </a:r>
            <a:r>
              <a:rPr lang="en-US" sz="1100" b="1" dirty="0">
                <a:latin typeface="Arial" panose="020B0604020202020204" pitchFamily="34" charset="0"/>
                <a:cs typeface="Arial" panose="020B0604020202020204" pitchFamily="34" charset="0"/>
              </a:rPr>
              <a:t>) of different cachexia mouse </a:t>
            </a:r>
            <a:r>
              <a:rPr lang="en-US" sz="1100" b="1" dirty="0" smtClean="0">
                <a:latin typeface="Arial" panose="020B0604020202020204" pitchFamily="34" charset="0"/>
                <a:cs typeface="Arial" panose="020B0604020202020204" pitchFamily="34" charset="0"/>
              </a:rPr>
              <a:t>models. (</a:t>
            </a:r>
            <a:r>
              <a:rPr lang="en-US" sz="1100" b="1" dirty="0">
                <a:latin typeface="Arial" panose="020B0604020202020204" pitchFamily="34" charset="0"/>
                <a:cs typeface="Arial" panose="020B0604020202020204" pitchFamily="34" charset="0"/>
              </a:rPr>
              <a:t>A-C) </a:t>
            </a:r>
            <a:r>
              <a:rPr lang="en-US" sz="1100" dirty="0">
                <a:latin typeface="Arial" panose="020B0604020202020204" pitchFamily="34" charset="0"/>
                <a:cs typeface="Arial" panose="020B0604020202020204" pitchFamily="34" charset="0"/>
              </a:rPr>
              <a:t>Same mice as in Fig. S1 and Fig 2. </a:t>
            </a:r>
            <a:r>
              <a:rPr lang="en-US" sz="1100" dirty="0" smtClean="0">
                <a:latin typeface="Arial" panose="020B0604020202020204" pitchFamily="34" charset="0"/>
                <a:cs typeface="Arial" panose="020B0604020202020204" pitchFamily="34" charset="0"/>
              </a:rPr>
              <a:t>Expression </a:t>
            </a:r>
            <a:r>
              <a:rPr lang="en-US" sz="1100" dirty="0">
                <a:latin typeface="Arial" panose="020B0604020202020204" pitchFamily="34" charset="0"/>
                <a:cs typeface="Arial" panose="020B0604020202020204" pitchFamily="34" charset="0"/>
              </a:rPr>
              <a:t>of genes involved in adipose tissue wasting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ER stress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and oxidative stress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in </a:t>
            </a:r>
            <a:r>
              <a:rPr lang="en-US" sz="1100" dirty="0" err="1">
                <a:latin typeface="Arial" panose="020B0604020202020204" pitchFamily="34" charset="0"/>
                <a:cs typeface="Arial" panose="020B0604020202020204" pitchFamily="34" charset="0"/>
              </a:rPr>
              <a:t>eWAT</a:t>
            </a:r>
            <a:r>
              <a:rPr lang="en-US" sz="1100" dirty="0" smtClean="0">
                <a:latin typeface="Arial" panose="020B0604020202020204" pitchFamily="34" charset="0"/>
                <a:cs typeface="Arial" panose="020B0604020202020204" pitchFamily="34" charset="0"/>
              </a:rPr>
              <a:t>. Data </a:t>
            </a:r>
            <a:r>
              <a:rPr lang="en-US" sz="1100" dirty="0">
                <a:latin typeface="Arial" panose="020B0604020202020204" pitchFamily="34" charset="0"/>
                <a:cs typeface="Arial" panose="020B0604020202020204" pitchFamily="34" charset="0"/>
              </a:rPr>
              <a:t>are mean ± </a:t>
            </a:r>
            <a:r>
              <a:rPr lang="en-US" sz="1100" dirty="0" err="1">
                <a:latin typeface="Arial" panose="020B0604020202020204" pitchFamily="34" charset="0"/>
                <a:cs typeface="Arial" panose="020B0604020202020204" pitchFamily="34" charset="0"/>
              </a:rPr>
              <a:t>s.e.m</a:t>
            </a:r>
            <a:r>
              <a:rPr lang="en-US" sz="1100" dirty="0">
                <a:latin typeface="Arial" panose="020B0604020202020204" pitchFamily="34" charset="0"/>
                <a:cs typeface="Arial" panose="020B0604020202020204" pitchFamily="34" charset="0"/>
              </a:rPr>
              <a:t>. Statistical analyses were performed using two-way ANOVA with Tukey’s multiple-comparison </a:t>
            </a:r>
            <a:r>
              <a:rPr lang="en-US" sz="1100" i="1" dirty="0">
                <a:latin typeface="Arial" panose="020B0604020202020204" pitchFamily="34" charset="0"/>
                <a:cs typeface="Arial" panose="020B0604020202020204" pitchFamily="34" charset="0"/>
              </a:rPr>
              <a:t>post hoc</a:t>
            </a:r>
            <a:r>
              <a:rPr lang="en-US" sz="1100" dirty="0">
                <a:latin typeface="Arial" panose="020B0604020202020204" pitchFamily="34" charset="0"/>
                <a:cs typeface="Arial" panose="020B0604020202020204" pitchFamily="34" charset="0"/>
              </a:rPr>
              <a:t> test. Tests were two-sided. *p&lt;0.05, **p&lt;0.01, ***p&lt;0.001, ****p&lt;0.0001.</a:t>
            </a:r>
          </a:p>
        </p:txBody>
      </p:sp>
      <p:sp>
        <p:nvSpPr>
          <p:cNvPr id="3" name="Rechteck 2"/>
          <p:cNvSpPr/>
          <p:nvPr/>
        </p:nvSpPr>
        <p:spPr>
          <a:xfrm>
            <a:off x="2735581" y="5885191"/>
            <a:ext cx="3429000" cy="253916"/>
          </a:xfrm>
          <a:prstGeom prst="rect">
            <a:avLst/>
          </a:prstGeom>
        </p:spPr>
        <p:txBody>
          <a:bodyPr>
            <a:spAutoFit/>
          </a:bodyPr>
          <a:lstStyle/>
          <a:p>
            <a:r>
              <a:rPr lang="en-US" sz="105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t>
            </a:r>
            <a:endParaRPr lang="en-US" sz="1050" dirty="0"/>
          </a:p>
        </p:txBody>
      </p:sp>
      <p:grpSp>
        <p:nvGrpSpPr>
          <p:cNvPr id="26" name="Gruppieren 25"/>
          <p:cNvGrpSpPr/>
          <p:nvPr/>
        </p:nvGrpSpPr>
        <p:grpSpPr>
          <a:xfrm>
            <a:off x="10843" y="426816"/>
            <a:ext cx="514418" cy="1902354"/>
            <a:chOff x="-15224" y="716423"/>
            <a:chExt cx="514418" cy="1902354"/>
          </a:xfrm>
        </p:grpSpPr>
        <p:sp>
          <p:nvSpPr>
            <p:cNvPr id="708" name="ZoneTexte 181">
              <a:extLst>
                <a:ext uri="{FF2B5EF4-FFF2-40B4-BE49-F238E27FC236}">
                  <a16:creationId xmlns:a16="http://schemas.microsoft.com/office/drawing/2014/main" id="{E78996E8-1791-44BE-8C9B-B78F94B38BED}"/>
                </a:ext>
              </a:extLst>
            </p:cNvPr>
            <p:cNvSpPr txBox="1"/>
            <p:nvPr/>
          </p:nvSpPr>
          <p:spPr>
            <a:xfrm>
              <a:off x="-13218" y="716423"/>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A</a:t>
              </a:r>
            </a:p>
          </p:txBody>
        </p:sp>
        <p:sp>
          <p:nvSpPr>
            <p:cNvPr id="8" name="Textfeld 7"/>
            <p:cNvSpPr txBox="1"/>
            <p:nvPr/>
          </p:nvSpPr>
          <p:spPr>
            <a:xfrm rot="16200000">
              <a:off x="-766211" y="1606180"/>
              <a:ext cx="1763584" cy="261610"/>
            </a:xfrm>
            <a:prstGeom prst="rect">
              <a:avLst/>
            </a:prstGeom>
            <a:noFill/>
          </p:spPr>
          <p:txBody>
            <a:bodyPr wrap="square" rtlCol="0">
              <a:spAutoFit/>
            </a:bodyPr>
            <a:lstStyle/>
            <a:p>
              <a:pPr algn="ctr"/>
              <a:r>
                <a:rPr lang="de-DE" sz="1100" dirty="0" err="1"/>
                <a:t>Adipose</a:t>
              </a:r>
              <a:r>
                <a:rPr lang="de-DE" sz="1100" dirty="0"/>
                <a:t> </a:t>
              </a:r>
              <a:r>
                <a:rPr lang="de-DE" sz="1100" dirty="0" err="1"/>
                <a:t>tissue</a:t>
              </a:r>
              <a:r>
                <a:rPr lang="de-DE" sz="1100" dirty="0"/>
                <a:t> </a:t>
              </a:r>
              <a:r>
                <a:rPr lang="de-DE" sz="1100" dirty="0" err="1"/>
                <a:t>wasting</a:t>
              </a:r>
              <a:endParaRPr lang="en-US" sz="1100" dirty="0"/>
            </a:p>
          </p:txBody>
        </p:sp>
      </p:grpSp>
      <p:grpSp>
        <p:nvGrpSpPr>
          <p:cNvPr id="53" name="Gruppieren 52"/>
          <p:cNvGrpSpPr/>
          <p:nvPr/>
        </p:nvGrpSpPr>
        <p:grpSpPr>
          <a:xfrm>
            <a:off x="-21954" y="2291687"/>
            <a:ext cx="6359002" cy="1856611"/>
            <a:chOff x="-21954" y="4110962"/>
            <a:chExt cx="6359002" cy="1856611"/>
          </a:xfrm>
        </p:grpSpPr>
        <p:grpSp>
          <p:nvGrpSpPr>
            <p:cNvPr id="33" name="Gruppieren 32"/>
            <p:cNvGrpSpPr/>
            <p:nvPr/>
          </p:nvGrpSpPr>
          <p:grpSpPr>
            <a:xfrm>
              <a:off x="-21954" y="4110962"/>
              <a:ext cx="512412" cy="1644989"/>
              <a:chOff x="-41009" y="2279811"/>
              <a:chExt cx="512412" cy="1644989"/>
            </a:xfrm>
          </p:grpSpPr>
          <p:sp>
            <p:nvSpPr>
              <p:cNvPr id="34" name="ZoneTexte 181">
                <a:extLst>
                  <a:ext uri="{FF2B5EF4-FFF2-40B4-BE49-F238E27FC236}">
                    <a16:creationId xmlns:a16="http://schemas.microsoft.com/office/drawing/2014/main" id="{E78996E8-1791-44BE-8C9B-B78F94B38BED}"/>
                  </a:ext>
                </a:extLst>
              </p:cNvPr>
              <p:cNvSpPr txBox="1"/>
              <p:nvPr/>
            </p:nvSpPr>
            <p:spPr>
              <a:xfrm>
                <a:off x="-41009" y="2279811"/>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B</a:t>
                </a:r>
              </a:p>
            </p:txBody>
          </p:sp>
          <p:sp>
            <p:nvSpPr>
              <p:cNvPr id="35" name="Textfeld 34"/>
              <p:cNvSpPr txBox="1"/>
              <p:nvPr/>
            </p:nvSpPr>
            <p:spPr>
              <a:xfrm rot="16200000">
                <a:off x="-562719" y="3100475"/>
                <a:ext cx="1387040" cy="261610"/>
              </a:xfrm>
              <a:prstGeom prst="rect">
                <a:avLst/>
              </a:prstGeom>
              <a:noFill/>
            </p:spPr>
            <p:txBody>
              <a:bodyPr wrap="square" rtlCol="0">
                <a:spAutoFit/>
              </a:bodyPr>
              <a:lstStyle/>
              <a:p>
                <a:pPr algn="ctr"/>
                <a:r>
                  <a:rPr lang="de-DE" sz="1100" dirty="0"/>
                  <a:t>ER stress</a:t>
                </a:r>
                <a:endParaRPr lang="en-US" sz="1100" dirty="0"/>
              </a:p>
            </p:txBody>
          </p:sp>
        </p:grpSp>
        <p:graphicFrame>
          <p:nvGraphicFramePr>
            <p:cNvPr id="11" name="Objekt 10"/>
            <p:cNvGraphicFramePr>
              <a:graphicFrameLocks noChangeAspect="1"/>
            </p:cNvGraphicFramePr>
            <p:nvPr>
              <p:extLst/>
            </p:nvPr>
          </p:nvGraphicFramePr>
          <p:xfrm>
            <a:off x="300206" y="4173586"/>
            <a:ext cx="2160000" cy="1793987"/>
          </p:xfrm>
          <a:graphic>
            <a:graphicData uri="http://schemas.openxmlformats.org/presentationml/2006/ole">
              <mc:AlternateContent xmlns:mc="http://schemas.openxmlformats.org/markup-compatibility/2006">
                <mc:Choice xmlns:v="urn:schemas-microsoft-com:vml" Requires="v">
                  <p:oleObj spid="_x0000_s3164" name="Prism 9" r:id="rId4" imgW="3232218" imgH="2684948" progId="Prism9.Document">
                    <p:embed/>
                  </p:oleObj>
                </mc:Choice>
                <mc:Fallback>
                  <p:oleObj name="Prism 9" r:id="rId4" imgW="3232218" imgH="2684948" progId="Prism9.Document">
                    <p:embed/>
                    <p:pic>
                      <p:nvPicPr>
                        <p:cNvPr id="11" name="Objekt 10"/>
                        <p:cNvPicPr/>
                        <p:nvPr/>
                      </p:nvPicPr>
                      <p:blipFill>
                        <a:blip r:embed="rId5"/>
                        <a:stretch>
                          <a:fillRect/>
                        </a:stretch>
                      </p:blipFill>
                      <p:spPr>
                        <a:xfrm>
                          <a:off x="300206" y="4173586"/>
                          <a:ext cx="2160000" cy="1793987"/>
                        </a:xfrm>
                        <a:prstGeom prst="rect">
                          <a:avLst/>
                        </a:prstGeom>
                      </p:spPr>
                    </p:pic>
                  </p:oleObj>
                </mc:Fallback>
              </mc:AlternateContent>
            </a:graphicData>
          </a:graphic>
        </p:graphicFrame>
        <p:graphicFrame>
          <p:nvGraphicFramePr>
            <p:cNvPr id="12" name="Objekt 11"/>
            <p:cNvGraphicFramePr>
              <a:graphicFrameLocks noChangeAspect="1"/>
            </p:cNvGraphicFramePr>
            <p:nvPr>
              <p:extLst/>
            </p:nvPr>
          </p:nvGraphicFramePr>
          <p:xfrm>
            <a:off x="2297277" y="4303315"/>
            <a:ext cx="2160000" cy="1632189"/>
          </p:xfrm>
          <a:graphic>
            <a:graphicData uri="http://schemas.openxmlformats.org/presentationml/2006/ole">
              <mc:AlternateContent xmlns:mc="http://schemas.openxmlformats.org/markup-compatibility/2006">
                <mc:Choice xmlns:v="urn:schemas-microsoft-com:vml" Requires="v">
                  <p:oleObj spid="_x0000_s3165" name="Prism 9" r:id="rId6" imgW="3235099" imgH="2444005" progId="Prism9.Document">
                    <p:embed/>
                  </p:oleObj>
                </mc:Choice>
                <mc:Fallback>
                  <p:oleObj name="Prism 9" r:id="rId6" imgW="3235099" imgH="2444005" progId="Prism9.Document">
                    <p:embed/>
                    <p:pic>
                      <p:nvPicPr>
                        <p:cNvPr id="12" name="Objekt 11"/>
                        <p:cNvPicPr/>
                        <p:nvPr/>
                      </p:nvPicPr>
                      <p:blipFill>
                        <a:blip r:embed="rId7"/>
                        <a:stretch>
                          <a:fillRect/>
                        </a:stretch>
                      </p:blipFill>
                      <p:spPr>
                        <a:xfrm>
                          <a:off x="2297277" y="4303315"/>
                          <a:ext cx="2160000" cy="1632189"/>
                        </a:xfrm>
                        <a:prstGeom prst="rect">
                          <a:avLst/>
                        </a:prstGeom>
                      </p:spPr>
                    </p:pic>
                  </p:oleObj>
                </mc:Fallback>
              </mc:AlternateContent>
            </a:graphicData>
          </a:graphic>
        </p:graphicFrame>
        <p:graphicFrame>
          <p:nvGraphicFramePr>
            <p:cNvPr id="15" name="Objekt 14"/>
            <p:cNvGraphicFramePr>
              <a:graphicFrameLocks noChangeAspect="1"/>
            </p:cNvGraphicFramePr>
            <p:nvPr>
              <p:extLst/>
            </p:nvPr>
          </p:nvGraphicFramePr>
          <p:xfrm>
            <a:off x="4177048" y="4363865"/>
            <a:ext cx="2160000" cy="1560225"/>
          </p:xfrm>
          <a:graphic>
            <a:graphicData uri="http://schemas.openxmlformats.org/presentationml/2006/ole">
              <mc:AlternateContent xmlns:mc="http://schemas.openxmlformats.org/markup-compatibility/2006">
                <mc:Choice xmlns:v="urn:schemas-microsoft-com:vml" Requires="v">
                  <p:oleObj spid="_x0000_s3166" name="Prism 9" r:id="rId8" imgW="3384555" imgH="2444005" progId="Prism9.Document">
                    <p:embed/>
                  </p:oleObj>
                </mc:Choice>
                <mc:Fallback>
                  <p:oleObj name="Prism 9" r:id="rId8" imgW="3384555" imgH="2444005" progId="Prism9.Document">
                    <p:embed/>
                    <p:pic>
                      <p:nvPicPr>
                        <p:cNvPr id="15" name="Objekt 14"/>
                        <p:cNvPicPr/>
                        <p:nvPr/>
                      </p:nvPicPr>
                      <p:blipFill>
                        <a:blip r:embed="rId9"/>
                        <a:stretch>
                          <a:fillRect/>
                        </a:stretch>
                      </p:blipFill>
                      <p:spPr>
                        <a:xfrm>
                          <a:off x="4177048" y="4363865"/>
                          <a:ext cx="2160000" cy="1560225"/>
                        </a:xfrm>
                        <a:prstGeom prst="rect">
                          <a:avLst/>
                        </a:prstGeom>
                      </p:spPr>
                    </p:pic>
                  </p:oleObj>
                </mc:Fallback>
              </mc:AlternateContent>
            </a:graphicData>
          </a:graphic>
        </p:graphicFrame>
      </p:grpSp>
      <p:grpSp>
        <p:nvGrpSpPr>
          <p:cNvPr id="44" name="Gruppieren 43"/>
          <p:cNvGrpSpPr/>
          <p:nvPr/>
        </p:nvGrpSpPr>
        <p:grpSpPr>
          <a:xfrm>
            <a:off x="21266" y="4123422"/>
            <a:ext cx="6251990" cy="1873287"/>
            <a:chOff x="21266" y="5942697"/>
            <a:chExt cx="6251990" cy="1873287"/>
          </a:xfrm>
        </p:grpSpPr>
        <p:grpSp>
          <p:nvGrpSpPr>
            <p:cNvPr id="37" name="Gruppieren 36"/>
            <p:cNvGrpSpPr/>
            <p:nvPr/>
          </p:nvGrpSpPr>
          <p:grpSpPr>
            <a:xfrm>
              <a:off x="21266" y="5942697"/>
              <a:ext cx="515921" cy="1803379"/>
              <a:chOff x="-321" y="2027724"/>
              <a:chExt cx="515921" cy="1803379"/>
            </a:xfrm>
          </p:grpSpPr>
          <p:sp>
            <p:nvSpPr>
              <p:cNvPr id="38" name="ZoneTexte 181">
                <a:extLst>
                  <a:ext uri="{FF2B5EF4-FFF2-40B4-BE49-F238E27FC236}">
                    <a16:creationId xmlns:a16="http://schemas.microsoft.com/office/drawing/2014/main" id="{E78996E8-1791-44BE-8C9B-B78F94B38BED}"/>
                  </a:ext>
                </a:extLst>
              </p:cNvPr>
              <p:cNvSpPr txBox="1"/>
              <p:nvPr/>
            </p:nvSpPr>
            <p:spPr>
              <a:xfrm>
                <a:off x="3188" y="2027724"/>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C</a:t>
                </a:r>
              </a:p>
            </p:txBody>
          </p:sp>
          <p:sp>
            <p:nvSpPr>
              <p:cNvPr id="39" name="Textfeld 38"/>
              <p:cNvSpPr txBox="1"/>
              <p:nvPr/>
            </p:nvSpPr>
            <p:spPr>
              <a:xfrm rot="16200000">
                <a:off x="-632706" y="2937108"/>
                <a:ext cx="1526380" cy="261610"/>
              </a:xfrm>
              <a:prstGeom prst="rect">
                <a:avLst/>
              </a:prstGeom>
              <a:noFill/>
            </p:spPr>
            <p:txBody>
              <a:bodyPr wrap="square" rtlCol="0">
                <a:spAutoFit/>
              </a:bodyPr>
              <a:lstStyle/>
              <a:p>
                <a:pPr algn="ctr"/>
                <a:r>
                  <a:rPr lang="de-DE" sz="1100" dirty="0"/>
                  <a:t>Oxidative stress</a:t>
                </a:r>
                <a:endParaRPr lang="en-US" sz="1100" dirty="0"/>
              </a:p>
            </p:txBody>
          </p:sp>
        </p:grpSp>
        <p:graphicFrame>
          <p:nvGraphicFramePr>
            <p:cNvPr id="21" name="Objekt 20"/>
            <p:cNvGraphicFramePr>
              <a:graphicFrameLocks noChangeAspect="1"/>
            </p:cNvGraphicFramePr>
            <p:nvPr>
              <p:extLst/>
            </p:nvPr>
          </p:nvGraphicFramePr>
          <p:xfrm>
            <a:off x="300301" y="6091663"/>
            <a:ext cx="2070000" cy="1724321"/>
          </p:xfrm>
          <a:graphic>
            <a:graphicData uri="http://schemas.openxmlformats.org/presentationml/2006/ole">
              <mc:AlternateContent xmlns:mc="http://schemas.openxmlformats.org/markup-compatibility/2006">
                <mc:Choice xmlns:v="urn:schemas-microsoft-com:vml" Requires="v">
                  <p:oleObj spid="_x0000_s3167" name="Prism 9" r:id="rId10" imgW="3222855" imgH="2684948" progId="Prism9.Document">
                    <p:embed/>
                  </p:oleObj>
                </mc:Choice>
                <mc:Fallback>
                  <p:oleObj name="Prism 9" r:id="rId10" imgW="3222855" imgH="2684948" progId="Prism9.Document">
                    <p:embed/>
                    <p:pic>
                      <p:nvPicPr>
                        <p:cNvPr id="21" name="Objekt 20"/>
                        <p:cNvPicPr/>
                        <p:nvPr/>
                      </p:nvPicPr>
                      <p:blipFill>
                        <a:blip r:embed="rId11"/>
                        <a:stretch>
                          <a:fillRect/>
                        </a:stretch>
                      </p:blipFill>
                      <p:spPr>
                        <a:xfrm>
                          <a:off x="300301" y="6091663"/>
                          <a:ext cx="2070000" cy="1724321"/>
                        </a:xfrm>
                        <a:prstGeom prst="rect">
                          <a:avLst/>
                        </a:prstGeom>
                      </p:spPr>
                    </p:pic>
                  </p:oleObj>
                </mc:Fallback>
              </mc:AlternateContent>
            </a:graphicData>
          </a:graphic>
        </p:graphicFrame>
        <p:graphicFrame>
          <p:nvGraphicFramePr>
            <p:cNvPr id="29" name="Objekt 28"/>
            <p:cNvGraphicFramePr>
              <a:graphicFrameLocks noChangeAspect="1"/>
            </p:cNvGraphicFramePr>
            <p:nvPr>
              <p:extLst/>
            </p:nvPr>
          </p:nvGraphicFramePr>
          <p:xfrm>
            <a:off x="2298310" y="6251803"/>
            <a:ext cx="2070000" cy="1564181"/>
          </p:xfrm>
          <a:graphic>
            <a:graphicData uri="http://schemas.openxmlformats.org/presentationml/2006/ole">
              <mc:AlternateContent xmlns:mc="http://schemas.openxmlformats.org/markup-compatibility/2006">
                <mc:Choice xmlns:v="urn:schemas-microsoft-com:vml" Requires="v">
                  <p:oleObj spid="_x0000_s3168" name="Prism 9" r:id="rId12" imgW="3235099" imgH="2444005" progId="Prism9.Document">
                    <p:embed/>
                  </p:oleObj>
                </mc:Choice>
                <mc:Fallback>
                  <p:oleObj name="Prism 9" r:id="rId12" imgW="3235099" imgH="2444005" progId="Prism9.Document">
                    <p:embed/>
                    <p:pic>
                      <p:nvPicPr>
                        <p:cNvPr id="29" name="Objekt 28"/>
                        <p:cNvPicPr/>
                        <p:nvPr/>
                      </p:nvPicPr>
                      <p:blipFill>
                        <a:blip r:embed="rId13"/>
                        <a:stretch>
                          <a:fillRect/>
                        </a:stretch>
                      </p:blipFill>
                      <p:spPr>
                        <a:xfrm>
                          <a:off x="2298310" y="6251803"/>
                          <a:ext cx="2070000" cy="1564181"/>
                        </a:xfrm>
                        <a:prstGeom prst="rect">
                          <a:avLst/>
                        </a:prstGeom>
                      </p:spPr>
                    </p:pic>
                  </p:oleObj>
                </mc:Fallback>
              </mc:AlternateContent>
            </a:graphicData>
          </a:graphic>
        </p:graphicFrame>
        <p:graphicFrame>
          <p:nvGraphicFramePr>
            <p:cNvPr id="30" name="Objekt 29"/>
            <p:cNvGraphicFramePr>
              <a:graphicFrameLocks noChangeAspect="1"/>
            </p:cNvGraphicFramePr>
            <p:nvPr>
              <p:extLst/>
            </p:nvPr>
          </p:nvGraphicFramePr>
          <p:xfrm>
            <a:off x="4203156" y="6202363"/>
            <a:ext cx="2070100" cy="1611312"/>
          </p:xfrm>
          <a:graphic>
            <a:graphicData uri="http://schemas.openxmlformats.org/presentationml/2006/ole">
              <mc:AlternateContent xmlns:mc="http://schemas.openxmlformats.org/markup-compatibility/2006">
                <mc:Choice xmlns:v="urn:schemas-microsoft-com:vml" Requires="v">
                  <p:oleObj spid="_x0000_s3169" name="Prism 9" r:id="rId14" imgW="3384555" imgH="2634527" progId="Prism9.Document">
                    <p:embed/>
                  </p:oleObj>
                </mc:Choice>
                <mc:Fallback>
                  <p:oleObj name="Prism 9" r:id="rId14" imgW="3384555" imgH="2634527" progId="Prism9.Document">
                    <p:embed/>
                    <p:pic>
                      <p:nvPicPr>
                        <p:cNvPr id="30" name="Objekt 29"/>
                        <p:cNvPicPr/>
                        <p:nvPr/>
                      </p:nvPicPr>
                      <p:blipFill>
                        <a:blip r:embed="rId15"/>
                        <a:stretch>
                          <a:fillRect/>
                        </a:stretch>
                      </p:blipFill>
                      <p:spPr>
                        <a:xfrm>
                          <a:off x="4203156" y="6202363"/>
                          <a:ext cx="2070100" cy="1611312"/>
                        </a:xfrm>
                        <a:prstGeom prst="rect">
                          <a:avLst/>
                        </a:prstGeom>
                      </p:spPr>
                    </p:pic>
                  </p:oleObj>
                </mc:Fallback>
              </mc:AlternateContent>
            </a:graphicData>
          </a:graphic>
        </p:graphicFrame>
      </p:grpSp>
      <p:graphicFrame>
        <p:nvGraphicFramePr>
          <p:cNvPr id="46" name="Objekt 45"/>
          <p:cNvGraphicFramePr>
            <a:graphicFrameLocks noChangeAspect="1"/>
          </p:cNvGraphicFramePr>
          <p:nvPr>
            <p:extLst/>
          </p:nvPr>
        </p:nvGraphicFramePr>
        <p:xfrm>
          <a:off x="242166" y="447858"/>
          <a:ext cx="2160000" cy="1893600"/>
        </p:xfrm>
        <a:graphic>
          <a:graphicData uri="http://schemas.openxmlformats.org/presentationml/2006/ole">
            <mc:AlternateContent xmlns:mc="http://schemas.openxmlformats.org/markup-compatibility/2006">
              <mc:Choice xmlns:v="urn:schemas-microsoft-com:vml" Requires="v">
                <p:oleObj spid="_x0000_s3170" name="Prism 9" r:id="rId16" imgW="3256347" imgH="2945700" progId="Prism9.Document">
                  <p:embed/>
                </p:oleObj>
              </mc:Choice>
              <mc:Fallback>
                <p:oleObj name="Prism 9" r:id="rId16" imgW="3256347" imgH="2945700" progId="Prism9.Document">
                  <p:embed/>
                  <p:pic>
                    <p:nvPicPr>
                      <p:cNvPr id="46" name="Objekt 45"/>
                      <p:cNvPicPr/>
                      <p:nvPr/>
                    </p:nvPicPr>
                    <p:blipFill>
                      <a:blip r:embed="rId17"/>
                      <a:stretch>
                        <a:fillRect/>
                      </a:stretch>
                    </p:blipFill>
                    <p:spPr>
                      <a:xfrm>
                        <a:off x="242166" y="447858"/>
                        <a:ext cx="2160000" cy="1893600"/>
                      </a:xfrm>
                      <a:prstGeom prst="rect">
                        <a:avLst/>
                      </a:prstGeom>
                    </p:spPr>
                  </p:pic>
                </p:oleObj>
              </mc:Fallback>
            </mc:AlternateContent>
          </a:graphicData>
        </a:graphic>
      </p:graphicFrame>
      <p:graphicFrame>
        <p:nvGraphicFramePr>
          <p:cNvPr id="47" name="Objekt 46"/>
          <p:cNvGraphicFramePr>
            <a:graphicFrameLocks noChangeAspect="1"/>
          </p:cNvGraphicFramePr>
          <p:nvPr>
            <p:extLst/>
          </p:nvPr>
        </p:nvGraphicFramePr>
        <p:xfrm>
          <a:off x="2245149" y="762575"/>
          <a:ext cx="2160000" cy="1578883"/>
        </p:xfrm>
        <a:graphic>
          <a:graphicData uri="http://schemas.openxmlformats.org/presentationml/2006/ole">
            <mc:AlternateContent xmlns:mc="http://schemas.openxmlformats.org/markup-compatibility/2006">
              <mc:Choice xmlns:v="urn:schemas-microsoft-com:vml" Requires="v">
                <p:oleObj spid="_x0000_s3171" name="Prism 9" r:id="rId18" imgW="3344941" imgH="2444005" progId="Prism9.Document">
                  <p:embed/>
                </p:oleObj>
              </mc:Choice>
              <mc:Fallback>
                <p:oleObj name="Prism 9" r:id="rId18" imgW="3344941" imgH="2444005" progId="Prism9.Document">
                  <p:embed/>
                  <p:pic>
                    <p:nvPicPr>
                      <p:cNvPr id="47" name="Objekt 46"/>
                      <p:cNvPicPr/>
                      <p:nvPr/>
                    </p:nvPicPr>
                    <p:blipFill>
                      <a:blip r:embed="rId19"/>
                      <a:stretch>
                        <a:fillRect/>
                      </a:stretch>
                    </p:blipFill>
                    <p:spPr>
                      <a:xfrm>
                        <a:off x="2245149" y="762575"/>
                        <a:ext cx="2160000" cy="1578883"/>
                      </a:xfrm>
                      <a:prstGeom prst="rect">
                        <a:avLst/>
                      </a:prstGeom>
                    </p:spPr>
                  </p:pic>
                </p:oleObj>
              </mc:Fallback>
            </mc:AlternateContent>
          </a:graphicData>
        </a:graphic>
      </p:graphicFrame>
      <p:graphicFrame>
        <p:nvGraphicFramePr>
          <p:cNvPr id="48" name="Objekt 47"/>
          <p:cNvGraphicFramePr>
            <a:graphicFrameLocks noChangeAspect="1"/>
          </p:cNvGraphicFramePr>
          <p:nvPr>
            <p:extLst/>
          </p:nvPr>
        </p:nvGraphicFramePr>
        <p:xfrm>
          <a:off x="4177048" y="573028"/>
          <a:ext cx="2160000" cy="1758514"/>
        </p:xfrm>
        <a:graphic>
          <a:graphicData uri="http://schemas.openxmlformats.org/presentationml/2006/ole">
            <mc:AlternateContent xmlns:mc="http://schemas.openxmlformats.org/markup-compatibility/2006">
              <mc:Choice xmlns:v="urn:schemas-microsoft-com:vml" Requires="v">
                <p:oleObj spid="_x0000_s3172" name="Prism 9" r:id="rId20" imgW="3232218" imgH="2625523" progId="Prism9.Document">
                  <p:embed/>
                </p:oleObj>
              </mc:Choice>
              <mc:Fallback>
                <p:oleObj name="Prism 9" r:id="rId20" imgW="3232218" imgH="2625523" progId="Prism9.Document">
                  <p:embed/>
                  <p:pic>
                    <p:nvPicPr>
                      <p:cNvPr id="48" name="Objekt 47"/>
                      <p:cNvPicPr/>
                      <p:nvPr/>
                    </p:nvPicPr>
                    <p:blipFill>
                      <a:blip r:embed="rId21"/>
                      <a:stretch>
                        <a:fillRect/>
                      </a:stretch>
                    </p:blipFill>
                    <p:spPr>
                      <a:xfrm>
                        <a:off x="4177048" y="573028"/>
                        <a:ext cx="2160000" cy="1758514"/>
                      </a:xfrm>
                      <a:prstGeom prst="rect">
                        <a:avLst/>
                      </a:prstGeom>
                    </p:spPr>
                  </p:pic>
                </p:oleObj>
              </mc:Fallback>
            </mc:AlternateContent>
          </a:graphicData>
        </a:graphic>
      </p:graphicFrame>
      <p:sp>
        <p:nvSpPr>
          <p:cNvPr id="40" name="TextBox 39"/>
          <p:cNvSpPr txBox="1"/>
          <p:nvPr/>
        </p:nvSpPr>
        <p:spPr>
          <a:xfrm>
            <a:off x="242166" y="101880"/>
            <a:ext cx="949299"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PBS/N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smtClean="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LLC/N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
        <p:nvSpPr>
          <p:cNvPr id="41" name="TextBox 40"/>
          <p:cNvSpPr txBox="1"/>
          <p:nvPr/>
        </p:nvSpPr>
        <p:spPr>
          <a:xfrm>
            <a:off x="1079439" y="101880"/>
            <a:ext cx="885179" cy="400110"/>
          </a:xfrm>
          <a:prstGeom prst="rect">
            <a:avLst/>
          </a:prstGeom>
          <a:noFill/>
        </p:spPr>
        <p:txBody>
          <a:bodyPr wrap="none" rtlCol="0">
            <a:spAutoFit/>
          </a:bodyPr>
          <a:lstStyle/>
          <a:p>
            <a:r>
              <a:rPr lang="de-DE" sz="1000" dirty="0" smtClean="0">
                <a:solidFill>
                  <a:schemeClr val="accent2">
                    <a:lumMod val="40000"/>
                    <a:lumOff val="60000"/>
                  </a:schemeClr>
                </a:solidFill>
                <a:latin typeface="Arial" panose="020B0604020202020204" pitchFamily="34" charset="0"/>
                <a:cs typeface="Arial" panose="020B0604020202020204" pitchFamily="34" charset="0"/>
              </a:rPr>
              <a:t>PBS/N </a:t>
            </a:r>
            <a:r>
              <a:rPr lang="de-DE" sz="1000" dirty="0" err="1" smtClean="0">
                <a:solidFill>
                  <a:schemeClr val="accent2">
                    <a:lumMod val="40000"/>
                    <a:lumOff val="60000"/>
                  </a:schemeClr>
                </a:solidFill>
                <a:latin typeface="Arial" panose="020B0604020202020204" pitchFamily="34" charset="0"/>
                <a:cs typeface="Arial" panose="020B0604020202020204" pitchFamily="34" charset="0"/>
              </a:rPr>
              <a:t>aged</a:t>
            </a:r>
            <a:endParaRPr lang="de-DE" sz="1000" dirty="0" smtClean="0">
              <a:solidFill>
                <a:schemeClr val="accent2">
                  <a:lumMod val="40000"/>
                  <a:lumOff val="60000"/>
                </a:schemeClr>
              </a:solidFill>
              <a:latin typeface="Arial" panose="020B0604020202020204" pitchFamily="34" charset="0"/>
              <a:cs typeface="Arial" panose="020B0604020202020204" pitchFamily="34" charset="0"/>
            </a:endParaRPr>
          </a:p>
          <a:p>
            <a:r>
              <a:rPr lang="de-DE" sz="1000" dirty="0" smtClean="0">
                <a:solidFill>
                  <a:schemeClr val="accent2">
                    <a:lumMod val="75000"/>
                  </a:schemeClr>
                </a:solidFill>
                <a:latin typeface="Arial" panose="020B0604020202020204" pitchFamily="34" charset="0"/>
                <a:cs typeface="Arial" panose="020B0604020202020204" pitchFamily="34" charset="0"/>
              </a:rPr>
              <a:t>LLC/N </a:t>
            </a:r>
            <a:r>
              <a:rPr lang="de-DE" sz="1000" dirty="0" err="1" smtClean="0">
                <a:solidFill>
                  <a:schemeClr val="accent2">
                    <a:lumMod val="75000"/>
                  </a:schemeClr>
                </a:solidFill>
                <a:latin typeface="Arial" panose="020B0604020202020204" pitchFamily="34" charset="0"/>
                <a:cs typeface="Arial" panose="020B0604020202020204" pitchFamily="34" charset="0"/>
              </a:rPr>
              <a:t>aged</a:t>
            </a:r>
            <a:endParaRPr lang="en-US" sz="1000" dirty="0">
              <a:solidFill>
                <a:schemeClr val="accent2">
                  <a:lumMod val="75000"/>
                </a:schemeClr>
              </a:solidFill>
              <a:latin typeface="Arial" panose="020B0604020202020204" pitchFamily="34" charset="0"/>
              <a:cs typeface="Arial" panose="020B0604020202020204" pitchFamily="34" charset="0"/>
            </a:endParaRPr>
          </a:p>
        </p:txBody>
      </p:sp>
      <p:sp>
        <p:nvSpPr>
          <p:cNvPr id="49" name="TextBox 48"/>
          <p:cNvSpPr txBox="1"/>
          <p:nvPr/>
        </p:nvSpPr>
        <p:spPr>
          <a:xfrm>
            <a:off x="3038342" y="101880"/>
            <a:ext cx="856325" cy="400110"/>
          </a:xfrm>
          <a:prstGeom prst="rect">
            <a:avLst/>
          </a:prstGeom>
          <a:noFill/>
        </p:spPr>
        <p:txBody>
          <a:bodyPr wrap="none" rtlCol="0">
            <a:spAutoFit/>
          </a:bodyPr>
          <a:lstStyle/>
          <a:p>
            <a:r>
              <a:rPr lang="de-DE" sz="1000" dirty="0" smtClean="0">
                <a:solidFill>
                  <a:srgbClr val="FF9999"/>
                </a:solidFill>
                <a:latin typeface="Arial" panose="020B0604020202020204" pitchFamily="34" charset="0"/>
                <a:cs typeface="Arial" panose="020B0604020202020204" pitchFamily="34" charset="0"/>
              </a:rPr>
              <a:t>PBS/J </a:t>
            </a:r>
            <a:r>
              <a:rPr lang="de-DE" sz="1000" dirty="0" err="1" smtClean="0">
                <a:solidFill>
                  <a:srgbClr val="FF9999"/>
                </a:solidFill>
                <a:latin typeface="Arial" panose="020B0604020202020204" pitchFamily="34" charset="0"/>
                <a:cs typeface="Arial" panose="020B0604020202020204" pitchFamily="34" charset="0"/>
              </a:rPr>
              <a:t>aged</a:t>
            </a:r>
            <a:endParaRPr lang="de-DE" sz="1000" dirty="0" smtClean="0">
              <a:solidFill>
                <a:srgbClr val="FF9999"/>
              </a:solidFill>
              <a:latin typeface="Arial" panose="020B0604020202020204" pitchFamily="34" charset="0"/>
              <a:cs typeface="Arial" panose="020B0604020202020204" pitchFamily="34" charset="0"/>
            </a:endParaRPr>
          </a:p>
          <a:p>
            <a:r>
              <a:rPr lang="de-DE" sz="1000" dirty="0" smtClean="0">
                <a:solidFill>
                  <a:srgbClr val="C00000"/>
                </a:solidFill>
                <a:latin typeface="Arial" panose="020B0604020202020204" pitchFamily="34" charset="0"/>
                <a:cs typeface="Arial" panose="020B0604020202020204" pitchFamily="34" charset="0"/>
              </a:rPr>
              <a:t>LLC/J </a:t>
            </a:r>
            <a:r>
              <a:rPr lang="de-DE" sz="1000" dirty="0" err="1" smtClean="0">
                <a:solidFill>
                  <a:srgbClr val="C00000"/>
                </a:solidFill>
                <a:latin typeface="Arial" panose="020B0604020202020204" pitchFamily="34" charset="0"/>
                <a:cs typeface="Arial" panose="020B0604020202020204" pitchFamily="34" charset="0"/>
              </a:rPr>
              <a:t>aged</a:t>
            </a:r>
            <a:endParaRPr lang="en-US" sz="1000" dirty="0">
              <a:solidFill>
                <a:srgbClr val="C00000"/>
              </a:solidFill>
              <a:latin typeface="Arial" panose="020B0604020202020204" pitchFamily="34" charset="0"/>
              <a:cs typeface="Arial" panose="020B0604020202020204" pitchFamily="34" charset="0"/>
            </a:endParaRPr>
          </a:p>
        </p:txBody>
      </p:sp>
      <p:sp>
        <p:nvSpPr>
          <p:cNvPr id="50" name="TextBox 49"/>
          <p:cNvSpPr txBox="1"/>
          <p:nvPr/>
        </p:nvSpPr>
        <p:spPr>
          <a:xfrm>
            <a:off x="4034770" y="101880"/>
            <a:ext cx="1281120"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PBS/BALB/c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C26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
        <p:nvSpPr>
          <p:cNvPr id="51" name="TextBox 50"/>
          <p:cNvSpPr txBox="1"/>
          <p:nvPr/>
        </p:nvSpPr>
        <p:spPr>
          <a:xfrm>
            <a:off x="5149273" y="101880"/>
            <a:ext cx="1217000" cy="400110"/>
          </a:xfrm>
          <a:prstGeom prst="rect">
            <a:avLst/>
          </a:prstGeom>
          <a:noFill/>
        </p:spPr>
        <p:txBody>
          <a:bodyPr wrap="none" rtlCol="0">
            <a:spAutoFit/>
          </a:bodyPr>
          <a:lstStyle/>
          <a:p>
            <a:r>
              <a:rPr lang="de-DE" sz="1000" dirty="0" smtClean="0">
                <a:solidFill>
                  <a:schemeClr val="accent1">
                    <a:lumMod val="60000"/>
                    <a:lumOff val="40000"/>
                  </a:schemeClr>
                </a:solidFill>
                <a:latin typeface="Arial" panose="020B0604020202020204" pitchFamily="34" charset="0"/>
                <a:cs typeface="Arial" panose="020B0604020202020204" pitchFamily="34" charset="0"/>
              </a:rPr>
              <a:t>PBS/BALB/c </a:t>
            </a:r>
            <a:r>
              <a:rPr lang="de-DE" sz="1000" dirty="0" err="1" smtClean="0">
                <a:solidFill>
                  <a:schemeClr val="accent1">
                    <a:lumMod val="60000"/>
                    <a:lumOff val="40000"/>
                  </a:schemeClr>
                </a:solidFill>
                <a:latin typeface="Arial" panose="020B0604020202020204" pitchFamily="34" charset="0"/>
                <a:cs typeface="Arial" panose="020B0604020202020204" pitchFamily="34" charset="0"/>
              </a:rPr>
              <a:t>aged</a:t>
            </a:r>
            <a:endParaRPr lang="de-DE" sz="1000" dirty="0" smtClean="0">
              <a:solidFill>
                <a:schemeClr val="accent1">
                  <a:lumMod val="60000"/>
                  <a:lumOff val="40000"/>
                </a:schemeClr>
              </a:solidFill>
              <a:latin typeface="Arial" panose="020B0604020202020204" pitchFamily="34" charset="0"/>
              <a:cs typeface="Arial" panose="020B0604020202020204" pitchFamily="34" charset="0"/>
            </a:endParaRPr>
          </a:p>
          <a:p>
            <a:r>
              <a:rPr lang="de-DE" sz="1000" dirty="0" smtClean="0">
                <a:solidFill>
                  <a:srgbClr val="0070C0"/>
                </a:solidFill>
                <a:latin typeface="Arial" panose="020B0604020202020204" pitchFamily="34" charset="0"/>
                <a:cs typeface="Arial" panose="020B0604020202020204" pitchFamily="34" charset="0"/>
              </a:rPr>
              <a:t>C26 </a:t>
            </a:r>
            <a:r>
              <a:rPr lang="de-DE" sz="1000" dirty="0" err="1" smtClean="0">
                <a:solidFill>
                  <a:srgbClr val="0070C0"/>
                </a:solidFill>
                <a:latin typeface="Arial" panose="020B0604020202020204" pitchFamily="34" charset="0"/>
                <a:cs typeface="Arial" panose="020B0604020202020204" pitchFamily="34" charset="0"/>
              </a:rPr>
              <a:t>aged</a:t>
            </a:r>
            <a:endParaRPr lang="en-US" sz="1000" dirty="0">
              <a:solidFill>
                <a:srgbClr val="0070C0"/>
              </a:solidFill>
              <a:latin typeface="Arial" panose="020B0604020202020204" pitchFamily="34" charset="0"/>
              <a:cs typeface="Arial" panose="020B0604020202020204" pitchFamily="34" charset="0"/>
            </a:endParaRPr>
          </a:p>
        </p:txBody>
      </p:sp>
      <p:sp>
        <p:nvSpPr>
          <p:cNvPr id="54" name="TextBox 53"/>
          <p:cNvSpPr txBox="1"/>
          <p:nvPr/>
        </p:nvSpPr>
        <p:spPr>
          <a:xfrm>
            <a:off x="2244357" y="101880"/>
            <a:ext cx="920445" cy="400110"/>
          </a:xfrm>
          <a:prstGeom prst="rect">
            <a:avLst/>
          </a:prstGeom>
          <a:noFill/>
        </p:spPr>
        <p:txBody>
          <a:bodyPr wrap="none" rtlCol="0">
            <a:spAutoFit/>
          </a:bodyPr>
          <a:lstStyle/>
          <a:p>
            <a:r>
              <a:rPr lang="de-DE" sz="1000" dirty="0" smtClean="0">
                <a:solidFill>
                  <a:schemeClr val="bg2">
                    <a:lumMod val="90000"/>
                  </a:schemeClr>
                </a:solidFill>
                <a:latin typeface="Arial" panose="020B0604020202020204" pitchFamily="34" charset="0"/>
                <a:cs typeface="Arial" panose="020B0604020202020204" pitchFamily="34" charset="0"/>
              </a:rPr>
              <a:t>PBS/J </a:t>
            </a:r>
            <a:r>
              <a:rPr lang="de-DE" sz="1000" dirty="0" err="1" smtClean="0">
                <a:solidFill>
                  <a:schemeClr val="bg2">
                    <a:lumMod val="90000"/>
                  </a:schemeClr>
                </a:solidFill>
                <a:latin typeface="Arial" panose="020B0604020202020204" pitchFamily="34" charset="0"/>
                <a:cs typeface="Arial" panose="020B0604020202020204" pitchFamily="34" charset="0"/>
              </a:rPr>
              <a:t>young</a:t>
            </a:r>
            <a:endParaRPr lang="de-DE" sz="1000" dirty="0" smtClean="0">
              <a:solidFill>
                <a:schemeClr val="bg2">
                  <a:lumMod val="90000"/>
                </a:schemeClr>
              </a:solidFill>
              <a:latin typeface="Arial" panose="020B0604020202020204" pitchFamily="34" charset="0"/>
              <a:cs typeface="Arial" panose="020B0604020202020204" pitchFamily="34" charset="0"/>
            </a:endParaRPr>
          </a:p>
          <a:p>
            <a:r>
              <a:rPr lang="de-DE" sz="1000" dirty="0" smtClean="0">
                <a:solidFill>
                  <a:schemeClr val="bg1">
                    <a:lumMod val="50000"/>
                  </a:schemeClr>
                </a:solidFill>
                <a:latin typeface="Arial" panose="020B0604020202020204" pitchFamily="34" charset="0"/>
                <a:cs typeface="Arial" panose="020B0604020202020204" pitchFamily="34" charset="0"/>
              </a:rPr>
              <a:t>LLC/J </a:t>
            </a:r>
            <a:r>
              <a:rPr lang="de-DE" sz="1000" dirty="0" err="1" smtClean="0">
                <a:solidFill>
                  <a:schemeClr val="bg1">
                    <a:lumMod val="50000"/>
                  </a:schemeClr>
                </a:solidFill>
                <a:latin typeface="Arial" panose="020B0604020202020204" pitchFamily="34" charset="0"/>
                <a:cs typeface="Arial" panose="020B0604020202020204" pitchFamily="34" charset="0"/>
              </a:rPr>
              <a:t>young</a:t>
            </a:r>
            <a:endParaRPr lang="en-US" sz="10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8794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30682" y="9488559"/>
            <a:ext cx="2549318" cy="369332"/>
          </a:xfrm>
          <a:prstGeom prst="rect">
            <a:avLst/>
          </a:prstGeom>
          <a:noFill/>
        </p:spPr>
        <p:txBody>
          <a:bodyPr wrap="square" rtlCol="0">
            <a:spAutoFit/>
          </a:bodyPr>
          <a:lstStyle/>
          <a:p>
            <a:r>
              <a:rPr lang="de-DE" dirty="0" err="1"/>
              <a:t>Figure</a:t>
            </a:r>
            <a:r>
              <a:rPr lang="de-DE" dirty="0"/>
              <a:t> </a:t>
            </a:r>
            <a:r>
              <a:rPr lang="de-DE" dirty="0" smtClean="0"/>
              <a:t>S5</a:t>
            </a:r>
            <a:endParaRPr lang="en-US" dirty="0"/>
          </a:p>
        </p:txBody>
      </p:sp>
      <p:grpSp>
        <p:nvGrpSpPr>
          <p:cNvPr id="8" name="Gruppieren 7"/>
          <p:cNvGrpSpPr/>
          <p:nvPr/>
        </p:nvGrpSpPr>
        <p:grpSpPr>
          <a:xfrm>
            <a:off x="59283" y="166560"/>
            <a:ext cx="6030193" cy="2265744"/>
            <a:chOff x="59283" y="405553"/>
            <a:chExt cx="6030193" cy="2265744"/>
          </a:xfrm>
        </p:grpSpPr>
        <p:sp>
          <p:nvSpPr>
            <p:cNvPr id="708" name="ZoneTexte 181">
              <a:extLst>
                <a:ext uri="{FF2B5EF4-FFF2-40B4-BE49-F238E27FC236}">
                  <a16:creationId xmlns:a16="http://schemas.microsoft.com/office/drawing/2014/main" id="{E78996E8-1791-44BE-8C9B-B78F94B38BED}"/>
                </a:ext>
              </a:extLst>
            </p:cNvPr>
            <p:cNvSpPr txBox="1"/>
            <p:nvPr/>
          </p:nvSpPr>
          <p:spPr>
            <a:xfrm>
              <a:off x="59283" y="405553"/>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A</a:t>
              </a:r>
            </a:p>
          </p:txBody>
        </p:sp>
        <p:graphicFrame>
          <p:nvGraphicFramePr>
            <p:cNvPr id="11" name="Objekt 10"/>
            <p:cNvGraphicFramePr>
              <a:graphicFrameLocks noChangeAspect="1"/>
            </p:cNvGraphicFramePr>
            <p:nvPr>
              <p:extLst/>
            </p:nvPr>
          </p:nvGraphicFramePr>
          <p:xfrm>
            <a:off x="2300639" y="767885"/>
            <a:ext cx="1862137" cy="1903412"/>
          </p:xfrm>
          <a:graphic>
            <a:graphicData uri="http://schemas.openxmlformats.org/presentationml/2006/ole">
              <mc:AlternateContent xmlns:mc="http://schemas.openxmlformats.org/markup-compatibility/2006">
                <mc:Choice xmlns:v="urn:schemas-microsoft-com:vml" Requires="v">
                  <p:oleObj spid="_x0000_s4206" name="Prism 9" r:id="rId3" imgW="2630071" imgH="2689630" progId="Prism9.Document">
                    <p:embed/>
                  </p:oleObj>
                </mc:Choice>
                <mc:Fallback>
                  <p:oleObj name="Prism 9" r:id="rId3" imgW="2630071" imgH="2689630" progId="Prism9.Document">
                    <p:embed/>
                    <p:pic>
                      <p:nvPicPr>
                        <p:cNvPr id="11" name="Objekt 10"/>
                        <p:cNvPicPr/>
                        <p:nvPr/>
                      </p:nvPicPr>
                      <p:blipFill>
                        <a:blip r:embed="rId4"/>
                        <a:stretch>
                          <a:fillRect/>
                        </a:stretch>
                      </p:blipFill>
                      <p:spPr>
                        <a:xfrm>
                          <a:off x="2300639" y="767885"/>
                          <a:ext cx="1862137" cy="1903412"/>
                        </a:xfrm>
                        <a:prstGeom prst="rect">
                          <a:avLst/>
                        </a:prstGeom>
                      </p:spPr>
                    </p:pic>
                  </p:oleObj>
                </mc:Fallback>
              </mc:AlternateContent>
            </a:graphicData>
          </a:graphic>
        </p:graphicFrame>
        <p:sp>
          <p:nvSpPr>
            <p:cNvPr id="18" name="Textfeld 17"/>
            <p:cNvSpPr txBox="1"/>
            <p:nvPr/>
          </p:nvSpPr>
          <p:spPr>
            <a:xfrm>
              <a:off x="729501" y="516504"/>
              <a:ext cx="1260000" cy="215444"/>
            </a:xfrm>
            <a:prstGeom prst="rect">
              <a:avLst/>
            </a:prstGeom>
            <a:solidFill>
              <a:schemeClr val="accent2">
                <a:lumMod val="40000"/>
                <a:lumOff val="60000"/>
              </a:schemeClr>
            </a:solidFill>
            <a:ln>
              <a:noFill/>
            </a:ln>
          </p:spPr>
          <p:txBody>
            <a:bodyPr wrap="square" rtlCol="0">
              <a:spAutoFit/>
            </a:bodyPr>
            <a:lstStyle/>
            <a:p>
              <a:pPr algn="ctr"/>
              <a:r>
                <a:rPr lang="de-DE" sz="800" b="1" dirty="0">
                  <a:latin typeface="Arial" panose="020B0604020202020204" pitchFamily="34" charset="0"/>
                  <a:cs typeface="Arial" panose="020B0604020202020204" pitchFamily="34" charset="0"/>
                </a:rPr>
                <a:t>C57BL/6N</a:t>
              </a:r>
              <a:endParaRPr lang="en-US" sz="800" b="1" dirty="0">
                <a:latin typeface="Arial" panose="020B0604020202020204" pitchFamily="34" charset="0"/>
                <a:cs typeface="Arial" panose="020B0604020202020204" pitchFamily="34" charset="0"/>
              </a:endParaRPr>
            </a:p>
          </p:txBody>
        </p:sp>
        <p:sp>
          <p:nvSpPr>
            <p:cNvPr id="19" name="Textfeld 18"/>
            <p:cNvSpPr txBox="1"/>
            <p:nvPr/>
          </p:nvSpPr>
          <p:spPr>
            <a:xfrm>
              <a:off x="2732770" y="516504"/>
              <a:ext cx="1260000" cy="215444"/>
            </a:xfrm>
            <a:prstGeom prst="rect">
              <a:avLst/>
            </a:prstGeom>
            <a:solidFill>
              <a:srgbClr val="FFCDCD"/>
            </a:solidFill>
            <a:ln>
              <a:noFill/>
            </a:ln>
          </p:spPr>
          <p:txBody>
            <a:bodyPr wrap="square" rtlCol="0">
              <a:spAutoFit/>
            </a:bodyPr>
            <a:lstStyle/>
            <a:p>
              <a:pPr algn="ctr"/>
              <a:r>
                <a:rPr lang="de-DE" sz="800" b="1" dirty="0">
                  <a:latin typeface="Arial" panose="020B0604020202020204" pitchFamily="34" charset="0"/>
                  <a:cs typeface="Arial" panose="020B0604020202020204" pitchFamily="34" charset="0"/>
                </a:rPr>
                <a:t>C57BL/6J</a:t>
              </a:r>
              <a:endParaRPr lang="en-US" sz="800" b="1" dirty="0">
                <a:latin typeface="Arial" panose="020B0604020202020204" pitchFamily="34" charset="0"/>
                <a:cs typeface="Arial" panose="020B0604020202020204" pitchFamily="34" charset="0"/>
              </a:endParaRPr>
            </a:p>
          </p:txBody>
        </p:sp>
        <p:sp>
          <p:nvSpPr>
            <p:cNvPr id="21" name="Textfeld 20"/>
            <p:cNvSpPr txBox="1"/>
            <p:nvPr/>
          </p:nvSpPr>
          <p:spPr>
            <a:xfrm>
              <a:off x="4829476" y="513078"/>
              <a:ext cx="1260000" cy="215444"/>
            </a:xfrm>
            <a:prstGeom prst="rect">
              <a:avLst/>
            </a:prstGeom>
            <a:solidFill>
              <a:schemeClr val="accent1">
                <a:lumMod val="40000"/>
                <a:lumOff val="60000"/>
              </a:schemeClr>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BALB/c</a:t>
              </a:r>
              <a:endParaRPr lang="en-US" sz="800" b="1" dirty="0">
                <a:latin typeface="Arial" panose="020B0604020202020204" pitchFamily="34" charset="0"/>
                <a:cs typeface="Arial" panose="020B0604020202020204" pitchFamily="34" charset="0"/>
              </a:endParaRPr>
            </a:p>
          </p:txBody>
        </p:sp>
      </p:grpSp>
      <p:grpSp>
        <p:nvGrpSpPr>
          <p:cNvPr id="7" name="Gruppieren 6"/>
          <p:cNvGrpSpPr/>
          <p:nvPr/>
        </p:nvGrpSpPr>
        <p:grpSpPr>
          <a:xfrm>
            <a:off x="38878" y="2562347"/>
            <a:ext cx="4381344" cy="2369461"/>
            <a:chOff x="18474" y="2785336"/>
            <a:chExt cx="4381344" cy="2369461"/>
          </a:xfrm>
        </p:grpSpPr>
        <p:sp>
          <p:nvSpPr>
            <p:cNvPr id="20" name="ZoneTexte 181">
              <a:extLst>
                <a:ext uri="{FF2B5EF4-FFF2-40B4-BE49-F238E27FC236}">
                  <a16:creationId xmlns:a16="http://schemas.microsoft.com/office/drawing/2014/main" id="{E78996E8-1791-44BE-8C9B-B78F94B38BED}"/>
                </a:ext>
              </a:extLst>
            </p:cNvPr>
            <p:cNvSpPr txBox="1"/>
            <p:nvPr/>
          </p:nvSpPr>
          <p:spPr>
            <a:xfrm>
              <a:off x="18474" y="2785336"/>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B</a:t>
              </a:r>
            </a:p>
          </p:txBody>
        </p:sp>
        <p:graphicFrame>
          <p:nvGraphicFramePr>
            <p:cNvPr id="15" name="Objekt 14"/>
            <p:cNvGraphicFramePr>
              <a:graphicFrameLocks noChangeAspect="1"/>
            </p:cNvGraphicFramePr>
            <p:nvPr>
              <p:extLst/>
            </p:nvPr>
          </p:nvGraphicFramePr>
          <p:xfrm>
            <a:off x="2326616" y="3035301"/>
            <a:ext cx="2073202" cy="2119496"/>
          </p:xfrm>
          <a:graphic>
            <a:graphicData uri="http://schemas.openxmlformats.org/presentationml/2006/ole">
              <mc:AlternateContent xmlns:mc="http://schemas.openxmlformats.org/markup-compatibility/2006">
                <mc:Choice xmlns:v="urn:schemas-microsoft-com:vml" Requires="v">
                  <p:oleObj spid="_x0000_s4207" name="Prism 9" r:id="rId5" imgW="2630071" imgH="2689630" progId="Prism9.Document">
                    <p:embed/>
                  </p:oleObj>
                </mc:Choice>
                <mc:Fallback>
                  <p:oleObj name="Prism 9" r:id="rId5" imgW="2630071" imgH="2689630" progId="Prism9.Document">
                    <p:embed/>
                    <p:pic>
                      <p:nvPicPr>
                        <p:cNvPr id="15" name="Objekt 14"/>
                        <p:cNvPicPr/>
                        <p:nvPr/>
                      </p:nvPicPr>
                      <p:blipFill>
                        <a:blip r:embed="rId6"/>
                        <a:stretch>
                          <a:fillRect/>
                        </a:stretch>
                      </p:blipFill>
                      <p:spPr>
                        <a:xfrm>
                          <a:off x="2326616" y="3035301"/>
                          <a:ext cx="2073202" cy="2119496"/>
                        </a:xfrm>
                        <a:prstGeom prst="rect">
                          <a:avLst/>
                        </a:prstGeom>
                      </p:spPr>
                    </p:pic>
                  </p:oleObj>
                </mc:Fallback>
              </mc:AlternateContent>
            </a:graphicData>
          </a:graphic>
        </p:graphicFrame>
      </p:grpSp>
      <p:grpSp>
        <p:nvGrpSpPr>
          <p:cNvPr id="33" name="Gruppieren 32"/>
          <p:cNvGrpSpPr/>
          <p:nvPr/>
        </p:nvGrpSpPr>
        <p:grpSpPr>
          <a:xfrm>
            <a:off x="157725" y="6611264"/>
            <a:ext cx="6450082" cy="2153293"/>
            <a:chOff x="373657" y="777942"/>
            <a:chExt cx="6450082" cy="2153293"/>
          </a:xfrm>
        </p:grpSpPr>
        <p:sp>
          <p:nvSpPr>
            <p:cNvPr id="34" name="Textfeld 33"/>
            <p:cNvSpPr txBox="1"/>
            <p:nvPr/>
          </p:nvSpPr>
          <p:spPr>
            <a:xfrm>
              <a:off x="6135460" y="1227211"/>
              <a:ext cx="671736" cy="230832"/>
            </a:xfrm>
            <a:prstGeom prst="rect">
              <a:avLst/>
            </a:prstGeom>
            <a:noFill/>
          </p:spPr>
          <p:txBody>
            <a:bodyPr wrap="square" rtlCol="0">
              <a:spAutoFit/>
            </a:bodyPr>
            <a:lstStyle/>
            <a:p>
              <a:r>
                <a:rPr lang="de-DE" sz="900" dirty="0">
                  <a:solidFill>
                    <a:srgbClr val="A80000"/>
                  </a:solidFill>
                  <a:latin typeface="Arial" panose="020B0604020202020204" pitchFamily="34" charset="0"/>
                  <a:cs typeface="Arial" panose="020B0604020202020204" pitchFamily="34" charset="0"/>
                </a:rPr>
                <a:t>Insulin</a:t>
              </a:r>
              <a:endParaRPr lang="en-US" sz="900" dirty="0">
                <a:solidFill>
                  <a:srgbClr val="A80000"/>
                </a:solidFill>
                <a:latin typeface="Arial" panose="020B0604020202020204" pitchFamily="34" charset="0"/>
                <a:cs typeface="Arial" panose="020B0604020202020204" pitchFamily="34" charset="0"/>
              </a:endParaRPr>
            </a:p>
          </p:txBody>
        </p:sp>
        <p:grpSp>
          <p:nvGrpSpPr>
            <p:cNvPr id="35" name="Gruppieren 34"/>
            <p:cNvGrpSpPr/>
            <p:nvPr/>
          </p:nvGrpSpPr>
          <p:grpSpPr>
            <a:xfrm>
              <a:off x="373657" y="777942"/>
              <a:ext cx="6450082" cy="2153293"/>
              <a:chOff x="373657" y="777942"/>
              <a:chExt cx="6450082" cy="2153293"/>
            </a:xfrm>
          </p:grpSpPr>
          <p:grpSp>
            <p:nvGrpSpPr>
              <p:cNvPr id="36" name="Gruppieren 35"/>
              <p:cNvGrpSpPr/>
              <p:nvPr/>
            </p:nvGrpSpPr>
            <p:grpSpPr>
              <a:xfrm>
                <a:off x="470849" y="777942"/>
                <a:ext cx="5659273" cy="261610"/>
                <a:chOff x="348017" y="655110"/>
                <a:chExt cx="5659273" cy="261610"/>
              </a:xfrm>
            </p:grpSpPr>
            <p:cxnSp>
              <p:nvCxnSpPr>
                <p:cNvPr id="70" name="Gerader Verbinder 69"/>
                <p:cNvCxnSpPr/>
                <p:nvPr/>
              </p:nvCxnSpPr>
              <p:spPr>
                <a:xfrm flipV="1">
                  <a:off x="348017" y="887104"/>
                  <a:ext cx="2754000" cy="0"/>
                </a:xfrm>
                <a:prstGeom prst="line">
                  <a:avLst/>
                </a:prstGeom>
                <a:ln/>
              </p:spPr>
              <p:style>
                <a:lnRef idx="1">
                  <a:schemeClr val="dk1"/>
                </a:lnRef>
                <a:fillRef idx="0">
                  <a:schemeClr val="dk1"/>
                </a:fillRef>
                <a:effectRef idx="0">
                  <a:schemeClr val="dk1"/>
                </a:effectRef>
                <a:fontRef idx="minor">
                  <a:schemeClr val="tx1"/>
                </a:fontRef>
              </p:style>
            </p:cxnSp>
            <p:cxnSp>
              <p:nvCxnSpPr>
                <p:cNvPr id="71" name="Gerader Verbinder 70"/>
                <p:cNvCxnSpPr/>
                <p:nvPr/>
              </p:nvCxnSpPr>
              <p:spPr>
                <a:xfrm>
                  <a:off x="3253779" y="887104"/>
                  <a:ext cx="2753511" cy="0"/>
                </a:xfrm>
                <a:prstGeom prst="line">
                  <a:avLst/>
                </a:prstGeom>
                <a:ln/>
              </p:spPr>
              <p:style>
                <a:lnRef idx="1">
                  <a:schemeClr val="dk1"/>
                </a:lnRef>
                <a:fillRef idx="0">
                  <a:schemeClr val="dk1"/>
                </a:fillRef>
                <a:effectRef idx="0">
                  <a:schemeClr val="dk1"/>
                </a:effectRef>
                <a:fontRef idx="minor">
                  <a:schemeClr val="tx1"/>
                </a:fontRef>
              </p:style>
            </p:cxnSp>
            <p:sp>
              <p:nvSpPr>
                <p:cNvPr id="72" name="Textfeld 71"/>
                <p:cNvSpPr txBox="1"/>
                <p:nvPr/>
              </p:nvSpPr>
              <p:spPr>
                <a:xfrm>
                  <a:off x="1314399" y="655110"/>
                  <a:ext cx="832514" cy="261610"/>
                </a:xfrm>
                <a:prstGeom prst="rect">
                  <a:avLst/>
                </a:prstGeom>
                <a:noFill/>
              </p:spPr>
              <p:txBody>
                <a:bodyPr wrap="square" rtlCol="0">
                  <a:spAutoFit/>
                </a:bodyPr>
                <a:lstStyle/>
                <a:p>
                  <a:r>
                    <a:rPr lang="de-DE" sz="1100" dirty="0">
                      <a:latin typeface="Arial" panose="020B0604020202020204" pitchFamily="34" charset="0"/>
                      <a:cs typeface="Arial" panose="020B0604020202020204" pitchFamily="34" charset="0"/>
                    </a:rPr>
                    <a:t>Young</a:t>
                  </a:r>
                  <a:endParaRPr lang="en-US" sz="1100" dirty="0">
                    <a:latin typeface="Arial" panose="020B0604020202020204" pitchFamily="34" charset="0"/>
                    <a:cs typeface="Arial" panose="020B0604020202020204" pitchFamily="34" charset="0"/>
                  </a:endParaRPr>
                </a:p>
              </p:txBody>
            </p:sp>
            <p:sp>
              <p:nvSpPr>
                <p:cNvPr id="73" name="Textfeld 72"/>
                <p:cNvSpPr txBox="1"/>
                <p:nvPr/>
              </p:nvSpPr>
              <p:spPr>
                <a:xfrm>
                  <a:off x="4237571" y="655110"/>
                  <a:ext cx="832514" cy="261610"/>
                </a:xfrm>
                <a:prstGeom prst="rect">
                  <a:avLst/>
                </a:prstGeom>
                <a:noFill/>
              </p:spPr>
              <p:txBody>
                <a:bodyPr wrap="square" rtlCol="0">
                  <a:spAutoFit/>
                </a:bodyPr>
                <a:lstStyle/>
                <a:p>
                  <a:r>
                    <a:rPr lang="de-DE" sz="1100" dirty="0" err="1">
                      <a:latin typeface="Arial" panose="020B0604020202020204" pitchFamily="34" charset="0"/>
                      <a:cs typeface="Arial" panose="020B0604020202020204" pitchFamily="34" charset="0"/>
                    </a:rPr>
                    <a:t>Aged</a:t>
                  </a:r>
                  <a:endParaRPr lang="en-US" sz="1100" dirty="0">
                    <a:latin typeface="Arial" panose="020B0604020202020204" pitchFamily="34" charset="0"/>
                    <a:cs typeface="Arial" panose="020B0604020202020204" pitchFamily="34" charset="0"/>
                  </a:endParaRPr>
                </a:p>
              </p:txBody>
            </p:sp>
          </p:grpSp>
          <p:sp>
            <p:nvSpPr>
              <p:cNvPr id="37" name="TextBox 18"/>
              <p:cNvSpPr txBox="1"/>
              <p:nvPr/>
            </p:nvSpPr>
            <p:spPr>
              <a:xfrm>
                <a:off x="3376611" y="1224766"/>
                <a:ext cx="2862372" cy="261610"/>
              </a:xfrm>
              <a:prstGeom prst="rect">
                <a:avLst/>
              </a:prstGeom>
              <a:noFill/>
            </p:spPr>
            <p:txBody>
              <a:bodyPr wrap="square" rtlCol="0">
                <a:spAutoFit/>
              </a:bodyPr>
              <a:lstStyle/>
              <a:p>
                <a:r>
                  <a:rPr lang="de-DE" sz="1100" dirty="0"/>
                  <a:t>-       -      -     +    +     +     -      -      -      +     +     + </a:t>
                </a:r>
              </a:p>
            </p:txBody>
          </p:sp>
          <p:grpSp>
            <p:nvGrpSpPr>
              <p:cNvPr id="38" name="Gruppieren 37"/>
              <p:cNvGrpSpPr/>
              <p:nvPr/>
            </p:nvGrpSpPr>
            <p:grpSpPr>
              <a:xfrm>
                <a:off x="373657" y="1018239"/>
                <a:ext cx="6450082" cy="1912996"/>
                <a:chOff x="373657" y="1018239"/>
                <a:chExt cx="6450082" cy="1912996"/>
              </a:xfrm>
            </p:grpSpPr>
            <p:grpSp>
              <p:nvGrpSpPr>
                <p:cNvPr id="39" name="Gruppieren 38"/>
                <p:cNvGrpSpPr/>
                <p:nvPr/>
              </p:nvGrpSpPr>
              <p:grpSpPr>
                <a:xfrm>
                  <a:off x="3216512" y="1448375"/>
                  <a:ext cx="3607227" cy="1482860"/>
                  <a:chOff x="3216512" y="1448375"/>
                  <a:chExt cx="3607227" cy="1482860"/>
                </a:xfrm>
              </p:grpSpPr>
              <p:grpSp>
                <p:nvGrpSpPr>
                  <p:cNvPr id="58" name="Gruppieren 57"/>
                  <p:cNvGrpSpPr/>
                  <p:nvPr/>
                </p:nvGrpSpPr>
                <p:grpSpPr>
                  <a:xfrm>
                    <a:off x="6147986" y="1458409"/>
                    <a:ext cx="675753" cy="1412081"/>
                    <a:chOff x="5900192" y="583954"/>
                    <a:chExt cx="1543688" cy="1412081"/>
                  </a:xfrm>
                </p:grpSpPr>
                <p:sp>
                  <p:nvSpPr>
                    <p:cNvPr id="65" name="Textfeld 64"/>
                    <p:cNvSpPr txBox="1"/>
                    <p:nvPr/>
                  </p:nvSpPr>
                  <p:spPr>
                    <a:xfrm>
                      <a:off x="5905627" y="1780591"/>
                      <a:ext cx="1534512" cy="215444"/>
                    </a:xfrm>
                    <a:prstGeom prst="rect">
                      <a:avLst/>
                    </a:prstGeom>
                    <a:noFill/>
                  </p:spPr>
                  <p:txBody>
                    <a:bodyPr wrap="square" rtlCol="0">
                      <a:spAutoFit/>
                    </a:bodyPr>
                    <a:lstStyle/>
                    <a:p>
                      <a:r>
                        <a:rPr lang="de-DE" sz="800" dirty="0" err="1">
                          <a:latin typeface="Arial" panose="020B0604020202020204" pitchFamily="34" charset="0"/>
                          <a:cs typeface="Arial" panose="020B0604020202020204" pitchFamily="34" charset="0"/>
                        </a:rPr>
                        <a:t>Vinculin</a:t>
                      </a:r>
                      <a:endParaRPr lang="en-US" sz="800" dirty="0">
                        <a:latin typeface="Arial" panose="020B0604020202020204" pitchFamily="34" charset="0"/>
                        <a:cs typeface="Arial" panose="020B0604020202020204" pitchFamily="34" charset="0"/>
                      </a:endParaRPr>
                    </a:p>
                  </p:txBody>
                </p:sp>
                <p:sp>
                  <p:nvSpPr>
                    <p:cNvPr id="66" name="Textfeld 65"/>
                    <p:cNvSpPr txBox="1"/>
                    <p:nvPr/>
                  </p:nvSpPr>
                  <p:spPr>
                    <a:xfrm>
                      <a:off x="5900192" y="583954"/>
                      <a:ext cx="1534509" cy="215444"/>
                    </a:xfrm>
                    <a:prstGeom prst="rect">
                      <a:avLst/>
                    </a:prstGeom>
                    <a:noFill/>
                  </p:spPr>
                  <p:txBody>
                    <a:bodyPr wrap="square" rtlCol="0">
                      <a:spAutoFit/>
                    </a:bodyPr>
                    <a:lstStyle/>
                    <a:p>
                      <a:r>
                        <a:rPr lang="de-DE" sz="800" dirty="0" err="1">
                          <a:latin typeface="Arial" panose="020B0604020202020204" pitchFamily="34" charset="0"/>
                          <a:cs typeface="Arial" panose="020B0604020202020204" pitchFamily="34" charset="0"/>
                        </a:rPr>
                        <a:t>pAKT</a:t>
                      </a:r>
                      <a:endParaRPr lang="en-US" sz="800" dirty="0">
                        <a:latin typeface="Arial" panose="020B0604020202020204" pitchFamily="34" charset="0"/>
                        <a:cs typeface="Arial" panose="020B0604020202020204" pitchFamily="34" charset="0"/>
                      </a:endParaRPr>
                    </a:p>
                  </p:txBody>
                </p:sp>
                <p:sp>
                  <p:nvSpPr>
                    <p:cNvPr id="68" name="Textfeld 67"/>
                    <p:cNvSpPr txBox="1"/>
                    <p:nvPr/>
                  </p:nvSpPr>
                  <p:spPr>
                    <a:xfrm>
                      <a:off x="5900459" y="1164658"/>
                      <a:ext cx="1534512" cy="21544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pGSK3b</a:t>
                      </a:r>
                      <a:endParaRPr lang="en-US" sz="800" dirty="0">
                        <a:latin typeface="Arial" panose="020B0604020202020204" pitchFamily="34" charset="0"/>
                        <a:cs typeface="Arial" panose="020B0604020202020204" pitchFamily="34" charset="0"/>
                      </a:endParaRPr>
                    </a:p>
                  </p:txBody>
                </p:sp>
                <p:sp>
                  <p:nvSpPr>
                    <p:cNvPr id="69" name="Textfeld 68"/>
                    <p:cNvSpPr txBox="1"/>
                    <p:nvPr/>
                  </p:nvSpPr>
                  <p:spPr>
                    <a:xfrm>
                      <a:off x="5903724" y="1451857"/>
                      <a:ext cx="1534512" cy="21544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GSK3b</a:t>
                      </a:r>
                      <a:endParaRPr lang="en-US" sz="800" dirty="0">
                        <a:latin typeface="Arial" panose="020B0604020202020204" pitchFamily="34" charset="0"/>
                        <a:cs typeface="Arial" panose="020B0604020202020204" pitchFamily="34" charset="0"/>
                      </a:endParaRPr>
                    </a:p>
                  </p:txBody>
                </p:sp>
                <p:sp>
                  <p:nvSpPr>
                    <p:cNvPr id="67" name="Textfeld 66"/>
                    <p:cNvSpPr txBox="1"/>
                    <p:nvPr/>
                  </p:nvSpPr>
                  <p:spPr>
                    <a:xfrm>
                      <a:off x="5909368" y="884976"/>
                      <a:ext cx="1534512" cy="21544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AKT</a:t>
                      </a:r>
                      <a:endParaRPr lang="en-US" sz="800" dirty="0">
                        <a:latin typeface="Arial" panose="020B0604020202020204" pitchFamily="34" charset="0"/>
                        <a:cs typeface="Arial" panose="020B0604020202020204" pitchFamily="34" charset="0"/>
                      </a:endParaRPr>
                    </a:p>
                  </p:txBody>
                </p:sp>
              </p:grpSp>
              <p:grpSp>
                <p:nvGrpSpPr>
                  <p:cNvPr id="59" name="Gruppieren 58"/>
                  <p:cNvGrpSpPr/>
                  <p:nvPr/>
                </p:nvGrpSpPr>
                <p:grpSpPr>
                  <a:xfrm>
                    <a:off x="3216512" y="1448375"/>
                    <a:ext cx="3022471" cy="1482860"/>
                    <a:chOff x="2999803" y="649981"/>
                    <a:chExt cx="3022471" cy="1482860"/>
                  </a:xfrm>
                </p:grpSpPr>
                <p:pic>
                  <p:nvPicPr>
                    <p:cNvPr id="62" name="Grafik 61"/>
                    <p:cNvPicPr>
                      <a:picLocks noChangeAspect="1"/>
                    </p:cNvPicPr>
                    <p:nvPr/>
                  </p:nvPicPr>
                  <p:blipFill>
                    <a:blip r:embed="rId7">
                      <a:duotone>
                        <a:prstClr val="black"/>
                        <a:schemeClr val="bg1">
                          <a:tint val="45000"/>
                          <a:satMod val="400000"/>
                        </a:schemeClr>
                      </a:duotone>
                    </a:blip>
                    <a:stretch>
                      <a:fillRect/>
                    </a:stretch>
                  </p:blipFill>
                  <p:spPr>
                    <a:xfrm>
                      <a:off x="3070298" y="899787"/>
                      <a:ext cx="2951975" cy="299510"/>
                    </a:xfrm>
                    <a:prstGeom prst="rect">
                      <a:avLst/>
                    </a:prstGeom>
                  </p:spPr>
                </p:pic>
                <p:pic>
                  <p:nvPicPr>
                    <p:cNvPr id="60" name="Grafik 59"/>
                    <p:cNvPicPr>
                      <a:picLocks noChangeAspect="1"/>
                    </p:cNvPicPr>
                    <p:nvPr/>
                  </p:nvPicPr>
                  <p:blipFill>
                    <a:blip r:embed="rId8">
                      <a:duotone>
                        <a:prstClr val="black"/>
                        <a:schemeClr val="bg1">
                          <a:tint val="45000"/>
                          <a:satMod val="400000"/>
                        </a:schemeClr>
                      </a:duotone>
                    </a:blip>
                    <a:stretch>
                      <a:fillRect/>
                    </a:stretch>
                  </p:blipFill>
                  <p:spPr>
                    <a:xfrm>
                      <a:off x="3159902" y="649981"/>
                      <a:ext cx="2862371" cy="270278"/>
                    </a:xfrm>
                    <a:prstGeom prst="rect">
                      <a:avLst/>
                    </a:prstGeom>
                  </p:spPr>
                </p:pic>
                <p:pic>
                  <p:nvPicPr>
                    <p:cNvPr id="61" name="Grafik 60"/>
                    <p:cNvPicPr>
                      <a:picLocks noChangeAspect="1"/>
                    </p:cNvPicPr>
                    <p:nvPr/>
                  </p:nvPicPr>
                  <p:blipFill>
                    <a:blip r:embed="rId9">
                      <a:duotone>
                        <a:prstClr val="black"/>
                        <a:schemeClr val="bg1">
                          <a:tint val="45000"/>
                          <a:satMod val="400000"/>
                        </a:schemeClr>
                      </a:duotone>
                    </a:blip>
                    <a:stretch>
                      <a:fillRect/>
                    </a:stretch>
                  </p:blipFill>
                  <p:spPr>
                    <a:xfrm>
                      <a:off x="3097628" y="1754452"/>
                      <a:ext cx="2924646" cy="378389"/>
                    </a:xfrm>
                    <a:prstGeom prst="rect">
                      <a:avLst/>
                    </a:prstGeom>
                  </p:spPr>
                </p:pic>
                <p:pic>
                  <p:nvPicPr>
                    <p:cNvPr id="63" name="Grafik 62"/>
                    <p:cNvPicPr>
                      <a:picLocks noChangeAspect="1"/>
                    </p:cNvPicPr>
                    <p:nvPr/>
                  </p:nvPicPr>
                  <p:blipFill>
                    <a:blip r:embed="rId10">
                      <a:duotone>
                        <a:prstClr val="black"/>
                        <a:schemeClr val="bg1">
                          <a:tint val="45000"/>
                          <a:satMod val="400000"/>
                        </a:schemeClr>
                      </a:duotone>
                    </a:blip>
                    <a:stretch>
                      <a:fillRect/>
                    </a:stretch>
                  </p:blipFill>
                  <p:spPr>
                    <a:xfrm>
                      <a:off x="3032782" y="1175610"/>
                      <a:ext cx="2989492" cy="393593"/>
                    </a:xfrm>
                    <a:prstGeom prst="rect">
                      <a:avLst/>
                    </a:prstGeom>
                  </p:spPr>
                </p:pic>
                <p:pic>
                  <p:nvPicPr>
                    <p:cNvPr id="64" name="Grafik 63"/>
                    <p:cNvPicPr>
                      <a:picLocks noChangeAspect="1"/>
                    </p:cNvPicPr>
                    <p:nvPr/>
                  </p:nvPicPr>
                  <p:blipFill>
                    <a:blip r:embed="rId11">
                      <a:duotone>
                        <a:prstClr val="black"/>
                        <a:schemeClr val="bg1">
                          <a:tint val="45000"/>
                          <a:satMod val="400000"/>
                        </a:schemeClr>
                      </a:duotone>
                    </a:blip>
                    <a:stretch>
                      <a:fillRect/>
                    </a:stretch>
                  </p:blipFill>
                  <p:spPr>
                    <a:xfrm>
                      <a:off x="2999803" y="1519361"/>
                      <a:ext cx="3022471" cy="245785"/>
                    </a:xfrm>
                    <a:prstGeom prst="rect">
                      <a:avLst/>
                    </a:prstGeom>
                  </p:spPr>
                </p:pic>
              </p:grpSp>
            </p:grpSp>
            <p:grpSp>
              <p:nvGrpSpPr>
                <p:cNvPr id="40" name="Gruppieren 39"/>
                <p:cNvGrpSpPr/>
                <p:nvPr/>
              </p:nvGrpSpPr>
              <p:grpSpPr>
                <a:xfrm>
                  <a:off x="373657" y="1018239"/>
                  <a:ext cx="5613017" cy="1897192"/>
                  <a:chOff x="373657" y="1018239"/>
                  <a:chExt cx="5613017" cy="1897192"/>
                </a:xfrm>
              </p:grpSpPr>
              <p:grpSp>
                <p:nvGrpSpPr>
                  <p:cNvPr id="41" name="Gruppieren 40"/>
                  <p:cNvGrpSpPr/>
                  <p:nvPr/>
                </p:nvGrpSpPr>
                <p:grpSpPr>
                  <a:xfrm>
                    <a:off x="373657" y="1220884"/>
                    <a:ext cx="3350337" cy="1694547"/>
                    <a:chOff x="250825" y="1220884"/>
                    <a:chExt cx="3350337" cy="1694547"/>
                  </a:xfrm>
                </p:grpSpPr>
                <p:grpSp>
                  <p:nvGrpSpPr>
                    <p:cNvPr id="51" name="Gruppieren 50"/>
                    <p:cNvGrpSpPr/>
                    <p:nvPr/>
                  </p:nvGrpSpPr>
                  <p:grpSpPr>
                    <a:xfrm>
                      <a:off x="250825" y="1441129"/>
                      <a:ext cx="2944407" cy="1474302"/>
                      <a:chOff x="156948" y="642735"/>
                      <a:chExt cx="2944407" cy="1474302"/>
                    </a:xfrm>
                  </p:grpSpPr>
                  <p:pic>
                    <p:nvPicPr>
                      <p:cNvPr id="53" name="Grafik 52"/>
                      <p:cNvPicPr>
                        <a:picLocks noChangeAspect="1"/>
                      </p:cNvPicPr>
                      <p:nvPr/>
                    </p:nvPicPr>
                    <p:blipFill>
                      <a:blip r:embed="rId12">
                        <a:duotone>
                          <a:prstClr val="black"/>
                          <a:schemeClr val="bg1">
                            <a:tint val="45000"/>
                            <a:satMod val="400000"/>
                          </a:schemeClr>
                        </a:duotone>
                      </a:blip>
                      <a:stretch>
                        <a:fillRect/>
                      </a:stretch>
                    </p:blipFill>
                    <p:spPr>
                      <a:xfrm rot="21540000">
                        <a:off x="208219" y="642735"/>
                        <a:ext cx="2741996" cy="255861"/>
                      </a:xfrm>
                      <a:prstGeom prst="rect">
                        <a:avLst/>
                      </a:prstGeom>
                    </p:spPr>
                  </p:pic>
                  <p:pic>
                    <p:nvPicPr>
                      <p:cNvPr id="54" name="Grafik 53"/>
                      <p:cNvPicPr>
                        <a:picLocks noChangeAspect="1"/>
                      </p:cNvPicPr>
                      <p:nvPr/>
                    </p:nvPicPr>
                    <p:blipFill>
                      <a:blip r:embed="rId13">
                        <a:duotone>
                          <a:prstClr val="black"/>
                          <a:schemeClr val="bg1">
                            <a:tint val="45000"/>
                            <a:satMod val="400000"/>
                          </a:schemeClr>
                        </a:duotone>
                      </a:blip>
                      <a:stretch>
                        <a:fillRect/>
                      </a:stretch>
                    </p:blipFill>
                    <p:spPr>
                      <a:xfrm>
                        <a:off x="207779" y="1773741"/>
                        <a:ext cx="2842513" cy="343296"/>
                      </a:xfrm>
                      <a:prstGeom prst="rect">
                        <a:avLst/>
                      </a:prstGeom>
                    </p:spPr>
                  </p:pic>
                  <p:pic>
                    <p:nvPicPr>
                      <p:cNvPr id="55" name="Grafik 54"/>
                      <p:cNvPicPr>
                        <a:picLocks noChangeAspect="1"/>
                      </p:cNvPicPr>
                      <p:nvPr/>
                    </p:nvPicPr>
                    <p:blipFill>
                      <a:blip r:embed="rId14">
                        <a:duotone>
                          <a:prstClr val="black"/>
                          <a:schemeClr val="bg1">
                            <a:tint val="45000"/>
                            <a:satMod val="400000"/>
                          </a:schemeClr>
                        </a:duotone>
                      </a:blip>
                      <a:stretch>
                        <a:fillRect/>
                      </a:stretch>
                    </p:blipFill>
                    <p:spPr>
                      <a:xfrm>
                        <a:off x="156948" y="854976"/>
                        <a:ext cx="2862634" cy="322633"/>
                      </a:xfrm>
                      <a:prstGeom prst="rect">
                        <a:avLst/>
                      </a:prstGeom>
                    </p:spPr>
                  </p:pic>
                  <p:pic>
                    <p:nvPicPr>
                      <p:cNvPr id="56" name="Grafik 55"/>
                      <p:cNvPicPr>
                        <a:picLocks noChangeAspect="1"/>
                      </p:cNvPicPr>
                      <p:nvPr/>
                    </p:nvPicPr>
                    <p:blipFill>
                      <a:blip r:embed="rId15">
                        <a:duotone>
                          <a:prstClr val="black"/>
                          <a:schemeClr val="bg1">
                            <a:tint val="45000"/>
                            <a:satMod val="400000"/>
                          </a:schemeClr>
                        </a:duotone>
                      </a:blip>
                      <a:stretch>
                        <a:fillRect/>
                      </a:stretch>
                    </p:blipFill>
                    <p:spPr>
                      <a:xfrm>
                        <a:off x="156949" y="1125790"/>
                        <a:ext cx="2842854" cy="360776"/>
                      </a:xfrm>
                      <a:prstGeom prst="rect">
                        <a:avLst/>
                      </a:prstGeom>
                    </p:spPr>
                  </p:pic>
                  <p:pic>
                    <p:nvPicPr>
                      <p:cNvPr id="57" name="Grafik 56"/>
                      <p:cNvPicPr>
                        <a:picLocks noChangeAspect="1"/>
                      </p:cNvPicPr>
                      <p:nvPr/>
                    </p:nvPicPr>
                    <p:blipFill>
                      <a:blip r:embed="rId16">
                        <a:duotone>
                          <a:prstClr val="black"/>
                          <a:schemeClr val="bg1">
                            <a:tint val="45000"/>
                            <a:satMod val="400000"/>
                          </a:schemeClr>
                        </a:duotone>
                      </a:blip>
                      <a:stretch>
                        <a:fillRect/>
                      </a:stretch>
                    </p:blipFill>
                    <p:spPr>
                      <a:xfrm>
                        <a:off x="156949" y="1521554"/>
                        <a:ext cx="2944406" cy="263180"/>
                      </a:xfrm>
                      <a:prstGeom prst="rect">
                        <a:avLst/>
                      </a:prstGeom>
                    </p:spPr>
                  </p:pic>
                </p:grpSp>
                <p:sp>
                  <p:nvSpPr>
                    <p:cNvPr id="52" name="TextBox 18"/>
                    <p:cNvSpPr txBox="1"/>
                    <p:nvPr/>
                  </p:nvSpPr>
                  <p:spPr>
                    <a:xfrm>
                      <a:off x="332713" y="1220884"/>
                      <a:ext cx="3268449" cy="261610"/>
                    </a:xfrm>
                    <a:prstGeom prst="rect">
                      <a:avLst/>
                    </a:prstGeom>
                    <a:noFill/>
                  </p:spPr>
                  <p:txBody>
                    <a:bodyPr wrap="square" rtlCol="0">
                      <a:spAutoFit/>
                    </a:bodyPr>
                    <a:lstStyle/>
                    <a:p>
                      <a:r>
                        <a:rPr lang="de-DE" sz="1100" dirty="0"/>
                        <a:t>-      -      -     +    +     +     -      -     -     +     +     + </a:t>
                      </a:r>
                    </a:p>
                  </p:txBody>
                </p:sp>
              </p:grpSp>
              <p:grpSp>
                <p:nvGrpSpPr>
                  <p:cNvPr id="42" name="Gruppieren 41"/>
                  <p:cNvGrpSpPr/>
                  <p:nvPr/>
                </p:nvGrpSpPr>
                <p:grpSpPr>
                  <a:xfrm>
                    <a:off x="504967" y="1018239"/>
                    <a:ext cx="5481707" cy="260985"/>
                    <a:chOff x="504967" y="1018239"/>
                    <a:chExt cx="5481707" cy="260985"/>
                  </a:xfrm>
                </p:grpSpPr>
                <p:sp>
                  <p:nvSpPr>
                    <p:cNvPr id="43" name="TextBox 16"/>
                    <p:cNvSpPr txBox="1"/>
                    <p:nvPr/>
                  </p:nvSpPr>
                  <p:spPr>
                    <a:xfrm>
                      <a:off x="871933" y="1039296"/>
                      <a:ext cx="415498" cy="230832"/>
                    </a:xfrm>
                    <a:prstGeom prst="rect">
                      <a:avLst/>
                    </a:prstGeom>
                    <a:noFill/>
                  </p:spPr>
                  <p:txBody>
                    <a:bodyPr wrap="none" rtlCol="0">
                      <a:spAutoFit/>
                    </a:bodyPr>
                    <a:lstStyle/>
                    <a:p>
                      <a:r>
                        <a:rPr lang="de-DE" sz="900" dirty="0">
                          <a:latin typeface="Arial" panose="020B0604020202020204" pitchFamily="34" charset="0"/>
                          <a:cs typeface="Arial" panose="020B0604020202020204" pitchFamily="34" charset="0"/>
                        </a:rPr>
                        <a:t>PBS</a:t>
                      </a:r>
                    </a:p>
                  </p:txBody>
                </p:sp>
                <p:sp>
                  <p:nvSpPr>
                    <p:cNvPr id="44" name="TextBox 17"/>
                    <p:cNvSpPr txBox="1"/>
                    <p:nvPr/>
                  </p:nvSpPr>
                  <p:spPr>
                    <a:xfrm>
                      <a:off x="2244423" y="1018239"/>
                      <a:ext cx="396262" cy="230832"/>
                    </a:xfrm>
                    <a:prstGeom prst="rect">
                      <a:avLst/>
                    </a:prstGeom>
                    <a:noFill/>
                  </p:spPr>
                  <p:txBody>
                    <a:bodyPr wrap="none" rtlCol="0">
                      <a:spAutoFit/>
                    </a:bodyPr>
                    <a:lstStyle/>
                    <a:p>
                      <a:r>
                        <a:rPr lang="de-DE" sz="900" dirty="0">
                          <a:latin typeface="Arial" panose="020B0604020202020204" pitchFamily="34" charset="0"/>
                          <a:cs typeface="Arial" panose="020B0604020202020204" pitchFamily="34" charset="0"/>
                        </a:rPr>
                        <a:t>LLC</a:t>
                      </a:r>
                    </a:p>
                  </p:txBody>
                </p:sp>
                <p:cxnSp>
                  <p:nvCxnSpPr>
                    <p:cNvPr id="45" name="Gerader Verbinder 44"/>
                    <p:cNvCxnSpPr/>
                    <p:nvPr/>
                  </p:nvCxnSpPr>
                  <p:spPr>
                    <a:xfrm>
                      <a:off x="504967" y="1255594"/>
                      <a:ext cx="1260000" cy="0"/>
                    </a:xfrm>
                    <a:prstGeom prst="line">
                      <a:avLst/>
                    </a:prstGeom>
                  </p:spPr>
                  <p:style>
                    <a:lnRef idx="1">
                      <a:schemeClr val="dk1"/>
                    </a:lnRef>
                    <a:fillRef idx="0">
                      <a:schemeClr val="dk1"/>
                    </a:fillRef>
                    <a:effectRef idx="0">
                      <a:schemeClr val="dk1"/>
                    </a:effectRef>
                    <a:fontRef idx="minor">
                      <a:schemeClr val="tx1"/>
                    </a:fontRef>
                  </p:style>
                </p:cxnSp>
                <p:cxnSp>
                  <p:nvCxnSpPr>
                    <p:cNvPr id="46" name="Gerader Verbinder 45"/>
                    <p:cNvCxnSpPr/>
                    <p:nvPr/>
                  </p:nvCxnSpPr>
                  <p:spPr>
                    <a:xfrm>
                      <a:off x="1837888" y="1257328"/>
                      <a:ext cx="1260000" cy="0"/>
                    </a:xfrm>
                    <a:prstGeom prst="line">
                      <a:avLst/>
                    </a:prstGeom>
                  </p:spPr>
                  <p:style>
                    <a:lnRef idx="1">
                      <a:schemeClr val="dk1"/>
                    </a:lnRef>
                    <a:fillRef idx="0">
                      <a:schemeClr val="dk1"/>
                    </a:fillRef>
                    <a:effectRef idx="0">
                      <a:schemeClr val="dk1"/>
                    </a:effectRef>
                    <a:fontRef idx="minor">
                      <a:schemeClr val="tx1"/>
                    </a:fontRef>
                  </p:style>
                </p:cxnSp>
                <p:sp>
                  <p:nvSpPr>
                    <p:cNvPr id="47" name="TextBox 16"/>
                    <p:cNvSpPr txBox="1"/>
                    <p:nvPr/>
                  </p:nvSpPr>
                  <p:spPr>
                    <a:xfrm>
                      <a:off x="3760719" y="1048392"/>
                      <a:ext cx="415498" cy="230832"/>
                    </a:xfrm>
                    <a:prstGeom prst="rect">
                      <a:avLst/>
                    </a:prstGeom>
                    <a:noFill/>
                  </p:spPr>
                  <p:txBody>
                    <a:bodyPr wrap="none" rtlCol="0">
                      <a:spAutoFit/>
                    </a:bodyPr>
                    <a:lstStyle/>
                    <a:p>
                      <a:r>
                        <a:rPr lang="de-DE" sz="900" dirty="0">
                          <a:latin typeface="Arial" panose="020B0604020202020204" pitchFamily="34" charset="0"/>
                          <a:cs typeface="Arial" panose="020B0604020202020204" pitchFamily="34" charset="0"/>
                        </a:rPr>
                        <a:t>PBS</a:t>
                      </a:r>
                    </a:p>
                  </p:txBody>
                </p:sp>
                <p:sp>
                  <p:nvSpPr>
                    <p:cNvPr id="48" name="TextBox 17"/>
                    <p:cNvSpPr txBox="1"/>
                    <p:nvPr/>
                  </p:nvSpPr>
                  <p:spPr>
                    <a:xfrm>
                      <a:off x="5133209" y="1027335"/>
                      <a:ext cx="396262" cy="230832"/>
                    </a:xfrm>
                    <a:prstGeom prst="rect">
                      <a:avLst/>
                    </a:prstGeom>
                    <a:noFill/>
                  </p:spPr>
                  <p:txBody>
                    <a:bodyPr wrap="none" rtlCol="0">
                      <a:spAutoFit/>
                    </a:bodyPr>
                    <a:lstStyle/>
                    <a:p>
                      <a:r>
                        <a:rPr lang="de-DE" sz="900" dirty="0">
                          <a:latin typeface="Arial" panose="020B0604020202020204" pitchFamily="34" charset="0"/>
                          <a:cs typeface="Arial" panose="020B0604020202020204" pitchFamily="34" charset="0"/>
                        </a:rPr>
                        <a:t>LLC</a:t>
                      </a:r>
                    </a:p>
                  </p:txBody>
                </p:sp>
                <p:cxnSp>
                  <p:nvCxnSpPr>
                    <p:cNvPr id="49" name="Gerader Verbinder 48"/>
                    <p:cNvCxnSpPr/>
                    <p:nvPr/>
                  </p:nvCxnSpPr>
                  <p:spPr>
                    <a:xfrm>
                      <a:off x="3393753" y="1264690"/>
                      <a:ext cx="1260000" cy="0"/>
                    </a:xfrm>
                    <a:prstGeom prst="line">
                      <a:avLst/>
                    </a:prstGeom>
                  </p:spPr>
                  <p:style>
                    <a:lnRef idx="1">
                      <a:schemeClr val="dk1"/>
                    </a:lnRef>
                    <a:fillRef idx="0">
                      <a:schemeClr val="dk1"/>
                    </a:fillRef>
                    <a:effectRef idx="0">
                      <a:schemeClr val="dk1"/>
                    </a:effectRef>
                    <a:fontRef idx="minor">
                      <a:schemeClr val="tx1"/>
                    </a:fontRef>
                  </p:style>
                </p:cxnSp>
                <p:cxnSp>
                  <p:nvCxnSpPr>
                    <p:cNvPr id="50" name="Gerader Verbinder 49"/>
                    <p:cNvCxnSpPr/>
                    <p:nvPr/>
                  </p:nvCxnSpPr>
                  <p:spPr>
                    <a:xfrm>
                      <a:off x="4726674" y="1269125"/>
                      <a:ext cx="1260000" cy="0"/>
                    </a:xfrm>
                    <a:prstGeom prst="line">
                      <a:avLst/>
                    </a:prstGeom>
                  </p:spPr>
                  <p:style>
                    <a:lnRef idx="1">
                      <a:schemeClr val="dk1"/>
                    </a:lnRef>
                    <a:fillRef idx="0">
                      <a:schemeClr val="dk1"/>
                    </a:fillRef>
                    <a:effectRef idx="0">
                      <a:schemeClr val="dk1"/>
                    </a:effectRef>
                    <a:fontRef idx="minor">
                      <a:schemeClr val="tx1"/>
                    </a:fontRef>
                  </p:style>
                </p:cxnSp>
              </p:grpSp>
            </p:grpSp>
          </p:grpSp>
        </p:grpSp>
      </p:grpSp>
      <p:sp>
        <p:nvSpPr>
          <p:cNvPr id="74" name="ZoneTexte 181">
            <a:extLst>
              <a:ext uri="{FF2B5EF4-FFF2-40B4-BE49-F238E27FC236}">
                <a16:creationId xmlns:a16="http://schemas.microsoft.com/office/drawing/2014/main" id="{E78996E8-1791-44BE-8C9B-B78F94B38BED}"/>
              </a:ext>
            </a:extLst>
          </p:cNvPr>
          <p:cNvSpPr txBox="1"/>
          <p:nvPr/>
        </p:nvSpPr>
        <p:spPr>
          <a:xfrm>
            <a:off x="15014" y="6511535"/>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D</a:t>
            </a:r>
          </a:p>
        </p:txBody>
      </p:sp>
      <p:graphicFrame>
        <p:nvGraphicFramePr>
          <p:cNvPr id="4" name="Objekt 3"/>
          <p:cNvGraphicFramePr>
            <a:graphicFrameLocks noChangeAspect="1"/>
          </p:cNvGraphicFramePr>
          <p:nvPr>
            <p:extLst/>
          </p:nvPr>
        </p:nvGraphicFramePr>
        <p:xfrm>
          <a:off x="328576" y="554187"/>
          <a:ext cx="1862805" cy="1904400"/>
        </p:xfrm>
        <a:graphic>
          <a:graphicData uri="http://schemas.openxmlformats.org/presentationml/2006/ole">
            <mc:AlternateContent xmlns:mc="http://schemas.openxmlformats.org/markup-compatibility/2006">
              <mc:Choice xmlns:v="urn:schemas-microsoft-com:vml" Requires="v">
                <p:oleObj spid="_x0000_s4208" name="Prism 9" r:id="rId17" imgW="2630071" imgH="2689630" progId="Prism9.Document">
                  <p:embed/>
                </p:oleObj>
              </mc:Choice>
              <mc:Fallback>
                <p:oleObj name="Prism 9" r:id="rId17" imgW="2630071" imgH="2689630" progId="Prism9.Document">
                  <p:embed/>
                  <p:pic>
                    <p:nvPicPr>
                      <p:cNvPr id="4" name="Objekt 3"/>
                      <p:cNvPicPr/>
                      <p:nvPr/>
                    </p:nvPicPr>
                    <p:blipFill>
                      <a:blip r:embed="rId18"/>
                      <a:stretch>
                        <a:fillRect/>
                      </a:stretch>
                    </p:blipFill>
                    <p:spPr>
                      <a:xfrm>
                        <a:off x="328576" y="554187"/>
                        <a:ext cx="1862805" cy="1904400"/>
                      </a:xfrm>
                      <a:prstGeom prst="rect">
                        <a:avLst/>
                      </a:prstGeom>
                    </p:spPr>
                  </p:pic>
                </p:oleObj>
              </mc:Fallback>
            </mc:AlternateContent>
          </a:graphicData>
        </a:graphic>
      </p:graphicFrame>
      <p:graphicFrame>
        <p:nvGraphicFramePr>
          <p:cNvPr id="5" name="Objekt 4"/>
          <p:cNvGraphicFramePr>
            <a:graphicFrameLocks noChangeAspect="1"/>
          </p:cNvGraphicFramePr>
          <p:nvPr>
            <p:extLst/>
          </p:nvPr>
        </p:nvGraphicFramePr>
        <p:xfrm>
          <a:off x="311032" y="2823568"/>
          <a:ext cx="2074087" cy="2120400"/>
        </p:xfrm>
        <a:graphic>
          <a:graphicData uri="http://schemas.openxmlformats.org/presentationml/2006/ole">
            <mc:AlternateContent xmlns:mc="http://schemas.openxmlformats.org/markup-compatibility/2006">
              <mc:Choice xmlns:v="urn:schemas-microsoft-com:vml" Requires="v">
                <p:oleObj spid="_x0000_s4209" name="Prism 9" r:id="rId19" imgW="2630071" imgH="2689630" progId="Prism9.Document">
                  <p:embed/>
                </p:oleObj>
              </mc:Choice>
              <mc:Fallback>
                <p:oleObj name="Prism 9" r:id="rId19" imgW="2630071" imgH="2689630" progId="Prism9.Document">
                  <p:embed/>
                  <p:pic>
                    <p:nvPicPr>
                      <p:cNvPr id="5" name="Objekt 4"/>
                      <p:cNvPicPr/>
                      <p:nvPr/>
                    </p:nvPicPr>
                    <p:blipFill>
                      <a:blip r:embed="rId20"/>
                      <a:stretch>
                        <a:fillRect/>
                      </a:stretch>
                    </p:blipFill>
                    <p:spPr>
                      <a:xfrm>
                        <a:off x="311032" y="2823568"/>
                        <a:ext cx="2074087" cy="2120400"/>
                      </a:xfrm>
                      <a:prstGeom prst="rect">
                        <a:avLst/>
                      </a:prstGeom>
                    </p:spPr>
                  </p:pic>
                </p:oleObj>
              </mc:Fallback>
            </mc:AlternateContent>
          </a:graphicData>
        </a:graphic>
      </p:graphicFrame>
      <p:graphicFrame>
        <p:nvGraphicFramePr>
          <p:cNvPr id="22" name="Objekt 21"/>
          <p:cNvGraphicFramePr>
            <a:graphicFrameLocks noChangeAspect="1"/>
          </p:cNvGraphicFramePr>
          <p:nvPr>
            <p:extLst/>
          </p:nvPr>
        </p:nvGraphicFramePr>
        <p:xfrm>
          <a:off x="4437821" y="2826357"/>
          <a:ext cx="2074086" cy="2120400"/>
        </p:xfrm>
        <a:graphic>
          <a:graphicData uri="http://schemas.openxmlformats.org/presentationml/2006/ole">
            <mc:AlternateContent xmlns:mc="http://schemas.openxmlformats.org/markup-compatibility/2006">
              <mc:Choice xmlns:v="urn:schemas-microsoft-com:vml" Requires="v">
                <p:oleObj spid="_x0000_s4210" name="Prism 9" r:id="rId21" imgW="2630071" imgH="2689630" progId="Prism9.Document">
                  <p:embed/>
                </p:oleObj>
              </mc:Choice>
              <mc:Fallback>
                <p:oleObj name="Prism 9" r:id="rId21" imgW="2630071" imgH="2689630" progId="Prism9.Document">
                  <p:embed/>
                  <p:pic>
                    <p:nvPicPr>
                      <p:cNvPr id="22" name="Objekt 21"/>
                      <p:cNvPicPr/>
                      <p:nvPr/>
                    </p:nvPicPr>
                    <p:blipFill>
                      <a:blip r:embed="rId22"/>
                      <a:stretch>
                        <a:fillRect/>
                      </a:stretch>
                    </p:blipFill>
                    <p:spPr>
                      <a:xfrm>
                        <a:off x="4437821" y="2826357"/>
                        <a:ext cx="2074086" cy="2120400"/>
                      </a:xfrm>
                      <a:prstGeom prst="rect">
                        <a:avLst/>
                      </a:prstGeom>
                    </p:spPr>
                  </p:pic>
                </p:oleObj>
              </mc:Fallback>
            </mc:AlternateContent>
          </a:graphicData>
        </a:graphic>
      </p:graphicFrame>
      <p:graphicFrame>
        <p:nvGraphicFramePr>
          <p:cNvPr id="24" name="Objekt 23"/>
          <p:cNvGraphicFramePr>
            <a:graphicFrameLocks noChangeAspect="1"/>
          </p:cNvGraphicFramePr>
          <p:nvPr>
            <p:extLst/>
          </p:nvPr>
        </p:nvGraphicFramePr>
        <p:xfrm>
          <a:off x="4480722" y="515656"/>
          <a:ext cx="1862804" cy="1904400"/>
        </p:xfrm>
        <a:graphic>
          <a:graphicData uri="http://schemas.openxmlformats.org/presentationml/2006/ole">
            <mc:AlternateContent xmlns:mc="http://schemas.openxmlformats.org/markup-compatibility/2006">
              <mc:Choice xmlns:v="urn:schemas-microsoft-com:vml" Requires="v">
                <p:oleObj spid="_x0000_s4211" name="Prism 9" r:id="rId23" imgW="2630071" imgH="2689630" progId="Prism9.Document">
                  <p:embed/>
                </p:oleObj>
              </mc:Choice>
              <mc:Fallback>
                <p:oleObj name="Prism 9" r:id="rId23" imgW="2630071" imgH="2689630" progId="Prism9.Document">
                  <p:embed/>
                  <p:pic>
                    <p:nvPicPr>
                      <p:cNvPr id="24" name="Objekt 23"/>
                      <p:cNvPicPr/>
                      <p:nvPr/>
                    </p:nvPicPr>
                    <p:blipFill>
                      <a:blip r:embed="rId24"/>
                      <a:stretch>
                        <a:fillRect/>
                      </a:stretch>
                    </p:blipFill>
                    <p:spPr>
                      <a:xfrm>
                        <a:off x="4480722" y="515656"/>
                        <a:ext cx="1862804" cy="1904400"/>
                      </a:xfrm>
                      <a:prstGeom prst="rect">
                        <a:avLst/>
                      </a:prstGeom>
                    </p:spPr>
                  </p:pic>
                </p:oleObj>
              </mc:Fallback>
            </mc:AlternateContent>
          </a:graphicData>
        </a:graphic>
      </p:graphicFrame>
      <p:grpSp>
        <p:nvGrpSpPr>
          <p:cNvPr id="707" name="Gruppieren 706"/>
          <p:cNvGrpSpPr/>
          <p:nvPr/>
        </p:nvGrpSpPr>
        <p:grpSpPr>
          <a:xfrm>
            <a:off x="20275" y="5107044"/>
            <a:ext cx="6507519" cy="1303659"/>
            <a:chOff x="20275" y="5107044"/>
            <a:chExt cx="6507519" cy="1303659"/>
          </a:xfrm>
        </p:grpSpPr>
        <p:grpSp>
          <p:nvGrpSpPr>
            <p:cNvPr id="6" name="Gruppieren 5"/>
            <p:cNvGrpSpPr/>
            <p:nvPr/>
          </p:nvGrpSpPr>
          <p:grpSpPr>
            <a:xfrm>
              <a:off x="20275" y="5107044"/>
              <a:ext cx="4553647" cy="1285312"/>
              <a:chOff x="20782" y="5312396"/>
              <a:chExt cx="4553647" cy="1285312"/>
            </a:xfrm>
          </p:grpSpPr>
          <p:sp>
            <p:nvSpPr>
              <p:cNvPr id="25" name="ZoneTexte 181">
                <a:extLst>
                  <a:ext uri="{FF2B5EF4-FFF2-40B4-BE49-F238E27FC236}">
                    <a16:creationId xmlns:a16="http://schemas.microsoft.com/office/drawing/2014/main" id="{E78996E8-1791-44BE-8C9B-B78F94B38BED}"/>
                  </a:ext>
                </a:extLst>
              </p:cNvPr>
              <p:cNvSpPr txBox="1"/>
              <p:nvPr/>
            </p:nvSpPr>
            <p:spPr>
              <a:xfrm>
                <a:off x="20782" y="5312396"/>
                <a:ext cx="512412" cy="276999"/>
              </a:xfrm>
              <a:prstGeom prst="rect">
                <a:avLst/>
              </a:prstGeom>
              <a:noFill/>
            </p:spPr>
            <p:txBody>
              <a:bodyPr wrap="square" rtlCol="0">
                <a:spAutoFit/>
              </a:bodyPr>
              <a:lstStyle/>
              <a:p>
                <a:r>
                  <a:rPr lang="fr-FR" sz="1200" dirty="0">
                    <a:latin typeface="Arial" panose="020B0604020202020204" pitchFamily="34" charset="0"/>
                    <a:cs typeface="Arial" panose="020B0604020202020204" pitchFamily="34" charset="0"/>
                  </a:rPr>
                  <a:t>C</a:t>
                </a:r>
              </a:p>
            </p:txBody>
          </p:sp>
          <p:graphicFrame>
            <p:nvGraphicFramePr>
              <p:cNvPr id="28" name="Objekt 27"/>
              <p:cNvGraphicFramePr>
                <a:graphicFrameLocks noChangeAspect="1"/>
              </p:cNvGraphicFramePr>
              <p:nvPr>
                <p:extLst/>
              </p:nvPr>
            </p:nvGraphicFramePr>
            <p:xfrm>
              <a:off x="2355418" y="5397122"/>
              <a:ext cx="1213043" cy="1192903"/>
            </p:xfrm>
            <a:graphic>
              <a:graphicData uri="http://schemas.openxmlformats.org/presentationml/2006/ole">
                <mc:AlternateContent xmlns:mc="http://schemas.openxmlformats.org/markup-compatibility/2006">
                  <mc:Choice xmlns:v="urn:schemas-microsoft-com:vml" Requires="v">
                    <p:oleObj spid="_x0000_s4212" name="Prism 9" r:id="rId25" imgW="2486737" imgH="2445446" progId="Prism9.Document">
                      <p:embed/>
                    </p:oleObj>
                  </mc:Choice>
                  <mc:Fallback>
                    <p:oleObj name="Prism 9" r:id="rId25" imgW="2486737" imgH="2445446" progId="Prism9.Document">
                      <p:embed/>
                      <p:pic>
                        <p:nvPicPr>
                          <p:cNvPr id="28" name="Objekt 27"/>
                          <p:cNvPicPr/>
                          <p:nvPr/>
                        </p:nvPicPr>
                        <p:blipFill>
                          <a:blip r:embed="rId26"/>
                          <a:stretch>
                            <a:fillRect/>
                          </a:stretch>
                        </p:blipFill>
                        <p:spPr>
                          <a:xfrm>
                            <a:off x="2355418" y="5397122"/>
                            <a:ext cx="1213043" cy="1192903"/>
                          </a:xfrm>
                          <a:prstGeom prst="rect">
                            <a:avLst/>
                          </a:prstGeom>
                        </p:spPr>
                      </p:pic>
                    </p:oleObj>
                  </mc:Fallback>
                </mc:AlternateContent>
              </a:graphicData>
            </a:graphic>
          </p:graphicFrame>
          <p:graphicFrame>
            <p:nvGraphicFramePr>
              <p:cNvPr id="3" name="Objekt 2"/>
              <p:cNvGraphicFramePr>
                <a:graphicFrameLocks noChangeAspect="1"/>
              </p:cNvGraphicFramePr>
              <p:nvPr>
                <p:extLst/>
              </p:nvPr>
            </p:nvGraphicFramePr>
            <p:xfrm>
              <a:off x="3361378" y="5402508"/>
              <a:ext cx="1213051" cy="1195200"/>
            </p:xfrm>
            <a:graphic>
              <a:graphicData uri="http://schemas.openxmlformats.org/presentationml/2006/ole">
                <mc:AlternateContent xmlns:mc="http://schemas.openxmlformats.org/markup-compatibility/2006">
                  <mc:Choice xmlns:v="urn:schemas-microsoft-com:vml" Requires="v">
                    <p:oleObj spid="_x0000_s4213" name="Prism 9" r:id="rId27" imgW="2482055" imgH="2445446" progId="Prism9.Document">
                      <p:embed/>
                    </p:oleObj>
                  </mc:Choice>
                  <mc:Fallback>
                    <p:oleObj name="Prism 9" r:id="rId27" imgW="2482055" imgH="2445446" progId="Prism9.Document">
                      <p:embed/>
                      <p:pic>
                        <p:nvPicPr>
                          <p:cNvPr id="3" name="Objekt 2"/>
                          <p:cNvPicPr/>
                          <p:nvPr/>
                        </p:nvPicPr>
                        <p:blipFill>
                          <a:blip r:embed="rId28"/>
                          <a:stretch>
                            <a:fillRect/>
                          </a:stretch>
                        </p:blipFill>
                        <p:spPr>
                          <a:xfrm>
                            <a:off x="3361378" y="5402508"/>
                            <a:ext cx="1213051" cy="1195200"/>
                          </a:xfrm>
                          <a:prstGeom prst="rect">
                            <a:avLst/>
                          </a:prstGeom>
                        </p:spPr>
                      </p:pic>
                    </p:oleObj>
                  </mc:Fallback>
                </mc:AlternateContent>
              </a:graphicData>
            </a:graphic>
          </p:graphicFrame>
        </p:grpSp>
        <p:graphicFrame>
          <p:nvGraphicFramePr>
            <p:cNvPr id="27" name="Objekt 26"/>
            <p:cNvGraphicFramePr>
              <a:graphicFrameLocks noChangeAspect="1"/>
            </p:cNvGraphicFramePr>
            <p:nvPr>
              <p:extLst/>
            </p:nvPr>
          </p:nvGraphicFramePr>
          <p:xfrm>
            <a:off x="169263" y="5189830"/>
            <a:ext cx="1211718" cy="1191600"/>
          </p:xfrm>
          <a:graphic>
            <a:graphicData uri="http://schemas.openxmlformats.org/presentationml/2006/ole">
              <mc:AlternateContent xmlns:mc="http://schemas.openxmlformats.org/markup-compatibility/2006">
                <mc:Choice xmlns:v="urn:schemas-microsoft-com:vml" Requires="v">
                  <p:oleObj spid="_x0000_s4214" name="Prism 9" r:id="rId29" imgW="2486737" imgH="2445446" progId="Prism9.Document">
                    <p:embed/>
                  </p:oleObj>
                </mc:Choice>
                <mc:Fallback>
                  <p:oleObj name="Prism 9" r:id="rId29" imgW="2486737" imgH="2445446" progId="Prism9.Document">
                    <p:embed/>
                    <p:pic>
                      <p:nvPicPr>
                        <p:cNvPr id="27" name="Objekt 26"/>
                        <p:cNvPicPr/>
                        <p:nvPr/>
                      </p:nvPicPr>
                      <p:blipFill>
                        <a:blip r:embed="rId30"/>
                        <a:stretch>
                          <a:fillRect/>
                        </a:stretch>
                      </p:blipFill>
                      <p:spPr>
                        <a:xfrm>
                          <a:off x="169263" y="5189830"/>
                          <a:ext cx="1211718" cy="1191600"/>
                        </a:xfrm>
                        <a:prstGeom prst="rect">
                          <a:avLst/>
                        </a:prstGeom>
                      </p:spPr>
                    </p:pic>
                  </p:oleObj>
                </mc:Fallback>
              </mc:AlternateContent>
            </a:graphicData>
          </a:graphic>
        </p:graphicFrame>
        <p:graphicFrame>
          <p:nvGraphicFramePr>
            <p:cNvPr id="31" name="Objekt 30"/>
            <p:cNvGraphicFramePr>
              <a:graphicFrameLocks noChangeAspect="1"/>
            </p:cNvGraphicFramePr>
            <p:nvPr>
              <p:extLst/>
            </p:nvPr>
          </p:nvGraphicFramePr>
          <p:xfrm>
            <a:off x="1178918" y="5193260"/>
            <a:ext cx="1213050" cy="1195200"/>
          </p:xfrm>
          <a:graphic>
            <a:graphicData uri="http://schemas.openxmlformats.org/presentationml/2006/ole">
              <mc:AlternateContent xmlns:mc="http://schemas.openxmlformats.org/markup-compatibility/2006">
                <mc:Choice xmlns:v="urn:schemas-microsoft-com:vml" Requires="v">
                  <p:oleObj spid="_x0000_s4215" name="Prism 9" r:id="rId31" imgW="2482055" imgH="2445446" progId="Prism9.Document">
                    <p:embed/>
                  </p:oleObj>
                </mc:Choice>
                <mc:Fallback>
                  <p:oleObj name="Prism 9" r:id="rId31" imgW="2482055" imgH="2445446" progId="Prism9.Document">
                    <p:embed/>
                    <p:pic>
                      <p:nvPicPr>
                        <p:cNvPr id="31" name="Objekt 30"/>
                        <p:cNvPicPr/>
                        <p:nvPr/>
                      </p:nvPicPr>
                      <p:blipFill>
                        <a:blip r:embed="rId32"/>
                        <a:stretch>
                          <a:fillRect/>
                        </a:stretch>
                      </p:blipFill>
                      <p:spPr>
                        <a:xfrm>
                          <a:off x="1178918" y="5193260"/>
                          <a:ext cx="1213050" cy="1195200"/>
                        </a:xfrm>
                        <a:prstGeom prst="rect">
                          <a:avLst/>
                        </a:prstGeom>
                      </p:spPr>
                    </p:pic>
                  </p:oleObj>
                </mc:Fallback>
              </mc:AlternateContent>
            </a:graphicData>
          </a:graphic>
        </p:graphicFrame>
        <p:graphicFrame>
          <p:nvGraphicFramePr>
            <p:cNvPr id="705" name="Objekt 704"/>
            <p:cNvGraphicFramePr>
              <a:graphicFrameLocks noChangeAspect="1"/>
            </p:cNvGraphicFramePr>
            <p:nvPr>
              <p:extLst/>
            </p:nvPr>
          </p:nvGraphicFramePr>
          <p:xfrm>
            <a:off x="4361340" y="5219103"/>
            <a:ext cx="1211718" cy="1191600"/>
          </p:xfrm>
          <a:graphic>
            <a:graphicData uri="http://schemas.openxmlformats.org/presentationml/2006/ole">
              <mc:AlternateContent xmlns:mc="http://schemas.openxmlformats.org/markup-compatibility/2006">
                <mc:Choice xmlns:v="urn:schemas-microsoft-com:vml" Requires="v">
                  <p:oleObj spid="_x0000_s4216" name="Prism 9" r:id="rId33" imgW="2486737" imgH="2445446" progId="Prism9.Document">
                    <p:embed/>
                  </p:oleObj>
                </mc:Choice>
                <mc:Fallback>
                  <p:oleObj name="Prism 9" r:id="rId33" imgW="2486737" imgH="2445446" progId="Prism9.Document">
                    <p:embed/>
                    <p:pic>
                      <p:nvPicPr>
                        <p:cNvPr id="705" name="Objekt 704"/>
                        <p:cNvPicPr/>
                        <p:nvPr/>
                      </p:nvPicPr>
                      <p:blipFill>
                        <a:blip r:embed="rId34"/>
                        <a:stretch>
                          <a:fillRect/>
                        </a:stretch>
                      </p:blipFill>
                      <p:spPr>
                        <a:xfrm>
                          <a:off x="4361340" y="5219103"/>
                          <a:ext cx="1211718" cy="1191600"/>
                        </a:xfrm>
                        <a:prstGeom prst="rect">
                          <a:avLst/>
                        </a:prstGeom>
                      </p:spPr>
                    </p:pic>
                  </p:oleObj>
                </mc:Fallback>
              </mc:AlternateContent>
            </a:graphicData>
          </a:graphic>
        </p:graphicFrame>
        <p:graphicFrame>
          <p:nvGraphicFramePr>
            <p:cNvPr id="706" name="Objekt 705"/>
            <p:cNvGraphicFramePr>
              <a:graphicFrameLocks noChangeAspect="1"/>
            </p:cNvGraphicFramePr>
            <p:nvPr>
              <p:extLst/>
            </p:nvPr>
          </p:nvGraphicFramePr>
          <p:xfrm>
            <a:off x="5303782" y="5198846"/>
            <a:ext cx="1224012" cy="1206000"/>
          </p:xfrm>
          <a:graphic>
            <a:graphicData uri="http://schemas.openxmlformats.org/presentationml/2006/ole">
              <mc:AlternateContent xmlns:mc="http://schemas.openxmlformats.org/markup-compatibility/2006">
                <mc:Choice xmlns:v="urn:schemas-microsoft-com:vml" Requires="v">
                  <p:oleObj spid="_x0000_s4217" name="Prism 9" r:id="rId35" imgW="2482055" imgH="2445446" progId="Prism9.Document">
                    <p:embed/>
                  </p:oleObj>
                </mc:Choice>
                <mc:Fallback>
                  <p:oleObj name="Prism 9" r:id="rId35" imgW="2482055" imgH="2445446" progId="Prism9.Document">
                    <p:embed/>
                    <p:pic>
                      <p:nvPicPr>
                        <p:cNvPr id="706" name="Objekt 705"/>
                        <p:cNvPicPr/>
                        <p:nvPr/>
                      </p:nvPicPr>
                      <p:blipFill>
                        <a:blip r:embed="rId36"/>
                        <a:stretch>
                          <a:fillRect/>
                        </a:stretch>
                      </p:blipFill>
                      <p:spPr>
                        <a:xfrm>
                          <a:off x="5303782" y="5198846"/>
                          <a:ext cx="1224012" cy="1206000"/>
                        </a:xfrm>
                        <a:prstGeom prst="rect">
                          <a:avLst/>
                        </a:prstGeom>
                      </p:spPr>
                    </p:pic>
                  </p:oleObj>
                </mc:Fallback>
              </mc:AlternateContent>
            </a:graphicData>
          </a:graphic>
        </p:graphicFrame>
      </p:grpSp>
    </p:spTree>
    <p:extLst>
      <p:ext uri="{BB962C8B-B14F-4D97-AF65-F5344CB8AC3E}">
        <p14:creationId xmlns:p14="http://schemas.microsoft.com/office/powerpoint/2010/main" val="2812868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feld 1061"/>
          <p:cNvSpPr txBox="1"/>
          <p:nvPr/>
        </p:nvSpPr>
        <p:spPr>
          <a:xfrm>
            <a:off x="230378" y="502214"/>
            <a:ext cx="6307055" cy="3033907"/>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S5. Glucose tolerance and insulin sensitivity are largely unaffected by either age or tumor in different cachexia mouse </a:t>
            </a:r>
            <a:r>
              <a:rPr lang="en-US" sz="1100" b="1" dirty="0" smtClean="0">
                <a:latin typeface="Arial" panose="020B0604020202020204" pitchFamily="34" charset="0"/>
                <a:cs typeface="Arial" panose="020B0604020202020204" pitchFamily="34" charset="0"/>
              </a:rPr>
              <a:t>models. (</a:t>
            </a:r>
            <a:r>
              <a:rPr lang="en-US" sz="1100" b="1" dirty="0">
                <a:latin typeface="Arial" panose="020B0604020202020204" pitchFamily="34" charset="0"/>
                <a:cs typeface="Arial" panose="020B0604020202020204" pitchFamily="34" charset="0"/>
              </a:rPr>
              <a:t>A) </a:t>
            </a:r>
            <a:r>
              <a:rPr lang="en-US" sz="1100" dirty="0">
                <a:latin typeface="Arial" panose="020B0604020202020204" pitchFamily="34" charset="0"/>
                <a:cs typeface="Arial" panose="020B0604020202020204" pitchFamily="34" charset="0"/>
              </a:rPr>
              <a:t>Glucose tolerance test in young (grey, n=12) and aged (orange, n=12) C57BL/6N, young (grey, n=7) and aged (red, n=8) C57BL/6J, and young (grey, n=12) and aged (blue, n=12) BALB/c mice, before tumor implantation. Glucose was injected </a:t>
            </a:r>
            <a:r>
              <a:rPr lang="en-US" sz="1100" dirty="0" err="1">
                <a:latin typeface="Arial" panose="020B0604020202020204" pitchFamily="34" charset="0"/>
                <a:cs typeface="Arial" panose="020B0604020202020204" pitchFamily="34" charset="0"/>
              </a:rPr>
              <a:t>i.p</a:t>
            </a:r>
            <a:r>
              <a:rPr lang="en-US" sz="1100" dirty="0">
                <a:latin typeface="Arial" panose="020B0604020202020204" pitchFamily="34" charset="0"/>
                <a:cs typeface="Arial" panose="020B0604020202020204" pitchFamily="34" charset="0"/>
              </a:rPr>
              <a:t>. at a concentration of 2 g glucose kg</a:t>
            </a:r>
            <a:r>
              <a:rPr lang="en-US" sz="1100" baseline="30000" dirty="0">
                <a:latin typeface="Arial" panose="020B0604020202020204" pitchFamily="34" charset="0"/>
                <a:cs typeface="Arial" panose="020B0604020202020204" pitchFamily="34" charset="0"/>
              </a:rPr>
              <a:t>-1</a:t>
            </a:r>
            <a:r>
              <a:rPr lang="en-US" sz="1100" dirty="0">
                <a:latin typeface="Arial" panose="020B0604020202020204" pitchFamily="34" charset="0"/>
                <a:cs typeface="Arial" panose="020B0604020202020204" pitchFamily="34" charset="0"/>
              </a:rPr>
              <a:t> body weight</a:t>
            </a:r>
            <a:r>
              <a:rPr lang="en-US" sz="1100" dirty="0" smtClean="0">
                <a:latin typeface="Arial" panose="020B0604020202020204" pitchFamily="34" charset="0"/>
                <a:cs typeface="Arial" panose="020B0604020202020204" pitchFamily="34" charset="0"/>
              </a:rPr>
              <a:t>.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B) </a:t>
            </a:r>
            <a:r>
              <a:rPr lang="en-US" sz="1100" dirty="0">
                <a:latin typeface="Arial" panose="020B0604020202020204" pitchFamily="34" charset="0"/>
                <a:cs typeface="Arial" panose="020B0604020202020204" pitchFamily="34" charset="0"/>
              </a:rPr>
              <a:t>Insulin tolerance test in young (grey, n=12) and aged (orange, n=12) C57BL/6N, young (grey, n=4) and aged (red, n=8) C57BL/6J, and young (grey, n=12) and aged (blue, n=11) BALB/c mice, before tumor implantation. Insulin was injected </a:t>
            </a:r>
            <a:r>
              <a:rPr lang="en-US" sz="1100" dirty="0" err="1">
                <a:latin typeface="Arial" panose="020B0604020202020204" pitchFamily="34" charset="0"/>
                <a:cs typeface="Arial" panose="020B0604020202020204" pitchFamily="34" charset="0"/>
              </a:rPr>
              <a:t>i.p</a:t>
            </a:r>
            <a:r>
              <a:rPr lang="en-US" sz="1100" dirty="0">
                <a:latin typeface="Arial" panose="020B0604020202020204" pitchFamily="34" charset="0"/>
                <a:cs typeface="Arial" panose="020B0604020202020204" pitchFamily="34" charset="0"/>
              </a:rPr>
              <a:t>. at a concentration of 0.8 U kg</a:t>
            </a:r>
            <a:r>
              <a:rPr lang="en-US" sz="1100" baseline="30000" dirty="0">
                <a:latin typeface="Arial" panose="020B0604020202020204" pitchFamily="34" charset="0"/>
                <a:cs typeface="Arial" panose="020B0604020202020204" pitchFamily="34" charset="0"/>
              </a:rPr>
              <a:t>-1</a:t>
            </a:r>
            <a:r>
              <a:rPr lang="en-US" sz="1100" dirty="0">
                <a:latin typeface="Arial" panose="020B0604020202020204" pitchFamily="34" charset="0"/>
                <a:cs typeface="Arial" panose="020B0604020202020204" pitchFamily="34" charset="0"/>
              </a:rPr>
              <a:t> bodyweight</a:t>
            </a:r>
            <a:r>
              <a:rPr lang="en-US" sz="1100" dirty="0" smtClean="0">
                <a:latin typeface="Arial" panose="020B0604020202020204" pitchFamily="34" charset="0"/>
                <a:cs typeface="Arial" panose="020B0604020202020204" pitchFamily="34" charset="0"/>
              </a:rPr>
              <a:t>.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C) </a:t>
            </a:r>
            <a:r>
              <a:rPr lang="en-US" sz="1100" dirty="0">
                <a:latin typeface="Arial" panose="020B0604020202020204" pitchFamily="34" charset="0"/>
                <a:cs typeface="Arial" panose="020B0604020202020204" pitchFamily="34" charset="0"/>
              </a:rPr>
              <a:t>Area under the curve (AUC) for GTT and ITT from (A) and (B). </a:t>
            </a:r>
            <a:r>
              <a:rPr lang="en-US" sz="1100" b="1" dirty="0" smtClean="0">
                <a:latin typeface="Arial" panose="020B0604020202020204" pitchFamily="34" charset="0"/>
                <a:cs typeface="Arial" panose="020B0604020202020204" pitchFamily="34" charset="0"/>
              </a:rPr>
              <a:t>(</a:t>
            </a:r>
            <a:r>
              <a:rPr lang="en-US" sz="1100" b="1" dirty="0">
                <a:latin typeface="Arial" panose="020B0604020202020204" pitchFamily="34" charset="0"/>
                <a:cs typeface="Arial" panose="020B0604020202020204" pitchFamily="34" charset="0"/>
              </a:rPr>
              <a:t>D) </a:t>
            </a:r>
            <a:r>
              <a:rPr lang="en-US" sz="1100" dirty="0">
                <a:latin typeface="Arial" panose="020B0604020202020204" pitchFamily="34" charset="0"/>
                <a:cs typeface="Arial" panose="020B0604020202020204" pitchFamily="34" charset="0"/>
              </a:rPr>
              <a:t>Immunoblot analysis of components of the insulin signaling pathway in GC muscles from aged and young PBS/J or LLC/J-injected mice. Vinculin was used as loading control. 15 min before sacrifice, mice were injected with 1 U kg</a:t>
            </a:r>
            <a:r>
              <a:rPr lang="en-US" sz="1100" baseline="30000" dirty="0">
                <a:latin typeface="Arial" panose="020B0604020202020204" pitchFamily="34" charset="0"/>
                <a:cs typeface="Arial" panose="020B0604020202020204" pitchFamily="34" charset="0"/>
              </a:rPr>
              <a:t>-1</a:t>
            </a:r>
            <a:r>
              <a:rPr lang="en-US" sz="1100" dirty="0">
                <a:latin typeface="Arial" panose="020B0604020202020204" pitchFamily="34" charset="0"/>
                <a:cs typeface="Arial" panose="020B0604020202020204" pitchFamily="34" charset="0"/>
              </a:rPr>
              <a:t> bodyweight Insulin or PBS as control</a:t>
            </a:r>
            <a:r>
              <a:rPr lang="en-US" sz="1100" dirty="0" smtClean="0">
                <a:latin typeface="Arial" panose="020B0604020202020204" pitchFamily="34" charset="0"/>
                <a:cs typeface="Arial" panose="020B0604020202020204" pitchFamily="34" charset="0"/>
              </a:rPr>
              <a:t>. Data </a:t>
            </a:r>
            <a:r>
              <a:rPr lang="en-US" sz="1100" dirty="0">
                <a:latin typeface="Arial" panose="020B0604020202020204" pitchFamily="34" charset="0"/>
                <a:cs typeface="Arial" panose="020B0604020202020204" pitchFamily="34" charset="0"/>
              </a:rPr>
              <a:t>are mean ± </a:t>
            </a:r>
            <a:r>
              <a:rPr lang="en-US" sz="1100" dirty="0" err="1">
                <a:latin typeface="Arial" panose="020B0604020202020204" pitchFamily="34" charset="0"/>
                <a:cs typeface="Arial" panose="020B0604020202020204" pitchFamily="34" charset="0"/>
              </a:rPr>
              <a:t>s.e.m</a:t>
            </a:r>
            <a:r>
              <a:rPr lang="en-US" sz="1100" dirty="0">
                <a:latin typeface="Arial" panose="020B0604020202020204" pitchFamily="34" charset="0"/>
                <a:cs typeface="Arial" panose="020B0604020202020204" pitchFamily="34" charset="0"/>
              </a:rPr>
              <a:t>. Statistical analyses were performed using two-way ANOVA or mixed-effects analysis with </a:t>
            </a:r>
            <a:r>
              <a:rPr lang="en-US" sz="1100" dirty="0" err="1">
                <a:latin typeface="Arial" panose="020B0604020202020204" pitchFamily="34" charset="0"/>
                <a:cs typeface="Arial" panose="020B0604020202020204" pitchFamily="34" charset="0"/>
              </a:rPr>
              <a:t>Bonferroni’s</a:t>
            </a:r>
            <a:r>
              <a:rPr lang="en-US" sz="1100" dirty="0">
                <a:latin typeface="Arial" panose="020B0604020202020204" pitchFamily="34" charset="0"/>
                <a:cs typeface="Arial" panose="020B0604020202020204" pitchFamily="34" charset="0"/>
              </a:rPr>
              <a:t> multiple-comparison </a:t>
            </a:r>
            <a:r>
              <a:rPr lang="en-US" sz="1100" i="1" dirty="0">
                <a:latin typeface="Arial" panose="020B0604020202020204" pitchFamily="34" charset="0"/>
                <a:cs typeface="Arial" panose="020B0604020202020204" pitchFamily="34" charset="0"/>
              </a:rPr>
              <a:t>post hoc</a:t>
            </a:r>
            <a:r>
              <a:rPr lang="en-US" sz="1100" dirty="0">
                <a:latin typeface="Arial" panose="020B0604020202020204" pitchFamily="34" charset="0"/>
                <a:cs typeface="Arial" panose="020B0604020202020204" pitchFamily="34" charset="0"/>
              </a:rPr>
              <a:t> test (A-B), and unpaired </a:t>
            </a:r>
            <a:r>
              <a:rPr lang="en-US" sz="1100" i="1" dirty="0">
                <a:latin typeface="Arial" panose="020B0604020202020204" pitchFamily="34" charset="0"/>
                <a:cs typeface="Arial" panose="020B0604020202020204" pitchFamily="34" charset="0"/>
              </a:rPr>
              <a:t>t</a:t>
            </a:r>
            <a:r>
              <a:rPr lang="en-US" sz="1100" dirty="0">
                <a:latin typeface="Arial" panose="020B0604020202020204" pitchFamily="34" charset="0"/>
                <a:cs typeface="Arial" panose="020B0604020202020204" pitchFamily="34" charset="0"/>
              </a:rPr>
              <a:t> test or Mann-Whitney test (C). Tests were two-sided. *p&lt;0.05, **p&lt;0.01, ***p&lt;0.001, ****p&lt;0.0001.</a:t>
            </a:r>
          </a:p>
        </p:txBody>
      </p:sp>
    </p:spTree>
    <p:extLst>
      <p:ext uri="{BB962C8B-B14F-4D97-AF65-F5344CB8AC3E}">
        <p14:creationId xmlns:p14="http://schemas.microsoft.com/office/powerpoint/2010/main" val="3140216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kt 2"/>
          <p:cNvGraphicFramePr>
            <a:graphicFrameLocks noChangeAspect="1"/>
          </p:cNvGraphicFramePr>
          <p:nvPr>
            <p:extLst>
              <p:ext uri="{D42A27DB-BD31-4B8C-83A1-F6EECF244321}">
                <p14:modId xmlns:p14="http://schemas.microsoft.com/office/powerpoint/2010/main" val="3898356508"/>
              </p:ext>
            </p:extLst>
          </p:nvPr>
        </p:nvGraphicFramePr>
        <p:xfrm>
          <a:off x="0" y="1443770"/>
          <a:ext cx="2495550" cy="2679700"/>
        </p:xfrm>
        <a:graphic>
          <a:graphicData uri="http://schemas.openxmlformats.org/presentationml/2006/ole">
            <mc:AlternateContent xmlns:mc="http://schemas.openxmlformats.org/markup-compatibility/2006">
              <mc:Choice xmlns:v="urn:schemas-microsoft-com:vml" Requires="v">
                <p:oleObj spid="_x0000_s5152" name="Prism 9" r:id="rId3" imgW="2495740" imgH="2680266" progId="Prism9.Document">
                  <p:embed/>
                </p:oleObj>
              </mc:Choice>
              <mc:Fallback>
                <p:oleObj name="Prism 9" r:id="rId3" imgW="2495740" imgH="2680266" progId="Prism9.Document">
                  <p:embed/>
                  <p:pic>
                    <p:nvPicPr>
                      <p:cNvPr id="2" name="Objekt 2"/>
                      <p:cNvPicPr/>
                      <p:nvPr/>
                    </p:nvPicPr>
                    <p:blipFill>
                      <a:blip r:embed="rId4"/>
                      <a:stretch>
                        <a:fillRect/>
                      </a:stretch>
                    </p:blipFill>
                    <p:spPr>
                      <a:xfrm>
                        <a:off x="0" y="1443770"/>
                        <a:ext cx="2495550" cy="2679700"/>
                      </a:xfrm>
                      <a:prstGeom prst="rect">
                        <a:avLst/>
                      </a:prstGeom>
                    </p:spPr>
                  </p:pic>
                </p:oleObj>
              </mc:Fallback>
            </mc:AlternateContent>
          </a:graphicData>
        </a:graphic>
      </p:graphicFrame>
      <p:graphicFrame>
        <p:nvGraphicFramePr>
          <p:cNvPr id="3" name="Objekt 4"/>
          <p:cNvGraphicFramePr>
            <a:graphicFrameLocks noChangeAspect="1"/>
          </p:cNvGraphicFramePr>
          <p:nvPr>
            <p:extLst>
              <p:ext uri="{D42A27DB-BD31-4B8C-83A1-F6EECF244321}">
                <p14:modId xmlns:p14="http://schemas.microsoft.com/office/powerpoint/2010/main" val="3543043992"/>
              </p:ext>
            </p:extLst>
          </p:nvPr>
        </p:nvGraphicFramePr>
        <p:xfrm>
          <a:off x="2028306" y="1443770"/>
          <a:ext cx="2568575" cy="2679700"/>
        </p:xfrm>
        <a:graphic>
          <a:graphicData uri="http://schemas.openxmlformats.org/presentationml/2006/ole">
            <mc:AlternateContent xmlns:mc="http://schemas.openxmlformats.org/markup-compatibility/2006">
              <mc:Choice xmlns:v="urn:schemas-microsoft-com:vml" Requires="v">
                <p:oleObj spid="_x0000_s5153" name="Prism 9" r:id="rId5" imgW="2568848" imgH="2680266" progId="Prism9.Document">
                  <p:embed/>
                </p:oleObj>
              </mc:Choice>
              <mc:Fallback>
                <p:oleObj name="Prism 9" r:id="rId5" imgW="2568848" imgH="2680266" progId="Prism9.Document">
                  <p:embed/>
                  <p:pic>
                    <p:nvPicPr>
                      <p:cNvPr id="3" name="Objekt 4"/>
                      <p:cNvPicPr/>
                      <p:nvPr/>
                    </p:nvPicPr>
                    <p:blipFill>
                      <a:blip r:embed="rId6"/>
                      <a:stretch>
                        <a:fillRect/>
                      </a:stretch>
                    </p:blipFill>
                    <p:spPr>
                      <a:xfrm>
                        <a:off x="2028306" y="1443770"/>
                        <a:ext cx="2568575" cy="2679700"/>
                      </a:xfrm>
                      <a:prstGeom prst="rect">
                        <a:avLst/>
                      </a:prstGeom>
                    </p:spPr>
                  </p:pic>
                </p:oleObj>
              </mc:Fallback>
            </mc:AlternateContent>
          </a:graphicData>
        </a:graphic>
      </p:graphicFrame>
      <p:graphicFrame>
        <p:nvGraphicFramePr>
          <p:cNvPr id="4" name="Objekt 5"/>
          <p:cNvGraphicFramePr>
            <a:graphicFrameLocks noChangeAspect="1"/>
          </p:cNvGraphicFramePr>
          <p:nvPr>
            <p:extLst>
              <p:ext uri="{D42A27DB-BD31-4B8C-83A1-F6EECF244321}">
                <p14:modId xmlns:p14="http://schemas.microsoft.com/office/powerpoint/2010/main" val="695852992"/>
              </p:ext>
            </p:extLst>
          </p:nvPr>
        </p:nvGraphicFramePr>
        <p:xfrm>
          <a:off x="4212213" y="1443770"/>
          <a:ext cx="2568575" cy="2679700"/>
        </p:xfrm>
        <a:graphic>
          <a:graphicData uri="http://schemas.openxmlformats.org/presentationml/2006/ole">
            <mc:AlternateContent xmlns:mc="http://schemas.openxmlformats.org/markup-compatibility/2006">
              <mc:Choice xmlns:v="urn:schemas-microsoft-com:vml" Requires="v">
                <p:oleObj spid="_x0000_s5154" name="Prism 9" r:id="rId7" imgW="2568848" imgH="2680266" progId="Prism9.Document">
                  <p:embed/>
                </p:oleObj>
              </mc:Choice>
              <mc:Fallback>
                <p:oleObj name="Prism 9" r:id="rId7" imgW="2568848" imgH="2680266" progId="Prism9.Document">
                  <p:embed/>
                  <p:pic>
                    <p:nvPicPr>
                      <p:cNvPr id="4" name="Objekt 5"/>
                      <p:cNvPicPr/>
                      <p:nvPr/>
                    </p:nvPicPr>
                    <p:blipFill>
                      <a:blip r:embed="rId8"/>
                      <a:stretch>
                        <a:fillRect/>
                      </a:stretch>
                    </p:blipFill>
                    <p:spPr>
                      <a:xfrm>
                        <a:off x="4212213" y="1443770"/>
                        <a:ext cx="2568575" cy="2679700"/>
                      </a:xfrm>
                      <a:prstGeom prst="rect">
                        <a:avLst/>
                      </a:prstGeom>
                    </p:spPr>
                  </p:pic>
                </p:oleObj>
              </mc:Fallback>
            </mc:AlternateContent>
          </a:graphicData>
        </a:graphic>
      </p:graphicFrame>
      <p:sp>
        <p:nvSpPr>
          <p:cNvPr id="5" name="Textfeld 6"/>
          <p:cNvSpPr txBox="1"/>
          <p:nvPr/>
        </p:nvSpPr>
        <p:spPr>
          <a:xfrm>
            <a:off x="462223" y="1228326"/>
            <a:ext cx="1260000" cy="215444"/>
          </a:xfrm>
          <a:prstGeom prst="rect">
            <a:avLst/>
          </a:prstGeom>
          <a:solidFill>
            <a:schemeClr val="accent2">
              <a:lumMod val="40000"/>
              <a:lumOff val="60000"/>
            </a:schemeClr>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C57BL/6N</a:t>
            </a:r>
            <a:endParaRPr lang="en-US" sz="800" b="1" dirty="0">
              <a:latin typeface="Arial" panose="020B0604020202020204" pitchFamily="34" charset="0"/>
              <a:cs typeface="Arial" panose="020B0604020202020204" pitchFamily="34" charset="0"/>
            </a:endParaRPr>
          </a:p>
        </p:txBody>
      </p:sp>
      <p:sp>
        <p:nvSpPr>
          <p:cNvPr id="6" name="Textfeld 7"/>
          <p:cNvSpPr txBox="1"/>
          <p:nvPr/>
        </p:nvSpPr>
        <p:spPr>
          <a:xfrm>
            <a:off x="2381739" y="1256469"/>
            <a:ext cx="1260000" cy="215444"/>
          </a:xfrm>
          <a:prstGeom prst="rect">
            <a:avLst/>
          </a:prstGeom>
          <a:solidFill>
            <a:srgbClr val="FFCDCD"/>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C57BL/6J</a:t>
            </a:r>
            <a:endParaRPr lang="en-US" sz="800" b="1" dirty="0">
              <a:latin typeface="Arial" panose="020B0604020202020204" pitchFamily="34" charset="0"/>
              <a:cs typeface="Arial" panose="020B0604020202020204" pitchFamily="34" charset="0"/>
            </a:endParaRPr>
          </a:p>
        </p:txBody>
      </p:sp>
      <p:sp>
        <p:nvSpPr>
          <p:cNvPr id="7" name="Textfeld 8"/>
          <p:cNvSpPr txBox="1"/>
          <p:nvPr/>
        </p:nvSpPr>
        <p:spPr>
          <a:xfrm>
            <a:off x="4538809" y="1228326"/>
            <a:ext cx="1260000" cy="215444"/>
          </a:xfrm>
          <a:prstGeom prst="rect">
            <a:avLst/>
          </a:prstGeom>
          <a:solidFill>
            <a:schemeClr val="accent1">
              <a:lumMod val="40000"/>
              <a:lumOff val="60000"/>
            </a:schemeClr>
          </a:solidFill>
          <a:ln>
            <a:noFill/>
          </a:ln>
        </p:spPr>
        <p:txBody>
          <a:bodyPr wrap="square" rtlCol="0">
            <a:spAutoFit/>
          </a:bodyPr>
          <a:lstStyle/>
          <a:p>
            <a:pPr algn="ctr"/>
            <a:r>
              <a:rPr lang="de-DE" sz="800" b="1" dirty="0" smtClean="0">
                <a:latin typeface="Arial" panose="020B0604020202020204" pitchFamily="34" charset="0"/>
                <a:cs typeface="Arial" panose="020B0604020202020204" pitchFamily="34" charset="0"/>
              </a:rPr>
              <a:t>BALB/c</a:t>
            </a:r>
            <a:endParaRPr lang="en-US" sz="800" b="1" dirty="0">
              <a:latin typeface="Arial" panose="020B0604020202020204" pitchFamily="34" charset="0"/>
              <a:cs typeface="Arial" panose="020B0604020202020204" pitchFamily="34" charset="0"/>
            </a:endParaRPr>
          </a:p>
        </p:txBody>
      </p:sp>
      <p:sp>
        <p:nvSpPr>
          <p:cNvPr id="8" name="Textfeld 1061"/>
          <p:cNvSpPr txBox="1"/>
          <p:nvPr/>
        </p:nvSpPr>
        <p:spPr>
          <a:xfrm>
            <a:off x="417280" y="4338914"/>
            <a:ext cx="6072397" cy="727122"/>
          </a:xfrm>
          <a:prstGeom prst="rect">
            <a:avLst/>
          </a:prstGeom>
          <a:noFill/>
        </p:spPr>
        <p:txBody>
          <a:bodyPr wrap="square" rtlCol="0">
            <a:spAutoFit/>
          </a:bodyPr>
          <a:lstStyle/>
          <a:p>
            <a:pPr algn="just">
              <a:lnSpc>
                <a:spcPct val="125000"/>
              </a:lnSpc>
            </a:pPr>
            <a:r>
              <a:rPr lang="en-US" sz="1100" b="1" dirty="0">
                <a:latin typeface="Arial" panose="020B0604020202020204" pitchFamily="34" charset="0"/>
                <a:cs typeface="Arial" panose="020B0604020202020204" pitchFamily="34" charset="0"/>
              </a:rPr>
              <a:t>Figure S6. Correlation between IL6 and GC muscle mass. </a:t>
            </a:r>
            <a:r>
              <a:rPr lang="en-US" sz="1100" b="1" dirty="0" smtClean="0">
                <a:latin typeface="Arial" panose="020B0604020202020204" pitchFamily="34" charset="0"/>
                <a:cs typeface="Arial" panose="020B0604020202020204" pitchFamily="34" charset="0"/>
              </a:rPr>
              <a:t> </a:t>
            </a:r>
            <a:r>
              <a:rPr lang="en-US" sz="1100" dirty="0" smtClean="0">
                <a:latin typeface="Arial" panose="020B0604020202020204" pitchFamily="34" charset="0"/>
                <a:cs typeface="Arial" panose="020B0604020202020204" pitchFamily="34" charset="0"/>
              </a:rPr>
              <a:t>Same </a:t>
            </a:r>
            <a:r>
              <a:rPr lang="en-US" sz="1100" dirty="0">
                <a:latin typeface="Arial" panose="020B0604020202020204" pitchFamily="34" charset="0"/>
                <a:cs typeface="Arial" panose="020B0604020202020204" pitchFamily="34" charset="0"/>
              </a:rPr>
              <a:t>mice as in Fig. S1. Linear regression analysis comparing murine IL6 levels (</a:t>
            </a:r>
            <a:r>
              <a:rPr lang="en-US" sz="1100" dirty="0" err="1">
                <a:latin typeface="Arial" panose="020B0604020202020204" pitchFamily="34" charset="0"/>
                <a:cs typeface="Arial" panose="020B0604020202020204" pitchFamily="34" charset="0"/>
              </a:rPr>
              <a:t>pg</a:t>
            </a:r>
            <a:r>
              <a:rPr lang="en-US" sz="1100" dirty="0">
                <a:latin typeface="Arial" panose="020B0604020202020204" pitchFamily="34" charset="0"/>
                <a:cs typeface="Arial" panose="020B0604020202020204" pitchFamily="34" charset="0"/>
              </a:rPr>
              <a:t>/mL) and gastrocnemius (GC) muscle weight (g).</a:t>
            </a:r>
          </a:p>
        </p:txBody>
      </p:sp>
    </p:spTree>
    <p:extLst>
      <p:ext uri="{BB962C8B-B14F-4D97-AF65-F5344CB8AC3E}">
        <p14:creationId xmlns:p14="http://schemas.microsoft.com/office/powerpoint/2010/main" val="400289687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196</TotalTime>
  <Words>1151</Words>
  <Application>Microsoft Office PowerPoint</Application>
  <PresentationFormat>A4-Papier (210 x 297 mm)</PresentationFormat>
  <Paragraphs>96</Paragraphs>
  <Slides>8</Slides>
  <Notes>3</Notes>
  <HiddenSlides>0</HiddenSlides>
  <MMClips>0</MMClips>
  <ScaleCrop>false</ScaleCrop>
  <HeadingPairs>
    <vt:vector size="8" baseType="variant">
      <vt:variant>
        <vt:lpstr>Verwendete Schriftarten</vt:lpstr>
      </vt:variant>
      <vt:variant>
        <vt:i4>6</vt:i4>
      </vt:variant>
      <vt:variant>
        <vt:lpstr>Design</vt:lpstr>
      </vt:variant>
      <vt:variant>
        <vt:i4>1</vt:i4>
      </vt:variant>
      <vt:variant>
        <vt:lpstr>Eingebettete OLE-Server</vt:lpstr>
      </vt:variant>
      <vt:variant>
        <vt:i4>2</vt:i4>
      </vt:variant>
      <vt:variant>
        <vt:lpstr>Folientitel</vt:lpstr>
      </vt:variant>
      <vt:variant>
        <vt:i4>8</vt:i4>
      </vt:variant>
    </vt:vector>
  </HeadingPairs>
  <TitlesOfParts>
    <vt:vector size="17" baseType="lpstr">
      <vt:lpstr>SimSun</vt:lpstr>
      <vt:lpstr>Arial</vt:lpstr>
      <vt:lpstr>Calibri</vt:lpstr>
      <vt:lpstr>Calibri Light</vt:lpstr>
      <vt:lpstr>Palatino Linotype</vt:lpstr>
      <vt:lpstr>Times New Roman</vt:lpstr>
      <vt:lpstr>Office Theme</vt:lpstr>
      <vt:lpstr>Prism 9</vt:lpstr>
      <vt:lpstr>GraphPad Prism 9 Project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Helmholtz Zentrum München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maria.rohm</dc:creator>
  <cp:lastModifiedBy>julia.zuber</cp:lastModifiedBy>
  <cp:revision>10</cp:revision>
  <dcterms:created xsi:type="dcterms:W3CDTF">2021-12-10T12:13:28Z</dcterms:created>
  <dcterms:modified xsi:type="dcterms:W3CDTF">2021-12-23T17:04:21Z</dcterms:modified>
</cp:coreProperties>
</file>