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60" r:id="rId2"/>
    <p:sldId id="263" r:id="rId3"/>
    <p:sldId id="258" r:id="rId4"/>
    <p:sldId id="264" r:id="rId5"/>
  </p:sldIdLst>
  <p:sldSz cx="6858000" cy="9906000" type="A4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ls Stein" initials="NS" lastIdx="5" clrIdx="0">
    <p:extLst>
      <p:ext uri="{19B8F6BF-5375-455C-9EA6-DF929625EA0E}">
        <p15:presenceInfo xmlns:p15="http://schemas.microsoft.com/office/powerpoint/2012/main" userId="S-1-5-21-3531355326-3308832415-4132507960-11269" providerId="AD"/>
      </p:ext>
    </p:extLst>
  </p:cmAuthor>
  <p:cmAuthor id="2" name="Microsoft Office User" initials="MOU" lastIdx="3" clrIdx="1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16"/>
    <p:restoredTop sz="96291"/>
  </p:normalViewPr>
  <p:slideViewPr>
    <p:cSldViewPr snapToGrid="0" snapToObjects="1">
      <p:cViewPr>
        <p:scale>
          <a:sx n="200" d="100"/>
          <a:sy n="200" d="100"/>
        </p:scale>
        <p:origin x="216" y="-24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D53D-FC78-4F42-855E-D4EF7325EF09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E17BC-4B43-DC4A-B8F1-77692BA30EE6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8889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1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47" indent="0" algn="ctr">
              <a:buNone/>
              <a:defRPr sz="1500"/>
            </a:lvl2pPr>
            <a:lvl3pPr marL="685693" indent="0" algn="ctr">
              <a:buNone/>
              <a:defRPr sz="1350"/>
            </a:lvl3pPr>
            <a:lvl4pPr marL="1028539" indent="0" algn="ctr">
              <a:buNone/>
              <a:defRPr sz="1200"/>
            </a:lvl4pPr>
            <a:lvl5pPr marL="1371386" indent="0" algn="ctr">
              <a:buNone/>
              <a:defRPr sz="1200"/>
            </a:lvl5pPr>
            <a:lvl6pPr marL="1714233" indent="0" algn="ctr">
              <a:buNone/>
              <a:defRPr sz="1200"/>
            </a:lvl6pPr>
            <a:lvl7pPr marL="2057079" indent="0" algn="ctr">
              <a:buNone/>
              <a:defRPr sz="1200"/>
            </a:lvl7pPr>
            <a:lvl8pPr marL="2399925" indent="0" algn="ctr">
              <a:buNone/>
              <a:defRPr sz="1200"/>
            </a:lvl8pPr>
            <a:lvl9pPr marL="2742771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8238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583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7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7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662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125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8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8" y="6629230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8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9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3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3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07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9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7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74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74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2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3" y="2428351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47" indent="0">
              <a:buNone/>
              <a:defRPr sz="1500" b="1"/>
            </a:lvl2pPr>
            <a:lvl3pPr marL="685693" indent="0">
              <a:buNone/>
              <a:defRPr sz="1350" b="1"/>
            </a:lvl3pPr>
            <a:lvl4pPr marL="1028539" indent="0">
              <a:buNone/>
              <a:defRPr sz="1200" b="1"/>
            </a:lvl4pPr>
            <a:lvl5pPr marL="1371386" indent="0">
              <a:buNone/>
              <a:defRPr sz="1200" b="1"/>
            </a:lvl5pPr>
            <a:lvl6pPr marL="1714233" indent="0">
              <a:buNone/>
              <a:defRPr sz="1200" b="1"/>
            </a:lvl6pPr>
            <a:lvl7pPr marL="2057079" indent="0">
              <a:buNone/>
              <a:defRPr sz="1200" b="1"/>
            </a:lvl7pPr>
            <a:lvl8pPr marL="2399925" indent="0">
              <a:buNone/>
              <a:defRPr sz="1200" b="1"/>
            </a:lvl8pPr>
            <a:lvl9pPr marL="274277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3" y="3618444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4" y="2428351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47" indent="0">
              <a:buNone/>
              <a:defRPr sz="1500" b="1"/>
            </a:lvl2pPr>
            <a:lvl3pPr marL="685693" indent="0">
              <a:buNone/>
              <a:defRPr sz="1350" b="1"/>
            </a:lvl3pPr>
            <a:lvl4pPr marL="1028539" indent="0">
              <a:buNone/>
              <a:defRPr sz="1200" b="1"/>
            </a:lvl4pPr>
            <a:lvl5pPr marL="1371386" indent="0">
              <a:buNone/>
              <a:defRPr sz="1200" b="1"/>
            </a:lvl5pPr>
            <a:lvl6pPr marL="1714233" indent="0">
              <a:buNone/>
              <a:defRPr sz="1200" b="1"/>
            </a:lvl6pPr>
            <a:lvl7pPr marL="2057079" indent="0">
              <a:buNone/>
              <a:defRPr sz="1200" b="1"/>
            </a:lvl7pPr>
            <a:lvl8pPr marL="2399925" indent="0">
              <a:buNone/>
              <a:defRPr sz="1200" b="1"/>
            </a:lvl8pPr>
            <a:lvl9pPr marL="2742771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4" y="3618444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186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9795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3542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4" y="1426287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4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47" indent="0">
              <a:buNone/>
              <a:defRPr sz="1050"/>
            </a:lvl2pPr>
            <a:lvl3pPr marL="685693" indent="0">
              <a:buNone/>
              <a:defRPr sz="900"/>
            </a:lvl3pPr>
            <a:lvl4pPr marL="1028539" indent="0">
              <a:buNone/>
              <a:defRPr sz="750"/>
            </a:lvl4pPr>
            <a:lvl5pPr marL="1371386" indent="0">
              <a:buNone/>
              <a:defRPr sz="750"/>
            </a:lvl5pPr>
            <a:lvl6pPr marL="1714233" indent="0">
              <a:buNone/>
              <a:defRPr sz="750"/>
            </a:lvl6pPr>
            <a:lvl7pPr marL="2057079" indent="0">
              <a:buNone/>
              <a:defRPr sz="750"/>
            </a:lvl7pPr>
            <a:lvl8pPr marL="2399925" indent="0">
              <a:buNone/>
              <a:defRPr sz="750"/>
            </a:lvl8pPr>
            <a:lvl9pPr marL="2742771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59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4" y="1426287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847" indent="0">
              <a:buNone/>
              <a:defRPr sz="2100"/>
            </a:lvl2pPr>
            <a:lvl3pPr marL="685693" indent="0">
              <a:buNone/>
              <a:defRPr sz="1800"/>
            </a:lvl3pPr>
            <a:lvl4pPr marL="1028539" indent="0">
              <a:buNone/>
              <a:defRPr sz="1500"/>
            </a:lvl4pPr>
            <a:lvl5pPr marL="1371386" indent="0">
              <a:buNone/>
              <a:defRPr sz="1500"/>
            </a:lvl5pPr>
            <a:lvl6pPr marL="1714233" indent="0">
              <a:buNone/>
              <a:defRPr sz="1500"/>
            </a:lvl6pPr>
            <a:lvl7pPr marL="2057079" indent="0">
              <a:buNone/>
              <a:defRPr sz="1500"/>
            </a:lvl7pPr>
            <a:lvl8pPr marL="2399925" indent="0">
              <a:buNone/>
              <a:defRPr sz="1500"/>
            </a:lvl8pPr>
            <a:lvl9pPr marL="2742771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4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47" indent="0">
              <a:buNone/>
              <a:defRPr sz="1050"/>
            </a:lvl2pPr>
            <a:lvl3pPr marL="685693" indent="0">
              <a:buNone/>
              <a:defRPr sz="900"/>
            </a:lvl3pPr>
            <a:lvl4pPr marL="1028539" indent="0">
              <a:buNone/>
              <a:defRPr sz="750"/>
            </a:lvl4pPr>
            <a:lvl5pPr marL="1371386" indent="0">
              <a:buNone/>
              <a:defRPr sz="750"/>
            </a:lvl5pPr>
            <a:lvl6pPr marL="1714233" indent="0">
              <a:buNone/>
              <a:defRPr sz="750"/>
            </a:lvl6pPr>
            <a:lvl7pPr marL="2057079" indent="0">
              <a:buNone/>
              <a:defRPr sz="750"/>
            </a:lvl7pPr>
            <a:lvl8pPr marL="2399925" indent="0">
              <a:buNone/>
              <a:defRPr sz="750"/>
            </a:lvl8pPr>
            <a:lvl9pPr marL="2742771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3233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9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9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35D98-67EC-E644-A7F9-0665FBA5D6B6}" type="datetimeFigureOut">
              <a:rPr lang="de-DE" smtClean="0"/>
              <a:t>01.07.2021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4" y="9181401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6853B-0BE4-BB43-9E36-CE8BDF700B27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9365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69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23" indent="-171423" algn="l" defTabSz="68569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70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17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963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09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656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502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348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194" indent="-171423" algn="l" defTabSz="68569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47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93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39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86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33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79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25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771" algn="l" defTabSz="68569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3" y="7702661"/>
            <a:ext cx="6259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</a:t>
            </a:r>
            <a:r>
              <a:rPr lang="ja-JP" altLang="en-US" sz="1200" b="1" dirty="0" smtClean="0"/>
              <a:t>１</a:t>
            </a:r>
            <a:r>
              <a:rPr lang="de-DE" sz="1200" b="1" dirty="0" smtClean="0"/>
              <a:t> Spectra cn plots comparing k-mers from the paired end and mate pair reads to k-mers in pseudomolecule assembly (upper) and scaffold assembly (lower)</a:t>
            </a:r>
            <a:r>
              <a:rPr lang="de-DE" sz="1200" dirty="0" smtClean="0"/>
              <a:t>. </a:t>
            </a:r>
            <a:endParaRPr lang="de-DE" sz="1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08" y="783770"/>
            <a:ext cx="4401457" cy="330109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08" y="4190456"/>
            <a:ext cx="4410165" cy="330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64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2" y="7093061"/>
            <a:ext cx="6259493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2. </a:t>
            </a:r>
            <a:r>
              <a:rPr lang="en-US" sz="1200" b="1" dirty="0"/>
              <a:t>Alignment </a:t>
            </a:r>
            <a:r>
              <a:rPr lang="en-US" sz="1200" b="1" dirty="0" smtClean="0"/>
              <a:t>of pseudomolecules of ‘OUH602’ to ‘B1K-04-12’ by </a:t>
            </a:r>
            <a:r>
              <a:rPr lang="en-US" sz="1200" b="1" dirty="0"/>
              <a:t>single chromosomes</a:t>
            </a:r>
            <a:r>
              <a:rPr lang="de-DE" sz="1200" dirty="0" smtClean="0"/>
              <a:t>. </a:t>
            </a:r>
            <a:r>
              <a:rPr lang="en-US" sz="1200" dirty="0"/>
              <a:t>Areas between dotted </a:t>
            </a:r>
            <a:r>
              <a:rPr lang="en-US" sz="1200" dirty="0" smtClean="0"/>
              <a:t>red lines </a:t>
            </a:r>
            <a:r>
              <a:rPr lang="en-US" sz="1200" dirty="0"/>
              <a:t>show </a:t>
            </a:r>
            <a:r>
              <a:rPr lang="en-US" sz="1200" dirty="0" smtClean="0"/>
              <a:t>inversions. </a:t>
            </a:r>
            <a:endParaRPr lang="en-US" sz="1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22" y="2011680"/>
            <a:ext cx="6557722" cy="3284326"/>
          </a:xfrm>
          <a:prstGeom prst="rect">
            <a:avLst/>
          </a:prstGeom>
        </p:spPr>
      </p:pic>
      <p:cxnSp>
        <p:nvCxnSpPr>
          <p:cNvPr id="4" name="直線コネクタ 3"/>
          <p:cNvCxnSpPr/>
          <p:nvPr/>
        </p:nvCxnSpPr>
        <p:spPr>
          <a:xfrm>
            <a:off x="883920" y="236601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/>
        </p:nvCxnSpPr>
        <p:spPr>
          <a:xfrm>
            <a:off x="928800" y="236601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2720340" y="399288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2743200" y="399288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958215" y="399288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982800" y="399288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>
            <a:off x="4335780" y="399288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4366800" y="3992880"/>
            <a:ext cx="3810" cy="75057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155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2" y="7093061"/>
            <a:ext cx="6259493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3. </a:t>
            </a:r>
            <a:r>
              <a:rPr lang="en-US" sz="1200" b="1" dirty="0"/>
              <a:t>Alignment </a:t>
            </a:r>
            <a:r>
              <a:rPr lang="en-US" sz="1200" b="1" dirty="0" smtClean="0"/>
              <a:t>of pseudomolecules of ‘OUH602’ to ‘B1K-04-12’ by total </a:t>
            </a:r>
            <a:r>
              <a:rPr lang="en-US" sz="1200" b="1" dirty="0"/>
              <a:t>chromosomes</a:t>
            </a:r>
            <a:r>
              <a:rPr lang="de-DE" sz="1200" dirty="0" smtClean="0"/>
              <a:t>. </a:t>
            </a:r>
            <a:r>
              <a:rPr lang="en-US" sz="1200" dirty="0"/>
              <a:t>Areas between dotted </a:t>
            </a:r>
            <a:r>
              <a:rPr lang="en-US" sz="1200" dirty="0" smtClean="0"/>
              <a:t>red lines </a:t>
            </a:r>
            <a:r>
              <a:rPr lang="en-US" sz="1200" dirty="0"/>
              <a:t>show </a:t>
            </a:r>
            <a:r>
              <a:rPr lang="en-US" sz="1200" dirty="0" smtClean="0"/>
              <a:t>inversions. </a:t>
            </a:r>
            <a:endParaRPr lang="en-US" sz="12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4" y="1532703"/>
            <a:ext cx="5029210" cy="5029210"/>
          </a:xfrm>
          <a:prstGeom prst="rect">
            <a:avLst/>
          </a:prstGeom>
        </p:spPr>
      </p:pic>
      <p:cxnSp>
        <p:nvCxnSpPr>
          <p:cNvPr id="4" name="直線コネクタ 3"/>
          <p:cNvCxnSpPr/>
          <p:nvPr/>
        </p:nvCxnSpPr>
        <p:spPr>
          <a:xfrm>
            <a:off x="1720800" y="5158740"/>
            <a:ext cx="0" cy="47244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/>
          <p:cNvCxnSpPr/>
          <p:nvPr/>
        </p:nvCxnSpPr>
        <p:spPr>
          <a:xfrm>
            <a:off x="1756410" y="5158740"/>
            <a:ext cx="0" cy="47244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/>
          <p:cNvCxnSpPr/>
          <p:nvPr/>
        </p:nvCxnSpPr>
        <p:spPr>
          <a:xfrm>
            <a:off x="4032885" y="2846070"/>
            <a:ext cx="0" cy="546735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4053600" y="2846070"/>
            <a:ext cx="0" cy="546735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/>
          <p:nvPr/>
        </p:nvCxnSpPr>
        <p:spPr>
          <a:xfrm>
            <a:off x="4671058" y="2333625"/>
            <a:ext cx="0" cy="512445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4690800" y="2333625"/>
            <a:ext cx="0" cy="512445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/>
          <p:cNvCxnSpPr/>
          <p:nvPr/>
        </p:nvCxnSpPr>
        <p:spPr>
          <a:xfrm>
            <a:off x="5208268" y="1746885"/>
            <a:ext cx="0" cy="5715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5234938" y="1746885"/>
            <a:ext cx="0" cy="5715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957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>
            <a:extLst>
              <a:ext uri="{FF2B5EF4-FFF2-40B4-BE49-F238E27FC236}">
                <a16:creationId xmlns:a16="http://schemas.microsoft.com/office/drawing/2014/main" id="{67050D8F-0DA0-B541-AF3E-ACD910C01FC6}"/>
              </a:ext>
            </a:extLst>
          </p:cNvPr>
          <p:cNvSpPr txBox="1"/>
          <p:nvPr/>
        </p:nvSpPr>
        <p:spPr>
          <a:xfrm>
            <a:off x="299252" y="7345610"/>
            <a:ext cx="6259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de-DE" sz="1200" b="1" dirty="0" smtClean="0"/>
              <a:t>Supplementary Fig. 4. </a:t>
            </a:r>
            <a:r>
              <a:rPr lang="en-US" sz="1200" b="1" dirty="0"/>
              <a:t>Alignment </a:t>
            </a:r>
            <a:r>
              <a:rPr lang="en-US" sz="1200" b="1" dirty="0" smtClean="0"/>
              <a:t>of ‘OUH602’ BAC sequences </a:t>
            </a:r>
            <a:r>
              <a:rPr lang="en-US" sz="1200" b="1" smtClean="0"/>
              <a:t>for </a:t>
            </a:r>
            <a:r>
              <a:rPr lang="en-US" sz="1200" b="1" i="1" smtClean="0"/>
              <a:t>Btr1/Btr2</a:t>
            </a:r>
            <a:r>
              <a:rPr lang="en-US" sz="1200" b="1" smtClean="0"/>
              <a:t> </a:t>
            </a:r>
            <a:r>
              <a:rPr lang="en-US" sz="1200" b="1" dirty="0" smtClean="0"/>
              <a:t>and </a:t>
            </a:r>
            <a:r>
              <a:rPr lang="en-US" sz="1200" b="1" i="1" dirty="0" smtClean="0"/>
              <a:t>Qsd1</a:t>
            </a:r>
            <a:r>
              <a:rPr lang="en-US" sz="1200" b="1" dirty="0" smtClean="0"/>
              <a:t> </a:t>
            </a:r>
            <a:r>
              <a:rPr lang="en-US" sz="1200" b="1" dirty="0"/>
              <a:t>regions to pseudomolecules of </a:t>
            </a:r>
            <a:r>
              <a:rPr lang="en-US" sz="1200" b="1" dirty="0" smtClean="0"/>
              <a:t>‘OUH602’ and ‘</a:t>
            </a:r>
            <a:r>
              <a:rPr lang="en-US" sz="1200" b="1" dirty="0" err="1" smtClean="0"/>
              <a:t>Morex</a:t>
            </a:r>
            <a:r>
              <a:rPr lang="en-US" sz="1200" b="1" dirty="0" smtClean="0"/>
              <a:t>’ V3 .</a:t>
            </a:r>
            <a:r>
              <a:rPr lang="de-DE" sz="1200" dirty="0" smtClean="0"/>
              <a:t> </a:t>
            </a:r>
            <a:endParaRPr lang="de-DE" sz="12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80" y="818460"/>
            <a:ext cx="6225835" cy="302102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80" y="4030840"/>
            <a:ext cx="5894974" cy="312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205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9394</TotalTime>
  <Words>116</Words>
  <Application>Microsoft Office PowerPoint</Application>
  <PresentationFormat>A4 210 x 297 mm</PresentationFormat>
  <Paragraphs>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sato</cp:lastModifiedBy>
  <cp:revision>121</cp:revision>
  <dcterms:created xsi:type="dcterms:W3CDTF">2020-02-03T06:32:23Z</dcterms:created>
  <dcterms:modified xsi:type="dcterms:W3CDTF">2021-07-01T06:59:50Z</dcterms:modified>
</cp:coreProperties>
</file>