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3">
  <p:sldMasterIdLst>
    <p:sldMasterId id="2147483660" r:id="rId4"/>
  </p:sldMasterIdLst>
  <p:notesMasterIdLst>
    <p:notesMasterId r:id="rId7"/>
  </p:notesMasterIdLst>
  <p:sldIdLst>
    <p:sldId id="363" r:id="rId5"/>
    <p:sldId id="364" r:id="rId6"/>
  </p:sldIdLst>
  <p:sldSz cx="6858000" cy="12192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4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B11740F-73A5-ED53-03FA-7C3C734A29C8}" name="Bettina Rankl" initials="BR" userId="S::bettina.rankl@helmholtz-munich.de::97380fab-8b1e-4229-8ca2-3f0d225a3bbb" providerId="AD"/>
  <p188:author id="{987015A4-4641-43B9-7513-23A6909A08F7}" name="Guilherme Dragunas" initials="GD" userId="S::Guilherme.Dragunas@helmholtz-munich.de::04ad8124-b948-468a-8132-c0cd7b61b493" providerId="AD"/>
  <p188:author id="{A2ADA8BC-FF21-1DC9-D305-BC01F27B8134}" name="Ulku Rabia Korkmaz" initials="URK" userId="S::ulku-rabia.korkmaz@helmholtz-munich.de::4d499084-886a-4a8b-bf63-b1606a101008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bia ulku korkmaz" initials="" lastIdx="4" clrIdx="0"/>
  <p:cmAuthor id="2" name="Ulku Rabia Korkmaz" initials="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89" autoAdjust="0"/>
    <p:restoredTop sz="94582" autoAdjust="0"/>
  </p:normalViewPr>
  <p:slideViewPr>
    <p:cSldViewPr snapToGrid="0">
      <p:cViewPr>
        <p:scale>
          <a:sx n="100" d="100"/>
          <a:sy n="100" d="100"/>
        </p:scale>
        <p:origin x="1076" y="-4440"/>
      </p:cViewPr>
      <p:guideLst>
        <p:guide orient="horz" pos="384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13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4770353-C45D-B0AF-9292-E66045F60EB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5CE2853-DB1D-071B-1FB4-A03C2C6FEDD2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5B9E92E-9378-44D2-B720-73FD5AE68CAF}" type="datetimeFigureOut">
              <a:rPr lang="LID4096"/>
              <a:pPr>
                <a:defRPr/>
              </a:pPr>
              <a:t>08/16/2025</a:t>
            </a:fld>
            <a:endParaRPr lang="en-DE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6E1C0341-7ACB-A10D-DBCF-3F2BEDEFDE4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560638" y="1143000"/>
            <a:ext cx="17367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DE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9E1D2C94-F654-7247-567D-CAA40540736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DE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3CACCC-D189-C631-D41B-639079DCD2B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361900-2F0E-F892-7086-CE5023F9DEB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259F1FD-3DC4-4AC5-AA2E-AC52D83FE3D4}" type="slidenum">
              <a:rPr lang="en-DE"/>
              <a:pPr>
                <a:defRPr/>
              </a:pPr>
              <a:t>‹#›</a:t>
            </a:fld>
            <a:endParaRPr lang="en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B13ED2-A251-0EE3-5190-1DF3C1EB1E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20A1D6-33A1-458F-BEB4-91F5485E401F}" type="datetimeFigureOut">
              <a:rPr lang="en-US"/>
              <a:pPr>
                <a:defRPr/>
              </a:pPr>
              <a:t>8/16/2025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E85904-1298-720C-CF90-5AE8D98F78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AA3C0C-E9D7-CB6A-5CD9-49CB3AF8A3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568C0-FC64-4A34-B522-F8153AB8DB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138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ECBCBD-2982-D3F3-D04A-435EF16F9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D034FA-6794-4244-B79C-22242C97C54B}" type="datetimeFigureOut">
              <a:rPr lang="en-US"/>
              <a:pPr>
                <a:defRPr/>
              </a:pPr>
              <a:t>8/16/2025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0E1DBD-D481-A009-EAB6-8484E31274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E7050C-9DBC-E81F-3523-8A2138CBC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4B8ECA-D143-4245-8FB5-A4C5B86015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1063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13BEAA-C86B-DEC9-C3BB-2C9A31529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8C8328-9409-4E6C-AC09-34F09793ED6D}" type="datetimeFigureOut">
              <a:rPr lang="en-US"/>
              <a:pPr>
                <a:defRPr/>
              </a:pPr>
              <a:t>8/16/2025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25AA4C-B500-CDB7-B3CD-DCE5F4D9FA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DDD02A-0564-B3CE-04AB-BE007892FF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7F00E4-5DD5-4A2C-A681-D2BEB9EB79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586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930EB4-C14D-4266-3F5C-5447CDE88C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E51349-C9B7-4F98-9A49-06071F9825E0}" type="datetimeFigureOut">
              <a:rPr lang="en-US"/>
              <a:pPr>
                <a:defRPr/>
              </a:pPr>
              <a:t>8/16/2025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31C0A7-B790-694F-C77B-8344CD0132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0B324A-82F5-D558-B412-43D72C0E7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873D3B-1586-4ED5-A4CA-3DB710E9D9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6998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6BA2B-5BA8-0C62-1966-A073CC9138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81EFD9-0FF5-4E4B-92AB-D04B6E534076}" type="datetimeFigureOut">
              <a:rPr lang="en-US"/>
              <a:pPr>
                <a:defRPr/>
              </a:pPr>
              <a:t>8/16/2025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9D8796-F7E6-2775-D38E-AD41BDE20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FA8936-011D-DE3E-F448-B606CAF89E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D3DFB-566F-4F8F-A585-0A792E46A3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1937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389B2F8-FF36-465D-EB9C-2656B1CDB4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E51CBA-E149-45D7-B041-481CCF1FAB31}" type="datetimeFigureOut">
              <a:rPr lang="en-US"/>
              <a:pPr>
                <a:defRPr/>
              </a:pPr>
              <a:t>8/16/2025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4FD59CB-1674-D755-8114-C2732506EB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145304C-FBF6-3EAE-A1B1-7C6D23F4AE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9A715B-A403-4025-98F3-77E5C2C03C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449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0AFDFE0-431F-676B-0BE4-4B36E93DE0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A4382-E2A2-4700-9787-7753E81E52D2}" type="datetimeFigureOut">
              <a:rPr lang="en-US"/>
              <a:pPr>
                <a:defRPr/>
              </a:pPr>
              <a:t>8/16/2025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B6702BE-2FDF-F206-F45D-27A898EC13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9B1BA55-A075-4736-8CD9-B740B9732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BB25F-3526-4EA8-8EB4-48D0DC8548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57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9EB884E-851A-56D3-62B6-310F077AD7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E3496-8795-43C3-AF60-E3C2277C1979}" type="datetimeFigureOut">
              <a:rPr lang="en-US"/>
              <a:pPr>
                <a:defRPr/>
              </a:pPr>
              <a:t>8/16/2025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F5C397D-A758-6011-B602-904347FC3E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83A80E4-F4AD-8E89-9CD8-9AB39D94A9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AE8E1D-929C-40D2-9E4D-376A54404E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4059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F7443312-A38D-1792-3D0A-93C7B8C0C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431BE-4ACD-4486-8139-31ACA31B697C}" type="datetimeFigureOut">
              <a:rPr lang="en-US"/>
              <a:pPr>
                <a:defRPr/>
              </a:pPr>
              <a:t>8/16/2025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1A678BE-4A07-227A-F273-59D5BD9F1F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1FE1E3B-5201-4F98-B3E2-4785E37D9F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A029A-DF54-43C6-BC1A-C45209AFC0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962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4807F2D-16A1-21F6-C994-F47880EFBA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7616EB-9585-4735-ADAD-6679DC0D1F2B}" type="datetimeFigureOut">
              <a:rPr lang="en-US"/>
              <a:pPr>
                <a:defRPr/>
              </a:pPr>
              <a:t>8/16/2025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0FA0889-4BD2-C770-4D48-F6F6F905EA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E210346-E1BA-2529-8DD6-DC6CFF5CE2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32F71D-BD76-4208-81C1-E14A70C980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6521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89576E9-15D0-0ADE-A2B3-5DD9139FD1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C2A96-2C23-4DC9-A844-2651D598CB6E}" type="datetimeFigureOut">
              <a:rPr lang="en-US"/>
              <a:pPr>
                <a:defRPr/>
              </a:pPr>
              <a:t>8/16/2025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AA2789B-71A9-CD60-AE0D-AC59598D55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4AEA439-2A49-B09F-57C8-F71FD1B3C1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783C9-6642-452C-B000-3E0DA3D517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641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1A342BC-2EE2-7B6F-482F-838CBF70860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71488" y="649288"/>
            <a:ext cx="5915025" cy="235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E3E14DE-B206-035C-8A20-1989464DBBB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71488" y="3244850"/>
            <a:ext cx="5915025" cy="773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/>
              <a:t>Click to edit Master text styles</a:t>
            </a:r>
          </a:p>
          <a:p>
            <a:pPr lvl="1"/>
            <a:r>
              <a:rPr lang="en-US" altLang="de-DE"/>
              <a:t>Second level</a:t>
            </a:r>
          </a:p>
          <a:p>
            <a:pPr lvl="2"/>
            <a:r>
              <a:rPr lang="en-US" altLang="de-DE"/>
              <a:t>Third level</a:t>
            </a:r>
          </a:p>
          <a:p>
            <a:pPr lvl="3"/>
            <a:r>
              <a:rPr lang="en-US" altLang="de-DE"/>
              <a:t>Fourth level</a:t>
            </a:r>
          </a:p>
          <a:p>
            <a:pPr lvl="4"/>
            <a:r>
              <a:rPr lang="en-US" altLang="de-DE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525591-6616-C4F7-C499-0D0A13C4BA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71488" y="11299825"/>
            <a:ext cx="1543050" cy="6492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2E47081-8F7A-4C9F-9D9D-FD116561B901}" type="datetimeFigureOut">
              <a:rPr lang="en-US"/>
              <a:pPr>
                <a:defRPr/>
              </a:pPr>
              <a:t>8/16/2025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88A516-3127-C877-09B8-749A7FD8EB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71713" y="11299825"/>
            <a:ext cx="2314575" cy="6492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6AE7D4-E2E0-4FCE-1687-45BD59DB78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843463" y="11299825"/>
            <a:ext cx="1543050" cy="6492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02C790F-3B47-4FB2-8B5A-12AA69C1EC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54DC5A1-270A-D07C-8CF5-50400E7181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0200" y="364067"/>
            <a:ext cx="6146799" cy="8983134"/>
          </a:xfrm>
        </p:spPr>
        <p:txBody>
          <a:bodyPr/>
          <a:lstStyle/>
          <a:p>
            <a:pPr algn="just">
              <a:lnSpc>
                <a:spcPct val="200000"/>
              </a:lnSpc>
              <a:spcAft>
                <a:spcPts val="800"/>
              </a:spcAft>
            </a:pPr>
            <a:r>
              <a:rPr lang="en-US" sz="11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Table S1. </a:t>
            </a:r>
            <a:r>
              <a:rPr lang="en-US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FDE were tested for corticosteroids like dexamethasone, betamethasone, </a:t>
            </a:r>
            <a:r>
              <a:rPr lang="en-US" sz="11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flumethasone</a:t>
            </a:r>
            <a:r>
              <a:rPr lang="en-US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prednisolone, 6-alpho-mehylprednisolo and </a:t>
            </a:r>
            <a:r>
              <a:rPr lang="en-US" sz="11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triamcinolomacetonid</a:t>
            </a:r>
            <a:r>
              <a:rPr lang="en-US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A LC-MS/MS method to detect these substances in meat, water and protein rich matrices was used. The method is validated and is in line with EU commission decision 2002/657/EG. </a:t>
            </a:r>
            <a:r>
              <a:rPr lang="de-DE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* = Limit </a:t>
            </a:r>
            <a:r>
              <a:rPr lang="de-DE" sz="11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of</a:t>
            </a:r>
            <a:r>
              <a:rPr lang="de-DE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de-DE" sz="11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quantitation</a:t>
            </a:r>
            <a:r>
              <a:rPr lang="de-DE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algn="just">
              <a:lnSpc>
                <a:spcPct val="200000"/>
              </a:lnSpc>
              <a:spcAft>
                <a:spcPts val="800"/>
              </a:spcAft>
            </a:pPr>
            <a:r>
              <a:rPr lang="en-US" sz="11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Table S2.</a:t>
            </a:r>
            <a:r>
              <a:rPr lang="en-US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Clinical phenotypes of the patients who donated PBMCs.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Abbreviations: </a:t>
            </a:r>
            <a:r>
              <a:rPr lang="en-US" sz="11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p.i.</a:t>
            </a:r>
            <a:r>
              <a:rPr lang="en-US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(per inhalation) , </a:t>
            </a:r>
            <a:r>
              <a:rPr lang="en-US" sz="11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p.o.</a:t>
            </a:r>
            <a:r>
              <a:rPr lang="en-US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(Per </a:t>
            </a:r>
            <a:r>
              <a:rPr lang="en-US" sz="11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os</a:t>
            </a:r>
            <a:r>
              <a:rPr lang="en-US" sz="1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or s-c- subcutaneous .</a:t>
            </a:r>
            <a:endParaRPr lang="de-DE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252425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>
            <a:extLst>
              <a:ext uri="{FF2B5EF4-FFF2-40B4-BE49-F238E27FC236}">
                <a16:creationId xmlns:a16="http://schemas.microsoft.com/office/drawing/2014/main" id="{B47A5EA9-13E3-6A51-D953-9A83805150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7400" y="5710238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21C73C3-4060-377E-6FC3-3784BA841A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736" y="812272"/>
            <a:ext cx="5748528" cy="314401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C0BE673-57A2-E559-C8AF-2EEEF86DCF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98325"/>
            <a:ext cx="19081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de-DE" altLang="en-US" b="1" dirty="0"/>
              <a:t>Table S1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BB87CFE-CB59-6963-6191-54E0EFC90479}"/>
              </a:ext>
            </a:extLst>
          </p:cNvPr>
          <p:cNvSpPr txBox="1"/>
          <p:nvPr/>
        </p:nvSpPr>
        <p:spPr>
          <a:xfrm>
            <a:off x="310160" y="3956284"/>
            <a:ext cx="3454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b="1" dirty="0"/>
              <a:t>Table S2</a:t>
            </a: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AAA511E6-76C5-3EE7-EC9F-BEAB67C1AC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8446602"/>
              </p:ext>
            </p:extLst>
          </p:nvPr>
        </p:nvGraphicFramePr>
        <p:xfrm>
          <a:off x="554735" y="4584700"/>
          <a:ext cx="5407914" cy="4962759"/>
        </p:xfrm>
        <a:graphic>
          <a:graphicData uri="http://schemas.openxmlformats.org/drawingml/2006/table">
            <a:tbl>
              <a:tblPr firstRow="1" firstCol="1" bandRow="1"/>
              <a:tblGrid>
                <a:gridCol w="642319">
                  <a:extLst>
                    <a:ext uri="{9D8B030D-6E8A-4147-A177-3AD203B41FA5}">
                      <a16:colId xmlns:a16="http://schemas.microsoft.com/office/drawing/2014/main" val="3767826521"/>
                    </a:ext>
                  </a:extLst>
                </a:gridCol>
                <a:gridCol w="953119">
                  <a:extLst>
                    <a:ext uri="{9D8B030D-6E8A-4147-A177-3AD203B41FA5}">
                      <a16:colId xmlns:a16="http://schemas.microsoft.com/office/drawing/2014/main" val="3379776541"/>
                    </a:ext>
                  </a:extLst>
                </a:gridCol>
                <a:gridCol w="953119">
                  <a:extLst>
                    <a:ext uri="{9D8B030D-6E8A-4147-A177-3AD203B41FA5}">
                      <a16:colId xmlns:a16="http://schemas.microsoft.com/office/drawing/2014/main" val="1639532808"/>
                    </a:ext>
                  </a:extLst>
                </a:gridCol>
                <a:gridCol w="953119">
                  <a:extLst>
                    <a:ext uri="{9D8B030D-6E8A-4147-A177-3AD203B41FA5}">
                      <a16:colId xmlns:a16="http://schemas.microsoft.com/office/drawing/2014/main" val="4079740712"/>
                    </a:ext>
                  </a:extLst>
                </a:gridCol>
                <a:gridCol w="953119">
                  <a:extLst>
                    <a:ext uri="{9D8B030D-6E8A-4147-A177-3AD203B41FA5}">
                      <a16:colId xmlns:a16="http://schemas.microsoft.com/office/drawing/2014/main" val="944563459"/>
                    </a:ext>
                  </a:extLst>
                </a:gridCol>
                <a:gridCol w="953119">
                  <a:extLst>
                    <a:ext uri="{9D8B030D-6E8A-4147-A177-3AD203B41FA5}">
                      <a16:colId xmlns:a16="http://schemas.microsoft.com/office/drawing/2014/main" val="4179839809"/>
                    </a:ext>
                  </a:extLst>
                </a:gridCol>
              </a:tblGrid>
              <a:tr h="13599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Sex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Age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Smoker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Medication (Substance + Route)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Allergens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Diagnosis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32298179"/>
                  </a:ext>
                </a:extLst>
              </a:tr>
              <a:tr h="98663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female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26 - 35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Non </a:t>
                      </a:r>
                      <a:r>
                        <a:rPr lang="de-DE" sz="12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smoker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Beclometasone  p.i.,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Formoterol  p.i.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Pet hair, house dust mites, pollen, dust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Asthma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1806578"/>
                  </a:ext>
                </a:extLst>
              </a:tr>
              <a:tr h="10927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female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46 - 55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Non </a:t>
                      </a:r>
                      <a:r>
                        <a:rPr lang="de-DE" sz="1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smoker</a:t>
                      </a:r>
                      <a:endParaRPr lang="de-DE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Fexofenadine p.o., Levocetirizine p.o.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Hay fever, hazelnuts, codeine, nickel, cobalt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Asthma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81379"/>
                  </a:ext>
                </a:extLst>
              </a:tr>
              <a:tr h="6513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female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Non </a:t>
                      </a:r>
                      <a:r>
                        <a:rPr lang="de-DE" sz="1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smoker</a:t>
                      </a:r>
                      <a:endParaRPr lang="de-DE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Ebastine p.o.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House dust mites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Allergic Asthma, Eosinophil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9743029"/>
                  </a:ext>
                </a:extLst>
              </a:tr>
              <a:tr h="8720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male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Non </a:t>
                      </a:r>
                      <a:r>
                        <a:rPr lang="de-DE" sz="1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smoker</a:t>
                      </a:r>
                      <a:endParaRPr lang="de-DE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Ebastine p.o., Dupilumab s.c.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Allergic</a:t>
                      </a:r>
                      <a:r>
                        <a:rPr lang="de-DE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Asthma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6692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25403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D4EC1050202074A85E3168018FE7E3C" ma:contentTypeVersion="16" ma:contentTypeDescription="Ein neues Dokument erstellen." ma:contentTypeScope="" ma:versionID="fd46b7f508b16e3f2670147541b47e0a">
  <xsd:schema xmlns:xsd="http://www.w3.org/2001/XMLSchema" xmlns:xs="http://www.w3.org/2001/XMLSchema" xmlns:p="http://schemas.microsoft.com/office/2006/metadata/properties" xmlns:ns3="c4ec3b07-69a8-4e6d-a131-23b97a3a571d" xmlns:ns4="1403a253-097b-46e0-8e00-e45627f0c628" targetNamespace="http://schemas.microsoft.com/office/2006/metadata/properties" ma:root="true" ma:fieldsID="e36dc8c04346a1e95dd31ea03019dbb4" ns3:_="" ns4:_="">
    <xsd:import namespace="c4ec3b07-69a8-4e6d-a131-23b97a3a571d"/>
    <xsd:import namespace="1403a253-097b-46e0-8e00-e45627f0c628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_activity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ObjectDetectorVersions" minOccurs="0"/>
                <xsd:element ref="ns3:MediaLengthInSeconds" minOccurs="0"/>
                <xsd:element ref="ns3:MediaServiceSystemTag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ec3b07-69a8-4e6d-a131-23b97a3a571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_activity" ma:index="10" nillable="true" ma:displayName="_activity" ma:hidden="true" ma:internalName="_activity">
      <xsd:simpleType>
        <xsd:restriction base="dms:Note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ystemTags" ma:index="22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03a253-097b-46e0-8e00-e45627f0c628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Freigabehinweis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c4ec3b07-69a8-4e6d-a131-23b97a3a571d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90FF1A5-9D6A-4851-A989-B5A8B3A7158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4ec3b07-69a8-4e6d-a131-23b97a3a571d"/>
    <ds:schemaRef ds:uri="1403a253-097b-46e0-8e00-e45627f0c62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0E505E3-71A2-4AAE-8B9F-477128CDB500}">
  <ds:schemaRefs>
    <ds:schemaRef ds:uri="http://purl.org/dc/elements/1.1/"/>
    <ds:schemaRef ds:uri="http://schemas.microsoft.com/office/2006/documentManagement/types"/>
    <ds:schemaRef ds:uri="http://www.w3.org/XML/1998/namespace"/>
    <ds:schemaRef ds:uri="http://schemas.microsoft.com/office/2006/metadata/properties"/>
    <ds:schemaRef ds:uri="c4ec3b07-69a8-4e6d-a131-23b97a3a571d"/>
    <ds:schemaRef ds:uri="http://purl.org/dc/terms/"/>
    <ds:schemaRef ds:uri="http://purl.org/dc/dcmitype/"/>
    <ds:schemaRef ds:uri="1403a253-097b-46e0-8e00-e45627f0c628"/>
    <ds:schemaRef ds:uri="http://schemas.microsoft.com/office/infopath/2007/PartnerControl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A000D908-BC7E-485B-864C-9FD08EA4879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199</Words>
  <Application>Microsoft Office PowerPoint</Application>
  <PresentationFormat>Widescreen</PresentationFormat>
  <Paragraphs>34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</vt:vector>
  </TitlesOfParts>
  <Company>FH OOE Management GmbH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Yosifov Miroslav</dc:creator>
  <cp:lastModifiedBy>Ulku Rabia Korkmaz</cp:lastModifiedBy>
  <cp:revision>274</cp:revision>
  <dcterms:created xsi:type="dcterms:W3CDTF">2022-12-23T18:00:32Z</dcterms:created>
  <dcterms:modified xsi:type="dcterms:W3CDTF">2025-08-16T16:45:31Z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0x0101002D4EC1050202074A85E3168018FE7E3C</vt:lpwstr>
  </property>
  <property fmtid="{D5CDD505-2E9C-101B-9397-08002B2CF9AE}" pid="3" name="_activity">
    <vt:lpwstr/>
  </property>
</Properties>
</file>