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'[Chart in Microsoft PowerPoint]age_region2'!$D$2</c:f>
              <c:strCache>
                <c:ptCount val="1"/>
                <c:pt idx="0">
                  <c:v>Diabetes-independent costs</c:v>
                </c:pt>
              </c:strCache>
            </c:strRef>
          </c:tx>
          <c:spPr>
            <a:solidFill>
              <a:schemeClr val="bg1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/>
              <c:tx>
                <c:strRef>
                  <c:f>'[Chart in Microsoft PowerPoint]age_region2'!$H$3</c:f>
                  <c:strCache>
                    <c:ptCount val="1"/>
                    <c:pt idx="0">
                      <c:v>30%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{20A908C0-104D-4F1F-8727-EBEFD1D49ACE}</c15:txfldGUID>
                      <c15:f>'[Chart in Microsoft PowerPoint]age_region2'!$H$3</c15:f>
                      <c15:dlblFieldTableCache>
                        <c:ptCount val="1"/>
                        <c:pt idx="0">
                          <c:v>30%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0-0F26-4494-AC04-8DD795206505}"/>
                </c:ext>
              </c:extLst>
            </c:dLbl>
            <c:dLbl>
              <c:idx val="1"/>
              <c:layout/>
              <c:tx>
                <c:strRef>
                  <c:f>'[Chart in Microsoft PowerPoint]age_region2'!$H$4</c:f>
                  <c:strCache>
                    <c:ptCount val="1"/>
                    <c:pt idx="0">
                      <c:v>30%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{C0C15BDB-D7F8-45BD-A174-E40B331E34EC}</c15:txfldGUID>
                      <c15:f>'[Chart in Microsoft PowerPoint]age_region2'!$H$4</c15:f>
                      <c15:dlblFieldTableCache>
                        <c:ptCount val="1"/>
                        <c:pt idx="0">
                          <c:v>30%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1-0F26-4494-AC04-8DD795206505}"/>
                </c:ext>
              </c:extLst>
            </c:dLbl>
            <c:dLbl>
              <c:idx val="2"/>
              <c:layout/>
              <c:tx>
                <c:strRef>
                  <c:f>'[Chart in Microsoft PowerPoint]age_region2'!$H$5</c:f>
                  <c:strCache>
                    <c:ptCount val="1"/>
                    <c:pt idx="0">
                      <c:v>37%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{84EC0226-2DF0-470D-8FF4-41E19947A715}</c15:txfldGUID>
                      <c15:f>'[Chart in Microsoft PowerPoint]age_region2'!$H$5</c15:f>
                      <c15:dlblFieldTableCache>
                        <c:ptCount val="1"/>
                        <c:pt idx="0">
                          <c:v>37%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2-0F26-4494-AC04-8DD795206505}"/>
                </c:ext>
              </c:extLst>
            </c:dLbl>
            <c:dLbl>
              <c:idx val="3"/>
              <c:layout/>
              <c:tx>
                <c:strRef>
                  <c:f>'[Chart in Microsoft PowerPoint]age_region2'!$H$6</c:f>
                  <c:strCache>
                    <c:ptCount val="1"/>
                    <c:pt idx="0">
                      <c:v>38%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{1D863FA7-BAA6-4259-A0D5-90335A923905}</c15:txfldGUID>
                      <c15:f>'[Chart in Microsoft PowerPoint]age_region2'!$H$6</c15:f>
                      <c15:dlblFieldTableCache>
                        <c:ptCount val="1"/>
                        <c:pt idx="0">
                          <c:v>38%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0F26-4494-AC04-8DD795206505}"/>
                </c:ext>
              </c:extLst>
            </c:dLbl>
            <c:dLbl>
              <c:idx val="4"/>
              <c:layout/>
              <c:tx>
                <c:strRef>
                  <c:f>'[Chart in Microsoft PowerPoint]age_region2'!$H$7</c:f>
                  <c:strCache>
                    <c:ptCount val="1"/>
                    <c:pt idx="0">
                      <c:v>47%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{394B8A70-66D9-4B10-8A32-D9D40E7456A9}</c15:txfldGUID>
                      <c15:f>'[Chart in Microsoft PowerPoint]age_region2'!$H$7</c15:f>
                      <c15:dlblFieldTableCache>
                        <c:ptCount val="1"/>
                        <c:pt idx="0">
                          <c:v>47%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0F26-4494-AC04-8DD795206505}"/>
                </c:ext>
              </c:extLst>
            </c:dLbl>
            <c:dLbl>
              <c:idx val="5"/>
              <c:layout/>
              <c:tx>
                <c:strRef>
                  <c:f>'[Chart in Microsoft PowerPoint]age_region2'!$H$8</c:f>
                  <c:strCache>
                    <c:ptCount val="1"/>
                    <c:pt idx="0">
                      <c:v>47%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{4BCBF9BE-51CA-415B-A02C-12C91F03454A}</c15:txfldGUID>
                      <c15:f>'[Chart in Microsoft PowerPoint]age_region2'!$H$8</c15:f>
                      <c15:dlblFieldTableCache>
                        <c:ptCount val="1"/>
                        <c:pt idx="0">
                          <c:v>47%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0F26-4494-AC04-8DD795206505}"/>
                </c:ext>
              </c:extLst>
            </c:dLbl>
            <c:dLbl>
              <c:idx val="6"/>
              <c:layout/>
              <c:tx>
                <c:strRef>
                  <c:f>'[Chart in Microsoft PowerPoint]age_region2'!$H$9</c:f>
                  <c:strCache>
                    <c:ptCount val="1"/>
                    <c:pt idx="0">
                      <c:v>52%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{39BE6A64-8136-40F0-948B-4C1D92215609}</c15:txfldGUID>
                      <c15:f>'[Chart in Microsoft PowerPoint]age_region2'!$H$9</c15:f>
                      <c15:dlblFieldTableCache>
                        <c:ptCount val="1"/>
                        <c:pt idx="0">
                          <c:v>52%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6-0F26-4494-AC04-8DD795206505}"/>
                </c:ext>
              </c:extLst>
            </c:dLbl>
            <c:dLbl>
              <c:idx val="7"/>
              <c:layout/>
              <c:tx>
                <c:strRef>
                  <c:f>'[Chart in Microsoft PowerPoint]age_region2'!$H$10</c:f>
                  <c:strCache>
                    <c:ptCount val="1"/>
                    <c:pt idx="0">
                      <c:v>56%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{F07F1F2A-5CB4-4EEA-83BA-4B4FAF4A497F}</c15:txfldGUID>
                      <c15:f>'[Chart in Microsoft PowerPoint]age_region2'!$H$10</c15:f>
                      <c15:dlblFieldTableCache>
                        <c:ptCount val="1"/>
                        <c:pt idx="0">
                          <c:v>56%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0F26-4494-AC04-8DD795206505}"/>
                </c:ext>
              </c:extLst>
            </c:dLbl>
            <c:dLbl>
              <c:idx val="8"/>
              <c:layout/>
              <c:tx>
                <c:strRef>
                  <c:f>'[Chart in Microsoft PowerPoint]age_region2'!$H$11</c:f>
                  <c:strCache>
                    <c:ptCount val="1"/>
                    <c:pt idx="0">
                      <c:v>62%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{BF912DFB-A64C-4E89-BAA1-DD5CCEE84C55}</c15:txfldGUID>
                      <c15:f>'[Chart in Microsoft PowerPoint]age_region2'!$H$11</c15:f>
                      <c15:dlblFieldTableCache>
                        <c:ptCount val="1"/>
                        <c:pt idx="0">
                          <c:v>62%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8-0F26-4494-AC04-8DD795206505}"/>
                </c:ext>
              </c:extLst>
            </c:dLbl>
            <c:dLbl>
              <c:idx val="9"/>
              <c:layout/>
              <c:tx>
                <c:strRef>
                  <c:f>'[Chart in Microsoft PowerPoint]age_region2'!$H$12</c:f>
                  <c:strCache>
                    <c:ptCount val="1"/>
                    <c:pt idx="0">
                      <c:v>64%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{BEC64A05-039D-43DF-BFF6-991F8B55B19C}</c15:txfldGUID>
                      <c15:f>'[Chart in Microsoft PowerPoint]age_region2'!$H$12</c15:f>
                      <c15:dlblFieldTableCache>
                        <c:ptCount val="1"/>
                        <c:pt idx="0">
                          <c:v>64%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0F26-4494-AC04-8DD795206505}"/>
                </c:ext>
              </c:extLst>
            </c:dLbl>
            <c:spPr>
              <a:noFill/>
              <a:ln w="2540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'[Chart in Microsoft PowerPoint]age_region2'!$A$3:$C$12</c:f>
              <c:multiLvlStrCache>
                <c:ptCount val="10"/>
                <c:lvl>
                  <c:pt idx="0">
                    <c:v>Bavaria</c:v>
                  </c:pt>
                  <c:pt idx="1">
                    <c:v>non-Bavaria</c:v>
                  </c:pt>
                  <c:pt idx="2">
                    <c:v>Bavaria</c:v>
                  </c:pt>
                  <c:pt idx="3">
                    <c:v>non-Bavaria</c:v>
                  </c:pt>
                  <c:pt idx="4">
                    <c:v>Bavaria</c:v>
                  </c:pt>
                  <c:pt idx="5">
                    <c:v>non-Bavaria</c:v>
                  </c:pt>
                  <c:pt idx="6">
                    <c:v>Bavaria</c:v>
                  </c:pt>
                  <c:pt idx="7">
                    <c:v>non-Bavaria</c:v>
                  </c:pt>
                  <c:pt idx="8">
                    <c:v>Bavaria</c:v>
                  </c:pt>
                  <c:pt idx="9">
                    <c:v>non-Bavaria</c:v>
                  </c:pt>
                </c:lvl>
                <c:lvl>
                  <c:pt idx="0">
                    <c:v>&lt;50 years</c:v>
                  </c:pt>
                  <c:pt idx="2">
                    <c:v>50-59 years</c:v>
                  </c:pt>
                  <c:pt idx="4">
                    <c:v>60-69 years</c:v>
                  </c:pt>
                  <c:pt idx="6">
                    <c:v>70-79 years</c:v>
                  </c:pt>
                  <c:pt idx="8">
                    <c:v>≥80 years</c:v>
                  </c:pt>
                </c:lvl>
              </c:multiLvlStrCache>
            </c:multiLvlStrRef>
          </c:cat>
          <c:val>
            <c:numRef>
              <c:f>'[Chart in Microsoft PowerPoint]age_region2'!$D$3:$D$12</c:f>
              <c:numCache>
                <c:formatCode>#,##0\ "€"</c:formatCode>
                <c:ptCount val="10"/>
                <c:pt idx="0">
                  <c:v>1044.8599999999999</c:v>
                </c:pt>
                <c:pt idx="1">
                  <c:v>1016.37</c:v>
                </c:pt>
                <c:pt idx="2">
                  <c:v>1413.64</c:v>
                </c:pt>
                <c:pt idx="3">
                  <c:v>1489.74</c:v>
                </c:pt>
                <c:pt idx="4">
                  <c:v>2175.2399999999998</c:v>
                </c:pt>
                <c:pt idx="5">
                  <c:v>2136.5300000000002</c:v>
                </c:pt>
                <c:pt idx="6">
                  <c:v>3141.95</c:v>
                </c:pt>
                <c:pt idx="7">
                  <c:v>3157.82</c:v>
                </c:pt>
                <c:pt idx="8">
                  <c:v>4108.12</c:v>
                </c:pt>
                <c:pt idx="9">
                  <c:v>3961.56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0F26-4494-AC04-8DD795206505}"/>
            </c:ext>
          </c:extLst>
        </c:ser>
        <c:ser>
          <c:idx val="1"/>
          <c:order val="1"/>
          <c:tx>
            <c:strRef>
              <c:f>'[Chart in Microsoft PowerPoint]age_region2'!$E$2</c:f>
              <c:strCache>
                <c:ptCount val="1"/>
                <c:pt idx="0">
                  <c:v>Diabetes excess costs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layout/>
              <c:tx>
                <c:strRef>
                  <c:f>'[Chart in Microsoft PowerPoint]age_region2'!$G$3</c:f>
                  <c:strCache>
                    <c:ptCount val="1"/>
                    <c:pt idx="0">
                      <c:v>70%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{9F180C40-2A1D-4DE9-9406-CEBE7A04A433}</c15:txfldGUID>
                      <c15:f>'[Chart in Microsoft PowerPoint]age_region2'!$G$3</c15:f>
                      <c15:dlblFieldTableCache>
                        <c:ptCount val="1"/>
                        <c:pt idx="0">
                          <c:v>70%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0F26-4494-AC04-8DD795206505}"/>
                </c:ext>
              </c:extLst>
            </c:dLbl>
            <c:dLbl>
              <c:idx val="1"/>
              <c:layout/>
              <c:tx>
                <c:strRef>
                  <c:f>'[Chart in Microsoft PowerPoint]age_region2'!$G$4</c:f>
                  <c:strCache>
                    <c:ptCount val="1"/>
                    <c:pt idx="0">
                      <c:v>70%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{00E7DA0C-4878-4B52-8C5D-A223B1F22115}</c15:txfldGUID>
                      <c15:f>'[Chart in Microsoft PowerPoint]age_region2'!$G$4</c15:f>
                      <c15:dlblFieldTableCache>
                        <c:ptCount val="1"/>
                        <c:pt idx="0">
                          <c:v>70%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C-0F26-4494-AC04-8DD795206505}"/>
                </c:ext>
              </c:extLst>
            </c:dLbl>
            <c:dLbl>
              <c:idx val="2"/>
              <c:layout/>
              <c:tx>
                <c:strRef>
                  <c:f>'[Chart in Microsoft PowerPoint]age_region2'!$G$5</c:f>
                  <c:strCache>
                    <c:ptCount val="1"/>
                    <c:pt idx="0">
                      <c:v>63%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{2C39F0B0-9FCC-4257-986A-DAB920DD40EF}</c15:txfldGUID>
                      <c15:f>'[Chart in Microsoft PowerPoint]age_region2'!$G$5</c15:f>
                      <c15:dlblFieldTableCache>
                        <c:ptCount val="1"/>
                        <c:pt idx="0">
                          <c:v>63%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D-0F26-4494-AC04-8DD795206505}"/>
                </c:ext>
              </c:extLst>
            </c:dLbl>
            <c:dLbl>
              <c:idx val="3"/>
              <c:layout/>
              <c:tx>
                <c:strRef>
                  <c:f>'[Chart in Microsoft PowerPoint]age_region2'!$G$6</c:f>
                  <c:strCache>
                    <c:ptCount val="1"/>
                    <c:pt idx="0">
                      <c:v>62%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{3D531EFD-5ACD-4EF7-A9FB-08E64FE859B8}</c15:txfldGUID>
                      <c15:f>'[Chart in Microsoft PowerPoint]age_region2'!$G$6</c15:f>
                      <c15:dlblFieldTableCache>
                        <c:ptCount val="1"/>
                        <c:pt idx="0">
                          <c:v>62%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E-0F26-4494-AC04-8DD795206505}"/>
                </c:ext>
              </c:extLst>
            </c:dLbl>
            <c:dLbl>
              <c:idx val="4"/>
              <c:layout/>
              <c:tx>
                <c:strRef>
                  <c:f>'[Chart in Microsoft PowerPoint]age_region2'!$G$7</c:f>
                  <c:strCache>
                    <c:ptCount val="1"/>
                    <c:pt idx="0">
                      <c:v>53%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{192030DA-AEDF-4A8C-898E-09CB7B0438BF}</c15:txfldGUID>
                      <c15:f>'[Chart in Microsoft PowerPoint]age_region2'!$G$7</c15:f>
                      <c15:dlblFieldTableCache>
                        <c:ptCount val="1"/>
                        <c:pt idx="0">
                          <c:v>53%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F-0F26-4494-AC04-8DD795206505}"/>
                </c:ext>
              </c:extLst>
            </c:dLbl>
            <c:dLbl>
              <c:idx val="5"/>
              <c:layout/>
              <c:tx>
                <c:strRef>
                  <c:f>'[Chart in Microsoft PowerPoint]age_region2'!$G$8</c:f>
                  <c:strCache>
                    <c:ptCount val="1"/>
                    <c:pt idx="0">
                      <c:v>53%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{37EA7AFB-D892-4CCF-B3D5-217184E9D0C5}</c15:txfldGUID>
                      <c15:f>'[Chart in Microsoft PowerPoint]age_region2'!$G$8</c15:f>
                      <c15:dlblFieldTableCache>
                        <c:ptCount val="1"/>
                        <c:pt idx="0">
                          <c:v>53%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0-0F26-4494-AC04-8DD795206505}"/>
                </c:ext>
              </c:extLst>
            </c:dLbl>
            <c:dLbl>
              <c:idx val="6"/>
              <c:layout/>
              <c:tx>
                <c:strRef>
                  <c:f>'[Chart in Microsoft PowerPoint]age_region2'!$G$9</c:f>
                  <c:strCache>
                    <c:ptCount val="1"/>
                    <c:pt idx="0">
                      <c:v>48%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{84F12BB2-6A87-43AE-A0B6-BCE39C59AA2A}</c15:txfldGUID>
                      <c15:f>'[Chart in Microsoft PowerPoint]age_region2'!$G$9</c15:f>
                      <c15:dlblFieldTableCache>
                        <c:ptCount val="1"/>
                        <c:pt idx="0">
                          <c:v>48%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1-0F26-4494-AC04-8DD795206505}"/>
                </c:ext>
              </c:extLst>
            </c:dLbl>
            <c:dLbl>
              <c:idx val="7"/>
              <c:layout/>
              <c:tx>
                <c:strRef>
                  <c:f>'[Chart in Microsoft PowerPoint]age_region2'!$G$10</c:f>
                  <c:strCache>
                    <c:ptCount val="1"/>
                    <c:pt idx="0">
                      <c:v>44%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{BC3490F0-2B64-4A65-B313-C1501A953190}</c15:txfldGUID>
                      <c15:f>'[Chart in Microsoft PowerPoint]age_region2'!$G$10</c15:f>
                      <c15:dlblFieldTableCache>
                        <c:ptCount val="1"/>
                        <c:pt idx="0">
                          <c:v>44%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2-0F26-4494-AC04-8DD795206505}"/>
                </c:ext>
              </c:extLst>
            </c:dLbl>
            <c:dLbl>
              <c:idx val="8"/>
              <c:layout/>
              <c:tx>
                <c:strRef>
                  <c:f>'[Chart in Microsoft PowerPoint]age_region2'!$G$11</c:f>
                  <c:strCache>
                    <c:ptCount val="1"/>
                    <c:pt idx="0">
                      <c:v>38%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{D934DE61-7B52-4DE3-82BC-5AD53EBC10B5}</c15:txfldGUID>
                      <c15:f>'[Chart in Microsoft PowerPoint]age_region2'!$G$11</c15:f>
                      <c15:dlblFieldTableCache>
                        <c:ptCount val="1"/>
                        <c:pt idx="0">
                          <c:v>38%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3-0F26-4494-AC04-8DD795206505}"/>
                </c:ext>
              </c:extLst>
            </c:dLbl>
            <c:dLbl>
              <c:idx val="9"/>
              <c:layout/>
              <c:tx>
                <c:strRef>
                  <c:f>'[Chart in Microsoft PowerPoint]age_region2'!$G$12</c:f>
                  <c:strCache>
                    <c:ptCount val="1"/>
                    <c:pt idx="0">
                      <c:v>36%</c:v>
                    </c:pt>
                  </c:strCache>
                </c:strRef>
              </c:tx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{2178AEF8-7027-4039-B594-400B9D0E2EBC}</c15:txfldGUID>
                      <c15:f>'[Chart in Microsoft PowerPoint]age_region2'!$G$12</c15:f>
                      <c15:dlblFieldTableCache>
                        <c:ptCount val="1"/>
                        <c:pt idx="0">
                          <c:v>36%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4-0F26-4494-AC04-8DD795206505}"/>
                </c:ext>
              </c:extLst>
            </c:dLbl>
            <c:spPr>
              <a:noFill/>
              <a:ln w="2540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multiLvlStrRef>
              <c:f>'[Chart in Microsoft PowerPoint]age_region2'!$A$3:$C$12</c:f>
              <c:multiLvlStrCache>
                <c:ptCount val="10"/>
                <c:lvl>
                  <c:pt idx="0">
                    <c:v>Bavaria</c:v>
                  </c:pt>
                  <c:pt idx="1">
                    <c:v>non-Bavaria</c:v>
                  </c:pt>
                  <c:pt idx="2">
                    <c:v>Bavaria</c:v>
                  </c:pt>
                  <c:pt idx="3">
                    <c:v>non-Bavaria</c:v>
                  </c:pt>
                  <c:pt idx="4">
                    <c:v>Bavaria</c:v>
                  </c:pt>
                  <c:pt idx="5">
                    <c:v>non-Bavaria</c:v>
                  </c:pt>
                  <c:pt idx="6">
                    <c:v>Bavaria</c:v>
                  </c:pt>
                  <c:pt idx="7">
                    <c:v>non-Bavaria</c:v>
                  </c:pt>
                  <c:pt idx="8">
                    <c:v>Bavaria</c:v>
                  </c:pt>
                  <c:pt idx="9">
                    <c:v>non-Bavaria</c:v>
                  </c:pt>
                </c:lvl>
                <c:lvl>
                  <c:pt idx="0">
                    <c:v>&lt;50 years</c:v>
                  </c:pt>
                  <c:pt idx="2">
                    <c:v>50-59 years</c:v>
                  </c:pt>
                  <c:pt idx="4">
                    <c:v>60-69 years</c:v>
                  </c:pt>
                  <c:pt idx="6">
                    <c:v>70-79 years</c:v>
                  </c:pt>
                  <c:pt idx="8">
                    <c:v>≥80 years</c:v>
                  </c:pt>
                </c:lvl>
              </c:multiLvlStrCache>
            </c:multiLvlStrRef>
          </c:cat>
          <c:val>
            <c:numRef>
              <c:f>'[Chart in Microsoft PowerPoint]age_region2'!$E$3:$E$12</c:f>
              <c:numCache>
                <c:formatCode>#,##0\ "€"</c:formatCode>
                <c:ptCount val="10"/>
                <c:pt idx="0">
                  <c:v>2475.62</c:v>
                </c:pt>
                <c:pt idx="1">
                  <c:v>2378.09</c:v>
                </c:pt>
                <c:pt idx="2">
                  <c:v>2432.1400000000003</c:v>
                </c:pt>
                <c:pt idx="3">
                  <c:v>2406.1099999999997</c:v>
                </c:pt>
                <c:pt idx="4">
                  <c:v>2418.1400000000003</c:v>
                </c:pt>
                <c:pt idx="5">
                  <c:v>2442.7800000000002</c:v>
                </c:pt>
                <c:pt idx="6">
                  <c:v>2856.08</c:v>
                </c:pt>
                <c:pt idx="7">
                  <c:v>2494.69</c:v>
                </c:pt>
                <c:pt idx="8">
                  <c:v>2529.9700000000003</c:v>
                </c:pt>
                <c:pt idx="9">
                  <c:v>2205.48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0F26-4494-AC04-8DD795206505}"/>
            </c:ext>
          </c:extLst>
        </c:ser>
        <c:ser>
          <c:idx val="2"/>
          <c:order val="2"/>
          <c:spPr>
            <a:noFill/>
            <a:ln w="25400">
              <a:noFill/>
            </a:ln>
          </c:spPr>
          <c:invertIfNegative val="0"/>
          <c:dLbls>
            <c:spPr>
              <a:noFill/>
              <a:ln w="25400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val>
            <c:numRef>
              <c:f>'[Chart in Microsoft PowerPoint]age_region2'!$F$3:$F$12</c:f>
              <c:numCache>
                <c:formatCode>#,##0\ "€"</c:formatCode>
                <c:ptCount val="10"/>
                <c:pt idx="0">
                  <c:v>3520.4799999999996</c:v>
                </c:pt>
                <c:pt idx="1">
                  <c:v>3394.46</c:v>
                </c:pt>
                <c:pt idx="2">
                  <c:v>3845.7800000000007</c:v>
                </c:pt>
                <c:pt idx="3">
                  <c:v>3895.8499999999995</c:v>
                </c:pt>
                <c:pt idx="4">
                  <c:v>4593.38</c:v>
                </c:pt>
                <c:pt idx="5">
                  <c:v>4579.3100000000004</c:v>
                </c:pt>
                <c:pt idx="6">
                  <c:v>5998.03</c:v>
                </c:pt>
                <c:pt idx="7">
                  <c:v>5652.51</c:v>
                </c:pt>
                <c:pt idx="8">
                  <c:v>6638.09</c:v>
                </c:pt>
                <c:pt idx="9">
                  <c:v>6167.04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0F26-4494-AC04-8DD7952065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87506720"/>
        <c:axId val="1"/>
      </c:barChart>
      <c:catAx>
        <c:axId val="1875067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900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\ &quot;€&quot;" sourceLinked="1"/>
        <c:majorTickMark val="none"/>
        <c:minorTickMark val="none"/>
        <c:tickLblPos val="nextTo"/>
        <c:spPr>
          <a:ln w="6350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en-US"/>
          </a:p>
        </c:txPr>
        <c:crossAx val="187506720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 w="25400">
          <a:noFill/>
        </a:ln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14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097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75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444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063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739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7826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83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904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160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E30D91-D2D3-499F-AD16-489F5FD9D684}" type="datetimeFigureOut">
              <a:rPr lang="en-US" smtClean="0"/>
              <a:t>12/19/2019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C89072-15A5-47C8-8717-C28FE5FF2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92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m 2"/>
          <p:cNvGraphicFramePr>
            <a:graphicFrameLocks/>
          </p:cNvGraphicFramePr>
          <p:nvPr/>
        </p:nvGraphicFramePr>
        <p:xfrm>
          <a:off x="1998616" y="796834"/>
          <a:ext cx="8451669" cy="5003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hteck 3"/>
          <p:cNvSpPr>
            <a:spLocks noChangeArrowheads="1"/>
          </p:cNvSpPr>
          <p:nvPr/>
        </p:nvSpPr>
        <p:spPr bwMode="auto">
          <a:xfrm>
            <a:off x="273050" y="5800725"/>
            <a:ext cx="116554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de-DE" alt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Supplementary</a:t>
            </a:r>
            <a:r>
              <a:rPr lang="de-D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alt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de-DE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Mean annual total direct costs per person showing diabetes excess costs and diabetes-independent costs according to age groups and comparing Bavaria and the rest of Germany</a:t>
            </a:r>
          </a:p>
          <a:p>
            <a:pPr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Note: Adjusted for five age groups, sex, diabetes status, region (Bavaria and non-Bavaria) and the interaction between age group, region and diabetes status. Confidence intervals were very small and omitted for visibility.</a:t>
            </a:r>
            <a:endParaRPr lang="de-DE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17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Helmholtz Zentrum München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Stark, Renee, Dr.</dc:creator>
  <cp:lastModifiedBy>Stark, Renee, Dr.</cp:lastModifiedBy>
  <cp:revision>1</cp:revision>
  <dcterms:created xsi:type="dcterms:W3CDTF">2019-12-19T16:01:27Z</dcterms:created>
  <dcterms:modified xsi:type="dcterms:W3CDTF">2019-12-19T16:02:05Z</dcterms:modified>
</cp:coreProperties>
</file>