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9" r:id="rId7"/>
    <p:sldId id="261" r:id="rId8"/>
    <p:sldId id="258" r:id="rId9"/>
    <p:sldId id="260" r:id="rId1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rian Cazares" initials="A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5" autoAdjust="0"/>
    <p:restoredTop sz="94622" autoAdjust="0"/>
  </p:normalViewPr>
  <p:slideViewPr>
    <p:cSldViewPr>
      <p:cViewPr>
        <p:scale>
          <a:sx n="118" d="100"/>
          <a:sy n="118" d="100"/>
        </p:scale>
        <p:origin x="-1398" y="24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vier%20Belmont\Desktop\Escritorio\Rodo%202017\Copia%20de%20Data%20Figure%20S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vier%20Belmont\Desktop\Escritorio\Rodo%202017\Copia%20de%20Data%20Figure%20S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700469495158975"/>
          <c:y val="4.2048631233166288E-2"/>
          <c:w val="0.77912922226748471"/>
          <c:h val="0.73847462894513227"/>
        </c:manualLayout>
      </c:layout>
      <c:barChart>
        <c:barDir val="col"/>
        <c:grouping val="clustered"/>
        <c:varyColors val="0"/>
        <c:ser>
          <c:idx val="0"/>
          <c:order val="0"/>
          <c:spPr>
            <a:solidFill>
              <a:schemeClr val="tx1">
                <a:lumMod val="50000"/>
                <a:lumOff val="50000"/>
              </a:schemeClr>
            </a:solidFill>
            <a:ln>
              <a:solidFill>
                <a:sysClr val="windowText" lastClr="000000"/>
              </a:solidFill>
            </a:ln>
          </c:spPr>
          <c:invertIfNegative val="0"/>
          <c:errBars>
            <c:errBarType val="both"/>
            <c:errValType val="cust"/>
            <c:noEndCap val="0"/>
            <c:plus>
              <c:numRef>
                <c:f>'High cell density'!$AB$3:$AB$6</c:f>
                <c:numCache>
                  <c:formatCode>General</c:formatCode>
                  <c:ptCount val="4"/>
                  <c:pt idx="0">
                    <c:v>4.4381162191193244</c:v>
                  </c:pt>
                  <c:pt idx="1">
                    <c:v>4.4381162191193244</c:v>
                  </c:pt>
                  <c:pt idx="2">
                    <c:v>4.1346708878765321</c:v>
                  </c:pt>
                  <c:pt idx="3">
                    <c:v>4.1346708878765464</c:v>
                  </c:pt>
                </c:numCache>
              </c:numRef>
            </c:plus>
            <c:minus>
              <c:numRef>
                <c:f>'High cell density'!$AB$3:$AB$6</c:f>
                <c:numCache>
                  <c:formatCode>General</c:formatCode>
                  <c:ptCount val="4"/>
                  <c:pt idx="0">
                    <c:v>4.4381162191193244</c:v>
                  </c:pt>
                  <c:pt idx="1">
                    <c:v>4.4381162191193244</c:v>
                  </c:pt>
                  <c:pt idx="2">
                    <c:v>4.1346708878765321</c:v>
                  </c:pt>
                  <c:pt idx="3">
                    <c:v>4.1346708878765464</c:v>
                  </c:pt>
                </c:numCache>
              </c:numRef>
            </c:minus>
          </c:errBars>
          <c:cat>
            <c:multiLvlStrRef>
              <c:f>'High cell density'!$V$3:$W$6</c:f>
              <c:multiLvlStrCache>
                <c:ptCount val="4"/>
                <c:lvl>
                  <c:pt idx="0">
                    <c:v>Free </c:v>
                  </c:pt>
                  <c:pt idx="1">
                    <c:v>Adsorbed</c:v>
                  </c:pt>
                  <c:pt idx="2">
                    <c:v>Free </c:v>
                  </c:pt>
                  <c:pt idx="3">
                    <c:v>Adsorbed</c:v>
                  </c:pt>
                </c:lvl>
                <c:lvl>
                  <c:pt idx="0">
                    <c:v>WT</c:v>
                  </c:pt>
                  <c:pt idx="2">
                    <c:v>lasR rhlR</c:v>
                  </c:pt>
                </c:lvl>
              </c:multiLvlStrCache>
            </c:multiLvlStrRef>
          </c:cat>
          <c:val>
            <c:numRef>
              <c:f>'High cell density'!$AA$3:$AA$6</c:f>
              <c:numCache>
                <c:formatCode>General</c:formatCode>
                <c:ptCount val="4"/>
                <c:pt idx="0">
                  <c:v>42.368863025359325</c:v>
                </c:pt>
                <c:pt idx="1">
                  <c:v>57.631136974640675</c:v>
                </c:pt>
                <c:pt idx="2">
                  <c:v>23.839260015519869</c:v>
                </c:pt>
                <c:pt idx="3">
                  <c:v>76.160739984480131</c:v>
                </c:pt>
              </c:numCache>
            </c:numRef>
          </c:val>
          <c:extLst xmlns:c16r2="http://schemas.microsoft.com/office/drawing/2015/06/chart">
            <c:ext xmlns:c16="http://schemas.microsoft.com/office/drawing/2014/chart" uri="{C3380CC4-5D6E-409C-BE32-E72D297353CC}">
              <c16:uniqueId val="{00000000-6CD9-43F0-9228-FD6EE8F74B94}"/>
            </c:ext>
          </c:extLst>
        </c:ser>
        <c:dLbls>
          <c:showLegendKey val="0"/>
          <c:showVal val="0"/>
          <c:showCatName val="0"/>
          <c:showSerName val="0"/>
          <c:showPercent val="0"/>
          <c:showBubbleSize val="0"/>
        </c:dLbls>
        <c:gapWidth val="150"/>
        <c:axId val="177397760"/>
        <c:axId val="150238272"/>
      </c:barChart>
      <c:catAx>
        <c:axId val="177397760"/>
        <c:scaling>
          <c:orientation val="minMax"/>
        </c:scaling>
        <c:delete val="0"/>
        <c:axPos val="b"/>
        <c:numFmt formatCode="General" sourceLinked="0"/>
        <c:majorTickMark val="out"/>
        <c:minorTickMark val="none"/>
        <c:tickLblPos val="nextTo"/>
        <c:txPr>
          <a:bodyPr/>
          <a:lstStyle/>
          <a:p>
            <a:pPr>
              <a:defRPr sz="2400" b="1">
                <a:latin typeface="Arial" panose="020B0604020202020204" pitchFamily="34" charset="0"/>
                <a:cs typeface="Arial" panose="020B0604020202020204" pitchFamily="34" charset="0"/>
              </a:defRPr>
            </a:pPr>
            <a:endParaRPr lang="es-MX"/>
          </a:p>
        </c:txPr>
        <c:crossAx val="150238272"/>
        <c:crosses val="autoZero"/>
        <c:auto val="1"/>
        <c:lblAlgn val="ctr"/>
        <c:lblOffset val="100"/>
        <c:noMultiLvlLbl val="0"/>
      </c:catAx>
      <c:valAx>
        <c:axId val="150238272"/>
        <c:scaling>
          <c:orientation val="minMax"/>
          <c:max val="82"/>
          <c:min val="0"/>
        </c:scaling>
        <c:delete val="0"/>
        <c:axPos val="l"/>
        <c:title>
          <c:tx>
            <c:rich>
              <a:bodyPr rot="-5400000" vert="horz"/>
              <a:lstStyle/>
              <a:p>
                <a:pPr>
                  <a:defRPr sz="4400">
                    <a:latin typeface="Arial" panose="020B0604020202020204" pitchFamily="34" charset="0"/>
                    <a:cs typeface="Arial" panose="020B0604020202020204" pitchFamily="34" charset="0"/>
                  </a:defRPr>
                </a:pPr>
                <a:r>
                  <a:rPr lang="en-US" sz="4400">
                    <a:latin typeface="Arial" panose="020B0604020202020204" pitchFamily="34" charset="0"/>
                    <a:cs typeface="Arial" panose="020B0604020202020204" pitchFamily="34" charset="0"/>
                  </a:rPr>
                  <a:t>%Phage</a:t>
                </a:r>
              </a:p>
            </c:rich>
          </c:tx>
          <c:layout>
            <c:manualLayout>
              <c:xMode val="edge"/>
              <c:yMode val="edge"/>
              <c:x val="6.5321960111427947E-3"/>
              <c:y val="0.20853088395583674"/>
            </c:manualLayout>
          </c:layout>
          <c:overlay val="0"/>
        </c:title>
        <c:numFmt formatCode="General" sourceLinked="1"/>
        <c:majorTickMark val="out"/>
        <c:minorTickMark val="none"/>
        <c:tickLblPos val="nextTo"/>
        <c:txPr>
          <a:bodyPr/>
          <a:lstStyle/>
          <a:p>
            <a:pPr>
              <a:defRPr sz="2800">
                <a:latin typeface="Arial" panose="020B0604020202020204" pitchFamily="34" charset="0"/>
                <a:cs typeface="Arial" panose="020B0604020202020204" pitchFamily="34" charset="0"/>
              </a:defRPr>
            </a:pPr>
            <a:endParaRPr lang="es-MX"/>
          </a:p>
        </c:txPr>
        <c:crossAx val="177397760"/>
        <c:crosses val="autoZero"/>
        <c:crossBetween val="between"/>
        <c:majorUnit val="20"/>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07251684678714"/>
          <c:y val="5.2109798077250656E-2"/>
          <c:w val="0.75623398166487243"/>
          <c:h val="0.74746753919832531"/>
        </c:manualLayout>
      </c:layout>
      <c:barChart>
        <c:barDir val="col"/>
        <c:grouping val="clustered"/>
        <c:varyColors val="0"/>
        <c:ser>
          <c:idx val="0"/>
          <c:order val="0"/>
          <c:spPr>
            <a:solidFill>
              <a:schemeClr val="tx1">
                <a:lumMod val="50000"/>
                <a:lumOff val="50000"/>
              </a:schemeClr>
            </a:solidFill>
            <a:ln>
              <a:solidFill>
                <a:schemeClr val="tx1"/>
              </a:solidFill>
            </a:ln>
          </c:spPr>
          <c:invertIfNegative val="0"/>
          <c:errBars>
            <c:errBarType val="both"/>
            <c:errValType val="cust"/>
            <c:noEndCap val="0"/>
            <c:plus>
              <c:numRef>
                <c:f>'Low cell density'!$Z$8:$Z$11</c:f>
                <c:numCache>
                  <c:formatCode>General</c:formatCode>
                  <c:ptCount val="4"/>
                  <c:pt idx="0">
                    <c:v>1.4174965982724603</c:v>
                  </c:pt>
                  <c:pt idx="1">
                    <c:v>1.3952544303883414</c:v>
                  </c:pt>
                  <c:pt idx="2">
                    <c:v>3.9005120266239635</c:v>
                  </c:pt>
                  <c:pt idx="3">
                    <c:v>3.8316039132643427</c:v>
                  </c:pt>
                </c:numCache>
              </c:numRef>
            </c:plus>
            <c:minus>
              <c:numRef>
                <c:f>'Low cell density'!$Z$8:$Z$11</c:f>
                <c:numCache>
                  <c:formatCode>General</c:formatCode>
                  <c:ptCount val="4"/>
                  <c:pt idx="0">
                    <c:v>1.4174965982724603</c:v>
                  </c:pt>
                  <c:pt idx="1">
                    <c:v>1.3952544303883414</c:v>
                  </c:pt>
                  <c:pt idx="2">
                    <c:v>3.9005120266239635</c:v>
                  </c:pt>
                  <c:pt idx="3">
                    <c:v>3.8316039132643427</c:v>
                  </c:pt>
                </c:numCache>
              </c:numRef>
            </c:minus>
          </c:errBars>
          <c:cat>
            <c:multiLvlStrRef>
              <c:f>'Low cell density'!$T$8:$U$11</c:f>
              <c:multiLvlStrCache>
                <c:ptCount val="4"/>
                <c:lvl>
                  <c:pt idx="0">
                    <c:v>Free </c:v>
                  </c:pt>
                  <c:pt idx="1">
                    <c:v>Adsorbed</c:v>
                  </c:pt>
                  <c:pt idx="2">
                    <c:v>Free </c:v>
                  </c:pt>
                  <c:pt idx="3">
                    <c:v>Adsorbed</c:v>
                  </c:pt>
                </c:lvl>
                <c:lvl>
                  <c:pt idx="0">
                    <c:v>WT</c:v>
                  </c:pt>
                  <c:pt idx="2">
                    <c:v>lasR rhlR</c:v>
                  </c:pt>
                </c:lvl>
              </c:multiLvlStrCache>
            </c:multiLvlStrRef>
          </c:cat>
          <c:val>
            <c:numRef>
              <c:f>'Low cell density'!$Y$8:$Y$11</c:f>
              <c:numCache>
                <c:formatCode>General</c:formatCode>
                <c:ptCount val="4"/>
                <c:pt idx="0">
                  <c:v>56.092987488443924</c:v>
                </c:pt>
                <c:pt idx="1">
                  <c:v>44.0320741769413</c:v>
                </c:pt>
                <c:pt idx="2">
                  <c:v>65.22953238932871</c:v>
                </c:pt>
                <c:pt idx="3">
                  <c:v>35.135435253653434</c:v>
                </c:pt>
              </c:numCache>
            </c:numRef>
          </c:val>
          <c:extLst xmlns:c16r2="http://schemas.microsoft.com/office/drawing/2015/06/chart">
            <c:ext xmlns:c16="http://schemas.microsoft.com/office/drawing/2014/chart" uri="{C3380CC4-5D6E-409C-BE32-E72D297353CC}">
              <c16:uniqueId val="{00000000-E31B-4370-B53E-305751E152AB}"/>
            </c:ext>
          </c:extLst>
        </c:ser>
        <c:dLbls>
          <c:showLegendKey val="0"/>
          <c:showVal val="0"/>
          <c:showCatName val="0"/>
          <c:showSerName val="0"/>
          <c:showPercent val="0"/>
          <c:showBubbleSize val="0"/>
        </c:dLbls>
        <c:gapWidth val="150"/>
        <c:axId val="177400320"/>
        <c:axId val="169137792"/>
      </c:barChart>
      <c:catAx>
        <c:axId val="177400320"/>
        <c:scaling>
          <c:orientation val="minMax"/>
        </c:scaling>
        <c:delete val="0"/>
        <c:axPos val="b"/>
        <c:numFmt formatCode="General" sourceLinked="0"/>
        <c:majorTickMark val="out"/>
        <c:minorTickMark val="none"/>
        <c:tickLblPos val="nextTo"/>
        <c:txPr>
          <a:bodyPr/>
          <a:lstStyle/>
          <a:p>
            <a:pPr>
              <a:defRPr sz="2400" b="1">
                <a:latin typeface="Arial" panose="020B0604020202020204" pitchFamily="34" charset="0"/>
                <a:cs typeface="Arial" panose="020B0604020202020204" pitchFamily="34" charset="0"/>
              </a:defRPr>
            </a:pPr>
            <a:endParaRPr lang="es-MX"/>
          </a:p>
        </c:txPr>
        <c:crossAx val="169137792"/>
        <c:crosses val="autoZero"/>
        <c:auto val="1"/>
        <c:lblAlgn val="ctr"/>
        <c:lblOffset val="100"/>
        <c:noMultiLvlLbl val="0"/>
      </c:catAx>
      <c:valAx>
        <c:axId val="169137792"/>
        <c:scaling>
          <c:orientation val="minMax"/>
        </c:scaling>
        <c:delete val="0"/>
        <c:axPos val="l"/>
        <c:title>
          <c:tx>
            <c:rich>
              <a:bodyPr rot="-5400000" vert="horz"/>
              <a:lstStyle/>
              <a:p>
                <a:pPr>
                  <a:defRPr sz="4400">
                    <a:latin typeface="Arial" panose="020B0604020202020204" pitchFamily="34" charset="0"/>
                    <a:cs typeface="Arial" panose="020B0604020202020204" pitchFamily="34" charset="0"/>
                  </a:defRPr>
                </a:pPr>
                <a:r>
                  <a:rPr lang="es-ES" sz="4400" dirty="0">
                    <a:latin typeface="Arial" panose="020B0604020202020204" pitchFamily="34" charset="0"/>
                    <a:cs typeface="Arial" panose="020B0604020202020204" pitchFamily="34" charset="0"/>
                  </a:rPr>
                  <a:t>% </a:t>
                </a:r>
                <a:r>
                  <a:rPr lang="es-ES" sz="4400" dirty="0" err="1">
                    <a:latin typeface="Arial" panose="020B0604020202020204" pitchFamily="34" charset="0"/>
                    <a:cs typeface="Arial" panose="020B0604020202020204" pitchFamily="34" charset="0"/>
                  </a:rPr>
                  <a:t>Phage</a:t>
                </a:r>
                <a:endParaRPr lang="es-ES" sz="4400" dirty="0">
                  <a:latin typeface="Arial" panose="020B0604020202020204" pitchFamily="34" charset="0"/>
                  <a:cs typeface="Arial" panose="020B0604020202020204" pitchFamily="34" charset="0"/>
                </a:endParaRPr>
              </a:p>
            </c:rich>
          </c:tx>
          <c:layout>
            <c:manualLayout>
              <c:xMode val="edge"/>
              <c:yMode val="edge"/>
              <c:x val="9.1225496017683858E-3"/>
              <c:y val="0.24205468738107855"/>
            </c:manualLayout>
          </c:layout>
          <c:overlay val="0"/>
        </c:title>
        <c:numFmt formatCode="General" sourceLinked="1"/>
        <c:majorTickMark val="out"/>
        <c:minorTickMark val="none"/>
        <c:tickLblPos val="nextTo"/>
        <c:txPr>
          <a:bodyPr/>
          <a:lstStyle/>
          <a:p>
            <a:pPr>
              <a:defRPr sz="2800">
                <a:latin typeface="Arial" panose="020B0604020202020204" pitchFamily="34" charset="0"/>
                <a:cs typeface="Arial" panose="020B0604020202020204" pitchFamily="34" charset="0"/>
              </a:defRPr>
            </a:pPr>
            <a:endParaRPr lang="es-MX"/>
          </a:p>
        </c:txPr>
        <c:crossAx val="177400320"/>
        <c:crosses val="autoZero"/>
        <c:crossBetween val="between"/>
        <c:majorUnit val="20"/>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4097392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2496803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3819220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840053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3153861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1195515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607152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2473840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3089729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1550618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8C8AD81-521C-42F4-94AA-C6CD6D2E8258}" type="datetimeFigureOut">
              <a:rPr lang="es-ES" smtClean="0"/>
              <a:t>15/08/2017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E413D47-664E-476B-8F3B-20AFB9058A26}" type="slidenum">
              <a:rPr lang="es-ES" smtClean="0"/>
              <a:t>‹Nº›</a:t>
            </a:fld>
            <a:endParaRPr lang="es-ES"/>
          </a:p>
        </p:txBody>
      </p:sp>
    </p:spTree>
    <p:extLst>
      <p:ext uri="{BB962C8B-B14F-4D97-AF65-F5344CB8AC3E}">
        <p14:creationId xmlns:p14="http://schemas.microsoft.com/office/powerpoint/2010/main" val="1214855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8AD81-521C-42F4-94AA-C6CD6D2E8258}" type="datetimeFigureOut">
              <a:rPr lang="es-ES" smtClean="0"/>
              <a:t>15/08/2017</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413D47-664E-476B-8F3B-20AFB9058A26}" type="slidenum">
              <a:rPr lang="es-ES" smtClean="0"/>
              <a:t>‹Nº›</a:t>
            </a:fld>
            <a:endParaRPr lang="es-ES"/>
          </a:p>
        </p:txBody>
      </p:sp>
    </p:spTree>
    <p:extLst>
      <p:ext uri="{BB962C8B-B14F-4D97-AF65-F5344CB8AC3E}">
        <p14:creationId xmlns:p14="http://schemas.microsoft.com/office/powerpoint/2010/main" val="1523926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Objeto"/>
          <p:cNvGraphicFramePr>
            <a:graphicFrameLocks noChangeAspect="1"/>
          </p:cNvGraphicFramePr>
          <p:nvPr>
            <p:extLst>
              <p:ext uri="{D42A27DB-BD31-4B8C-83A1-F6EECF244321}">
                <p14:modId xmlns:p14="http://schemas.microsoft.com/office/powerpoint/2010/main" val="2691084409"/>
              </p:ext>
            </p:extLst>
          </p:nvPr>
        </p:nvGraphicFramePr>
        <p:xfrm>
          <a:off x="755576" y="603661"/>
          <a:ext cx="7834690" cy="5472608"/>
        </p:xfrm>
        <a:graphic>
          <a:graphicData uri="http://schemas.openxmlformats.org/presentationml/2006/ole">
            <mc:AlternateContent xmlns:mc="http://schemas.openxmlformats.org/markup-compatibility/2006">
              <mc:Choice xmlns:v="urn:schemas-microsoft-com:vml" Requires="v">
                <p:oleObj spid="_x0000_s1058" name="Graph" r:id="rId3" imgW="4154400" imgH="2901600" progId="Origin50.Graph">
                  <p:embed/>
                </p:oleObj>
              </mc:Choice>
              <mc:Fallback>
                <p:oleObj name="Graph" r:id="rId3" imgW="4154400" imgH="2901600" progId="Origin50.Graph">
                  <p:embed/>
                  <p:pic>
                    <p:nvPicPr>
                      <p:cNvPr id="0" name=""/>
                      <p:cNvPicPr/>
                      <p:nvPr/>
                    </p:nvPicPr>
                    <p:blipFill>
                      <a:blip r:embed="rId4"/>
                      <a:stretch>
                        <a:fillRect/>
                      </a:stretch>
                    </p:blipFill>
                    <p:spPr>
                      <a:xfrm>
                        <a:off x="755576" y="603661"/>
                        <a:ext cx="7834690" cy="5472608"/>
                      </a:xfrm>
                      <a:prstGeom prst="rect">
                        <a:avLst/>
                      </a:prstGeom>
                    </p:spPr>
                  </p:pic>
                </p:oleObj>
              </mc:Fallback>
            </mc:AlternateContent>
          </a:graphicData>
        </a:graphic>
      </p:graphicFrame>
      <p:sp>
        <p:nvSpPr>
          <p:cNvPr id="2" name="1 CuadroTexto"/>
          <p:cNvSpPr txBox="1"/>
          <p:nvPr/>
        </p:nvSpPr>
        <p:spPr>
          <a:xfrm>
            <a:off x="395536" y="248155"/>
            <a:ext cx="864096" cy="461665"/>
          </a:xfrm>
          <a:prstGeom prst="rect">
            <a:avLst/>
          </a:prstGeom>
          <a:noFill/>
        </p:spPr>
        <p:txBody>
          <a:bodyPr wrap="square" rtlCol="0">
            <a:spAutoFit/>
          </a:bodyPr>
          <a:lstStyle/>
          <a:p>
            <a:r>
              <a:rPr lang="es-MX" sz="2400" b="1" dirty="0"/>
              <a:t>S1</a:t>
            </a:r>
          </a:p>
        </p:txBody>
      </p:sp>
    </p:spTree>
    <p:extLst>
      <p:ext uri="{BB962C8B-B14F-4D97-AF65-F5344CB8AC3E}">
        <p14:creationId xmlns:p14="http://schemas.microsoft.com/office/powerpoint/2010/main" val="149429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9" name="2048 Grupo"/>
          <p:cNvGrpSpPr/>
          <p:nvPr/>
        </p:nvGrpSpPr>
        <p:grpSpPr>
          <a:xfrm>
            <a:off x="467544" y="140215"/>
            <a:ext cx="7968743" cy="6385129"/>
            <a:chOff x="467544" y="140215"/>
            <a:chExt cx="7968743" cy="6385129"/>
          </a:xfrm>
        </p:grpSpPr>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0215"/>
              <a:ext cx="7968743" cy="6385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11 Grupo"/>
            <p:cNvGrpSpPr/>
            <p:nvPr/>
          </p:nvGrpSpPr>
          <p:grpSpPr>
            <a:xfrm>
              <a:off x="3131840" y="4077072"/>
              <a:ext cx="1656184" cy="576064"/>
              <a:chOff x="6228184" y="3717032"/>
              <a:chExt cx="1656184" cy="576064"/>
            </a:xfrm>
          </p:grpSpPr>
          <p:sp>
            <p:nvSpPr>
              <p:cNvPr id="5" name="4 Rectángulo redondeado"/>
              <p:cNvSpPr/>
              <p:nvPr/>
            </p:nvSpPr>
            <p:spPr>
              <a:xfrm>
                <a:off x="6228184" y="3861048"/>
                <a:ext cx="144016" cy="14401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Rectángulo redondeado"/>
              <p:cNvSpPr/>
              <p:nvPr/>
            </p:nvSpPr>
            <p:spPr>
              <a:xfrm>
                <a:off x="6228184" y="4077072"/>
                <a:ext cx="144016" cy="144016"/>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Rectángulo redondeado"/>
              <p:cNvSpPr/>
              <p:nvPr/>
            </p:nvSpPr>
            <p:spPr>
              <a:xfrm>
                <a:off x="6242134" y="3717032"/>
                <a:ext cx="1642234"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tx1"/>
                    </a:solidFill>
                    <a:latin typeface="Arial" panose="020B0604020202020204" pitchFamily="34" charset="0"/>
                    <a:cs typeface="Arial" panose="020B0604020202020204" pitchFamily="34" charset="0"/>
                  </a:rPr>
                  <a:t>PA14 5000CFU</a:t>
                </a:r>
                <a:endParaRPr lang="es-ES" sz="1400" b="1" dirty="0">
                  <a:solidFill>
                    <a:schemeClr val="tx1"/>
                  </a:solidFill>
                  <a:latin typeface="Arial" panose="020B0604020202020204" pitchFamily="34" charset="0"/>
                  <a:cs typeface="Arial" panose="020B0604020202020204" pitchFamily="34" charset="0"/>
                </a:endParaRPr>
              </a:p>
            </p:txBody>
          </p:sp>
          <p:sp>
            <p:nvSpPr>
              <p:cNvPr id="14" name="13 Rectángulo redondeado"/>
              <p:cNvSpPr/>
              <p:nvPr/>
            </p:nvSpPr>
            <p:spPr>
              <a:xfrm>
                <a:off x="6324605" y="3933056"/>
                <a:ext cx="1415747"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tx1"/>
                    </a:solidFill>
                    <a:latin typeface="Arial" panose="020B0604020202020204" pitchFamily="34" charset="0"/>
                    <a:cs typeface="Arial" panose="020B0604020202020204" pitchFamily="34" charset="0"/>
                  </a:rPr>
                  <a:t>PA14 500CFU</a:t>
                </a:r>
                <a:endParaRPr lang="es-ES" sz="1400" b="1" dirty="0">
                  <a:solidFill>
                    <a:schemeClr val="tx1"/>
                  </a:solidFill>
                  <a:latin typeface="Arial" panose="020B0604020202020204" pitchFamily="34" charset="0"/>
                  <a:cs typeface="Arial" panose="020B0604020202020204" pitchFamily="34" charset="0"/>
                </a:endParaRPr>
              </a:p>
            </p:txBody>
          </p:sp>
        </p:grpSp>
        <p:grpSp>
          <p:nvGrpSpPr>
            <p:cNvPr id="18" name="17 Grupo"/>
            <p:cNvGrpSpPr/>
            <p:nvPr/>
          </p:nvGrpSpPr>
          <p:grpSpPr>
            <a:xfrm>
              <a:off x="4716016" y="2492896"/>
              <a:ext cx="1421766" cy="288032"/>
              <a:chOff x="6225613" y="4221088"/>
              <a:chExt cx="1421766" cy="288032"/>
            </a:xfrm>
          </p:grpSpPr>
          <p:sp>
            <p:nvSpPr>
              <p:cNvPr id="8" name="7 Rectángulo redondeado"/>
              <p:cNvSpPr/>
              <p:nvPr/>
            </p:nvSpPr>
            <p:spPr>
              <a:xfrm>
                <a:off x="6225613" y="4293096"/>
                <a:ext cx="144016" cy="14401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Rectángulo redondeado"/>
              <p:cNvSpPr/>
              <p:nvPr/>
            </p:nvSpPr>
            <p:spPr>
              <a:xfrm>
                <a:off x="6297621" y="4221088"/>
                <a:ext cx="1349758" cy="2880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tx1"/>
                    </a:solidFill>
                    <a:latin typeface="Arial" panose="020B0604020202020204" pitchFamily="34" charset="0"/>
                    <a:cs typeface="Arial" panose="020B0604020202020204" pitchFamily="34" charset="0"/>
                  </a:rPr>
                  <a:t>PA14 50CFU</a:t>
                </a:r>
                <a:endParaRPr lang="es-ES" sz="1400" b="1" dirty="0">
                  <a:solidFill>
                    <a:schemeClr val="tx1"/>
                  </a:solidFill>
                  <a:latin typeface="Arial" panose="020B0604020202020204" pitchFamily="34" charset="0"/>
                  <a:cs typeface="Arial" panose="020B0604020202020204" pitchFamily="34" charset="0"/>
                </a:endParaRPr>
              </a:p>
            </p:txBody>
          </p:sp>
        </p:grpSp>
        <p:grpSp>
          <p:nvGrpSpPr>
            <p:cNvPr id="16" name="15 Grupo"/>
            <p:cNvGrpSpPr/>
            <p:nvPr/>
          </p:nvGrpSpPr>
          <p:grpSpPr>
            <a:xfrm>
              <a:off x="4355976" y="3645024"/>
              <a:ext cx="1939932" cy="288032"/>
              <a:chOff x="6219654" y="4437112"/>
              <a:chExt cx="1939932" cy="288032"/>
            </a:xfrm>
          </p:grpSpPr>
          <p:sp>
            <p:nvSpPr>
              <p:cNvPr id="10" name="9 Rectángulo redondeado"/>
              <p:cNvSpPr/>
              <p:nvPr/>
            </p:nvSpPr>
            <p:spPr>
              <a:xfrm>
                <a:off x="6219654" y="4503500"/>
                <a:ext cx="144016" cy="1440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Rectángulo redondeado"/>
              <p:cNvSpPr/>
              <p:nvPr/>
            </p:nvSpPr>
            <p:spPr>
              <a:xfrm>
                <a:off x="6359385" y="4437112"/>
                <a:ext cx="1800201" cy="2880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err="1">
                    <a:solidFill>
                      <a:schemeClr val="tx1"/>
                    </a:solidFill>
                    <a:latin typeface="Arial" panose="020B0604020202020204" pitchFamily="34" charset="0"/>
                    <a:cs typeface="Arial" panose="020B0604020202020204" pitchFamily="34" charset="0"/>
                  </a:rPr>
                  <a:t>lasR</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rhlR</a:t>
                </a:r>
                <a:r>
                  <a:rPr lang="es-MX" sz="1400" b="1" dirty="0">
                    <a:solidFill>
                      <a:schemeClr val="tx1"/>
                    </a:solidFill>
                    <a:latin typeface="Arial" panose="020B0604020202020204" pitchFamily="34" charset="0"/>
                    <a:cs typeface="Arial" panose="020B0604020202020204" pitchFamily="34" charset="0"/>
                  </a:rPr>
                  <a:t> 5000CFU</a:t>
                </a:r>
                <a:endParaRPr lang="es-ES" sz="1400" b="1" dirty="0">
                  <a:solidFill>
                    <a:schemeClr val="tx1"/>
                  </a:solidFill>
                  <a:latin typeface="Arial" panose="020B0604020202020204" pitchFamily="34" charset="0"/>
                  <a:cs typeface="Arial" panose="020B0604020202020204" pitchFamily="34" charset="0"/>
                </a:endParaRPr>
              </a:p>
            </p:txBody>
          </p:sp>
        </p:grpSp>
        <p:grpSp>
          <p:nvGrpSpPr>
            <p:cNvPr id="19" name="18 Grupo"/>
            <p:cNvGrpSpPr/>
            <p:nvPr/>
          </p:nvGrpSpPr>
          <p:grpSpPr>
            <a:xfrm>
              <a:off x="3906318" y="1124744"/>
              <a:ext cx="1385762" cy="288032"/>
              <a:chOff x="6993465" y="4077072"/>
              <a:chExt cx="1385762" cy="288032"/>
            </a:xfrm>
          </p:grpSpPr>
          <p:sp>
            <p:nvSpPr>
              <p:cNvPr id="9" name="8 Rectángulo redondeado"/>
              <p:cNvSpPr/>
              <p:nvPr/>
            </p:nvSpPr>
            <p:spPr>
              <a:xfrm>
                <a:off x="8235211" y="4149080"/>
                <a:ext cx="144016" cy="1440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21 Rectángulo redondeado"/>
              <p:cNvSpPr/>
              <p:nvPr/>
            </p:nvSpPr>
            <p:spPr>
              <a:xfrm>
                <a:off x="6993465" y="4077072"/>
                <a:ext cx="1349758" cy="2880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tx1"/>
                    </a:solidFill>
                    <a:latin typeface="Arial" panose="020B0604020202020204" pitchFamily="34" charset="0"/>
                    <a:cs typeface="Arial" panose="020B0604020202020204" pitchFamily="34" charset="0"/>
                  </a:rPr>
                  <a:t>PA14 5CFU</a:t>
                </a:r>
                <a:endParaRPr lang="es-ES" sz="1400" b="1" dirty="0">
                  <a:solidFill>
                    <a:schemeClr val="tx1"/>
                  </a:solidFill>
                  <a:latin typeface="Arial" panose="020B0604020202020204" pitchFamily="34" charset="0"/>
                  <a:cs typeface="Arial" panose="020B0604020202020204" pitchFamily="34" charset="0"/>
                </a:endParaRPr>
              </a:p>
            </p:txBody>
          </p:sp>
        </p:grpSp>
        <p:grpSp>
          <p:nvGrpSpPr>
            <p:cNvPr id="23" name="22 Grupo"/>
            <p:cNvGrpSpPr/>
            <p:nvPr/>
          </p:nvGrpSpPr>
          <p:grpSpPr>
            <a:xfrm>
              <a:off x="4211959" y="548680"/>
              <a:ext cx="1872209" cy="288032"/>
              <a:chOff x="7308303" y="3501008"/>
              <a:chExt cx="1872209" cy="288032"/>
            </a:xfrm>
          </p:grpSpPr>
          <p:sp>
            <p:nvSpPr>
              <p:cNvPr id="11" name="10 Rectángulo redondeado"/>
              <p:cNvSpPr/>
              <p:nvPr/>
            </p:nvSpPr>
            <p:spPr>
              <a:xfrm>
                <a:off x="9036496" y="3560440"/>
                <a:ext cx="144016" cy="14401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Rectángulo redondeado"/>
              <p:cNvSpPr/>
              <p:nvPr/>
            </p:nvSpPr>
            <p:spPr>
              <a:xfrm>
                <a:off x="7308303" y="3501008"/>
                <a:ext cx="1800201" cy="2880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err="1">
                    <a:solidFill>
                      <a:schemeClr val="tx1"/>
                    </a:solidFill>
                    <a:latin typeface="Arial" panose="020B0604020202020204" pitchFamily="34" charset="0"/>
                    <a:cs typeface="Arial" panose="020B0604020202020204" pitchFamily="34" charset="0"/>
                  </a:rPr>
                  <a:t>lasR</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rhlR</a:t>
                </a:r>
                <a:r>
                  <a:rPr lang="es-MX" sz="1400" b="1" dirty="0">
                    <a:solidFill>
                      <a:schemeClr val="tx1"/>
                    </a:solidFill>
                    <a:latin typeface="Arial" panose="020B0604020202020204" pitchFamily="34" charset="0"/>
                    <a:cs typeface="Arial" panose="020B0604020202020204" pitchFamily="34" charset="0"/>
                  </a:rPr>
                  <a:t> 500CFU</a:t>
                </a:r>
                <a:endParaRPr lang="es-ES" sz="1400" b="1" dirty="0">
                  <a:solidFill>
                    <a:schemeClr val="tx1"/>
                  </a:solidFill>
                  <a:latin typeface="Arial" panose="020B0604020202020204" pitchFamily="34" charset="0"/>
                  <a:cs typeface="Arial" panose="020B0604020202020204" pitchFamily="34" charset="0"/>
                </a:endParaRPr>
              </a:p>
            </p:txBody>
          </p:sp>
        </p:grpSp>
        <p:sp>
          <p:nvSpPr>
            <p:cNvPr id="26" name="25 Rectángulo"/>
            <p:cNvSpPr/>
            <p:nvPr/>
          </p:nvSpPr>
          <p:spPr>
            <a:xfrm>
              <a:off x="6516216" y="260648"/>
              <a:ext cx="1920071" cy="33787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Rectángulo redondeado"/>
            <p:cNvSpPr/>
            <p:nvPr/>
          </p:nvSpPr>
          <p:spPr>
            <a:xfrm>
              <a:off x="6156176" y="3632448"/>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sp>
          <p:nvSpPr>
            <p:cNvPr id="31" name="30 Rectángulo redondeado"/>
            <p:cNvSpPr/>
            <p:nvPr/>
          </p:nvSpPr>
          <p:spPr>
            <a:xfrm>
              <a:off x="4127376" y="620688"/>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grpSp>
      <p:sp>
        <p:nvSpPr>
          <p:cNvPr id="27" name="26 CuadroTexto"/>
          <p:cNvSpPr txBox="1"/>
          <p:nvPr/>
        </p:nvSpPr>
        <p:spPr>
          <a:xfrm>
            <a:off x="395536" y="248155"/>
            <a:ext cx="864096" cy="461665"/>
          </a:xfrm>
          <a:prstGeom prst="rect">
            <a:avLst/>
          </a:prstGeom>
          <a:noFill/>
        </p:spPr>
        <p:txBody>
          <a:bodyPr wrap="square" rtlCol="0">
            <a:spAutoFit/>
          </a:bodyPr>
          <a:lstStyle/>
          <a:p>
            <a:r>
              <a:rPr lang="es-MX" sz="2400" b="1" dirty="0"/>
              <a:t>S2</a:t>
            </a:r>
          </a:p>
        </p:txBody>
      </p:sp>
    </p:spTree>
    <p:extLst>
      <p:ext uri="{BB962C8B-B14F-4D97-AF65-F5344CB8AC3E}">
        <p14:creationId xmlns:p14="http://schemas.microsoft.com/office/powerpoint/2010/main" val="841392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16 Grupo"/>
          <p:cNvGrpSpPr/>
          <p:nvPr/>
        </p:nvGrpSpPr>
        <p:grpSpPr>
          <a:xfrm>
            <a:off x="539552" y="404664"/>
            <a:ext cx="7776864" cy="6000590"/>
            <a:chOff x="539552" y="404664"/>
            <a:chExt cx="7776864" cy="600059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04664"/>
              <a:ext cx="7488832" cy="6000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Rectángulo redondeado"/>
            <p:cNvSpPr/>
            <p:nvPr/>
          </p:nvSpPr>
          <p:spPr>
            <a:xfrm>
              <a:off x="3934332" y="4149080"/>
              <a:ext cx="144016" cy="1440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Rectángulo redondeado"/>
            <p:cNvSpPr/>
            <p:nvPr/>
          </p:nvSpPr>
          <p:spPr>
            <a:xfrm>
              <a:off x="3620231" y="2983916"/>
              <a:ext cx="2016224"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400" b="1" dirty="0" err="1">
                  <a:solidFill>
                    <a:schemeClr val="tx1"/>
                  </a:solidFill>
                  <a:latin typeface="Arial" panose="020B0604020202020204" pitchFamily="34" charset="0"/>
                  <a:cs typeface="Arial" panose="020B0604020202020204" pitchFamily="34" charset="0"/>
                </a:rPr>
                <a:t>wt</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lasR</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rhlR</a:t>
              </a:r>
              <a:r>
                <a:rPr lang="es-MX" sz="1400" b="1" dirty="0">
                  <a:solidFill>
                    <a:schemeClr val="tx1"/>
                  </a:solidFill>
                  <a:latin typeface="Arial" panose="020B0604020202020204" pitchFamily="34" charset="0"/>
                  <a:cs typeface="Arial" panose="020B0604020202020204" pitchFamily="34" charset="0"/>
                </a:rPr>
                <a:t> mixture 50:50 + </a:t>
              </a:r>
              <a:r>
                <a:rPr lang="es-MX" sz="1400" b="1" dirty="0" err="1">
                  <a:solidFill>
                    <a:schemeClr val="tx1"/>
                  </a:solidFill>
                  <a:latin typeface="Arial" panose="020B0604020202020204" pitchFamily="34" charset="0"/>
                  <a:cs typeface="Arial" panose="020B0604020202020204" pitchFamily="34" charset="0"/>
                </a:rPr>
                <a:t>Saline</a:t>
              </a:r>
              <a:endParaRPr lang="es-ES" sz="1400" b="1" dirty="0">
                <a:solidFill>
                  <a:schemeClr val="tx1"/>
                </a:solidFill>
                <a:latin typeface="Arial" panose="020B0604020202020204" pitchFamily="34" charset="0"/>
                <a:cs typeface="Arial" panose="020B0604020202020204" pitchFamily="34" charset="0"/>
              </a:endParaRPr>
            </a:p>
          </p:txBody>
        </p:sp>
        <p:sp>
          <p:nvSpPr>
            <p:cNvPr id="9" name="8 Rectángulo redondeado"/>
            <p:cNvSpPr/>
            <p:nvPr/>
          </p:nvSpPr>
          <p:spPr>
            <a:xfrm>
              <a:off x="3476215" y="3091928"/>
              <a:ext cx="144016" cy="14401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Rectángulo redondeado"/>
            <p:cNvSpPr/>
            <p:nvPr/>
          </p:nvSpPr>
          <p:spPr>
            <a:xfrm>
              <a:off x="4113691" y="3981080"/>
              <a:ext cx="1728192" cy="4800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400" b="1" dirty="0" err="1">
                  <a:solidFill>
                    <a:schemeClr val="tx1"/>
                  </a:solidFill>
                  <a:latin typeface="Arial" panose="020B0604020202020204" pitchFamily="34" charset="0"/>
                  <a:cs typeface="Arial" panose="020B0604020202020204" pitchFamily="34" charset="0"/>
                </a:rPr>
                <a:t>wt</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lasR</a:t>
              </a:r>
              <a:r>
                <a:rPr lang="es-MX" sz="1400" b="1" dirty="0">
                  <a:solidFill>
                    <a:schemeClr val="tx1"/>
                  </a:solidFill>
                  <a:latin typeface="Arial" panose="020B0604020202020204" pitchFamily="34" charset="0"/>
                  <a:cs typeface="Arial" panose="020B0604020202020204" pitchFamily="34" charset="0"/>
                </a:rPr>
                <a:t> </a:t>
              </a:r>
              <a:r>
                <a:rPr lang="es-MX" sz="1400" b="1" dirty="0" err="1">
                  <a:solidFill>
                    <a:schemeClr val="tx1"/>
                  </a:solidFill>
                  <a:latin typeface="Arial" panose="020B0604020202020204" pitchFamily="34" charset="0"/>
                  <a:cs typeface="Arial" panose="020B0604020202020204" pitchFamily="34" charset="0"/>
                </a:rPr>
                <a:t>rhlR</a:t>
              </a:r>
              <a:r>
                <a:rPr lang="es-MX" sz="1400" b="1" dirty="0">
                  <a:solidFill>
                    <a:schemeClr val="tx1"/>
                  </a:solidFill>
                  <a:latin typeface="Arial" panose="020B0604020202020204" pitchFamily="34" charset="0"/>
                  <a:cs typeface="Arial" panose="020B0604020202020204" pitchFamily="34" charset="0"/>
                </a:rPr>
                <a:t> mixture  + JBD30 </a:t>
              </a:r>
              <a:endParaRPr lang="es-ES" sz="1400" b="1" dirty="0">
                <a:solidFill>
                  <a:schemeClr val="tx1"/>
                </a:solidFill>
                <a:latin typeface="Arial" panose="020B0604020202020204" pitchFamily="34" charset="0"/>
                <a:cs typeface="Arial" panose="020B0604020202020204" pitchFamily="34" charset="0"/>
              </a:endParaRPr>
            </a:p>
          </p:txBody>
        </p:sp>
        <p:sp>
          <p:nvSpPr>
            <p:cNvPr id="11" name="10 Rectángulo redondeado"/>
            <p:cNvSpPr/>
            <p:nvPr/>
          </p:nvSpPr>
          <p:spPr>
            <a:xfrm>
              <a:off x="5132399" y="846752"/>
              <a:ext cx="144016" cy="1440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Rectángulo redondeado"/>
            <p:cNvSpPr/>
            <p:nvPr/>
          </p:nvSpPr>
          <p:spPr>
            <a:xfrm>
              <a:off x="3404207" y="764704"/>
              <a:ext cx="1728192" cy="4800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MX" sz="1400" b="1" dirty="0">
                  <a:solidFill>
                    <a:schemeClr val="tx1"/>
                  </a:solidFill>
                  <a:latin typeface="Arial" panose="020B0604020202020204" pitchFamily="34" charset="0"/>
                  <a:cs typeface="Arial" panose="020B0604020202020204" pitchFamily="34" charset="0"/>
                </a:rPr>
                <a:t>JBD30 </a:t>
              </a:r>
              <a:r>
                <a:rPr lang="es-MX" sz="1400" b="1" dirty="0" err="1">
                  <a:solidFill>
                    <a:schemeClr val="tx1"/>
                  </a:solidFill>
                  <a:latin typeface="Arial" panose="020B0604020202020204" pitchFamily="34" charset="0"/>
                  <a:cs typeface="Arial" panose="020B0604020202020204" pitchFamily="34" charset="0"/>
                </a:rPr>
                <a:t>without</a:t>
              </a:r>
              <a:r>
                <a:rPr lang="es-MX" sz="1400" b="1" dirty="0">
                  <a:solidFill>
                    <a:schemeClr val="tx1"/>
                  </a:solidFill>
                  <a:latin typeface="Arial" panose="020B0604020202020204" pitchFamily="34" charset="0"/>
                  <a:cs typeface="Arial" panose="020B0604020202020204" pitchFamily="34" charset="0"/>
                </a:rPr>
                <a:t> bacteria</a:t>
              </a:r>
              <a:endParaRPr lang="es-ES" sz="1400" b="1" dirty="0">
                <a:solidFill>
                  <a:schemeClr val="tx1"/>
                </a:solidFill>
                <a:latin typeface="Arial" panose="020B0604020202020204" pitchFamily="34" charset="0"/>
                <a:cs typeface="Arial" panose="020B0604020202020204" pitchFamily="34" charset="0"/>
              </a:endParaRPr>
            </a:p>
          </p:txBody>
        </p:sp>
        <p:sp>
          <p:nvSpPr>
            <p:cNvPr id="6" name="5 Rectángulo"/>
            <p:cNvSpPr/>
            <p:nvPr/>
          </p:nvSpPr>
          <p:spPr>
            <a:xfrm>
              <a:off x="6228184" y="404664"/>
              <a:ext cx="2088232" cy="2304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3" name="12 CuadroTexto"/>
          <p:cNvSpPr txBox="1"/>
          <p:nvPr/>
        </p:nvSpPr>
        <p:spPr>
          <a:xfrm>
            <a:off x="395536" y="248155"/>
            <a:ext cx="864096" cy="461665"/>
          </a:xfrm>
          <a:prstGeom prst="rect">
            <a:avLst/>
          </a:prstGeom>
          <a:noFill/>
        </p:spPr>
        <p:txBody>
          <a:bodyPr wrap="square" rtlCol="0">
            <a:spAutoFit/>
          </a:bodyPr>
          <a:lstStyle/>
          <a:p>
            <a:r>
              <a:rPr lang="es-MX" sz="2400" b="1" dirty="0"/>
              <a:t>S3</a:t>
            </a:r>
          </a:p>
        </p:txBody>
      </p:sp>
    </p:spTree>
    <p:extLst>
      <p:ext uri="{BB962C8B-B14F-4D97-AF65-F5344CB8AC3E}">
        <p14:creationId xmlns:p14="http://schemas.microsoft.com/office/powerpoint/2010/main" val="1150896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Gráfico"/>
          <p:cNvGraphicFramePr>
            <a:graphicFrameLocks/>
          </p:cNvGraphicFramePr>
          <p:nvPr>
            <p:extLst>
              <p:ext uri="{D42A27DB-BD31-4B8C-83A1-F6EECF244321}">
                <p14:modId xmlns:p14="http://schemas.microsoft.com/office/powerpoint/2010/main" val="3363699971"/>
              </p:ext>
            </p:extLst>
          </p:nvPr>
        </p:nvGraphicFramePr>
        <p:xfrm>
          <a:off x="907513" y="825716"/>
          <a:ext cx="7776864" cy="5328592"/>
        </p:xfrm>
        <a:graphic>
          <a:graphicData uri="http://schemas.openxmlformats.org/drawingml/2006/chart">
            <c:chart xmlns:c="http://schemas.openxmlformats.org/drawingml/2006/chart" xmlns:r="http://schemas.openxmlformats.org/officeDocument/2006/relationships" r:id="rId2"/>
          </a:graphicData>
        </a:graphic>
      </p:graphicFrame>
      <p:sp>
        <p:nvSpPr>
          <p:cNvPr id="6" name="5 Rectángulo redondeado"/>
          <p:cNvSpPr/>
          <p:nvPr/>
        </p:nvSpPr>
        <p:spPr>
          <a:xfrm>
            <a:off x="7768823" y="896144"/>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sp>
        <p:nvSpPr>
          <p:cNvPr id="7" name="6 Rectángulo redondeado"/>
          <p:cNvSpPr/>
          <p:nvPr/>
        </p:nvSpPr>
        <p:spPr>
          <a:xfrm>
            <a:off x="6228184" y="3416424"/>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sp>
        <p:nvSpPr>
          <p:cNvPr id="8" name="7 Rectángulo redondeado"/>
          <p:cNvSpPr/>
          <p:nvPr/>
        </p:nvSpPr>
        <p:spPr>
          <a:xfrm>
            <a:off x="323528" y="296652"/>
            <a:ext cx="1130424"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a:solidFill>
                  <a:schemeClr val="tx1"/>
                </a:solidFill>
                <a:latin typeface="+mj-lt"/>
                <a:cs typeface="Arial" panose="020B0604020202020204" pitchFamily="34" charset="0"/>
              </a:rPr>
              <a:t>S4A</a:t>
            </a:r>
            <a:endParaRPr lang="es-ES" sz="2400" b="1"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1333449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Gráfico"/>
          <p:cNvGraphicFramePr>
            <a:graphicFrameLocks/>
          </p:cNvGraphicFramePr>
          <p:nvPr>
            <p:extLst>
              <p:ext uri="{D42A27DB-BD31-4B8C-83A1-F6EECF244321}">
                <p14:modId xmlns:p14="http://schemas.microsoft.com/office/powerpoint/2010/main" val="1565013149"/>
              </p:ext>
            </p:extLst>
          </p:nvPr>
        </p:nvGraphicFramePr>
        <p:xfrm>
          <a:off x="395536" y="692696"/>
          <a:ext cx="8352928" cy="5518348"/>
        </p:xfrm>
        <a:graphic>
          <a:graphicData uri="http://schemas.openxmlformats.org/drawingml/2006/chart">
            <c:chart xmlns:c="http://schemas.openxmlformats.org/drawingml/2006/chart" xmlns:r="http://schemas.openxmlformats.org/officeDocument/2006/relationships" r:id="rId2"/>
          </a:graphicData>
        </a:graphic>
      </p:graphicFrame>
      <p:sp>
        <p:nvSpPr>
          <p:cNvPr id="7" name="6 Rectángulo redondeado"/>
          <p:cNvSpPr/>
          <p:nvPr/>
        </p:nvSpPr>
        <p:spPr>
          <a:xfrm>
            <a:off x="6215608" y="1340768"/>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sp>
        <p:nvSpPr>
          <p:cNvPr id="8" name="7 Rectángulo redondeado"/>
          <p:cNvSpPr/>
          <p:nvPr/>
        </p:nvSpPr>
        <p:spPr>
          <a:xfrm>
            <a:off x="7871792" y="2780928"/>
            <a:ext cx="228600" cy="228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600" b="1" dirty="0">
                <a:solidFill>
                  <a:schemeClr val="tx1"/>
                </a:solidFill>
                <a:latin typeface="Arial" panose="020B0604020202020204" pitchFamily="34" charset="0"/>
                <a:cs typeface="Arial" panose="020B0604020202020204" pitchFamily="34" charset="0"/>
              </a:rPr>
              <a:t>*</a:t>
            </a:r>
            <a:endParaRPr lang="es-ES" sz="3600" b="1" dirty="0">
              <a:solidFill>
                <a:schemeClr val="tx1"/>
              </a:solidFill>
              <a:latin typeface="Arial" panose="020B0604020202020204" pitchFamily="34" charset="0"/>
              <a:cs typeface="Arial" panose="020B0604020202020204" pitchFamily="34" charset="0"/>
            </a:endParaRPr>
          </a:p>
        </p:txBody>
      </p:sp>
      <p:sp>
        <p:nvSpPr>
          <p:cNvPr id="9" name="8 Rectángulo redondeado"/>
          <p:cNvSpPr/>
          <p:nvPr/>
        </p:nvSpPr>
        <p:spPr>
          <a:xfrm>
            <a:off x="323528" y="296652"/>
            <a:ext cx="1130424"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a:solidFill>
                  <a:schemeClr val="tx1"/>
                </a:solidFill>
                <a:latin typeface="+mj-lt"/>
                <a:cs typeface="Arial" panose="020B0604020202020204" pitchFamily="34" charset="0"/>
              </a:rPr>
              <a:t>S4B</a:t>
            </a:r>
            <a:endParaRPr lang="es-ES" sz="2400" b="1"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1506656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07504" y="332656"/>
            <a:ext cx="8928992" cy="8402300"/>
          </a:xfrm>
          <a:prstGeom prst="rect">
            <a:avLst/>
          </a:prstGeom>
        </p:spPr>
        <p:txBody>
          <a:bodyPr wrap="square">
            <a:spAutoFit/>
          </a:bodyPr>
          <a:lstStyle/>
          <a:p>
            <a:pPr algn="just"/>
            <a:r>
              <a:rPr lang="en-US" b="1" dirty="0"/>
              <a:t>S1. </a:t>
            </a:r>
            <a:r>
              <a:rPr lang="en-US" dirty="0"/>
              <a:t>Selection of the wild-type strain by bacteriophages D3112 and JBD30: Experiments were done in triplicate in M9 </a:t>
            </a:r>
            <a:r>
              <a:rPr lang="en-US" dirty="0" err="1"/>
              <a:t>casamino</a:t>
            </a:r>
            <a:r>
              <a:rPr lang="en-US" dirty="0"/>
              <a:t> acid medium, the averages ± SD of three independent experiments are shown. The differences between the  final mutant proportion at </a:t>
            </a:r>
            <a:r>
              <a:rPr lang="en-US"/>
              <a:t>24 </a:t>
            </a:r>
            <a:r>
              <a:rPr lang="en-US" smtClean="0"/>
              <a:t>h with </a:t>
            </a:r>
            <a:r>
              <a:rPr lang="en-US" dirty="0"/>
              <a:t>and without  either  phage are significant, </a:t>
            </a:r>
            <a:r>
              <a:rPr lang="es-MX" dirty="0" smtClean="0">
                <a:cs typeface="Arial" panose="020B0604020202020204" pitchFamily="34" charset="0"/>
              </a:rPr>
              <a:t>P </a:t>
            </a:r>
            <a:r>
              <a:rPr lang="es-MX" dirty="0">
                <a:cs typeface="Arial" panose="020B0604020202020204" pitchFamily="34" charset="0"/>
              </a:rPr>
              <a:t>&lt; 0.05 t-</a:t>
            </a:r>
            <a:r>
              <a:rPr lang="es-MX" dirty="0" err="1">
                <a:cs typeface="Arial" panose="020B0604020202020204" pitchFamily="34" charset="0"/>
              </a:rPr>
              <a:t>Student</a:t>
            </a:r>
            <a:r>
              <a:rPr lang="en-US" altLang="es-MX" dirty="0"/>
              <a:t>.</a:t>
            </a:r>
          </a:p>
          <a:p>
            <a:pPr algn="just"/>
            <a:endParaRPr lang="en-US" dirty="0"/>
          </a:p>
          <a:p>
            <a:pPr algn="just"/>
            <a:r>
              <a:rPr lang="en-US" b="1" dirty="0"/>
              <a:t>S2. </a:t>
            </a:r>
            <a:r>
              <a:rPr lang="en-US" dirty="0"/>
              <a:t>The wild-type strain is more virulent to </a:t>
            </a:r>
            <a:r>
              <a:rPr lang="en-US" i="1" dirty="0"/>
              <a:t>Galleria </a:t>
            </a:r>
            <a:r>
              <a:rPr lang="en-US" i="1" dirty="0" err="1"/>
              <a:t>mellonella</a:t>
            </a:r>
            <a:r>
              <a:rPr lang="en-US" i="1" dirty="0"/>
              <a:t> </a:t>
            </a:r>
            <a:r>
              <a:rPr lang="en-US" dirty="0"/>
              <a:t>than the QS </a:t>
            </a:r>
            <a:r>
              <a:rPr lang="en-US" i="1" dirty="0"/>
              <a:t>lasR rhlR  </a:t>
            </a:r>
            <a:r>
              <a:rPr lang="en-US" dirty="0"/>
              <a:t>mutant, experiments were done using at least 10 worms per condition. Each curve is labeled with the name of the strain and the CFU inoculated.  Statistical analysis show that the curve of </a:t>
            </a:r>
            <a:r>
              <a:rPr lang="es-MX" i="1" dirty="0">
                <a:cs typeface="Arial" panose="020B0604020202020204" pitchFamily="34" charset="0"/>
              </a:rPr>
              <a:t>lasR </a:t>
            </a:r>
            <a:r>
              <a:rPr lang="en-US" i="1" dirty="0">
                <a:cs typeface="Arial" panose="020B0604020202020204" pitchFamily="34" charset="0"/>
              </a:rPr>
              <a:t>rhlR </a:t>
            </a:r>
            <a:r>
              <a:rPr lang="en-US" dirty="0">
                <a:cs typeface="Arial" panose="020B0604020202020204" pitchFamily="34" charset="0"/>
              </a:rPr>
              <a:t>5000 CFU is significantly different  </a:t>
            </a:r>
            <a:r>
              <a:rPr lang="es-MX" dirty="0">
                <a:cs typeface="Arial" panose="020B0604020202020204" pitchFamily="34" charset="0"/>
              </a:rPr>
              <a:t>vs </a:t>
            </a:r>
            <a:r>
              <a:rPr lang="es-MX" dirty="0" err="1">
                <a:cs typeface="Arial" panose="020B0604020202020204" pitchFamily="34" charset="0"/>
              </a:rPr>
              <a:t>the</a:t>
            </a:r>
            <a:r>
              <a:rPr lang="es-MX" dirty="0">
                <a:cs typeface="Arial" panose="020B0604020202020204" pitchFamily="34" charset="0"/>
              </a:rPr>
              <a:t> PA14 curves </a:t>
            </a:r>
            <a:r>
              <a:rPr lang="es-MX" dirty="0" err="1">
                <a:cs typeface="Arial" panose="020B0604020202020204" pitchFamily="34" charset="0"/>
              </a:rPr>
              <a:t>with</a:t>
            </a:r>
            <a:r>
              <a:rPr lang="es-MX" dirty="0">
                <a:cs typeface="Arial" panose="020B0604020202020204" pitchFamily="34" charset="0"/>
              </a:rPr>
              <a:t> 5000, 500, 5 CFU, </a:t>
            </a:r>
            <a:r>
              <a:rPr lang="es-MX" dirty="0" err="1">
                <a:cs typeface="Arial" panose="020B0604020202020204" pitchFamily="34" charset="0"/>
              </a:rPr>
              <a:t>whereas</a:t>
            </a:r>
            <a:r>
              <a:rPr lang="es-MX" dirty="0">
                <a:cs typeface="Arial" panose="020B0604020202020204" pitchFamily="34" charset="0"/>
              </a:rPr>
              <a:t> </a:t>
            </a:r>
            <a:r>
              <a:rPr lang="es-MX" dirty="0" err="1">
                <a:cs typeface="Arial" panose="020B0604020202020204" pitchFamily="34" charset="0"/>
              </a:rPr>
              <a:t>that</a:t>
            </a:r>
            <a:r>
              <a:rPr lang="es-MX" dirty="0">
                <a:cs typeface="Arial" panose="020B0604020202020204" pitchFamily="34" charset="0"/>
              </a:rPr>
              <a:t> </a:t>
            </a:r>
            <a:r>
              <a:rPr lang="es-MX" i="1" dirty="0">
                <a:cs typeface="Arial" panose="020B0604020202020204" pitchFamily="34" charset="0"/>
              </a:rPr>
              <a:t>lasR rhlR </a:t>
            </a:r>
            <a:r>
              <a:rPr lang="es-MX" dirty="0">
                <a:cs typeface="Arial" panose="020B0604020202020204" pitchFamily="34" charset="0"/>
              </a:rPr>
              <a:t>500 CFU </a:t>
            </a:r>
            <a:r>
              <a:rPr lang="es-MX" dirty="0" err="1">
                <a:cs typeface="Arial" panose="020B0604020202020204" pitchFamily="34" charset="0"/>
              </a:rPr>
              <a:t>is</a:t>
            </a:r>
            <a:r>
              <a:rPr lang="es-MX" dirty="0">
                <a:cs typeface="Arial" panose="020B0604020202020204" pitchFamily="34" charset="0"/>
              </a:rPr>
              <a:t> </a:t>
            </a:r>
            <a:r>
              <a:rPr lang="es-MX" dirty="0" err="1">
                <a:cs typeface="Arial" panose="020B0604020202020204" pitchFamily="34" charset="0"/>
              </a:rPr>
              <a:t>different</a:t>
            </a:r>
            <a:r>
              <a:rPr lang="es-MX" dirty="0">
                <a:cs typeface="Arial" panose="020B0604020202020204" pitchFamily="34" charset="0"/>
              </a:rPr>
              <a:t> vs PA14 5000, 500, 50 CFU, *P &lt; 0.05 log Rank (Mantel-Cox).</a:t>
            </a:r>
          </a:p>
          <a:p>
            <a:pPr algn="just"/>
            <a:endParaRPr lang="es-MX" dirty="0">
              <a:cs typeface="Arial" panose="020B0604020202020204" pitchFamily="34" charset="0"/>
            </a:endParaRPr>
          </a:p>
          <a:p>
            <a:pPr algn="just"/>
            <a:r>
              <a:rPr lang="es-MX" b="1" dirty="0">
                <a:cs typeface="Arial" panose="020B0604020202020204" pitchFamily="34" charset="0"/>
              </a:rPr>
              <a:t>S3. </a:t>
            </a:r>
            <a:r>
              <a:rPr lang="en-US" dirty="0"/>
              <a:t>The addition of phage JBD30 to </a:t>
            </a:r>
            <a:r>
              <a:rPr lang="en-US" i="1" dirty="0"/>
              <a:t>Galleria </a:t>
            </a:r>
            <a:r>
              <a:rPr lang="en-US" i="1" dirty="0" err="1"/>
              <a:t>mellonella</a:t>
            </a:r>
            <a:r>
              <a:rPr lang="en-US" i="1" dirty="0"/>
              <a:t> </a:t>
            </a:r>
            <a:r>
              <a:rPr lang="en-US" dirty="0"/>
              <a:t>infected with a 50% mixture of wild- type and </a:t>
            </a:r>
            <a:r>
              <a:rPr lang="en-US" i="1" dirty="0"/>
              <a:t>lasR rhlR </a:t>
            </a:r>
            <a:r>
              <a:rPr lang="en-US" dirty="0"/>
              <a:t>strain increases virulence. Experiments were done using 20 worms per condition, bacterial inoculation was done using 3 wild-type and 3 mutant independent cultures. The difference between the 3 curves is significant P &lt; 0.05 in a </a:t>
            </a:r>
            <a:r>
              <a:rPr lang="es-MX" dirty="0">
                <a:cs typeface="Arial" panose="020B0604020202020204" pitchFamily="34" charset="0"/>
              </a:rPr>
              <a:t>log Rank (Mantel-Cox)</a:t>
            </a:r>
            <a:r>
              <a:rPr lang="en-US" dirty="0"/>
              <a:t>.</a:t>
            </a:r>
          </a:p>
          <a:p>
            <a:pPr algn="just"/>
            <a:endParaRPr lang="en-US" dirty="0"/>
          </a:p>
          <a:p>
            <a:pPr algn="just"/>
            <a:r>
              <a:rPr lang="en-US" b="1" dirty="0"/>
              <a:t>S4. </a:t>
            </a:r>
            <a:r>
              <a:rPr lang="en-US" dirty="0"/>
              <a:t>Phage JBD30 preferentially attaches the QS deficient mutant in high density LB cultures (A), in contrast in low density cultures phage attached preferentially to the wild-type (B). Experiments were done per triplicate and the average and standard deviation of the % of phage free and attached to each strain is shown. The difference between the attachment of the strains at high cell density and at low cell density is significant *</a:t>
            </a:r>
            <a:r>
              <a:rPr lang="es-MX" dirty="0">
                <a:cs typeface="Arial" panose="020B0604020202020204" pitchFamily="34" charset="0"/>
              </a:rPr>
              <a:t>P &lt; 0.05 t-</a:t>
            </a:r>
            <a:r>
              <a:rPr lang="es-MX" dirty="0" err="1">
                <a:cs typeface="Arial" panose="020B0604020202020204" pitchFamily="34" charset="0"/>
              </a:rPr>
              <a:t>Student</a:t>
            </a:r>
            <a:r>
              <a:rPr lang="es-MX" dirty="0">
                <a:cs typeface="Arial" panose="020B0604020202020204" pitchFamily="34" charset="0"/>
              </a:rPr>
              <a:t> WT vs </a:t>
            </a:r>
            <a:r>
              <a:rPr lang="es-MX" i="1" dirty="0" err="1">
                <a:cs typeface="Arial" panose="020B0604020202020204" pitchFamily="34" charset="0"/>
              </a:rPr>
              <a:t>lasR</a:t>
            </a:r>
            <a:r>
              <a:rPr lang="es-MX" i="1" dirty="0">
                <a:cs typeface="Arial" panose="020B0604020202020204" pitchFamily="34" charset="0"/>
              </a:rPr>
              <a:t> </a:t>
            </a:r>
            <a:r>
              <a:rPr lang="es-MX" i="1" dirty="0" err="1">
                <a:cs typeface="Arial" panose="020B0604020202020204" pitchFamily="34" charset="0"/>
              </a:rPr>
              <a:t>rhlR</a:t>
            </a:r>
            <a:endParaRPr lang="es-MX" i="1" dirty="0">
              <a:cs typeface="Arial" panose="020B0604020202020204" pitchFamily="34" charset="0"/>
            </a:endParaRPr>
          </a:p>
          <a:p>
            <a:pPr algn="just"/>
            <a:endParaRPr lang="en-US" dirty="0"/>
          </a:p>
          <a:p>
            <a:pPr algn="just"/>
            <a:endParaRPr lang="es-ES" dirty="0"/>
          </a:p>
          <a:p>
            <a:endParaRPr lang="es-ES" b="1" dirty="0">
              <a:latin typeface="Arial" panose="020B0604020202020204" pitchFamily="34" charset="0"/>
              <a:cs typeface="Arial" panose="020B0604020202020204" pitchFamily="34" charset="0"/>
            </a:endParaRPr>
          </a:p>
          <a:p>
            <a:pPr algn="just"/>
            <a:endParaRPr lang="es-ES" b="1" dirty="0">
              <a:latin typeface="Arial" panose="020B0604020202020204" pitchFamily="34" charset="0"/>
              <a:cs typeface="Arial" panose="020B0604020202020204" pitchFamily="34" charset="0"/>
            </a:endParaRPr>
          </a:p>
          <a:p>
            <a:pPr algn="just"/>
            <a:endParaRPr lang="en-US" dirty="0"/>
          </a:p>
          <a:p>
            <a:pPr algn="just"/>
            <a:endParaRPr lang="en-US" dirty="0"/>
          </a:p>
          <a:p>
            <a:pPr algn="just"/>
            <a:endParaRPr lang="en-US" dirty="0"/>
          </a:p>
        </p:txBody>
      </p:sp>
    </p:spTree>
    <p:extLst>
      <p:ext uri="{BB962C8B-B14F-4D97-AF65-F5344CB8AC3E}">
        <p14:creationId xmlns:p14="http://schemas.microsoft.com/office/powerpoint/2010/main" val="359123269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Checked_x0020_Out_x0020_To xmlns="7fcbe0f6-eda7-4b36-908c-1e5ea2fbcf84">
      <UserInfo>
        <DisplayName/>
        <AccountId xsi:nil="true"/>
        <AccountType/>
      </UserInfo>
    </Checked_x0020_Out_x0020_To>
    <DocumentId xmlns="7fcbe0f6-eda7-4b36-908c-1e5ea2fbcf84">Presentation 1.PPTX</DocumentId>
    <IsDeleted xmlns="7fcbe0f6-eda7-4b36-908c-1e5ea2fbcf84">false</IsDeleted>
    <DocumentType xmlns="7fcbe0f6-eda7-4b36-908c-1e5ea2fbcf84">Presentation</DocumentType>
    <StageName xmlns="7fcbe0f6-eda7-4b36-908c-1e5ea2fbcf84" xsi:nil="true"/>
    <TitleName xmlns="7fcbe0f6-eda7-4b36-908c-1e5ea2fbcf84">Presentation 1.PPTX</TitleName>
    <FileFormat xmlns="7fcbe0f6-eda7-4b36-908c-1e5ea2fbcf84">PPTX</FileFormat>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5DFCA1DE3064840AB611BCE658C5291" ma:contentTypeVersion="7" ma:contentTypeDescription="Create a new document." ma:contentTypeScope="" ma:versionID="87f59181ad0ac6c84307d0f50e887fd0">
  <xsd:schema xmlns:xsd="http://www.w3.org/2001/XMLSchema" xmlns:p="http://schemas.microsoft.com/office/2006/metadata/properties" xmlns:ns2="7fcbe0f6-eda7-4b36-908c-1e5ea2fbcf84" targetNamespace="http://schemas.microsoft.com/office/2006/metadata/properties" ma:root="true" ma:fieldsID="5690ab51151e6ea2f9d4efed3628418a" ns2:_="">
    <xsd:import namespace="7fcbe0f6-eda7-4b36-908c-1e5ea2fbcf84"/>
    <xsd:element name="properties">
      <xsd:complexType>
        <xsd:sequence>
          <xsd:element name="documentManagement">
            <xsd:complexType>
              <xsd:all>
                <xsd:element ref="ns2:DocumentType" minOccurs="0"/>
                <xsd:element ref="ns2:FileFormat" minOccurs="0"/>
                <xsd:element ref="ns2:DocumentId" minOccurs="0"/>
                <xsd:element ref="ns2:TitleName" minOccurs="0"/>
                <xsd:element ref="ns2:StageName" minOccurs="0"/>
                <xsd:element ref="ns2:IsDeleted" minOccurs="0"/>
                <xsd:element ref="ns2:Checked_x0020_Out_x0020_To" minOccurs="0"/>
              </xsd:all>
            </xsd:complexType>
          </xsd:element>
        </xsd:sequence>
      </xsd:complexType>
    </xsd:element>
  </xsd:schema>
  <xsd:schema xmlns:xsd="http://www.w3.org/2001/XMLSchema" xmlns:dms="http://schemas.microsoft.com/office/2006/documentManagement/types" targetNamespace="7fcbe0f6-eda7-4b36-908c-1e5ea2fbcf84" elementFormDefault="qualified">
    <xsd:import namespace="http://schemas.microsoft.com/office/2006/documentManagement/types"/>
    <xsd:element name="DocumentType" ma:index="8" nillable="true" ma:displayName="DocumentType" ma:internalName="DocumentType">
      <xsd:simpleType>
        <xsd:restriction base="dms:Text"/>
      </xsd:simpleType>
    </xsd:element>
    <xsd:element name="FileFormat" ma:index="9" nillable="true" ma:displayName="FileFormat" ma:internalName="FileFormat">
      <xsd:simpleType>
        <xsd:restriction base="dms:Text"/>
      </xsd:simpleType>
    </xsd:element>
    <xsd:element name="DocumentId" ma:index="10" nillable="true" ma:displayName="DocumentId" ma:internalName="DocumentId">
      <xsd:simpleType>
        <xsd:restriction base="dms:Text"/>
      </xsd:simpleType>
    </xsd:element>
    <xsd:element name="TitleName" ma:index="11" nillable="true" ma:displayName="TitleName" ma:internalName="TitleName">
      <xsd:simpleType>
        <xsd:restriction base="dms:Text"/>
      </xsd:simpleType>
    </xsd:element>
    <xsd:element name="StageName" ma:index="12" nillable="true" ma:displayName="StageName" ma:internalName="StageName">
      <xsd:simpleType>
        <xsd:restriction base="dms:Text"/>
      </xsd:simpleType>
    </xsd:element>
    <xsd:element name="IsDeleted" ma:index="13" nillable="true" ma:displayName="IsDeleted" ma:default="0" ma:internalName="IsDeleted">
      <xsd:simpleType>
        <xsd:restriction base="dms:Boolean"/>
      </xsd:simpleType>
    </xsd:element>
    <xsd:element name="Checked_x0020_Out_x0020_To" ma:index="14" nillable="true" ma:displayName="Checked Out To" ma:list="UserInfo" ma:internalName="Checked_x0020_Out_x0020_To">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8211AF3-EF82-48D7-BE0F-5B9F144AB5FF}"/>
</file>

<file path=customXml/itemProps2.xml><?xml version="1.0" encoding="utf-8"?>
<ds:datastoreItem xmlns:ds="http://schemas.openxmlformats.org/officeDocument/2006/customXml" ds:itemID="{D16940ED-F6D2-4EE0-8529-058EA4222004}"/>
</file>

<file path=customXml/itemProps3.xml><?xml version="1.0" encoding="utf-8"?>
<ds:datastoreItem xmlns:ds="http://schemas.openxmlformats.org/officeDocument/2006/customXml" ds:itemID="{C2D3E221-ADF9-40DB-BA25-A2FAAB1D7EF6}"/>
</file>

<file path=docProps/app.xml><?xml version="1.0" encoding="utf-8"?>
<Properties xmlns="http://schemas.openxmlformats.org/officeDocument/2006/extended-properties" xmlns:vt="http://schemas.openxmlformats.org/officeDocument/2006/docPropsVTypes">
  <TotalTime>718</TotalTime>
  <Words>354</Words>
  <Application>Microsoft Office PowerPoint</Application>
  <PresentationFormat>Presentación en pantalla (4:3)</PresentationFormat>
  <Paragraphs>34</Paragraphs>
  <Slides>6</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6</vt:i4>
      </vt:variant>
    </vt:vector>
  </HeadingPairs>
  <TitlesOfParts>
    <vt:vector size="8" baseType="lpstr">
      <vt:lpstr>Tema de Office</vt:lpstr>
      <vt:lpstr>Graph</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Javier Belmont</dc:creator>
  <cp:lastModifiedBy>rgarcon</cp:lastModifiedBy>
  <cp:revision>25</cp:revision>
  <dcterms:created xsi:type="dcterms:W3CDTF">2017-06-27T23:20:04Z</dcterms:created>
  <dcterms:modified xsi:type="dcterms:W3CDTF">2017-08-15T15:06:17Z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0x01010065DFCA1DE3064840AB611BCE658C5291</vt:lpwstr>
  </property>
</Properties>
</file>