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79" d="100"/>
          <a:sy n="79" d="100"/>
        </p:scale>
        <p:origin x="296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hilippe\AppData\Local\Temp\150220-Toxicit&#233;%20TxF%20H357%20M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4361900414622"/>
          <c:y val="0.224382630137335"/>
          <c:w val="0.86476853436798695"/>
          <c:h val="0.654385235743837"/>
        </c:manualLayout>
      </c:layout>
      <c:lineChart>
        <c:grouping val="standard"/>
        <c:varyColors val="0"/>
        <c:ser>
          <c:idx val="0"/>
          <c:order val="0"/>
          <c:tx>
            <c:strRef>
              <c:f>'Courbe de croissance'!$C$5</c:f>
              <c:strCache>
                <c:ptCount val="1"/>
                <c:pt idx="0">
                  <c:v>Control EndoC-βH2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'Courbe de croissance'!$D$4:$G$4</c:f>
              <c:strCache>
                <c:ptCount val="4"/>
                <c:pt idx="0">
                  <c:v>Day 0</c:v>
                </c:pt>
                <c:pt idx="1">
                  <c:v>Day 7</c:v>
                </c:pt>
                <c:pt idx="2">
                  <c:v>Day 14</c:v>
                </c:pt>
                <c:pt idx="3">
                  <c:v>Day 21</c:v>
                </c:pt>
              </c:strCache>
            </c:strRef>
          </c:cat>
          <c:val>
            <c:numRef>
              <c:f>'Courbe de croissance'!$D$5:$G$5</c:f>
              <c:numCache>
                <c:formatCode>General</c:formatCode>
                <c:ptCount val="4"/>
                <c:pt idx="0">
                  <c:v>1</c:v>
                </c:pt>
                <c:pt idx="1">
                  <c:v>1.89</c:v>
                </c:pt>
                <c:pt idx="2">
                  <c:v>2.66</c:v>
                </c:pt>
                <c:pt idx="3">
                  <c:v>7.94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'Courbe de croissance'!$C$6</c:f>
              <c:strCache>
                <c:ptCount val="1"/>
              </c:strCache>
            </c:strRef>
          </c:tx>
          <c:spPr>
            <a:ln>
              <a:solidFill>
                <a:schemeClr val="accent1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c:spPr>
          </c:marker>
          <c:dPt>
            <c:idx val="3"/>
            <c:marker>
              <c:spPr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c:spPr>
            </c:marker>
            <c:bubble3D val="0"/>
            <c:spPr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c:spPr>
          </c:dPt>
          <c:cat>
            <c:strRef>
              <c:f>'Courbe de croissance'!$D$4:$G$4</c:f>
              <c:strCache>
                <c:ptCount val="4"/>
                <c:pt idx="0">
                  <c:v>Day 0</c:v>
                </c:pt>
                <c:pt idx="1">
                  <c:v>Day 7</c:v>
                </c:pt>
                <c:pt idx="2">
                  <c:v>Day 14</c:v>
                </c:pt>
                <c:pt idx="3">
                  <c:v>Day 21</c:v>
                </c:pt>
              </c:strCache>
            </c:strRef>
          </c:cat>
          <c:val>
            <c:numRef>
              <c:f>'Courbe de croissance'!$D$6:$G$6</c:f>
              <c:numCache>
                <c:formatCode>General</c:formatCode>
                <c:ptCount val="4"/>
              </c:numCache>
            </c:numRef>
          </c:val>
          <c:smooth val="0"/>
        </c:ser>
        <c:ser>
          <c:idx val="2"/>
          <c:order val="2"/>
          <c:tx>
            <c:strRef>
              <c:f>'Courbe de croissance'!$C$7</c:f>
              <c:strCache>
                <c:ptCount val="1"/>
              </c:strCache>
            </c:strRef>
          </c:tx>
          <c:spPr>
            <a:ln>
              <a:solidFill>
                <a:schemeClr val="accent6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c:spPr>
          </c:marker>
          <c:cat>
            <c:strRef>
              <c:f>'Courbe de croissance'!$D$4:$G$4</c:f>
              <c:strCache>
                <c:ptCount val="4"/>
                <c:pt idx="0">
                  <c:v>Day 0</c:v>
                </c:pt>
                <c:pt idx="1">
                  <c:v>Day 7</c:v>
                </c:pt>
                <c:pt idx="2">
                  <c:v>Day 14</c:v>
                </c:pt>
                <c:pt idx="3">
                  <c:v>Day 21</c:v>
                </c:pt>
              </c:strCache>
            </c:strRef>
          </c:cat>
          <c:val>
            <c:numRef>
              <c:f>'Courbe de croissance'!$D$7:$G$7</c:f>
              <c:numCache>
                <c:formatCode>General</c:formatCode>
                <c:ptCount val="4"/>
              </c:numCache>
            </c:numRef>
          </c:val>
          <c:smooth val="0"/>
        </c:ser>
        <c:ser>
          <c:idx val="3"/>
          <c:order val="3"/>
          <c:tx>
            <c:strRef>
              <c:f>'Courbe de croissance'!$C$8</c:f>
              <c:strCache>
                <c:ptCount val="1"/>
                <c:pt idx="0">
                  <c:v>EndoC-βH2 + 1 µM TAM</c:v>
                </c:pt>
              </c:strCache>
            </c:strRef>
          </c:tx>
          <c:spPr>
            <a:ln>
              <a:solidFill>
                <a:schemeClr val="accent5">
                  <a:lumMod val="75000"/>
                </a:schemeClr>
              </a:solidFill>
            </a:ln>
          </c:spPr>
          <c:marker>
            <c:spPr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c:spPr>
          </c:marker>
          <c:cat>
            <c:strRef>
              <c:f>'Courbe de croissance'!$D$4:$G$4</c:f>
              <c:strCache>
                <c:ptCount val="4"/>
                <c:pt idx="0">
                  <c:v>Day 0</c:v>
                </c:pt>
                <c:pt idx="1">
                  <c:v>Day 7</c:v>
                </c:pt>
                <c:pt idx="2">
                  <c:v>Day 14</c:v>
                </c:pt>
                <c:pt idx="3">
                  <c:v>Day 21</c:v>
                </c:pt>
              </c:strCache>
            </c:strRef>
          </c:cat>
          <c:val>
            <c:numRef>
              <c:f>'Courbe de croissance'!$D$8:$G$8</c:f>
              <c:numCache>
                <c:formatCode>0.00</c:formatCode>
                <c:ptCount val="4"/>
                <c:pt idx="0" formatCode="General">
                  <c:v>1</c:v>
                </c:pt>
                <c:pt idx="1">
                  <c:v>2.66</c:v>
                </c:pt>
                <c:pt idx="2" formatCode="General">
                  <c:v>4.07</c:v>
                </c:pt>
                <c:pt idx="3" formatCode="General">
                  <c:v>7.35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'Courbe de croissance'!$C$9</c:f>
              <c:strCache>
                <c:ptCount val="1"/>
                <c:pt idx="0">
                  <c:v>EndoC-βH2 + 10 µM TAM</c:v>
                </c:pt>
              </c:strCache>
            </c:strRef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pPr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c:spPr>
          </c:marker>
          <c:cat>
            <c:strRef>
              <c:f>'Courbe de croissance'!$D$4:$G$4</c:f>
              <c:strCache>
                <c:ptCount val="4"/>
                <c:pt idx="0">
                  <c:v>Day 0</c:v>
                </c:pt>
                <c:pt idx="1">
                  <c:v>Day 7</c:v>
                </c:pt>
                <c:pt idx="2">
                  <c:v>Day 14</c:v>
                </c:pt>
                <c:pt idx="3">
                  <c:v>Day 21</c:v>
                </c:pt>
              </c:strCache>
            </c:strRef>
          </c:cat>
          <c:val>
            <c:numRef>
              <c:f>'Courbe de croissance'!$D$9:$G$9</c:f>
              <c:numCache>
                <c:formatCode>General</c:formatCode>
                <c:ptCount val="4"/>
                <c:pt idx="0">
                  <c:v>1</c:v>
                </c:pt>
                <c:pt idx="1">
                  <c:v>1.68</c:v>
                </c:pt>
                <c:pt idx="2">
                  <c:v>3.22</c:v>
                </c:pt>
                <c:pt idx="3">
                  <c:v>7.53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9787160"/>
        <c:axId val="179785200"/>
      </c:lineChart>
      <c:catAx>
        <c:axId val="1797871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Days</a:t>
                </a:r>
              </a:p>
            </c:rich>
          </c:tx>
          <c:layout>
            <c:manualLayout>
              <c:xMode val="edge"/>
              <c:yMode val="edge"/>
              <c:x val="0.52079523641634395"/>
              <c:y val="0.92736082869624503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fr-FR"/>
          </a:p>
        </c:txPr>
        <c:crossAx val="179785200"/>
        <c:crosses val="autoZero"/>
        <c:auto val="1"/>
        <c:lblAlgn val="ctr"/>
        <c:lblOffset val="100"/>
        <c:noMultiLvlLbl val="0"/>
      </c:catAx>
      <c:valAx>
        <c:axId val="17978520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Total</a:t>
                </a:r>
                <a:r>
                  <a:rPr lang="en-US" baseline="0">
                    <a:latin typeface="Arial" panose="020B0604020202020204" pitchFamily="34" charset="0"/>
                    <a:cs typeface="Arial" panose="020B0604020202020204" pitchFamily="34" charset="0"/>
                  </a:rPr>
                  <a:t> c</a:t>
                </a: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ell number (10</a:t>
                </a:r>
                <a:r>
                  <a:rPr lang="en-US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5.1007745474568801E-2"/>
              <c:y val="0.36133712950952901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fr-FR"/>
          </a:p>
        </c:txPr>
        <c:crossAx val="179787160"/>
        <c:crosses val="autoZero"/>
        <c:crossBetween val="between"/>
      </c:valAx>
    </c:plotArea>
    <c:legend>
      <c:legendPos val="r"/>
      <c:legendEntry>
        <c:idx val="1"/>
        <c:delete val="1"/>
      </c:legendEntry>
      <c:legendEntry>
        <c:idx val="2"/>
        <c:delete val="1"/>
      </c:legendEntry>
      <c:layout>
        <c:manualLayout>
          <c:xMode val="edge"/>
          <c:yMode val="edge"/>
          <c:x val="0.17630485205877219"/>
          <c:y val="4.0052896458959902E-2"/>
          <c:w val="0.33396335881575401"/>
          <c:h val="0.153626729673145"/>
        </c:manualLayout>
      </c:layout>
      <c:overlay val="0"/>
      <c:txPr>
        <a:bodyPr/>
        <a:lstStyle/>
        <a:p>
          <a:pPr>
            <a:defRPr>
              <a:latin typeface="Arial" panose="020B0604020202020204" pitchFamily="34" charset="0"/>
              <a:cs typeface="Arial" panose="020B0604020202020204" pitchFamily="34" charset="0"/>
            </a:defRPr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827EA-ADF9-462C-A4D5-9CBB7A52A53F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CFB3A-F039-48F3-BAE9-42BE000BB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921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827EA-ADF9-462C-A4D5-9CBB7A52A53F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CFB3A-F039-48F3-BAE9-42BE000BB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9599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827EA-ADF9-462C-A4D5-9CBB7A52A53F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CFB3A-F039-48F3-BAE9-42BE000BB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0947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827EA-ADF9-462C-A4D5-9CBB7A52A53F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CFB3A-F039-48F3-BAE9-42BE000BB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452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827EA-ADF9-462C-A4D5-9CBB7A52A53F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CFB3A-F039-48F3-BAE9-42BE000BB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7937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827EA-ADF9-462C-A4D5-9CBB7A52A53F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CFB3A-F039-48F3-BAE9-42BE000BB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5334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827EA-ADF9-462C-A4D5-9CBB7A52A53F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CFB3A-F039-48F3-BAE9-42BE000BB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1955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827EA-ADF9-462C-A4D5-9CBB7A52A53F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CFB3A-F039-48F3-BAE9-42BE000BB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004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827EA-ADF9-462C-A4D5-9CBB7A52A53F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CFB3A-F039-48F3-BAE9-42BE000BB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7548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827EA-ADF9-462C-A4D5-9CBB7A52A53F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CFB3A-F039-48F3-BAE9-42BE000BB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1200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827EA-ADF9-462C-A4D5-9CBB7A52A53F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CFB3A-F039-48F3-BAE9-42BE000BB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29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827EA-ADF9-462C-A4D5-9CBB7A52A53F}" type="datetimeFigureOut">
              <a:rPr lang="fr-FR" smtClean="0"/>
              <a:t>10/07/2015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CFB3A-F039-48F3-BAE9-42BE000BB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8569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/>
          <p:nvPr>
            <p:extLst>
              <p:ext uri="{D42A27DB-BD31-4B8C-83A1-F6EECF244321}">
                <p14:modId xmlns:p14="http://schemas.microsoft.com/office/powerpoint/2010/main" val="2187790679"/>
              </p:ext>
            </p:extLst>
          </p:nvPr>
        </p:nvGraphicFramePr>
        <p:xfrm>
          <a:off x="464375" y="2335657"/>
          <a:ext cx="5417185" cy="3308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622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</TotalTime>
  <Words>7</Words>
  <Application>Microsoft Office PowerPoint</Application>
  <PresentationFormat>Format A4 (210 x 297 mm)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</dc:creator>
  <cp:lastModifiedBy>Philippe</cp:lastModifiedBy>
  <cp:revision>2</cp:revision>
  <dcterms:created xsi:type="dcterms:W3CDTF">2015-07-10T16:50:20Z</dcterms:created>
  <dcterms:modified xsi:type="dcterms:W3CDTF">2015-07-10T18:31:35Z</dcterms:modified>
</cp:coreProperties>
</file>