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8" r:id="rId2"/>
    <p:sldId id="268" r:id="rId3"/>
    <p:sldId id="262" r:id="rId4"/>
    <p:sldId id="265" r:id="rId5"/>
    <p:sldId id="266"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25"/>
    <p:restoredTop sz="96405"/>
  </p:normalViewPr>
  <p:slideViewPr>
    <p:cSldViewPr snapToGrid="0">
      <p:cViewPr>
        <p:scale>
          <a:sx n="95" d="100"/>
          <a:sy n="95" d="100"/>
        </p:scale>
        <p:origin x="144" y="11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5.emf"/><Relationship Id="rId7" Type="http://schemas.openxmlformats.org/officeDocument/2006/relationships/image" Target="../media/image9.emf"/><Relationship Id="rId2" Type="http://schemas.openxmlformats.org/officeDocument/2006/relationships/image" Target="../media/image4.emf"/><Relationship Id="rId1" Type="http://schemas.openxmlformats.org/officeDocument/2006/relationships/image" Target="../media/image3.emf"/><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2B168-BEA3-FC5A-CCE9-93D92FFBAAB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2E8B655-12BA-5D33-E1C2-B06ECE5027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65EAA8E-AF41-52FA-2CC7-FB8361636E9F}"/>
              </a:ext>
            </a:extLst>
          </p:cNvPr>
          <p:cNvSpPr>
            <a:spLocks noGrp="1"/>
          </p:cNvSpPr>
          <p:nvPr>
            <p:ph type="dt" sz="half" idx="10"/>
          </p:nvPr>
        </p:nvSpPr>
        <p:spPr/>
        <p:txBody>
          <a:bodyPr/>
          <a:lstStyle/>
          <a:p>
            <a:fld id="{235AAB85-D0B9-DE49-ADC3-F0B002FBAB4D}" type="datetimeFigureOut">
              <a:rPr lang="en-US" smtClean="0"/>
              <a:t>11/1/23</a:t>
            </a:fld>
            <a:endParaRPr lang="en-US"/>
          </a:p>
        </p:txBody>
      </p:sp>
      <p:sp>
        <p:nvSpPr>
          <p:cNvPr id="5" name="Footer Placeholder 4">
            <a:extLst>
              <a:ext uri="{FF2B5EF4-FFF2-40B4-BE49-F238E27FC236}">
                <a16:creationId xmlns:a16="http://schemas.microsoft.com/office/drawing/2014/main" id="{164A6396-8D66-8B74-E978-CEA5ABDF5F7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54D343D-8EDC-3170-7601-D4D3F3341B77}"/>
              </a:ext>
            </a:extLst>
          </p:cNvPr>
          <p:cNvSpPr>
            <a:spLocks noGrp="1"/>
          </p:cNvSpPr>
          <p:nvPr>
            <p:ph type="sldNum" sz="quarter" idx="12"/>
          </p:nvPr>
        </p:nvSpPr>
        <p:spPr/>
        <p:txBody>
          <a:bodyPr/>
          <a:lstStyle/>
          <a:p>
            <a:fld id="{39C35EB6-0559-7843-A5E3-2C7D4D5FBE84}" type="slidenum">
              <a:rPr lang="en-US" smtClean="0"/>
              <a:t>‹#›</a:t>
            </a:fld>
            <a:endParaRPr lang="en-US"/>
          </a:p>
        </p:txBody>
      </p:sp>
    </p:spTree>
    <p:extLst>
      <p:ext uri="{BB962C8B-B14F-4D97-AF65-F5344CB8AC3E}">
        <p14:creationId xmlns:p14="http://schemas.microsoft.com/office/powerpoint/2010/main" val="1580536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3AAEE-22B6-928F-A494-2DE0931BA13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F11A395-6833-A1F8-8EC0-6AEAD2F1145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89E42E-B17C-D94E-6187-1733312535F0}"/>
              </a:ext>
            </a:extLst>
          </p:cNvPr>
          <p:cNvSpPr>
            <a:spLocks noGrp="1"/>
          </p:cNvSpPr>
          <p:nvPr>
            <p:ph type="dt" sz="half" idx="10"/>
          </p:nvPr>
        </p:nvSpPr>
        <p:spPr/>
        <p:txBody>
          <a:bodyPr/>
          <a:lstStyle/>
          <a:p>
            <a:fld id="{235AAB85-D0B9-DE49-ADC3-F0B002FBAB4D}" type="datetimeFigureOut">
              <a:rPr lang="en-US" smtClean="0"/>
              <a:t>11/1/23</a:t>
            </a:fld>
            <a:endParaRPr lang="en-US"/>
          </a:p>
        </p:txBody>
      </p:sp>
      <p:sp>
        <p:nvSpPr>
          <p:cNvPr id="5" name="Footer Placeholder 4">
            <a:extLst>
              <a:ext uri="{FF2B5EF4-FFF2-40B4-BE49-F238E27FC236}">
                <a16:creationId xmlns:a16="http://schemas.microsoft.com/office/drawing/2014/main" id="{AC86676C-CDD7-B9A3-8792-81C3561DA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5E9010-2654-B1AC-08AC-7663CB86A0F3}"/>
              </a:ext>
            </a:extLst>
          </p:cNvPr>
          <p:cNvSpPr>
            <a:spLocks noGrp="1"/>
          </p:cNvSpPr>
          <p:nvPr>
            <p:ph type="sldNum" sz="quarter" idx="12"/>
          </p:nvPr>
        </p:nvSpPr>
        <p:spPr/>
        <p:txBody>
          <a:bodyPr/>
          <a:lstStyle/>
          <a:p>
            <a:fld id="{39C35EB6-0559-7843-A5E3-2C7D4D5FBE84}" type="slidenum">
              <a:rPr lang="en-US" smtClean="0"/>
              <a:t>‹#›</a:t>
            </a:fld>
            <a:endParaRPr lang="en-US"/>
          </a:p>
        </p:txBody>
      </p:sp>
    </p:spTree>
    <p:extLst>
      <p:ext uri="{BB962C8B-B14F-4D97-AF65-F5344CB8AC3E}">
        <p14:creationId xmlns:p14="http://schemas.microsoft.com/office/powerpoint/2010/main" val="4196953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AA37918-B1B6-A40B-265A-F9544437246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9C9B3AD-2C45-4A23-CBFA-6661E3FD560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4A435E-32E9-1334-87D1-84E91B539642}"/>
              </a:ext>
            </a:extLst>
          </p:cNvPr>
          <p:cNvSpPr>
            <a:spLocks noGrp="1"/>
          </p:cNvSpPr>
          <p:nvPr>
            <p:ph type="dt" sz="half" idx="10"/>
          </p:nvPr>
        </p:nvSpPr>
        <p:spPr/>
        <p:txBody>
          <a:bodyPr/>
          <a:lstStyle/>
          <a:p>
            <a:fld id="{235AAB85-D0B9-DE49-ADC3-F0B002FBAB4D}" type="datetimeFigureOut">
              <a:rPr lang="en-US" smtClean="0"/>
              <a:t>11/1/23</a:t>
            </a:fld>
            <a:endParaRPr lang="en-US"/>
          </a:p>
        </p:txBody>
      </p:sp>
      <p:sp>
        <p:nvSpPr>
          <p:cNvPr id="5" name="Footer Placeholder 4">
            <a:extLst>
              <a:ext uri="{FF2B5EF4-FFF2-40B4-BE49-F238E27FC236}">
                <a16:creationId xmlns:a16="http://schemas.microsoft.com/office/drawing/2014/main" id="{12D801BE-94E3-9111-D977-941C427086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E53715-5555-017E-77F8-04D4C0842159}"/>
              </a:ext>
            </a:extLst>
          </p:cNvPr>
          <p:cNvSpPr>
            <a:spLocks noGrp="1"/>
          </p:cNvSpPr>
          <p:nvPr>
            <p:ph type="sldNum" sz="quarter" idx="12"/>
          </p:nvPr>
        </p:nvSpPr>
        <p:spPr/>
        <p:txBody>
          <a:bodyPr/>
          <a:lstStyle/>
          <a:p>
            <a:fld id="{39C35EB6-0559-7843-A5E3-2C7D4D5FBE84}" type="slidenum">
              <a:rPr lang="en-US" smtClean="0"/>
              <a:t>‹#›</a:t>
            </a:fld>
            <a:endParaRPr lang="en-US"/>
          </a:p>
        </p:txBody>
      </p:sp>
    </p:spTree>
    <p:extLst>
      <p:ext uri="{BB962C8B-B14F-4D97-AF65-F5344CB8AC3E}">
        <p14:creationId xmlns:p14="http://schemas.microsoft.com/office/powerpoint/2010/main" val="2604683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5CD9C4-A3D3-C007-7EA0-5C01528977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D55CE6A-2174-FED0-C4ED-09324EA648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31DA48-E631-FA2C-83BC-FF576E9F65A1}"/>
              </a:ext>
            </a:extLst>
          </p:cNvPr>
          <p:cNvSpPr>
            <a:spLocks noGrp="1"/>
          </p:cNvSpPr>
          <p:nvPr>
            <p:ph type="dt" sz="half" idx="10"/>
          </p:nvPr>
        </p:nvSpPr>
        <p:spPr/>
        <p:txBody>
          <a:bodyPr/>
          <a:lstStyle/>
          <a:p>
            <a:fld id="{235AAB85-D0B9-DE49-ADC3-F0B002FBAB4D}" type="datetimeFigureOut">
              <a:rPr lang="en-US" smtClean="0"/>
              <a:t>11/1/23</a:t>
            </a:fld>
            <a:endParaRPr lang="en-US"/>
          </a:p>
        </p:txBody>
      </p:sp>
      <p:sp>
        <p:nvSpPr>
          <p:cNvPr id="5" name="Footer Placeholder 4">
            <a:extLst>
              <a:ext uri="{FF2B5EF4-FFF2-40B4-BE49-F238E27FC236}">
                <a16:creationId xmlns:a16="http://schemas.microsoft.com/office/drawing/2014/main" id="{FF8FC5F4-60AB-CA64-412A-7C437BA769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D96EDF-158C-0179-CF46-68D92309808D}"/>
              </a:ext>
            </a:extLst>
          </p:cNvPr>
          <p:cNvSpPr>
            <a:spLocks noGrp="1"/>
          </p:cNvSpPr>
          <p:nvPr>
            <p:ph type="sldNum" sz="quarter" idx="12"/>
          </p:nvPr>
        </p:nvSpPr>
        <p:spPr/>
        <p:txBody>
          <a:bodyPr/>
          <a:lstStyle/>
          <a:p>
            <a:fld id="{39C35EB6-0559-7843-A5E3-2C7D4D5FBE84}" type="slidenum">
              <a:rPr lang="en-US" smtClean="0"/>
              <a:t>‹#›</a:t>
            </a:fld>
            <a:endParaRPr lang="en-US"/>
          </a:p>
        </p:txBody>
      </p:sp>
    </p:spTree>
    <p:extLst>
      <p:ext uri="{BB962C8B-B14F-4D97-AF65-F5344CB8AC3E}">
        <p14:creationId xmlns:p14="http://schemas.microsoft.com/office/powerpoint/2010/main" val="1434693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AC9A47-7CCF-7E76-76BE-0C007502B56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227BDCD-10D0-BD32-042C-EEC5772B8A5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9A6F5B5-BF75-5030-A0D1-2982C5306492}"/>
              </a:ext>
            </a:extLst>
          </p:cNvPr>
          <p:cNvSpPr>
            <a:spLocks noGrp="1"/>
          </p:cNvSpPr>
          <p:nvPr>
            <p:ph type="dt" sz="half" idx="10"/>
          </p:nvPr>
        </p:nvSpPr>
        <p:spPr/>
        <p:txBody>
          <a:bodyPr/>
          <a:lstStyle/>
          <a:p>
            <a:fld id="{235AAB85-D0B9-DE49-ADC3-F0B002FBAB4D}" type="datetimeFigureOut">
              <a:rPr lang="en-US" smtClean="0"/>
              <a:t>11/1/23</a:t>
            </a:fld>
            <a:endParaRPr lang="en-US"/>
          </a:p>
        </p:txBody>
      </p:sp>
      <p:sp>
        <p:nvSpPr>
          <p:cNvPr id="5" name="Footer Placeholder 4">
            <a:extLst>
              <a:ext uri="{FF2B5EF4-FFF2-40B4-BE49-F238E27FC236}">
                <a16:creationId xmlns:a16="http://schemas.microsoft.com/office/drawing/2014/main" id="{2C52C5DC-72F1-AD7E-CE16-AFA4C8E5AA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B8BA6D-7416-5236-56C1-EA3532903CD0}"/>
              </a:ext>
            </a:extLst>
          </p:cNvPr>
          <p:cNvSpPr>
            <a:spLocks noGrp="1"/>
          </p:cNvSpPr>
          <p:nvPr>
            <p:ph type="sldNum" sz="quarter" idx="12"/>
          </p:nvPr>
        </p:nvSpPr>
        <p:spPr/>
        <p:txBody>
          <a:bodyPr/>
          <a:lstStyle/>
          <a:p>
            <a:fld id="{39C35EB6-0559-7843-A5E3-2C7D4D5FBE84}" type="slidenum">
              <a:rPr lang="en-US" smtClean="0"/>
              <a:t>‹#›</a:t>
            </a:fld>
            <a:endParaRPr lang="en-US"/>
          </a:p>
        </p:txBody>
      </p:sp>
    </p:spTree>
    <p:extLst>
      <p:ext uri="{BB962C8B-B14F-4D97-AF65-F5344CB8AC3E}">
        <p14:creationId xmlns:p14="http://schemas.microsoft.com/office/powerpoint/2010/main" val="28371822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70DE02-D8CB-5013-219C-7E2E97DF60B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1716041-2A54-910B-C209-BD28B2F759F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BBAF152-5A91-AAB5-15BF-5EA4BACF516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EE0F952-D00C-0D3A-5BC2-330C49358019}"/>
              </a:ext>
            </a:extLst>
          </p:cNvPr>
          <p:cNvSpPr>
            <a:spLocks noGrp="1"/>
          </p:cNvSpPr>
          <p:nvPr>
            <p:ph type="dt" sz="half" idx="10"/>
          </p:nvPr>
        </p:nvSpPr>
        <p:spPr/>
        <p:txBody>
          <a:bodyPr/>
          <a:lstStyle/>
          <a:p>
            <a:fld id="{235AAB85-D0B9-DE49-ADC3-F0B002FBAB4D}" type="datetimeFigureOut">
              <a:rPr lang="en-US" smtClean="0"/>
              <a:t>11/1/23</a:t>
            </a:fld>
            <a:endParaRPr lang="en-US"/>
          </a:p>
        </p:txBody>
      </p:sp>
      <p:sp>
        <p:nvSpPr>
          <p:cNvPr id="6" name="Footer Placeholder 5">
            <a:extLst>
              <a:ext uri="{FF2B5EF4-FFF2-40B4-BE49-F238E27FC236}">
                <a16:creationId xmlns:a16="http://schemas.microsoft.com/office/drawing/2014/main" id="{1991111A-4CF4-C66A-201D-3B96D2CC65D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D2E3142-159A-EFCD-FBFD-EF1B3EA2AE42}"/>
              </a:ext>
            </a:extLst>
          </p:cNvPr>
          <p:cNvSpPr>
            <a:spLocks noGrp="1"/>
          </p:cNvSpPr>
          <p:nvPr>
            <p:ph type="sldNum" sz="quarter" idx="12"/>
          </p:nvPr>
        </p:nvSpPr>
        <p:spPr/>
        <p:txBody>
          <a:bodyPr/>
          <a:lstStyle/>
          <a:p>
            <a:fld id="{39C35EB6-0559-7843-A5E3-2C7D4D5FBE84}" type="slidenum">
              <a:rPr lang="en-US" smtClean="0"/>
              <a:t>‹#›</a:t>
            </a:fld>
            <a:endParaRPr lang="en-US"/>
          </a:p>
        </p:txBody>
      </p:sp>
    </p:spTree>
    <p:extLst>
      <p:ext uri="{BB962C8B-B14F-4D97-AF65-F5344CB8AC3E}">
        <p14:creationId xmlns:p14="http://schemas.microsoft.com/office/powerpoint/2010/main" val="3176167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1CA20-3895-D47A-90D0-7FDFAF6A8A6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2AEBB4B-72EE-009C-9794-A26B8BC095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1B18D6E-66C4-5CB9-01A8-52B9A4FE185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C69B916-5B2D-F123-3D48-85FF856374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0D97BA2-89DB-9CD0-F585-292B46C7D34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C6B1945-06EF-B693-DA68-557C3DA42D59}"/>
              </a:ext>
            </a:extLst>
          </p:cNvPr>
          <p:cNvSpPr>
            <a:spLocks noGrp="1"/>
          </p:cNvSpPr>
          <p:nvPr>
            <p:ph type="dt" sz="half" idx="10"/>
          </p:nvPr>
        </p:nvSpPr>
        <p:spPr/>
        <p:txBody>
          <a:bodyPr/>
          <a:lstStyle/>
          <a:p>
            <a:fld id="{235AAB85-D0B9-DE49-ADC3-F0B002FBAB4D}" type="datetimeFigureOut">
              <a:rPr lang="en-US" smtClean="0"/>
              <a:t>11/1/23</a:t>
            </a:fld>
            <a:endParaRPr lang="en-US"/>
          </a:p>
        </p:txBody>
      </p:sp>
      <p:sp>
        <p:nvSpPr>
          <p:cNvPr id="8" name="Footer Placeholder 7">
            <a:extLst>
              <a:ext uri="{FF2B5EF4-FFF2-40B4-BE49-F238E27FC236}">
                <a16:creationId xmlns:a16="http://schemas.microsoft.com/office/drawing/2014/main" id="{5A46B346-88CE-96DF-121B-EE2C30A3F55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2BED451-80ED-60D2-5119-E2C91C4D136F}"/>
              </a:ext>
            </a:extLst>
          </p:cNvPr>
          <p:cNvSpPr>
            <a:spLocks noGrp="1"/>
          </p:cNvSpPr>
          <p:nvPr>
            <p:ph type="sldNum" sz="quarter" idx="12"/>
          </p:nvPr>
        </p:nvSpPr>
        <p:spPr/>
        <p:txBody>
          <a:bodyPr/>
          <a:lstStyle/>
          <a:p>
            <a:fld id="{39C35EB6-0559-7843-A5E3-2C7D4D5FBE84}" type="slidenum">
              <a:rPr lang="en-US" smtClean="0"/>
              <a:t>‹#›</a:t>
            </a:fld>
            <a:endParaRPr lang="en-US"/>
          </a:p>
        </p:txBody>
      </p:sp>
    </p:spTree>
    <p:extLst>
      <p:ext uri="{BB962C8B-B14F-4D97-AF65-F5344CB8AC3E}">
        <p14:creationId xmlns:p14="http://schemas.microsoft.com/office/powerpoint/2010/main" val="29313440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C45FD-2ACE-8E1C-DBBC-F8F43AD0E0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86F2229-922B-4C33-197E-A13E51E22F25}"/>
              </a:ext>
            </a:extLst>
          </p:cNvPr>
          <p:cNvSpPr>
            <a:spLocks noGrp="1"/>
          </p:cNvSpPr>
          <p:nvPr>
            <p:ph type="dt" sz="half" idx="10"/>
          </p:nvPr>
        </p:nvSpPr>
        <p:spPr/>
        <p:txBody>
          <a:bodyPr/>
          <a:lstStyle/>
          <a:p>
            <a:fld id="{235AAB85-D0B9-DE49-ADC3-F0B002FBAB4D}" type="datetimeFigureOut">
              <a:rPr lang="en-US" smtClean="0"/>
              <a:t>11/1/23</a:t>
            </a:fld>
            <a:endParaRPr lang="en-US"/>
          </a:p>
        </p:txBody>
      </p:sp>
      <p:sp>
        <p:nvSpPr>
          <p:cNvPr id="4" name="Footer Placeholder 3">
            <a:extLst>
              <a:ext uri="{FF2B5EF4-FFF2-40B4-BE49-F238E27FC236}">
                <a16:creationId xmlns:a16="http://schemas.microsoft.com/office/drawing/2014/main" id="{3DED4AA8-0F29-CE1C-DB13-0580991C1B7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4F9FC41-3747-5495-5007-18883F81FC62}"/>
              </a:ext>
            </a:extLst>
          </p:cNvPr>
          <p:cNvSpPr>
            <a:spLocks noGrp="1"/>
          </p:cNvSpPr>
          <p:nvPr>
            <p:ph type="sldNum" sz="quarter" idx="12"/>
          </p:nvPr>
        </p:nvSpPr>
        <p:spPr/>
        <p:txBody>
          <a:bodyPr/>
          <a:lstStyle/>
          <a:p>
            <a:fld id="{39C35EB6-0559-7843-A5E3-2C7D4D5FBE84}" type="slidenum">
              <a:rPr lang="en-US" smtClean="0"/>
              <a:t>‹#›</a:t>
            </a:fld>
            <a:endParaRPr lang="en-US"/>
          </a:p>
        </p:txBody>
      </p:sp>
    </p:spTree>
    <p:extLst>
      <p:ext uri="{BB962C8B-B14F-4D97-AF65-F5344CB8AC3E}">
        <p14:creationId xmlns:p14="http://schemas.microsoft.com/office/powerpoint/2010/main" val="340184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6EC029-CFA8-9727-7FCA-4A7481AF02EB}"/>
              </a:ext>
            </a:extLst>
          </p:cNvPr>
          <p:cNvSpPr>
            <a:spLocks noGrp="1"/>
          </p:cNvSpPr>
          <p:nvPr>
            <p:ph type="dt" sz="half" idx="10"/>
          </p:nvPr>
        </p:nvSpPr>
        <p:spPr/>
        <p:txBody>
          <a:bodyPr/>
          <a:lstStyle/>
          <a:p>
            <a:fld id="{235AAB85-D0B9-DE49-ADC3-F0B002FBAB4D}" type="datetimeFigureOut">
              <a:rPr lang="en-US" smtClean="0"/>
              <a:t>11/1/23</a:t>
            </a:fld>
            <a:endParaRPr lang="en-US"/>
          </a:p>
        </p:txBody>
      </p:sp>
      <p:sp>
        <p:nvSpPr>
          <p:cNvPr id="3" name="Footer Placeholder 2">
            <a:extLst>
              <a:ext uri="{FF2B5EF4-FFF2-40B4-BE49-F238E27FC236}">
                <a16:creationId xmlns:a16="http://schemas.microsoft.com/office/drawing/2014/main" id="{B5E4B50F-DCE0-F57D-4697-40135FD9BC8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6FE6B09-C238-86EF-8B8D-5E46385B05AF}"/>
              </a:ext>
            </a:extLst>
          </p:cNvPr>
          <p:cNvSpPr>
            <a:spLocks noGrp="1"/>
          </p:cNvSpPr>
          <p:nvPr>
            <p:ph type="sldNum" sz="quarter" idx="12"/>
          </p:nvPr>
        </p:nvSpPr>
        <p:spPr/>
        <p:txBody>
          <a:bodyPr/>
          <a:lstStyle/>
          <a:p>
            <a:fld id="{39C35EB6-0559-7843-A5E3-2C7D4D5FBE84}" type="slidenum">
              <a:rPr lang="en-US" smtClean="0"/>
              <a:t>‹#›</a:t>
            </a:fld>
            <a:endParaRPr lang="en-US"/>
          </a:p>
        </p:txBody>
      </p:sp>
    </p:spTree>
    <p:extLst>
      <p:ext uri="{BB962C8B-B14F-4D97-AF65-F5344CB8AC3E}">
        <p14:creationId xmlns:p14="http://schemas.microsoft.com/office/powerpoint/2010/main" val="8517327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BD5DA-960D-8A5D-F282-5CC0510B8C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672382B-16ED-98EA-8B8E-9397A4B923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2E68644-1835-6113-DD29-7A3F225C80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E3A111F-77C7-B59B-41C0-A73AF3AF8DF7}"/>
              </a:ext>
            </a:extLst>
          </p:cNvPr>
          <p:cNvSpPr>
            <a:spLocks noGrp="1"/>
          </p:cNvSpPr>
          <p:nvPr>
            <p:ph type="dt" sz="half" idx="10"/>
          </p:nvPr>
        </p:nvSpPr>
        <p:spPr/>
        <p:txBody>
          <a:bodyPr/>
          <a:lstStyle/>
          <a:p>
            <a:fld id="{235AAB85-D0B9-DE49-ADC3-F0B002FBAB4D}" type="datetimeFigureOut">
              <a:rPr lang="en-US" smtClean="0"/>
              <a:t>11/1/23</a:t>
            </a:fld>
            <a:endParaRPr lang="en-US"/>
          </a:p>
        </p:txBody>
      </p:sp>
      <p:sp>
        <p:nvSpPr>
          <p:cNvPr id="6" name="Footer Placeholder 5">
            <a:extLst>
              <a:ext uri="{FF2B5EF4-FFF2-40B4-BE49-F238E27FC236}">
                <a16:creationId xmlns:a16="http://schemas.microsoft.com/office/drawing/2014/main" id="{DBF35E75-0F51-3B1C-1411-B6CE9002FA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B783A39-635D-923F-BFF0-3852340FF40B}"/>
              </a:ext>
            </a:extLst>
          </p:cNvPr>
          <p:cNvSpPr>
            <a:spLocks noGrp="1"/>
          </p:cNvSpPr>
          <p:nvPr>
            <p:ph type="sldNum" sz="quarter" idx="12"/>
          </p:nvPr>
        </p:nvSpPr>
        <p:spPr/>
        <p:txBody>
          <a:bodyPr/>
          <a:lstStyle/>
          <a:p>
            <a:fld id="{39C35EB6-0559-7843-A5E3-2C7D4D5FBE84}" type="slidenum">
              <a:rPr lang="en-US" smtClean="0"/>
              <a:t>‹#›</a:t>
            </a:fld>
            <a:endParaRPr lang="en-US"/>
          </a:p>
        </p:txBody>
      </p:sp>
    </p:spTree>
    <p:extLst>
      <p:ext uri="{BB962C8B-B14F-4D97-AF65-F5344CB8AC3E}">
        <p14:creationId xmlns:p14="http://schemas.microsoft.com/office/powerpoint/2010/main" val="17344642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CBE6E9-8B30-0871-5F87-DEC1AF313D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BF2E3B2-79B5-9935-ADBE-7090E94EF8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671E6D2-5183-B5E1-10D2-B27C2B81D7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751F89C-EBD3-DF80-3AC4-763F3D7FF683}"/>
              </a:ext>
            </a:extLst>
          </p:cNvPr>
          <p:cNvSpPr>
            <a:spLocks noGrp="1"/>
          </p:cNvSpPr>
          <p:nvPr>
            <p:ph type="dt" sz="half" idx="10"/>
          </p:nvPr>
        </p:nvSpPr>
        <p:spPr/>
        <p:txBody>
          <a:bodyPr/>
          <a:lstStyle/>
          <a:p>
            <a:fld id="{235AAB85-D0B9-DE49-ADC3-F0B002FBAB4D}" type="datetimeFigureOut">
              <a:rPr lang="en-US" smtClean="0"/>
              <a:t>11/1/23</a:t>
            </a:fld>
            <a:endParaRPr lang="en-US"/>
          </a:p>
        </p:txBody>
      </p:sp>
      <p:sp>
        <p:nvSpPr>
          <p:cNvPr id="6" name="Footer Placeholder 5">
            <a:extLst>
              <a:ext uri="{FF2B5EF4-FFF2-40B4-BE49-F238E27FC236}">
                <a16:creationId xmlns:a16="http://schemas.microsoft.com/office/drawing/2014/main" id="{FC5E6CFB-F68D-7CE3-DBD3-0CFE40BC89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30CA18-8388-F9B0-EA0F-8A08AE3C0BE2}"/>
              </a:ext>
            </a:extLst>
          </p:cNvPr>
          <p:cNvSpPr>
            <a:spLocks noGrp="1"/>
          </p:cNvSpPr>
          <p:nvPr>
            <p:ph type="sldNum" sz="quarter" idx="12"/>
          </p:nvPr>
        </p:nvSpPr>
        <p:spPr/>
        <p:txBody>
          <a:bodyPr/>
          <a:lstStyle/>
          <a:p>
            <a:fld id="{39C35EB6-0559-7843-A5E3-2C7D4D5FBE84}" type="slidenum">
              <a:rPr lang="en-US" smtClean="0"/>
              <a:t>‹#›</a:t>
            </a:fld>
            <a:endParaRPr lang="en-US"/>
          </a:p>
        </p:txBody>
      </p:sp>
    </p:spTree>
    <p:extLst>
      <p:ext uri="{BB962C8B-B14F-4D97-AF65-F5344CB8AC3E}">
        <p14:creationId xmlns:p14="http://schemas.microsoft.com/office/powerpoint/2010/main" val="2663077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879F5F5-7C10-E31A-BED4-0DA80536F7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85F4597-8D33-A7A8-DB01-B2F6E73BE87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7A37A3-459C-02D8-FD9D-54B3909C31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5AAB85-D0B9-DE49-ADC3-F0B002FBAB4D}" type="datetimeFigureOut">
              <a:rPr lang="en-US" smtClean="0"/>
              <a:t>11/1/23</a:t>
            </a:fld>
            <a:endParaRPr lang="en-US"/>
          </a:p>
        </p:txBody>
      </p:sp>
      <p:sp>
        <p:nvSpPr>
          <p:cNvPr id="5" name="Footer Placeholder 4">
            <a:extLst>
              <a:ext uri="{FF2B5EF4-FFF2-40B4-BE49-F238E27FC236}">
                <a16:creationId xmlns:a16="http://schemas.microsoft.com/office/drawing/2014/main" id="{B95B295B-207B-3B08-370A-8AF059FA07D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DD42084-90E8-9A2B-EF4A-8E4259FDE8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C35EB6-0559-7843-A5E3-2C7D4D5FBE84}" type="slidenum">
              <a:rPr lang="en-US" smtClean="0"/>
              <a:t>‹#›</a:t>
            </a:fld>
            <a:endParaRPr lang="en-US"/>
          </a:p>
        </p:txBody>
      </p:sp>
    </p:spTree>
    <p:extLst>
      <p:ext uri="{BB962C8B-B14F-4D97-AF65-F5344CB8AC3E}">
        <p14:creationId xmlns:p14="http://schemas.microsoft.com/office/powerpoint/2010/main" val="20186833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2.bin"/><Relationship Id="rId13" Type="http://schemas.openxmlformats.org/officeDocument/2006/relationships/image" Target="../media/image6.emf"/><Relationship Id="rId18" Type="http://schemas.openxmlformats.org/officeDocument/2006/relationships/oleObject" Target="../embeddings/oleObject7.bin"/><Relationship Id="rId3" Type="http://schemas.openxmlformats.org/officeDocument/2006/relationships/image" Target="../media/image11.png"/><Relationship Id="rId21" Type="http://schemas.openxmlformats.org/officeDocument/2006/relationships/image" Target="../media/image10.emf"/><Relationship Id="rId7" Type="http://schemas.openxmlformats.org/officeDocument/2006/relationships/image" Target="../media/image3.emf"/><Relationship Id="rId12" Type="http://schemas.openxmlformats.org/officeDocument/2006/relationships/oleObject" Target="../embeddings/oleObject4.bin"/><Relationship Id="rId17" Type="http://schemas.openxmlformats.org/officeDocument/2006/relationships/image" Target="../media/image8.emf"/><Relationship Id="rId2" Type="http://schemas.openxmlformats.org/officeDocument/2006/relationships/slideLayout" Target="../slideLayouts/slideLayout1.xml"/><Relationship Id="rId16" Type="http://schemas.openxmlformats.org/officeDocument/2006/relationships/oleObject" Target="../embeddings/oleObject6.bin"/><Relationship Id="rId20" Type="http://schemas.openxmlformats.org/officeDocument/2006/relationships/oleObject" Target="../embeddings/oleObject8.bin"/><Relationship Id="rId1" Type="http://schemas.openxmlformats.org/officeDocument/2006/relationships/vmlDrawing" Target="../drawings/vmlDrawing1.vml"/><Relationship Id="rId6" Type="http://schemas.openxmlformats.org/officeDocument/2006/relationships/oleObject" Target="../embeddings/oleObject1.bin"/><Relationship Id="rId11" Type="http://schemas.openxmlformats.org/officeDocument/2006/relationships/image" Target="../media/image5.emf"/><Relationship Id="rId5" Type="http://schemas.openxmlformats.org/officeDocument/2006/relationships/image" Target="../media/image13.png"/><Relationship Id="rId15" Type="http://schemas.openxmlformats.org/officeDocument/2006/relationships/image" Target="../media/image7.emf"/><Relationship Id="rId10" Type="http://schemas.openxmlformats.org/officeDocument/2006/relationships/oleObject" Target="../embeddings/oleObject3.bin"/><Relationship Id="rId19" Type="http://schemas.openxmlformats.org/officeDocument/2006/relationships/image" Target="../media/image9.emf"/><Relationship Id="rId4" Type="http://schemas.openxmlformats.org/officeDocument/2006/relationships/image" Target="../media/image12.png"/><Relationship Id="rId9" Type="http://schemas.openxmlformats.org/officeDocument/2006/relationships/image" Target="../media/image4.emf"/><Relationship Id="rId14" Type="http://schemas.openxmlformats.org/officeDocument/2006/relationships/oleObject" Target="../embeddings/oleObject5.bin"/></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1BE9F8-37D9-A648-B218-9DE75019401A}"/>
              </a:ext>
            </a:extLst>
          </p:cNvPr>
          <p:cNvSpPr txBox="1"/>
          <p:nvPr/>
        </p:nvSpPr>
        <p:spPr>
          <a:xfrm>
            <a:off x="537321" y="5025786"/>
            <a:ext cx="11117358" cy="1346331"/>
          </a:xfrm>
          <a:prstGeom prst="rect">
            <a:avLst/>
          </a:prstGeom>
          <a:noFill/>
        </p:spPr>
        <p:txBody>
          <a:bodyPr wrap="square" rtlCol="0">
            <a:spAutoFit/>
          </a:bodyPr>
          <a:lstStyle/>
          <a:p>
            <a:pPr algn="just">
              <a:lnSpc>
                <a:spcPct val="150000"/>
              </a:lnSpc>
              <a:spcAft>
                <a:spcPts val="1000"/>
              </a:spcAft>
            </a:pPr>
            <a:r>
              <a:rPr lang="en-US" sz="1400" b="1" dirty="0">
                <a:solidFill>
                  <a:srgbClr val="000000"/>
                </a:solidFill>
                <a:latin typeface="Times New Roman" panose="02020603050405020304" pitchFamily="18" charset="0"/>
                <a:ea typeface="MS Mincho" panose="02020609040205080304" pitchFamily="49" charset="-128"/>
                <a:cs typeface="Times New Roman" panose="02020603050405020304" pitchFamily="18" charset="0"/>
              </a:rPr>
              <a:t>Figure S1</a:t>
            </a:r>
            <a:r>
              <a:rPr lang="en-US" sz="1400" dirty="0">
                <a:solidFill>
                  <a:srgbClr val="000000"/>
                </a:solidFill>
                <a:latin typeface="Times New Roman" panose="02020603050405020304" pitchFamily="18" charset="0"/>
                <a:ea typeface="MS Mincho" panose="02020609040205080304" pitchFamily="49" charset="-128"/>
                <a:cs typeface="Times New Roman" panose="02020603050405020304" pitchFamily="18" charset="0"/>
              </a:rPr>
              <a:t>: Relative abundance of of OTUs of microbial communities (Phyla) </a:t>
            </a:r>
            <a:r>
              <a:rPr lang="en-US" sz="1400" dirty="0">
                <a:latin typeface="Times New Roman" panose="02020603050405020304" pitchFamily="18" charset="0"/>
                <a:cs typeface="Times New Roman" panose="02020603050405020304" pitchFamily="18" charset="0"/>
              </a:rPr>
              <a:t>in the different compartments (root and root adhering soil “RAS”) of the four pearl millet “PM” lines (L220, L3, L253, and L132) and bulk soil “BS”.</a:t>
            </a:r>
            <a:r>
              <a:rPr lang="en-US" sz="1400" dirty="0">
                <a:solidFill>
                  <a:srgbClr val="000000"/>
                </a:solidFill>
                <a:latin typeface="Times New Roman" panose="02020603050405020304" pitchFamily="18" charset="0"/>
                <a:ea typeface="MS Mincho" panose="02020609040205080304" pitchFamily="49" charset="-128"/>
                <a:cs typeface="Times New Roman" panose="02020603050405020304" pitchFamily="18" charset="0"/>
              </a:rPr>
              <a:t> A) Bar graph representing the relative abundance of bacterial community, B) </a:t>
            </a:r>
            <a:r>
              <a:rPr lang="en-US" sz="1400" dirty="0">
                <a:latin typeface="Times New Roman" panose="02020603050405020304" pitchFamily="18" charset="0"/>
                <a:cs typeface="Times New Roman" panose="02020603050405020304" pitchFamily="18" charset="0"/>
              </a:rPr>
              <a:t>Bar graph representing the relative abundance of fungal communities</a:t>
            </a:r>
            <a:r>
              <a:rPr lang="en-US" sz="1400" dirty="0">
                <a:solidFill>
                  <a:srgbClr val="000000"/>
                </a:solidFill>
                <a:latin typeface="Times New Roman" panose="02020603050405020304" pitchFamily="18" charset="0"/>
                <a:ea typeface="MS Mincho" panose="02020609040205080304" pitchFamily="49" charset="-128"/>
                <a:cs typeface="Times New Roman" panose="02020603050405020304" pitchFamily="18" charset="0"/>
              </a:rPr>
              <a:t>. Each color represents one of the major phyla</a:t>
            </a:r>
            <a:r>
              <a:rPr lang="en-US" sz="1400" dirty="0">
                <a:latin typeface="Times New Roman" panose="02020603050405020304" pitchFamily="18" charset="0"/>
                <a:cs typeface="Times New Roman" panose="02020603050405020304" pitchFamily="18" charset="0"/>
              </a:rPr>
              <a:t>. Each color refers to a condition (Compartment plus PM line). T-test ANOVA with p-value ≤ 0.05 for richness and &lt; 0.001 for evenness.</a:t>
            </a:r>
            <a:endParaRPr lang="en-US" sz="1400" i="1" dirty="0">
              <a:latin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D83D2945-9F4D-6236-5C5E-550C30F088B3}"/>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086778" y="1040859"/>
            <a:ext cx="4394105" cy="3469681"/>
          </a:xfrm>
          <a:prstGeom prst="rect">
            <a:avLst/>
          </a:prstGeom>
          <a:noFill/>
          <a:ln>
            <a:noFill/>
          </a:ln>
        </p:spPr>
      </p:pic>
      <p:pic>
        <p:nvPicPr>
          <p:cNvPr id="5" name="Picture 4">
            <a:extLst>
              <a:ext uri="{FF2B5EF4-FFF2-40B4-BE49-F238E27FC236}">
                <a16:creationId xmlns:a16="http://schemas.microsoft.com/office/drawing/2014/main" id="{6F7A4704-C96F-8380-A70A-270D784FF686}"/>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316872" y="992061"/>
            <a:ext cx="4394106" cy="3100029"/>
          </a:xfrm>
          <a:prstGeom prst="rect">
            <a:avLst/>
          </a:prstGeom>
          <a:noFill/>
          <a:ln>
            <a:noFill/>
          </a:ln>
        </p:spPr>
      </p:pic>
      <p:sp>
        <p:nvSpPr>
          <p:cNvPr id="6" name="TextBox 5">
            <a:extLst>
              <a:ext uri="{FF2B5EF4-FFF2-40B4-BE49-F238E27FC236}">
                <a16:creationId xmlns:a16="http://schemas.microsoft.com/office/drawing/2014/main" id="{75C784E5-9335-FEBB-79C2-8D93D92183B9}"/>
              </a:ext>
            </a:extLst>
          </p:cNvPr>
          <p:cNvSpPr txBox="1"/>
          <p:nvPr/>
        </p:nvSpPr>
        <p:spPr>
          <a:xfrm>
            <a:off x="2932541" y="807395"/>
            <a:ext cx="833883" cy="307777"/>
          </a:xfrm>
          <a:prstGeom prst="rect">
            <a:avLst/>
          </a:prstGeom>
          <a:noFill/>
        </p:spPr>
        <p:txBody>
          <a:bodyPr wrap="none" rtlCol="0">
            <a:spAutoFit/>
          </a:bodyPr>
          <a:lstStyle/>
          <a:p>
            <a:r>
              <a:rPr lang="en-US" sz="1400" b="1" dirty="0">
                <a:latin typeface="Times New Roman" panose="02020603050405020304" pitchFamily="18" charset="0"/>
                <a:cs typeface="Times New Roman" panose="02020603050405020304" pitchFamily="18" charset="0"/>
              </a:rPr>
              <a:t>Bacteria</a:t>
            </a:r>
          </a:p>
        </p:txBody>
      </p:sp>
      <p:sp>
        <p:nvSpPr>
          <p:cNvPr id="7" name="TextBox 6">
            <a:extLst>
              <a:ext uri="{FF2B5EF4-FFF2-40B4-BE49-F238E27FC236}">
                <a16:creationId xmlns:a16="http://schemas.microsoft.com/office/drawing/2014/main" id="{55A71630-00DD-55DB-D9B5-C3BF2AC34898}"/>
              </a:ext>
            </a:extLst>
          </p:cNvPr>
          <p:cNvSpPr txBox="1"/>
          <p:nvPr/>
        </p:nvSpPr>
        <p:spPr>
          <a:xfrm>
            <a:off x="8457791" y="683551"/>
            <a:ext cx="631904" cy="307777"/>
          </a:xfrm>
          <a:prstGeom prst="rect">
            <a:avLst/>
          </a:prstGeom>
          <a:noFill/>
        </p:spPr>
        <p:txBody>
          <a:bodyPr wrap="none" rtlCol="0">
            <a:spAutoFit/>
          </a:bodyPr>
          <a:lstStyle/>
          <a:p>
            <a:r>
              <a:rPr lang="en-US" sz="1400" b="1" dirty="0">
                <a:latin typeface="Times New Roman" panose="02020603050405020304" pitchFamily="18" charset="0"/>
                <a:cs typeface="Times New Roman" panose="02020603050405020304" pitchFamily="18" charset="0"/>
              </a:rPr>
              <a:t>Fungi</a:t>
            </a:r>
          </a:p>
        </p:txBody>
      </p:sp>
      <p:sp>
        <p:nvSpPr>
          <p:cNvPr id="8" name="TextBox 7">
            <a:extLst>
              <a:ext uri="{FF2B5EF4-FFF2-40B4-BE49-F238E27FC236}">
                <a16:creationId xmlns:a16="http://schemas.microsoft.com/office/drawing/2014/main" id="{43347A82-4384-53AB-79CA-D012441855BD}"/>
              </a:ext>
            </a:extLst>
          </p:cNvPr>
          <p:cNvSpPr txBox="1"/>
          <p:nvPr/>
        </p:nvSpPr>
        <p:spPr>
          <a:xfrm>
            <a:off x="1399758" y="671527"/>
            <a:ext cx="382494" cy="369332"/>
          </a:xfrm>
          <a:prstGeom prst="rect">
            <a:avLst/>
          </a:prstGeom>
          <a:noFill/>
        </p:spPr>
        <p:txBody>
          <a:bodyPr wrap="square" rtlCol="0">
            <a:spAutoFit/>
          </a:bodyPr>
          <a:lstStyle/>
          <a:p>
            <a:r>
              <a:rPr lang="en-US" b="1" dirty="0">
                <a:latin typeface="Times New Roman" panose="02020603050405020304" pitchFamily="18" charset="0"/>
                <a:cs typeface="Times New Roman" panose="02020603050405020304" pitchFamily="18" charset="0"/>
              </a:rPr>
              <a:t>A</a:t>
            </a:r>
          </a:p>
        </p:txBody>
      </p:sp>
      <p:sp>
        <p:nvSpPr>
          <p:cNvPr id="9" name="TextBox 8">
            <a:extLst>
              <a:ext uri="{FF2B5EF4-FFF2-40B4-BE49-F238E27FC236}">
                <a16:creationId xmlns:a16="http://schemas.microsoft.com/office/drawing/2014/main" id="{C1F2E13F-69E1-A1BA-1D5F-CCEEB1CAAA27}"/>
              </a:ext>
            </a:extLst>
          </p:cNvPr>
          <p:cNvSpPr txBox="1"/>
          <p:nvPr/>
        </p:nvSpPr>
        <p:spPr>
          <a:xfrm>
            <a:off x="6665065" y="621996"/>
            <a:ext cx="382494" cy="369332"/>
          </a:xfrm>
          <a:prstGeom prst="rect">
            <a:avLst/>
          </a:prstGeom>
          <a:noFill/>
        </p:spPr>
        <p:txBody>
          <a:bodyPr wrap="square" rtlCol="0">
            <a:spAutoFit/>
          </a:bodyPr>
          <a:lstStyle/>
          <a:p>
            <a:r>
              <a:rPr lang="en-US" b="1" dirty="0">
                <a:latin typeface="Times New Roman" panose="02020603050405020304" pitchFamily="18" charset="0"/>
                <a:cs typeface="Times New Roman" panose="02020603050405020304" pitchFamily="18" charset="0"/>
              </a:rPr>
              <a:t>B</a:t>
            </a:r>
          </a:p>
        </p:txBody>
      </p:sp>
    </p:spTree>
    <p:extLst>
      <p:ext uri="{BB962C8B-B14F-4D97-AF65-F5344CB8AC3E}">
        <p14:creationId xmlns:p14="http://schemas.microsoft.com/office/powerpoint/2010/main" val="33492906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C0F6CB1-8111-5A46-8F13-DA1A8D2E3481}"/>
              </a:ext>
            </a:extLst>
          </p:cNvPr>
          <p:cNvPicPr>
            <a:picLocks noChangeAspect="1"/>
          </p:cNvPicPr>
          <p:nvPr/>
        </p:nvPicPr>
        <p:blipFill>
          <a:blip r:embed="rId3"/>
          <a:stretch>
            <a:fillRect/>
          </a:stretch>
        </p:blipFill>
        <p:spPr>
          <a:xfrm>
            <a:off x="5702445" y="188879"/>
            <a:ext cx="4960550" cy="2198710"/>
          </a:xfrm>
          <a:prstGeom prst="rect">
            <a:avLst/>
          </a:prstGeom>
        </p:spPr>
      </p:pic>
      <p:sp>
        <p:nvSpPr>
          <p:cNvPr id="6" name="TextBox 5">
            <a:extLst>
              <a:ext uri="{FF2B5EF4-FFF2-40B4-BE49-F238E27FC236}">
                <a16:creationId xmlns:a16="http://schemas.microsoft.com/office/drawing/2014/main" id="{B7734C5A-665E-3947-9C19-A33565BDA15D}"/>
              </a:ext>
            </a:extLst>
          </p:cNvPr>
          <p:cNvSpPr txBox="1"/>
          <p:nvPr/>
        </p:nvSpPr>
        <p:spPr>
          <a:xfrm>
            <a:off x="6951123" y="95734"/>
            <a:ext cx="2463193"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Bacterial community</a:t>
            </a:r>
          </a:p>
        </p:txBody>
      </p:sp>
      <p:pic>
        <p:nvPicPr>
          <p:cNvPr id="7" name="Picture 6">
            <a:extLst>
              <a:ext uri="{FF2B5EF4-FFF2-40B4-BE49-F238E27FC236}">
                <a16:creationId xmlns:a16="http://schemas.microsoft.com/office/drawing/2014/main" id="{DF9BC009-F83B-B54A-8678-7291694EBEB9}"/>
              </a:ext>
            </a:extLst>
          </p:cNvPr>
          <p:cNvPicPr>
            <a:picLocks noChangeAspect="1"/>
          </p:cNvPicPr>
          <p:nvPr/>
        </p:nvPicPr>
        <p:blipFill>
          <a:blip r:embed="rId4"/>
          <a:stretch>
            <a:fillRect/>
          </a:stretch>
        </p:blipFill>
        <p:spPr>
          <a:xfrm>
            <a:off x="5702445" y="2545274"/>
            <a:ext cx="5240869" cy="2403241"/>
          </a:xfrm>
          <a:prstGeom prst="rect">
            <a:avLst/>
          </a:prstGeom>
        </p:spPr>
      </p:pic>
      <p:sp>
        <p:nvSpPr>
          <p:cNvPr id="8" name="TextBox 7">
            <a:extLst>
              <a:ext uri="{FF2B5EF4-FFF2-40B4-BE49-F238E27FC236}">
                <a16:creationId xmlns:a16="http://schemas.microsoft.com/office/drawing/2014/main" id="{17902B1B-BAF7-0C4F-942E-973FCFE3856B}"/>
              </a:ext>
            </a:extLst>
          </p:cNvPr>
          <p:cNvSpPr txBox="1"/>
          <p:nvPr/>
        </p:nvSpPr>
        <p:spPr>
          <a:xfrm>
            <a:off x="7305028" y="2480734"/>
            <a:ext cx="2719040"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Fungal community</a:t>
            </a:r>
          </a:p>
        </p:txBody>
      </p:sp>
      <p:pic>
        <p:nvPicPr>
          <p:cNvPr id="9" name="Picture 8">
            <a:extLst>
              <a:ext uri="{FF2B5EF4-FFF2-40B4-BE49-F238E27FC236}">
                <a16:creationId xmlns:a16="http://schemas.microsoft.com/office/drawing/2014/main" id="{0B094087-D5E8-ED49-A85F-90B52C80F4FE}"/>
              </a:ext>
            </a:extLst>
          </p:cNvPr>
          <p:cNvPicPr>
            <a:picLocks noChangeAspect="1"/>
          </p:cNvPicPr>
          <p:nvPr/>
        </p:nvPicPr>
        <p:blipFill>
          <a:blip r:embed="rId5"/>
          <a:stretch>
            <a:fillRect/>
          </a:stretch>
        </p:blipFill>
        <p:spPr>
          <a:xfrm>
            <a:off x="14102576" y="4311882"/>
            <a:ext cx="820250" cy="1234882"/>
          </a:xfrm>
          <a:prstGeom prst="rect">
            <a:avLst/>
          </a:prstGeom>
        </p:spPr>
      </p:pic>
      <p:pic>
        <p:nvPicPr>
          <p:cNvPr id="10" name="Picture 9">
            <a:extLst>
              <a:ext uri="{FF2B5EF4-FFF2-40B4-BE49-F238E27FC236}">
                <a16:creationId xmlns:a16="http://schemas.microsoft.com/office/drawing/2014/main" id="{56D59517-FC46-D941-952D-73ED1DF40CEC}"/>
              </a:ext>
            </a:extLst>
          </p:cNvPr>
          <p:cNvPicPr>
            <a:picLocks noChangeAspect="1"/>
          </p:cNvPicPr>
          <p:nvPr/>
        </p:nvPicPr>
        <p:blipFill>
          <a:blip r:embed="rId5"/>
          <a:stretch>
            <a:fillRect/>
          </a:stretch>
        </p:blipFill>
        <p:spPr>
          <a:xfrm>
            <a:off x="10899847" y="1787875"/>
            <a:ext cx="1006180" cy="1514798"/>
          </a:xfrm>
          <a:prstGeom prst="rect">
            <a:avLst/>
          </a:prstGeom>
        </p:spPr>
      </p:pic>
      <p:sp>
        <p:nvSpPr>
          <p:cNvPr id="11" name="TextBox 10">
            <a:extLst>
              <a:ext uri="{FF2B5EF4-FFF2-40B4-BE49-F238E27FC236}">
                <a16:creationId xmlns:a16="http://schemas.microsoft.com/office/drawing/2014/main" id="{E64998D2-E1A3-884F-98B6-693BB957D707}"/>
              </a:ext>
            </a:extLst>
          </p:cNvPr>
          <p:cNvSpPr txBox="1"/>
          <p:nvPr/>
        </p:nvSpPr>
        <p:spPr>
          <a:xfrm>
            <a:off x="5319007" y="338982"/>
            <a:ext cx="383438"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(I)</a:t>
            </a:r>
          </a:p>
        </p:txBody>
      </p:sp>
      <p:sp>
        <p:nvSpPr>
          <p:cNvPr id="12" name="TextBox 11">
            <a:extLst>
              <a:ext uri="{FF2B5EF4-FFF2-40B4-BE49-F238E27FC236}">
                <a16:creationId xmlns:a16="http://schemas.microsoft.com/office/drawing/2014/main" id="{8B32DD03-B920-4B48-9607-1DFAF3B4C3F1}"/>
              </a:ext>
            </a:extLst>
          </p:cNvPr>
          <p:cNvSpPr txBox="1"/>
          <p:nvPr/>
        </p:nvSpPr>
        <p:spPr>
          <a:xfrm>
            <a:off x="5288310" y="3365371"/>
            <a:ext cx="414135" cy="307777"/>
          </a:xfrm>
          <a:prstGeom prst="rect">
            <a:avLst/>
          </a:prstGeom>
          <a:noFill/>
        </p:spPr>
        <p:txBody>
          <a:bodyPr wrap="square" rtlCol="0">
            <a:spAutoFit/>
          </a:bodyPr>
          <a:lstStyle/>
          <a:p>
            <a:r>
              <a:rPr lang="en-US" sz="1400" dirty="0">
                <a:latin typeface="Times New Roman" panose="02020603050405020304" pitchFamily="18" charset="0"/>
                <a:cs typeface="Times New Roman" panose="02020603050405020304" pitchFamily="18" charset="0"/>
              </a:rPr>
              <a:t>(J)</a:t>
            </a:r>
          </a:p>
        </p:txBody>
      </p:sp>
      <p:sp>
        <p:nvSpPr>
          <p:cNvPr id="13" name="TextBox 12">
            <a:extLst>
              <a:ext uri="{FF2B5EF4-FFF2-40B4-BE49-F238E27FC236}">
                <a16:creationId xmlns:a16="http://schemas.microsoft.com/office/drawing/2014/main" id="{EEC0E529-AA02-A840-A785-C3A0E54A2BE6}"/>
              </a:ext>
            </a:extLst>
          </p:cNvPr>
          <p:cNvSpPr txBox="1"/>
          <p:nvPr/>
        </p:nvSpPr>
        <p:spPr>
          <a:xfrm>
            <a:off x="5181212" y="6480788"/>
            <a:ext cx="1841466" cy="369332"/>
          </a:xfrm>
          <a:prstGeom prst="rect">
            <a:avLst/>
          </a:prstGeom>
          <a:noFill/>
        </p:spPr>
        <p:txBody>
          <a:bodyPr wrap="none" rtlCol="0">
            <a:spAutoFit/>
          </a:bodyPr>
          <a:lstStyle/>
          <a:p>
            <a:r>
              <a:rPr lang="en-US" b="1" dirty="0"/>
              <a:t>Revised Figure S2</a:t>
            </a:r>
          </a:p>
        </p:txBody>
      </p:sp>
      <p:sp>
        <p:nvSpPr>
          <p:cNvPr id="3" name="TextBox 2">
            <a:extLst>
              <a:ext uri="{FF2B5EF4-FFF2-40B4-BE49-F238E27FC236}">
                <a16:creationId xmlns:a16="http://schemas.microsoft.com/office/drawing/2014/main" id="{140A5D63-2BC2-4A44-9F5B-0CDF3CEA6707}"/>
              </a:ext>
            </a:extLst>
          </p:cNvPr>
          <p:cNvSpPr txBox="1"/>
          <p:nvPr/>
        </p:nvSpPr>
        <p:spPr>
          <a:xfrm>
            <a:off x="5657850" y="5222209"/>
            <a:ext cx="6534150" cy="1169551"/>
          </a:xfrm>
          <a:prstGeom prst="rect">
            <a:avLst/>
          </a:prstGeom>
          <a:noFill/>
        </p:spPr>
        <p:txBody>
          <a:bodyPr wrap="square" rtlCol="0">
            <a:spAutoFit/>
          </a:bodyPr>
          <a:lstStyle/>
          <a:p>
            <a:pPr algn="just"/>
            <a:r>
              <a:rPr lang="en-US" sz="1400" dirty="0">
                <a:latin typeface="Times New Roman" panose="02020603050405020304" pitchFamily="18" charset="0"/>
                <a:cs typeface="Times New Roman" panose="02020603050405020304" pitchFamily="18" charset="0"/>
              </a:rPr>
              <a:t>Figure S2: Alpha diversity of bacterial and fungal communities. A-H) Box plots of the microbial alpha-diversity in the different compartments (root and root adhering soil “RAS”) of the four-pearl millet “PM” lines (L220, L3, L253, and L132) and bulk soil “BS”; I-J) Rarefaction curves, Wilcoxon rank-sum test was used to compare the alpha-diversity index by using Shannon index to construct the rarefaction curves.</a:t>
            </a:r>
          </a:p>
        </p:txBody>
      </p:sp>
      <p:grpSp>
        <p:nvGrpSpPr>
          <p:cNvPr id="14" name="Group 13">
            <a:extLst>
              <a:ext uri="{FF2B5EF4-FFF2-40B4-BE49-F238E27FC236}">
                <a16:creationId xmlns:a16="http://schemas.microsoft.com/office/drawing/2014/main" id="{A6A7BF45-D632-BF45-BB42-7EBF996BAE79}"/>
              </a:ext>
            </a:extLst>
          </p:cNvPr>
          <p:cNvGrpSpPr/>
          <p:nvPr/>
        </p:nvGrpSpPr>
        <p:grpSpPr>
          <a:xfrm>
            <a:off x="127171" y="66593"/>
            <a:ext cx="4715373" cy="6766718"/>
            <a:chOff x="-46704" y="-61118"/>
            <a:chExt cx="6061777" cy="9942618"/>
          </a:xfrm>
        </p:grpSpPr>
        <p:sp>
          <p:nvSpPr>
            <p:cNvPr id="15" name="Rectangle 14">
              <a:extLst>
                <a:ext uri="{FF2B5EF4-FFF2-40B4-BE49-F238E27FC236}">
                  <a16:creationId xmlns:a16="http://schemas.microsoft.com/office/drawing/2014/main" id="{DC86837E-7A38-FC4F-9B47-619BCF8BABF2}"/>
                </a:ext>
              </a:extLst>
            </p:cNvPr>
            <p:cNvSpPr/>
            <p:nvPr/>
          </p:nvSpPr>
          <p:spPr>
            <a:xfrm>
              <a:off x="16876" y="12684"/>
              <a:ext cx="245655" cy="98655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00">
                <a:latin typeface="Times New Roman" panose="02020603050405020304" pitchFamily="18" charset="0"/>
                <a:cs typeface="Times New Roman" panose="02020603050405020304" pitchFamily="18" charset="0"/>
              </a:endParaRPr>
            </a:p>
          </p:txBody>
        </p:sp>
        <p:graphicFrame>
          <p:nvGraphicFramePr>
            <p:cNvPr id="16" name="Object 15">
              <a:extLst>
                <a:ext uri="{FF2B5EF4-FFF2-40B4-BE49-F238E27FC236}">
                  <a16:creationId xmlns:a16="http://schemas.microsoft.com/office/drawing/2014/main" id="{9474C9E4-AA2E-084B-BAE8-53D0FA5B5503}"/>
                </a:ext>
              </a:extLst>
            </p:cNvPr>
            <p:cNvGraphicFramePr>
              <a:graphicFrameLocks noChangeAspect="1"/>
            </p:cNvGraphicFramePr>
            <p:nvPr>
              <p:extLst>
                <p:ext uri="{D42A27DB-BD31-4B8C-83A1-F6EECF244321}">
                  <p14:modId xmlns:p14="http://schemas.microsoft.com/office/powerpoint/2010/main" val="1709844331"/>
                </p:ext>
              </p:extLst>
            </p:nvPr>
          </p:nvGraphicFramePr>
          <p:xfrm>
            <a:off x="238300" y="12684"/>
            <a:ext cx="3200400" cy="2560320"/>
          </p:xfrm>
          <a:graphic>
            <a:graphicData uri="http://schemas.openxmlformats.org/presentationml/2006/ole">
              <mc:AlternateContent xmlns:mc="http://schemas.openxmlformats.org/markup-compatibility/2006">
                <mc:Choice xmlns:v="urn:schemas-microsoft-com:vml" Requires="v">
                  <p:oleObj spid="_x0000_s1033" name="Acrobat Document" r:id="rId6" imgW="3809858" imgH="3047921" progId="AcroExch.Document.DC">
                    <p:embed/>
                  </p:oleObj>
                </mc:Choice>
                <mc:Fallback>
                  <p:oleObj name="Acrobat Document" r:id="rId6" imgW="3809858" imgH="3047921" progId="AcroExch.Document.DC">
                    <p:embed/>
                    <p:pic>
                      <p:nvPicPr>
                        <p:cNvPr id="56" name="Object 55">
                          <a:extLst>
                            <a:ext uri="{FF2B5EF4-FFF2-40B4-BE49-F238E27FC236}">
                              <a16:creationId xmlns:a16="http://schemas.microsoft.com/office/drawing/2014/main" id="{36B842D8-E790-449D-8C7A-D3EB17D6B9CA}"/>
                            </a:ext>
                          </a:extLst>
                        </p:cNvPr>
                        <p:cNvPicPr/>
                        <p:nvPr/>
                      </p:nvPicPr>
                      <p:blipFill>
                        <a:blip r:embed="rId7"/>
                        <a:stretch>
                          <a:fillRect/>
                        </a:stretch>
                      </p:blipFill>
                      <p:spPr>
                        <a:xfrm>
                          <a:off x="238300" y="12684"/>
                          <a:ext cx="3200400" cy="2560320"/>
                        </a:xfrm>
                        <a:prstGeom prst="rect">
                          <a:avLst/>
                        </a:prstGeom>
                      </p:spPr>
                    </p:pic>
                  </p:oleObj>
                </mc:Fallback>
              </mc:AlternateContent>
            </a:graphicData>
          </a:graphic>
        </p:graphicFrame>
        <p:sp>
          <p:nvSpPr>
            <p:cNvPr id="17" name="TextBox 16">
              <a:extLst>
                <a:ext uri="{FF2B5EF4-FFF2-40B4-BE49-F238E27FC236}">
                  <a16:creationId xmlns:a16="http://schemas.microsoft.com/office/drawing/2014/main" id="{0845D8B2-D0EF-1546-A06A-7A933DAAF486}"/>
                </a:ext>
              </a:extLst>
            </p:cNvPr>
            <p:cNvSpPr txBox="1"/>
            <p:nvPr/>
          </p:nvSpPr>
          <p:spPr>
            <a:xfrm>
              <a:off x="56758" y="56554"/>
              <a:ext cx="537329" cy="587898"/>
            </a:xfrm>
            <a:prstGeom prst="rect">
              <a:avLst/>
            </a:prstGeom>
            <a:noFill/>
          </p:spPr>
          <p:txBody>
            <a:bodyPr wrap="square" rtlCol="0">
              <a:spAutoFit/>
            </a:bodyPr>
            <a:lstStyle/>
            <a:p>
              <a:r>
                <a:rPr lang="en-US" sz="1000" dirty="0">
                  <a:latin typeface="Times New Roman" panose="02020603050405020304" pitchFamily="18" charset="0"/>
                  <a:cs typeface="Times New Roman" panose="02020603050405020304" pitchFamily="18" charset="0"/>
                </a:rPr>
                <a:t>(A)</a:t>
              </a:r>
            </a:p>
          </p:txBody>
        </p:sp>
        <p:graphicFrame>
          <p:nvGraphicFramePr>
            <p:cNvPr id="18" name="Object 17">
              <a:extLst>
                <a:ext uri="{FF2B5EF4-FFF2-40B4-BE49-F238E27FC236}">
                  <a16:creationId xmlns:a16="http://schemas.microsoft.com/office/drawing/2014/main" id="{2A403C9D-93A2-DB46-87CE-5C12CB6647B7}"/>
                </a:ext>
              </a:extLst>
            </p:cNvPr>
            <p:cNvGraphicFramePr>
              <a:graphicFrameLocks noChangeAspect="1"/>
            </p:cNvGraphicFramePr>
            <p:nvPr>
              <p:extLst>
                <p:ext uri="{D42A27DB-BD31-4B8C-83A1-F6EECF244321}">
                  <p14:modId xmlns:p14="http://schemas.microsoft.com/office/powerpoint/2010/main" val="343057657"/>
                </p:ext>
              </p:extLst>
            </p:nvPr>
          </p:nvGraphicFramePr>
          <p:xfrm>
            <a:off x="2814673" y="14042"/>
            <a:ext cx="3200400" cy="2560320"/>
          </p:xfrm>
          <a:graphic>
            <a:graphicData uri="http://schemas.openxmlformats.org/presentationml/2006/ole">
              <mc:AlternateContent xmlns:mc="http://schemas.openxmlformats.org/markup-compatibility/2006">
                <mc:Choice xmlns:v="urn:schemas-microsoft-com:vml" Requires="v">
                  <p:oleObj spid="_x0000_s1034" name="Acrobat Document" r:id="rId8" imgW="3809858" imgH="3047921" progId="AcroExch.Document.DC">
                    <p:embed/>
                  </p:oleObj>
                </mc:Choice>
                <mc:Fallback>
                  <p:oleObj name="Acrobat Document" r:id="rId8" imgW="3809858" imgH="3047921" progId="AcroExch.Document.DC">
                    <p:embed/>
                    <p:pic>
                      <p:nvPicPr>
                        <p:cNvPr id="58" name="Object 57">
                          <a:extLst>
                            <a:ext uri="{FF2B5EF4-FFF2-40B4-BE49-F238E27FC236}">
                              <a16:creationId xmlns:a16="http://schemas.microsoft.com/office/drawing/2014/main" id="{E0E42132-4F1E-4122-BE4A-F78320055C99}"/>
                            </a:ext>
                          </a:extLst>
                        </p:cNvPr>
                        <p:cNvPicPr/>
                        <p:nvPr/>
                      </p:nvPicPr>
                      <p:blipFill>
                        <a:blip r:embed="rId9"/>
                        <a:stretch>
                          <a:fillRect/>
                        </a:stretch>
                      </p:blipFill>
                      <p:spPr>
                        <a:xfrm>
                          <a:off x="2814673" y="14042"/>
                          <a:ext cx="3200400" cy="2560320"/>
                        </a:xfrm>
                        <a:prstGeom prst="rect">
                          <a:avLst/>
                        </a:prstGeom>
                      </p:spPr>
                    </p:pic>
                  </p:oleObj>
                </mc:Fallback>
              </mc:AlternateContent>
            </a:graphicData>
          </a:graphic>
        </p:graphicFrame>
        <p:sp>
          <p:nvSpPr>
            <p:cNvPr id="19" name="TextBox 18">
              <a:extLst>
                <a:ext uri="{FF2B5EF4-FFF2-40B4-BE49-F238E27FC236}">
                  <a16:creationId xmlns:a16="http://schemas.microsoft.com/office/drawing/2014/main" id="{774D2D31-8D52-134A-8C58-ACE6C5B1761B}"/>
                </a:ext>
              </a:extLst>
            </p:cNvPr>
            <p:cNvSpPr txBox="1"/>
            <p:nvPr/>
          </p:nvSpPr>
          <p:spPr>
            <a:xfrm>
              <a:off x="2626505" y="56554"/>
              <a:ext cx="537329" cy="361783"/>
            </a:xfrm>
            <a:prstGeom prst="rect">
              <a:avLst/>
            </a:prstGeom>
            <a:noFill/>
          </p:spPr>
          <p:txBody>
            <a:bodyPr wrap="square" rtlCol="0">
              <a:spAutoFit/>
            </a:bodyPr>
            <a:lstStyle/>
            <a:p>
              <a:r>
                <a:rPr lang="en-US" sz="1000" dirty="0">
                  <a:latin typeface="Times New Roman" panose="02020603050405020304" pitchFamily="18" charset="0"/>
                  <a:cs typeface="Times New Roman" panose="02020603050405020304" pitchFamily="18" charset="0"/>
                </a:rPr>
                <a:t>(B)</a:t>
              </a:r>
            </a:p>
          </p:txBody>
        </p:sp>
        <p:sp>
          <p:nvSpPr>
            <p:cNvPr id="20" name="TextBox 19">
              <a:extLst>
                <a:ext uri="{FF2B5EF4-FFF2-40B4-BE49-F238E27FC236}">
                  <a16:creationId xmlns:a16="http://schemas.microsoft.com/office/drawing/2014/main" id="{DA1E7147-7665-5440-8921-0DF7E1D8FF71}"/>
                </a:ext>
              </a:extLst>
            </p:cNvPr>
            <p:cNvSpPr txBox="1"/>
            <p:nvPr/>
          </p:nvSpPr>
          <p:spPr>
            <a:xfrm>
              <a:off x="2408024" y="-61118"/>
              <a:ext cx="949124" cy="293949"/>
            </a:xfrm>
            <a:prstGeom prst="rect">
              <a:avLst/>
            </a:prstGeom>
            <a:noFill/>
          </p:spPr>
          <p:txBody>
            <a:bodyPr wrap="square" rtlCol="0">
              <a:spAutoFit/>
            </a:bodyPr>
            <a:lstStyle/>
            <a:p>
              <a:pPr algn="ctr"/>
              <a:r>
                <a:rPr lang="en-US" sz="700" dirty="0">
                  <a:solidFill>
                    <a:schemeClr val="tx1">
                      <a:lumMod val="85000"/>
                      <a:lumOff val="15000"/>
                    </a:schemeClr>
                  </a:solidFill>
                  <a:latin typeface="Times New Roman" panose="02020603050405020304" pitchFamily="18" charset="0"/>
                  <a:cs typeface="Times New Roman" panose="02020603050405020304" pitchFamily="18" charset="0"/>
                </a:rPr>
                <a:t>Bacteria</a:t>
              </a:r>
              <a:endParaRPr lang="en-US" sz="8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graphicFrame>
          <p:nvGraphicFramePr>
            <p:cNvPr id="21" name="Object 20">
              <a:extLst>
                <a:ext uri="{FF2B5EF4-FFF2-40B4-BE49-F238E27FC236}">
                  <a16:creationId xmlns:a16="http://schemas.microsoft.com/office/drawing/2014/main" id="{1C1E9E0F-60AC-0C4D-81F6-726861E7F2B1}"/>
                </a:ext>
              </a:extLst>
            </p:cNvPr>
            <p:cNvGraphicFramePr>
              <a:graphicFrameLocks noChangeAspect="1"/>
            </p:cNvGraphicFramePr>
            <p:nvPr>
              <p:extLst>
                <p:ext uri="{D42A27DB-BD31-4B8C-83A1-F6EECF244321}">
                  <p14:modId xmlns:p14="http://schemas.microsoft.com/office/powerpoint/2010/main" val="4273725045"/>
                </p:ext>
              </p:extLst>
            </p:nvPr>
          </p:nvGraphicFramePr>
          <p:xfrm>
            <a:off x="238300" y="2442229"/>
            <a:ext cx="3200400" cy="2560320"/>
          </p:xfrm>
          <a:graphic>
            <a:graphicData uri="http://schemas.openxmlformats.org/presentationml/2006/ole">
              <mc:AlternateContent xmlns:mc="http://schemas.openxmlformats.org/markup-compatibility/2006">
                <mc:Choice xmlns:v="urn:schemas-microsoft-com:vml" Requires="v">
                  <p:oleObj spid="_x0000_s1035" name="Acrobat Document" r:id="rId10" imgW="3809858" imgH="3047921" progId="AcroExch.Document.DC">
                    <p:embed/>
                  </p:oleObj>
                </mc:Choice>
                <mc:Fallback>
                  <p:oleObj name="Acrobat Document" r:id="rId10" imgW="3809858" imgH="3047921" progId="AcroExch.Document.DC">
                    <p:embed/>
                    <p:pic>
                      <p:nvPicPr>
                        <p:cNvPr id="61" name="Object 60">
                          <a:extLst>
                            <a:ext uri="{FF2B5EF4-FFF2-40B4-BE49-F238E27FC236}">
                              <a16:creationId xmlns:a16="http://schemas.microsoft.com/office/drawing/2014/main" id="{904D63BE-CBC5-49D0-8060-ED26567197BB}"/>
                            </a:ext>
                          </a:extLst>
                        </p:cNvPr>
                        <p:cNvPicPr/>
                        <p:nvPr/>
                      </p:nvPicPr>
                      <p:blipFill>
                        <a:blip r:embed="rId11"/>
                        <a:stretch>
                          <a:fillRect/>
                        </a:stretch>
                      </p:blipFill>
                      <p:spPr>
                        <a:xfrm>
                          <a:off x="238300" y="2442229"/>
                          <a:ext cx="3200400" cy="2560320"/>
                        </a:xfrm>
                        <a:prstGeom prst="rect">
                          <a:avLst/>
                        </a:prstGeom>
                      </p:spPr>
                    </p:pic>
                  </p:oleObj>
                </mc:Fallback>
              </mc:AlternateContent>
            </a:graphicData>
          </a:graphic>
        </p:graphicFrame>
        <p:sp>
          <p:nvSpPr>
            <p:cNvPr id="22" name="TextBox 21">
              <a:extLst>
                <a:ext uri="{FF2B5EF4-FFF2-40B4-BE49-F238E27FC236}">
                  <a16:creationId xmlns:a16="http://schemas.microsoft.com/office/drawing/2014/main" id="{0BAD1F19-ADD6-4745-8C51-08A9D27F2DB0}"/>
                </a:ext>
              </a:extLst>
            </p:cNvPr>
            <p:cNvSpPr txBox="1"/>
            <p:nvPr/>
          </p:nvSpPr>
          <p:spPr>
            <a:xfrm>
              <a:off x="19781" y="2350826"/>
              <a:ext cx="537329" cy="361783"/>
            </a:xfrm>
            <a:prstGeom prst="rect">
              <a:avLst/>
            </a:prstGeom>
            <a:noFill/>
          </p:spPr>
          <p:txBody>
            <a:bodyPr wrap="square" rtlCol="0">
              <a:spAutoFit/>
            </a:bodyPr>
            <a:lstStyle/>
            <a:p>
              <a:r>
                <a:rPr lang="en-US" sz="1000" dirty="0">
                  <a:latin typeface="Times New Roman" panose="02020603050405020304" pitchFamily="18" charset="0"/>
                  <a:cs typeface="Times New Roman" panose="02020603050405020304" pitchFamily="18" charset="0"/>
                </a:rPr>
                <a:t>(C)</a:t>
              </a:r>
            </a:p>
          </p:txBody>
        </p:sp>
        <p:graphicFrame>
          <p:nvGraphicFramePr>
            <p:cNvPr id="23" name="Object 22">
              <a:extLst>
                <a:ext uri="{FF2B5EF4-FFF2-40B4-BE49-F238E27FC236}">
                  <a16:creationId xmlns:a16="http://schemas.microsoft.com/office/drawing/2014/main" id="{41258A12-9F3B-5546-91DD-601C85FF75E9}"/>
                </a:ext>
              </a:extLst>
            </p:cNvPr>
            <p:cNvGraphicFramePr>
              <a:graphicFrameLocks noChangeAspect="1"/>
            </p:cNvGraphicFramePr>
            <p:nvPr>
              <p:extLst>
                <p:ext uri="{D42A27DB-BD31-4B8C-83A1-F6EECF244321}">
                  <p14:modId xmlns:p14="http://schemas.microsoft.com/office/powerpoint/2010/main" val="2201218283"/>
                </p:ext>
              </p:extLst>
            </p:nvPr>
          </p:nvGraphicFramePr>
          <p:xfrm>
            <a:off x="2812821" y="2442229"/>
            <a:ext cx="3200400" cy="2560320"/>
          </p:xfrm>
          <a:graphic>
            <a:graphicData uri="http://schemas.openxmlformats.org/presentationml/2006/ole">
              <mc:AlternateContent xmlns:mc="http://schemas.openxmlformats.org/markup-compatibility/2006">
                <mc:Choice xmlns:v="urn:schemas-microsoft-com:vml" Requires="v">
                  <p:oleObj spid="_x0000_s1036" name="Acrobat Document" r:id="rId12" imgW="3809858" imgH="3047921" progId="AcroExch.Document.DC">
                    <p:embed/>
                  </p:oleObj>
                </mc:Choice>
                <mc:Fallback>
                  <p:oleObj name="Acrobat Document" r:id="rId12" imgW="3809858" imgH="3047921" progId="AcroExch.Document.DC">
                    <p:embed/>
                    <p:pic>
                      <p:nvPicPr>
                        <p:cNvPr id="63" name="Object 62">
                          <a:extLst>
                            <a:ext uri="{FF2B5EF4-FFF2-40B4-BE49-F238E27FC236}">
                              <a16:creationId xmlns:a16="http://schemas.microsoft.com/office/drawing/2014/main" id="{356BC1CB-F0EC-4147-A7F1-7A2A2FA4777B}"/>
                            </a:ext>
                          </a:extLst>
                        </p:cNvPr>
                        <p:cNvPicPr/>
                        <p:nvPr/>
                      </p:nvPicPr>
                      <p:blipFill>
                        <a:blip r:embed="rId13"/>
                        <a:stretch>
                          <a:fillRect/>
                        </a:stretch>
                      </p:blipFill>
                      <p:spPr>
                        <a:xfrm>
                          <a:off x="2812821" y="2442229"/>
                          <a:ext cx="3200400" cy="2560320"/>
                        </a:xfrm>
                        <a:prstGeom prst="rect">
                          <a:avLst/>
                        </a:prstGeom>
                      </p:spPr>
                    </p:pic>
                  </p:oleObj>
                </mc:Fallback>
              </mc:AlternateContent>
            </a:graphicData>
          </a:graphic>
        </p:graphicFrame>
        <p:sp>
          <p:nvSpPr>
            <p:cNvPr id="24" name="TextBox 23">
              <a:extLst>
                <a:ext uri="{FF2B5EF4-FFF2-40B4-BE49-F238E27FC236}">
                  <a16:creationId xmlns:a16="http://schemas.microsoft.com/office/drawing/2014/main" id="{96C7EDB0-5832-D64D-B0E4-956A2224CD82}"/>
                </a:ext>
              </a:extLst>
            </p:cNvPr>
            <p:cNvSpPr txBox="1"/>
            <p:nvPr/>
          </p:nvSpPr>
          <p:spPr>
            <a:xfrm>
              <a:off x="2650278" y="2350644"/>
              <a:ext cx="537329" cy="587898"/>
            </a:xfrm>
            <a:prstGeom prst="rect">
              <a:avLst/>
            </a:prstGeom>
            <a:noFill/>
          </p:spPr>
          <p:txBody>
            <a:bodyPr wrap="square" rtlCol="0">
              <a:spAutoFit/>
            </a:bodyPr>
            <a:lstStyle/>
            <a:p>
              <a:r>
                <a:rPr lang="en-US" sz="1000" dirty="0">
                  <a:latin typeface="Times New Roman" panose="02020603050405020304" pitchFamily="18" charset="0"/>
                  <a:cs typeface="Times New Roman" panose="02020603050405020304" pitchFamily="18" charset="0"/>
                </a:rPr>
                <a:t>(D)</a:t>
              </a:r>
            </a:p>
          </p:txBody>
        </p:sp>
        <p:graphicFrame>
          <p:nvGraphicFramePr>
            <p:cNvPr id="25" name="Object 24">
              <a:extLst>
                <a:ext uri="{FF2B5EF4-FFF2-40B4-BE49-F238E27FC236}">
                  <a16:creationId xmlns:a16="http://schemas.microsoft.com/office/drawing/2014/main" id="{745A6B16-63FB-7F48-9694-AFCBF9610F05}"/>
                </a:ext>
              </a:extLst>
            </p:cNvPr>
            <p:cNvGraphicFramePr>
              <a:graphicFrameLocks noChangeAspect="1"/>
            </p:cNvGraphicFramePr>
            <p:nvPr>
              <p:extLst>
                <p:ext uri="{D42A27DB-BD31-4B8C-83A1-F6EECF244321}">
                  <p14:modId xmlns:p14="http://schemas.microsoft.com/office/powerpoint/2010/main" val="2023557352"/>
                </p:ext>
              </p:extLst>
            </p:nvPr>
          </p:nvGraphicFramePr>
          <p:xfrm>
            <a:off x="240661" y="4891014"/>
            <a:ext cx="3197279" cy="2557823"/>
          </p:xfrm>
          <a:graphic>
            <a:graphicData uri="http://schemas.openxmlformats.org/presentationml/2006/ole">
              <mc:AlternateContent xmlns:mc="http://schemas.openxmlformats.org/markup-compatibility/2006">
                <mc:Choice xmlns:v="urn:schemas-microsoft-com:vml" Requires="v">
                  <p:oleObj spid="_x0000_s1037" name="Acrobat Document" r:id="rId14" imgW="3809858" imgH="3047921" progId="AcroExch.Document.DC">
                    <p:embed/>
                  </p:oleObj>
                </mc:Choice>
                <mc:Fallback>
                  <p:oleObj name="Acrobat Document" r:id="rId14" imgW="3809858" imgH="3047921" progId="AcroExch.Document.DC">
                    <p:embed/>
                    <p:pic>
                      <p:nvPicPr>
                        <p:cNvPr id="65" name="Object 64">
                          <a:extLst>
                            <a:ext uri="{FF2B5EF4-FFF2-40B4-BE49-F238E27FC236}">
                              <a16:creationId xmlns:a16="http://schemas.microsoft.com/office/drawing/2014/main" id="{184D99F5-94B2-49D1-B37F-14A3CD178AC9}"/>
                            </a:ext>
                          </a:extLst>
                        </p:cNvPr>
                        <p:cNvPicPr/>
                        <p:nvPr/>
                      </p:nvPicPr>
                      <p:blipFill>
                        <a:blip r:embed="rId15"/>
                        <a:stretch>
                          <a:fillRect/>
                        </a:stretch>
                      </p:blipFill>
                      <p:spPr>
                        <a:xfrm>
                          <a:off x="240661" y="4891014"/>
                          <a:ext cx="3197279" cy="2557823"/>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381FB950-13A7-F544-898D-763555B9AD73}"/>
                </a:ext>
              </a:extLst>
            </p:cNvPr>
            <p:cNvGraphicFramePr>
              <a:graphicFrameLocks noChangeAspect="1"/>
            </p:cNvGraphicFramePr>
            <p:nvPr>
              <p:extLst>
                <p:ext uri="{D42A27DB-BD31-4B8C-83A1-F6EECF244321}">
                  <p14:modId xmlns:p14="http://schemas.microsoft.com/office/powerpoint/2010/main" val="1254163898"/>
                </p:ext>
              </p:extLst>
            </p:nvPr>
          </p:nvGraphicFramePr>
          <p:xfrm>
            <a:off x="2812822" y="4888902"/>
            <a:ext cx="3198971" cy="2560320"/>
          </p:xfrm>
          <a:graphic>
            <a:graphicData uri="http://schemas.openxmlformats.org/presentationml/2006/ole">
              <mc:AlternateContent xmlns:mc="http://schemas.openxmlformats.org/markup-compatibility/2006">
                <mc:Choice xmlns:v="urn:schemas-microsoft-com:vml" Requires="v">
                  <p:oleObj spid="_x0000_s1038" name="Acrobat Document" r:id="rId16" imgW="3809858" imgH="3047921" progId="AcroExch.Document.DC">
                    <p:embed/>
                  </p:oleObj>
                </mc:Choice>
                <mc:Fallback>
                  <p:oleObj name="Acrobat Document" r:id="rId16" imgW="3809858" imgH="3047921" progId="AcroExch.Document.DC">
                    <p:embed/>
                    <p:pic>
                      <p:nvPicPr>
                        <p:cNvPr id="66" name="Object 65">
                          <a:extLst>
                            <a:ext uri="{FF2B5EF4-FFF2-40B4-BE49-F238E27FC236}">
                              <a16:creationId xmlns:a16="http://schemas.microsoft.com/office/drawing/2014/main" id="{AB5B6774-29D3-4F5E-9492-70CEC4BE75C0}"/>
                            </a:ext>
                          </a:extLst>
                        </p:cNvPr>
                        <p:cNvPicPr/>
                        <p:nvPr/>
                      </p:nvPicPr>
                      <p:blipFill>
                        <a:blip r:embed="rId17"/>
                        <a:stretch>
                          <a:fillRect/>
                        </a:stretch>
                      </p:blipFill>
                      <p:spPr>
                        <a:xfrm>
                          <a:off x="2812822" y="4888902"/>
                          <a:ext cx="3198971" cy="2560320"/>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D2782D49-9A7F-6D4B-9031-EAF034A50F30}"/>
                </a:ext>
              </a:extLst>
            </p:cNvPr>
            <p:cNvGraphicFramePr>
              <a:graphicFrameLocks/>
            </p:cNvGraphicFramePr>
            <p:nvPr>
              <p:extLst>
                <p:ext uri="{D42A27DB-BD31-4B8C-83A1-F6EECF244321}">
                  <p14:modId xmlns:p14="http://schemas.microsoft.com/office/powerpoint/2010/main" val="3732551168"/>
                </p:ext>
              </p:extLst>
            </p:nvPr>
          </p:nvGraphicFramePr>
          <p:xfrm>
            <a:off x="240445" y="7320558"/>
            <a:ext cx="3200400" cy="2560320"/>
          </p:xfrm>
          <a:graphic>
            <a:graphicData uri="http://schemas.openxmlformats.org/presentationml/2006/ole">
              <mc:AlternateContent xmlns:mc="http://schemas.openxmlformats.org/markup-compatibility/2006">
                <mc:Choice xmlns:v="urn:schemas-microsoft-com:vml" Requires="v">
                  <p:oleObj spid="_x0000_s1039" name="Acrobat Document" r:id="rId18" imgW="3809858" imgH="3047921" progId="AcroExch.Document.DC">
                    <p:embed/>
                  </p:oleObj>
                </mc:Choice>
                <mc:Fallback>
                  <p:oleObj name="Acrobat Document" r:id="rId18" imgW="3809858" imgH="3047921" progId="AcroExch.Document.DC">
                    <p:embed/>
                    <p:pic>
                      <p:nvPicPr>
                        <p:cNvPr id="67" name="Object 66">
                          <a:extLst>
                            <a:ext uri="{FF2B5EF4-FFF2-40B4-BE49-F238E27FC236}">
                              <a16:creationId xmlns:a16="http://schemas.microsoft.com/office/drawing/2014/main" id="{C2E59555-4877-4F82-89BB-5A2BF289BD9D}"/>
                            </a:ext>
                          </a:extLst>
                        </p:cNvPr>
                        <p:cNvPicPr preferRelativeResize="0"/>
                        <p:nvPr/>
                      </p:nvPicPr>
                      <p:blipFill>
                        <a:blip r:embed="rId19"/>
                        <a:stretch>
                          <a:fillRect/>
                        </a:stretch>
                      </p:blipFill>
                      <p:spPr>
                        <a:xfrm>
                          <a:off x="240445" y="7320558"/>
                          <a:ext cx="3200400" cy="2560320"/>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759F69B6-8F36-604C-945D-FFCD02EC659D}"/>
                </a:ext>
              </a:extLst>
            </p:cNvPr>
            <p:cNvGraphicFramePr>
              <a:graphicFrameLocks/>
            </p:cNvGraphicFramePr>
            <p:nvPr>
              <p:extLst>
                <p:ext uri="{D42A27DB-BD31-4B8C-83A1-F6EECF244321}">
                  <p14:modId xmlns:p14="http://schemas.microsoft.com/office/powerpoint/2010/main" val="3512003283"/>
                </p:ext>
              </p:extLst>
            </p:nvPr>
          </p:nvGraphicFramePr>
          <p:xfrm>
            <a:off x="2811997" y="7321180"/>
            <a:ext cx="3200400" cy="2560320"/>
          </p:xfrm>
          <a:graphic>
            <a:graphicData uri="http://schemas.openxmlformats.org/presentationml/2006/ole">
              <mc:AlternateContent xmlns:mc="http://schemas.openxmlformats.org/markup-compatibility/2006">
                <mc:Choice xmlns:v="urn:schemas-microsoft-com:vml" Requires="v">
                  <p:oleObj spid="_x0000_s1040" name="Acrobat Document" r:id="rId20" imgW="3809858" imgH="3047921" progId="AcroExch.Document.DC">
                    <p:embed/>
                  </p:oleObj>
                </mc:Choice>
                <mc:Fallback>
                  <p:oleObj name="Acrobat Document" r:id="rId20" imgW="3809858" imgH="3047921" progId="AcroExch.Document.DC">
                    <p:embed/>
                    <p:pic>
                      <p:nvPicPr>
                        <p:cNvPr id="68" name="Object 67">
                          <a:extLst>
                            <a:ext uri="{FF2B5EF4-FFF2-40B4-BE49-F238E27FC236}">
                              <a16:creationId xmlns:a16="http://schemas.microsoft.com/office/drawing/2014/main" id="{0A67A5FA-4A07-4606-A759-42CE24FD46D2}"/>
                            </a:ext>
                          </a:extLst>
                        </p:cNvPr>
                        <p:cNvPicPr preferRelativeResize="0"/>
                        <p:nvPr/>
                      </p:nvPicPr>
                      <p:blipFill>
                        <a:blip r:embed="rId21"/>
                        <a:stretch>
                          <a:fillRect/>
                        </a:stretch>
                      </p:blipFill>
                      <p:spPr>
                        <a:xfrm>
                          <a:off x="2811997" y="7321180"/>
                          <a:ext cx="3200400" cy="2560320"/>
                        </a:xfrm>
                        <a:prstGeom prst="rect">
                          <a:avLst/>
                        </a:prstGeom>
                      </p:spPr>
                    </p:pic>
                  </p:oleObj>
                </mc:Fallback>
              </mc:AlternateContent>
            </a:graphicData>
          </a:graphic>
        </p:graphicFrame>
        <p:sp>
          <p:nvSpPr>
            <p:cNvPr id="29" name="TextBox 28">
              <a:extLst>
                <a:ext uri="{FF2B5EF4-FFF2-40B4-BE49-F238E27FC236}">
                  <a16:creationId xmlns:a16="http://schemas.microsoft.com/office/drawing/2014/main" id="{E6A30672-4A09-5844-94D2-BE8BA9ED5FAF}"/>
                </a:ext>
              </a:extLst>
            </p:cNvPr>
            <p:cNvSpPr txBox="1"/>
            <p:nvPr/>
          </p:nvSpPr>
          <p:spPr>
            <a:xfrm>
              <a:off x="2396586" y="4803102"/>
              <a:ext cx="949124" cy="293949"/>
            </a:xfrm>
            <a:prstGeom prst="rect">
              <a:avLst/>
            </a:prstGeom>
            <a:noFill/>
          </p:spPr>
          <p:txBody>
            <a:bodyPr wrap="square" rtlCol="0">
              <a:spAutoFit/>
            </a:bodyPr>
            <a:lstStyle/>
            <a:p>
              <a:pPr algn="ctr"/>
              <a:r>
                <a:rPr lang="en-US" sz="700" dirty="0">
                  <a:solidFill>
                    <a:schemeClr val="tx1">
                      <a:lumMod val="85000"/>
                      <a:lumOff val="15000"/>
                    </a:schemeClr>
                  </a:solidFill>
                  <a:latin typeface="Times New Roman" panose="02020603050405020304" pitchFamily="18" charset="0"/>
                  <a:cs typeface="Times New Roman" panose="02020603050405020304" pitchFamily="18" charset="0"/>
                </a:rPr>
                <a:t>Fungi</a:t>
              </a:r>
            </a:p>
          </p:txBody>
        </p:sp>
        <p:sp>
          <p:nvSpPr>
            <p:cNvPr id="30" name="TextBox 29">
              <a:extLst>
                <a:ext uri="{FF2B5EF4-FFF2-40B4-BE49-F238E27FC236}">
                  <a16:creationId xmlns:a16="http://schemas.microsoft.com/office/drawing/2014/main" id="{2DD68EA9-E374-3642-9757-83C4C275E848}"/>
                </a:ext>
              </a:extLst>
            </p:cNvPr>
            <p:cNvSpPr txBox="1"/>
            <p:nvPr/>
          </p:nvSpPr>
          <p:spPr>
            <a:xfrm>
              <a:off x="19782" y="4967608"/>
              <a:ext cx="537329" cy="373089"/>
            </a:xfrm>
            <a:prstGeom prst="rect">
              <a:avLst/>
            </a:prstGeom>
            <a:noFill/>
          </p:spPr>
          <p:txBody>
            <a:bodyPr wrap="square" rtlCol="0">
              <a:spAutoFit/>
            </a:bodyPr>
            <a:lstStyle/>
            <a:p>
              <a:r>
                <a:rPr lang="en-US" sz="1050" dirty="0">
                  <a:latin typeface="Times New Roman" panose="02020603050405020304" pitchFamily="18" charset="0"/>
                  <a:cs typeface="Times New Roman" panose="02020603050405020304" pitchFamily="18" charset="0"/>
                </a:rPr>
                <a:t>(E)</a:t>
              </a:r>
            </a:p>
          </p:txBody>
        </p:sp>
        <p:sp>
          <p:nvSpPr>
            <p:cNvPr id="31" name="TextBox 30">
              <a:extLst>
                <a:ext uri="{FF2B5EF4-FFF2-40B4-BE49-F238E27FC236}">
                  <a16:creationId xmlns:a16="http://schemas.microsoft.com/office/drawing/2014/main" id="{D5C41964-0146-0244-B967-DCBBC26DC2B4}"/>
                </a:ext>
              </a:extLst>
            </p:cNvPr>
            <p:cNvSpPr txBox="1"/>
            <p:nvPr/>
          </p:nvSpPr>
          <p:spPr>
            <a:xfrm>
              <a:off x="2655377" y="4967608"/>
              <a:ext cx="537329" cy="384394"/>
            </a:xfrm>
            <a:prstGeom prst="rect">
              <a:avLst/>
            </a:prstGeom>
            <a:noFill/>
          </p:spPr>
          <p:txBody>
            <a:bodyPr wrap="square" rtlCol="0">
              <a:spAutoFit/>
            </a:bodyPr>
            <a:lstStyle/>
            <a:p>
              <a:r>
                <a:rPr lang="en-US" sz="1050" dirty="0">
                  <a:latin typeface="Times New Roman" panose="02020603050405020304" pitchFamily="18" charset="0"/>
                  <a:cs typeface="Times New Roman" panose="02020603050405020304" pitchFamily="18" charset="0"/>
                </a:rPr>
                <a:t>(F)</a:t>
              </a:r>
            </a:p>
          </p:txBody>
        </p:sp>
        <p:sp>
          <p:nvSpPr>
            <p:cNvPr id="32" name="TextBox 31">
              <a:extLst>
                <a:ext uri="{FF2B5EF4-FFF2-40B4-BE49-F238E27FC236}">
                  <a16:creationId xmlns:a16="http://schemas.microsoft.com/office/drawing/2014/main" id="{CE38E927-1AF5-3040-9350-7D7B55F968F2}"/>
                </a:ext>
              </a:extLst>
            </p:cNvPr>
            <p:cNvSpPr txBox="1"/>
            <p:nvPr/>
          </p:nvSpPr>
          <p:spPr>
            <a:xfrm>
              <a:off x="-46704" y="7378955"/>
              <a:ext cx="537329" cy="633120"/>
            </a:xfrm>
            <a:prstGeom prst="rect">
              <a:avLst/>
            </a:prstGeom>
            <a:noFill/>
          </p:spPr>
          <p:txBody>
            <a:bodyPr wrap="square" rtlCol="0">
              <a:spAutoFit/>
            </a:bodyPr>
            <a:lstStyle/>
            <a:p>
              <a:r>
                <a:rPr lang="en-US" sz="1050" dirty="0">
                  <a:latin typeface="Times New Roman" panose="02020603050405020304" pitchFamily="18" charset="0"/>
                  <a:cs typeface="Times New Roman" panose="02020603050405020304" pitchFamily="18" charset="0"/>
                </a:rPr>
                <a:t>(G)</a:t>
              </a:r>
            </a:p>
          </p:txBody>
        </p:sp>
        <p:sp>
          <p:nvSpPr>
            <p:cNvPr id="33" name="TextBox 32">
              <a:extLst>
                <a:ext uri="{FF2B5EF4-FFF2-40B4-BE49-F238E27FC236}">
                  <a16:creationId xmlns:a16="http://schemas.microsoft.com/office/drawing/2014/main" id="{BBB8016C-38CC-C84E-91C4-837AEB191061}"/>
                </a:ext>
              </a:extLst>
            </p:cNvPr>
            <p:cNvSpPr txBox="1"/>
            <p:nvPr/>
          </p:nvSpPr>
          <p:spPr>
            <a:xfrm>
              <a:off x="2658092" y="7378955"/>
              <a:ext cx="537329" cy="633120"/>
            </a:xfrm>
            <a:prstGeom prst="rect">
              <a:avLst/>
            </a:prstGeom>
            <a:noFill/>
          </p:spPr>
          <p:txBody>
            <a:bodyPr wrap="square" rtlCol="0">
              <a:spAutoFit/>
            </a:bodyPr>
            <a:lstStyle/>
            <a:p>
              <a:r>
                <a:rPr lang="en-US" sz="1050" dirty="0">
                  <a:latin typeface="Times New Roman" panose="02020603050405020304" pitchFamily="18" charset="0"/>
                  <a:cs typeface="Times New Roman" panose="02020603050405020304" pitchFamily="18" charset="0"/>
                </a:rPr>
                <a:t>(H)</a:t>
              </a:r>
            </a:p>
          </p:txBody>
        </p:sp>
      </p:grpSp>
    </p:spTree>
    <p:extLst>
      <p:ext uri="{BB962C8B-B14F-4D97-AF65-F5344CB8AC3E}">
        <p14:creationId xmlns:p14="http://schemas.microsoft.com/office/powerpoint/2010/main" val="6183629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D45519E-4EE0-194F-9B31-98C5162CD362}"/>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78955" y="72958"/>
            <a:ext cx="4592528" cy="2611236"/>
          </a:xfrm>
          <a:prstGeom prst="rect">
            <a:avLst/>
          </a:prstGeom>
          <a:noFill/>
        </p:spPr>
      </p:pic>
      <p:pic>
        <p:nvPicPr>
          <p:cNvPr id="3" name="Picture 2">
            <a:extLst>
              <a:ext uri="{FF2B5EF4-FFF2-40B4-BE49-F238E27FC236}">
                <a16:creationId xmlns:a16="http://schemas.microsoft.com/office/drawing/2014/main" id="{709DA0CB-0A76-0D43-A749-85628891CEC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278955" y="2528532"/>
            <a:ext cx="4463557" cy="2681739"/>
          </a:xfrm>
          <a:prstGeom prst="rect">
            <a:avLst/>
          </a:prstGeom>
          <a:noFill/>
        </p:spPr>
      </p:pic>
      <p:pic>
        <p:nvPicPr>
          <p:cNvPr id="6" name="Picture 5">
            <a:extLst>
              <a:ext uri="{FF2B5EF4-FFF2-40B4-BE49-F238E27FC236}">
                <a16:creationId xmlns:a16="http://schemas.microsoft.com/office/drawing/2014/main" id="{88358215-AD90-BA45-A94E-EDB756F80DAF}"/>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5676277" y="578569"/>
            <a:ext cx="5800725" cy="2212975"/>
          </a:xfrm>
          <a:prstGeom prst="rect">
            <a:avLst/>
          </a:prstGeom>
          <a:noFill/>
        </p:spPr>
      </p:pic>
      <p:sp>
        <p:nvSpPr>
          <p:cNvPr id="7" name="TextBox 6">
            <a:extLst>
              <a:ext uri="{FF2B5EF4-FFF2-40B4-BE49-F238E27FC236}">
                <a16:creationId xmlns:a16="http://schemas.microsoft.com/office/drawing/2014/main" id="{ADE6A692-99B4-1549-B13F-5D21D1C599D8}"/>
              </a:ext>
            </a:extLst>
          </p:cNvPr>
          <p:cNvSpPr txBox="1"/>
          <p:nvPr/>
        </p:nvSpPr>
        <p:spPr>
          <a:xfrm>
            <a:off x="296765" y="5136036"/>
            <a:ext cx="11648052" cy="1669496"/>
          </a:xfrm>
          <a:prstGeom prst="rect">
            <a:avLst/>
          </a:prstGeom>
          <a:noFill/>
        </p:spPr>
        <p:txBody>
          <a:bodyPr wrap="square" rtlCol="0">
            <a:spAutoFit/>
          </a:bodyPr>
          <a:lstStyle/>
          <a:p>
            <a:pPr algn="just">
              <a:lnSpc>
                <a:spcPct val="150000"/>
              </a:lnSpc>
            </a:pPr>
            <a:r>
              <a:rPr lang="en-US" sz="1400" b="1" dirty="0">
                <a:latin typeface="Times New Roman" panose="02020603050405020304" pitchFamily="18" charset="0"/>
                <a:cs typeface="Times New Roman" panose="02020603050405020304" pitchFamily="18" charset="0"/>
              </a:rPr>
              <a:t> Figure S3: Bacterial Network of the PM lines rhizosphere and roots microbiota. </a:t>
            </a:r>
            <a:r>
              <a:rPr lang="en-US" sz="1400" dirty="0">
                <a:latin typeface="Times New Roman" panose="02020603050405020304" pitchFamily="18" charset="0"/>
                <a:cs typeface="Times New Roman" panose="02020603050405020304" pitchFamily="18" charset="0"/>
              </a:rPr>
              <a:t>A) and B) Relative abundances of different bacterial and fungal  nodes and C) and D) Relative abundances of different bacterial and fungal hubs from both root and root adhering soil “RAS” compartments of pearl millet “PM” line networks (L220, L3, L253, and L132) and Venn diagrams indicating the number of nodes and hubs shared and not shared by the four PM lines in bacterial and fungal communities, respectively. E) Bar graphs representing the modifications of behavior of the microbial hubs in the four pearl millet “PM” lines (L220, L3, L253, and L132), the bacterial and fungal hubs shifting with the number of positive (green) and negative (red) links for each network of the PM lines. </a:t>
            </a:r>
            <a:endParaRPr lang="en-US" sz="1400" i="1"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D0032608-4E72-E4DC-2AF1-FAEC75C6EA44}"/>
              </a:ext>
            </a:extLst>
          </p:cNvPr>
          <p:cNvSpPr txBox="1"/>
          <p:nvPr/>
        </p:nvSpPr>
        <p:spPr>
          <a:xfrm>
            <a:off x="8793622" y="107126"/>
            <a:ext cx="296876" cy="369332"/>
          </a:xfrm>
          <a:prstGeom prst="rect">
            <a:avLst/>
          </a:prstGeom>
          <a:noFill/>
        </p:spPr>
        <p:txBody>
          <a:bodyPr wrap="none" rtlCol="0">
            <a:spAutoFit/>
          </a:bodyPr>
          <a:lstStyle/>
          <a:p>
            <a:r>
              <a:rPr lang="en-US" b="1" dirty="0"/>
              <a:t>E</a:t>
            </a:r>
          </a:p>
        </p:txBody>
      </p:sp>
      <p:sp>
        <p:nvSpPr>
          <p:cNvPr id="9" name="TextBox 8">
            <a:extLst>
              <a:ext uri="{FF2B5EF4-FFF2-40B4-BE49-F238E27FC236}">
                <a16:creationId xmlns:a16="http://schemas.microsoft.com/office/drawing/2014/main" id="{A74AC000-26F8-7024-CB17-20AA5AECECE5}"/>
              </a:ext>
            </a:extLst>
          </p:cNvPr>
          <p:cNvSpPr txBox="1"/>
          <p:nvPr/>
        </p:nvSpPr>
        <p:spPr>
          <a:xfrm>
            <a:off x="58366" y="246229"/>
            <a:ext cx="324128" cy="369332"/>
          </a:xfrm>
          <a:prstGeom prst="rect">
            <a:avLst/>
          </a:prstGeom>
          <a:noFill/>
        </p:spPr>
        <p:txBody>
          <a:bodyPr wrap="none" rtlCol="0">
            <a:spAutoFit/>
          </a:bodyPr>
          <a:lstStyle/>
          <a:p>
            <a:r>
              <a:rPr lang="en-US" b="1" dirty="0"/>
              <a:t>A</a:t>
            </a:r>
          </a:p>
        </p:txBody>
      </p:sp>
      <p:sp>
        <p:nvSpPr>
          <p:cNvPr id="10" name="TextBox 9">
            <a:extLst>
              <a:ext uri="{FF2B5EF4-FFF2-40B4-BE49-F238E27FC236}">
                <a16:creationId xmlns:a16="http://schemas.microsoft.com/office/drawing/2014/main" id="{52527D81-F3DF-1306-9888-E5713B1404C4}"/>
              </a:ext>
            </a:extLst>
          </p:cNvPr>
          <p:cNvSpPr txBox="1"/>
          <p:nvPr/>
        </p:nvSpPr>
        <p:spPr>
          <a:xfrm>
            <a:off x="19455" y="1530281"/>
            <a:ext cx="324128" cy="369332"/>
          </a:xfrm>
          <a:prstGeom prst="rect">
            <a:avLst/>
          </a:prstGeom>
          <a:noFill/>
        </p:spPr>
        <p:txBody>
          <a:bodyPr wrap="none" rtlCol="0">
            <a:spAutoFit/>
          </a:bodyPr>
          <a:lstStyle/>
          <a:p>
            <a:r>
              <a:rPr lang="en-US" b="1" dirty="0"/>
              <a:t>B</a:t>
            </a:r>
          </a:p>
        </p:txBody>
      </p:sp>
      <p:sp>
        <p:nvSpPr>
          <p:cNvPr id="11" name="TextBox 10">
            <a:extLst>
              <a:ext uri="{FF2B5EF4-FFF2-40B4-BE49-F238E27FC236}">
                <a16:creationId xmlns:a16="http://schemas.microsoft.com/office/drawing/2014/main" id="{F77F77E3-3CF2-78FE-E54A-F57C99A74D90}"/>
              </a:ext>
            </a:extLst>
          </p:cNvPr>
          <p:cNvSpPr txBox="1"/>
          <p:nvPr/>
        </p:nvSpPr>
        <p:spPr>
          <a:xfrm>
            <a:off x="9727" y="2833787"/>
            <a:ext cx="306494" cy="369332"/>
          </a:xfrm>
          <a:prstGeom prst="rect">
            <a:avLst/>
          </a:prstGeom>
          <a:noFill/>
        </p:spPr>
        <p:txBody>
          <a:bodyPr wrap="square" rtlCol="0">
            <a:spAutoFit/>
          </a:bodyPr>
          <a:lstStyle/>
          <a:p>
            <a:r>
              <a:rPr lang="en-US" b="1" dirty="0"/>
              <a:t>C</a:t>
            </a:r>
          </a:p>
        </p:txBody>
      </p:sp>
      <p:sp>
        <p:nvSpPr>
          <p:cNvPr id="12" name="TextBox 11">
            <a:extLst>
              <a:ext uri="{FF2B5EF4-FFF2-40B4-BE49-F238E27FC236}">
                <a16:creationId xmlns:a16="http://schemas.microsoft.com/office/drawing/2014/main" id="{31363322-A9DF-929A-D332-3872DA02D9CC}"/>
              </a:ext>
            </a:extLst>
          </p:cNvPr>
          <p:cNvSpPr txBox="1"/>
          <p:nvPr/>
        </p:nvSpPr>
        <p:spPr>
          <a:xfrm>
            <a:off x="-9729" y="4137294"/>
            <a:ext cx="306494" cy="369332"/>
          </a:xfrm>
          <a:prstGeom prst="rect">
            <a:avLst/>
          </a:prstGeom>
          <a:noFill/>
        </p:spPr>
        <p:txBody>
          <a:bodyPr wrap="square" rtlCol="0">
            <a:spAutoFit/>
          </a:bodyPr>
          <a:lstStyle/>
          <a:p>
            <a:r>
              <a:rPr lang="en-US" b="1" dirty="0"/>
              <a:t>D</a:t>
            </a:r>
          </a:p>
        </p:txBody>
      </p:sp>
      <p:sp>
        <p:nvSpPr>
          <p:cNvPr id="5" name="TextBox 4">
            <a:extLst>
              <a:ext uri="{FF2B5EF4-FFF2-40B4-BE49-F238E27FC236}">
                <a16:creationId xmlns:a16="http://schemas.microsoft.com/office/drawing/2014/main" id="{5BBCDDB5-540A-A25D-AEA6-6042A35C28C4}"/>
              </a:ext>
            </a:extLst>
          </p:cNvPr>
          <p:cNvSpPr txBox="1"/>
          <p:nvPr/>
        </p:nvSpPr>
        <p:spPr>
          <a:xfrm>
            <a:off x="7317463" y="195014"/>
            <a:ext cx="706988" cy="276999"/>
          </a:xfrm>
          <a:prstGeom prst="rect">
            <a:avLst/>
          </a:prstGeom>
          <a:noFill/>
        </p:spPr>
        <p:txBody>
          <a:bodyPr wrap="none" rtlCol="0">
            <a:spAutoFit/>
          </a:bodyPr>
          <a:lstStyle/>
          <a:p>
            <a:r>
              <a:rPr lang="en-US" sz="1200" b="1" dirty="0"/>
              <a:t>Bacteria</a:t>
            </a:r>
          </a:p>
        </p:txBody>
      </p:sp>
      <p:sp>
        <p:nvSpPr>
          <p:cNvPr id="13" name="TextBox 12">
            <a:extLst>
              <a:ext uri="{FF2B5EF4-FFF2-40B4-BE49-F238E27FC236}">
                <a16:creationId xmlns:a16="http://schemas.microsoft.com/office/drawing/2014/main" id="{FDF092F9-31CB-6574-38E7-7E70AA64B3FD}"/>
              </a:ext>
            </a:extLst>
          </p:cNvPr>
          <p:cNvSpPr txBox="1"/>
          <p:nvPr/>
        </p:nvSpPr>
        <p:spPr>
          <a:xfrm>
            <a:off x="9895292" y="195014"/>
            <a:ext cx="534121" cy="276999"/>
          </a:xfrm>
          <a:prstGeom prst="rect">
            <a:avLst/>
          </a:prstGeom>
          <a:noFill/>
        </p:spPr>
        <p:txBody>
          <a:bodyPr wrap="none" rtlCol="0">
            <a:spAutoFit/>
          </a:bodyPr>
          <a:lstStyle/>
          <a:p>
            <a:r>
              <a:rPr lang="en-US" sz="1200" b="1" dirty="0"/>
              <a:t>Fungi</a:t>
            </a:r>
          </a:p>
        </p:txBody>
      </p:sp>
    </p:spTree>
    <p:extLst>
      <p:ext uri="{BB962C8B-B14F-4D97-AF65-F5344CB8AC3E}">
        <p14:creationId xmlns:p14="http://schemas.microsoft.com/office/powerpoint/2010/main" val="9236290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A781BF9-BE41-9748-B7C9-FEC00857CA60}"/>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186123" y="212324"/>
            <a:ext cx="6825902" cy="3683450"/>
          </a:xfrm>
          <a:prstGeom prst="rect">
            <a:avLst/>
          </a:prstGeom>
          <a:noFill/>
        </p:spPr>
      </p:pic>
      <p:sp>
        <p:nvSpPr>
          <p:cNvPr id="2" name="TextBox 1">
            <a:extLst>
              <a:ext uri="{FF2B5EF4-FFF2-40B4-BE49-F238E27FC236}">
                <a16:creationId xmlns:a16="http://schemas.microsoft.com/office/drawing/2014/main" id="{70D37073-16B0-F14E-939D-CE2B8201FD59}"/>
              </a:ext>
            </a:extLst>
          </p:cNvPr>
          <p:cNvSpPr txBox="1"/>
          <p:nvPr/>
        </p:nvSpPr>
        <p:spPr>
          <a:xfrm>
            <a:off x="142875" y="4101313"/>
            <a:ext cx="12049125" cy="3285258"/>
          </a:xfrm>
          <a:prstGeom prst="rect">
            <a:avLst/>
          </a:prstGeom>
          <a:noFill/>
        </p:spPr>
        <p:txBody>
          <a:bodyPr wrap="square" rtlCol="0">
            <a:spAutoFit/>
          </a:bodyPr>
          <a:lstStyle/>
          <a:p>
            <a:pPr algn="just">
              <a:lnSpc>
                <a:spcPct val="150000"/>
              </a:lnSpc>
            </a:pPr>
            <a:r>
              <a:rPr lang="en-US" sz="1400" b="1" dirty="0">
                <a:latin typeface="Times New Roman" panose="02020603050405020304" pitchFamily="18" charset="0"/>
                <a:cs typeface="Times New Roman" panose="02020603050405020304" pitchFamily="18" charset="0"/>
              </a:rPr>
              <a:t>Figure S4</a:t>
            </a:r>
            <a:r>
              <a:rPr lang="en-US" sz="1400" dirty="0">
                <a:latin typeface="Times New Roman" panose="02020603050405020304" pitchFamily="18" charset="0"/>
                <a:cs typeface="Times New Roman" panose="02020603050405020304" pitchFamily="18" charset="0"/>
              </a:rPr>
              <a:t>: Representation of all molecular compositions of the assigned compounds as derived from negative electrospray FTICR-MS analysis in the bulk soil “BS” and in the different compartments (shoot, root, and root adhering soil “RAS”) of the four contrasting pearl millet “PM” lines samples in the </a:t>
            </a:r>
            <a:r>
              <a:rPr lang="en-US" sz="1400" i="1" dirty="0">
                <a:latin typeface="Times New Roman" panose="02020603050405020304" pitchFamily="18" charset="0"/>
                <a:cs typeface="Times New Roman" panose="02020603050405020304" pitchFamily="18" charset="0"/>
              </a:rPr>
              <a:t>in situ</a:t>
            </a:r>
            <a:r>
              <a:rPr lang="en-US" sz="1400" dirty="0">
                <a:latin typeface="Times New Roman" panose="02020603050405020304" pitchFamily="18" charset="0"/>
                <a:cs typeface="Times New Roman" panose="02020603050405020304" pitchFamily="18" charset="0"/>
              </a:rPr>
              <a:t> system. A) H/C versus O/C van </a:t>
            </a:r>
            <a:r>
              <a:rPr lang="en-US" sz="1400" dirty="0" err="1">
                <a:latin typeface="Times New Roman" panose="02020603050405020304" pitchFamily="18" charset="0"/>
                <a:cs typeface="Times New Roman" panose="02020603050405020304" pitchFamily="18" charset="0"/>
              </a:rPr>
              <a:t>Krevelen</a:t>
            </a:r>
            <a:r>
              <a:rPr lang="en-US" sz="1400" dirty="0">
                <a:latin typeface="Times New Roman" panose="02020603050405020304" pitchFamily="18" charset="0"/>
                <a:cs typeface="Times New Roman" panose="02020603050405020304" pitchFamily="18" charset="0"/>
              </a:rPr>
              <a:t> diagrams showing the distribution of the assigned compounds in the different compartments of the four PM lines and the BS (the color codes are blue, CHO; orange, CHNO and green, CHOS molecular compositions; bubble size is proportional to signal intensity). B) the corresponding mass-edited H/C ratios of the assigned compounds. Insert rings represent the relative propositions of the assigned CHO, CHOS, and CHNO molecular compositions including their computed numbers in each compartment and in BS.C) Van </a:t>
            </a:r>
            <a:r>
              <a:rPr lang="en-US" sz="1400" dirty="0" err="1">
                <a:latin typeface="Times New Roman" panose="02020603050405020304" pitchFamily="18" charset="0"/>
                <a:cs typeface="Times New Roman" panose="02020603050405020304" pitchFamily="18" charset="0"/>
              </a:rPr>
              <a:t>Krevelen</a:t>
            </a:r>
            <a:r>
              <a:rPr lang="en-US" sz="1400" dirty="0">
                <a:latin typeface="Times New Roman" panose="02020603050405020304" pitchFamily="18" charset="0"/>
                <a:cs typeface="Times New Roman" panose="02020603050405020304" pitchFamily="18" charset="0"/>
              </a:rPr>
              <a:t> diagram illustrating the classes of compounds. D) PCA 2D scores plots of the assigned compounds in all the PM lines samples in the different compartments and BS. The dots represent the samples where each compartment is symbolized by a color (red, BS; black, RAS; grey, shoot and green, root) with the display of 95% confidence region for each</a:t>
            </a:r>
            <a:endParaRPr lang="en-US" sz="1400" i="1" dirty="0">
              <a:latin typeface="Times New Roman" panose="02020603050405020304" pitchFamily="18" charset="0"/>
              <a:cs typeface="Times New Roman" panose="02020603050405020304" pitchFamily="18" charset="0"/>
            </a:endParaRPr>
          </a:p>
          <a:p>
            <a:pPr algn="just">
              <a:lnSpc>
                <a:spcPct val="150000"/>
              </a:lnSpc>
            </a:pPr>
            <a:br>
              <a:rPr lang="en-US" sz="1400" dirty="0">
                <a:latin typeface="Times New Roman" panose="02020603050405020304" pitchFamily="18" charset="0"/>
                <a:cs typeface="Times New Roman" panose="02020603050405020304" pitchFamily="18" charset="0"/>
              </a:rPr>
            </a:br>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704938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2C913B3-D662-A747-A61F-683BAF412000}"/>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93286" y="283210"/>
            <a:ext cx="5755005" cy="6291580"/>
          </a:xfrm>
          <a:prstGeom prst="rect">
            <a:avLst/>
          </a:prstGeom>
          <a:noFill/>
        </p:spPr>
      </p:pic>
      <p:sp>
        <p:nvSpPr>
          <p:cNvPr id="6" name="TextBox 5">
            <a:extLst>
              <a:ext uri="{FF2B5EF4-FFF2-40B4-BE49-F238E27FC236}">
                <a16:creationId xmlns:a16="http://schemas.microsoft.com/office/drawing/2014/main" id="{6334009A-A619-7643-A81E-AE9FC40ECFED}"/>
              </a:ext>
            </a:extLst>
          </p:cNvPr>
          <p:cNvSpPr txBox="1"/>
          <p:nvPr/>
        </p:nvSpPr>
        <p:spPr>
          <a:xfrm>
            <a:off x="6479460" y="2319971"/>
            <a:ext cx="5281301" cy="4254819"/>
          </a:xfrm>
          <a:prstGeom prst="rect">
            <a:avLst/>
          </a:prstGeom>
          <a:noFill/>
        </p:spPr>
        <p:txBody>
          <a:bodyPr wrap="square" rtlCol="0">
            <a:spAutoFit/>
          </a:bodyPr>
          <a:lstStyle/>
          <a:p>
            <a:pPr algn="just">
              <a:lnSpc>
                <a:spcPct val="150000"/>
              </a:lnSpc>
            </a:pPr>
            <a:r>
              <a:rPr lang="en-US" sz="1400" b="1" dirty="0">
                <a:latin typeface="Times New Roman" panose="02020603050405020304" pitchFamily="18" charset="0"/>
                <a:cs typeface="Times New Roman" panose="02020603050405020304" pitchFamily="18" charset="0"/>
              </a:rPr>
              <a:t>Figure S5</a:t>
            </a:r>
            <a:r>
              <a:rPr lang="en-US" sz="1400" dirty="0">
                <a:latin typeface="Times New Roman" panose="02020603050405020304" pitchFamily="18" charset="0"/>
                <a:cs typeface="Times New Roman" panose="02020603050405020304" pitchFamily="18" charset="0"/>
              </a:rPr>
              <a:t>: Representation of discriminate molecular compositions specific for bulk soil “BS” and for each of the pearl millet “PM” line (L220, L3, L253, and L132) when compared to rest of the lines in each compartment (shoot, root and root adhering soil “RAS”). A) H/C versus O/C van </a:t>
            </a:r>
            <a:r>
              <a:rPr lang="en-US" sz="1400" dirty="0" err="1">
                <a:latin typeface="Times New Roman" panose="02020603050405020304" pitchFamily="18" charset="0"/>
                <a:cs typeface="Times New Roman" panose="02020603050405020304" pitchFamily="18" charset="0"/>
              </a:rPr>
              <a:t>Krevelen</a:t>
            </a:r>
            <a:r>
              <a:rPr lang="en-US" sz="1400" dirty="0">
                <a:latin typeface="Times New Roman" panose="02020603050405020304" pitchFamily="18" charset="0"/>
                <a:cs typeface="Times New Roman" panose="02020603050405020304" pitchFamily="18" charset="0"/>
              </a:rPr>
              <a:t> diagrams showing the distribution of the mass peaks of the unique molecular compositions in each line in each compartment and in the BS (the color codes are blue, CHO; orange, CHNO and green, CHOS). B) the corresponding mass-edited H/C ratios of the assigned unique compounds. C) Line graph representing the number of unique compounds (count of compounds) of CHO, CHNO and CHOS in each PM line in each compartment and in the BS. Yellow and blue rings highlight the differentiation between mass ranges of unique compounds</a:t>
            </a:r>
            <a:r>
              <a:rPr lang="en-US" sz="1400" i="1" dirty="0">
                <a:latin typeface="Times New Roman" panose="02020603050405020304" pitchFamily="18" charset="0"/>
                <a:cs typeface="Times New Roman" panose="02020603050405020304" pitchFamily="18" charset="0"/>
              </a:rPr>
              <a:t>.</a:t>
            </a:r>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085973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29011</TotalTime>
  <Words>805</Words>
  <Application>Microsoft Macintosh PowerPoint</Application>
  <PresentationFormat>Widescreen</PresentationFormat>
  <Paragraphs>32</Paragraphs>
  <Slides>5</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12" baseType="lpstr">
      <vt:lpstr>MS Mincho</vt:lpstr>
      <vt:lpstr>Arial</vt:lpstr>
      <vt:lpstr>Calibri</vt:lpstr>
      <vt:lpstr>Calibri Light</vt:lpstr>
      <vt:lpstr>Times New Roman</vt:lpstr>
      <vt:lpstr>Office Theme</vt:lpstr>
      <vt:lpstr>Acrobat Document</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Wafa ACHOUAK</dc:creator>
  <cp:lastModifiedBy>Wafa ACHOUAK</cp:lastModifiedBy>
  <cp:revision>17</cp:revision>
  <cp:lastPrinted>2023-08-09T10:59:33Z</cp:lastPrinted>
  <dcterms:created xsi:type="dcterms:W3CDTF">2022-07-20T09:47:26Z</dcterms:created>
  <dcterms:modified xsi:type="dcterms:W3CDTF">2023-11-01T10:48:01Z</dcterms:modified>
</cp:coreProperties>
</file>