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media/image33.tif" ContentType="image/jpeg"/>
  <Override PartName="/ppt/media/image34.tif" ContentType="image/jpeg"/>
  <Override PartName="/ppt/media/image35.tif" ContentType="image/jpeg"/>
  <Override PartName="/ppt/media/image36.tif" ContentType="image/jpeg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57" r:id="rId4"/>
    <p:sldId id="258" r:id="rId5"/>
    <p:sldId id="259" r:id="rId6"/>
    <p:sldId id="261" r:id="rId7"/>
    <p:sldId id="265" r:id="rId8"/>
    <p:sldId id="264" r:id="rId9"/>
  </p:sldIdLst>
  <p:sldSz cx="5759450" cy="8640763"/>
  <p:notesSz cx="7104063" cy="10234613"/>
  <p:defaultTextStyle>
    <a:defPPr>
      <a:defRPr lang="ja-JP"/>
    </a:defPPr>
    <a:lvl1pPr marL="0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34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00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668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834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01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168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335" algn="l" defTabSz="91433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2" userDrawn="1">
          <p15:clr>
            <a:srgbClr val="A4A3A4"/>
          </p15:clr>
        </p15:guide>
        <p15:guide id="2" pos="1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87" autoAdjust="0"/>
    <p:restoredTop sz="94660"/>
  </p:normalViewPr>
  <p:slideViewPr>
    <p:cSldViewPr snapToGrid="0" showGuides="1">
      <p:cViewPr>
        <p:scale>
          <a:sx n="129" d="100"/>
          <a:sy n="129" d="100"/>
        </p:scale>
        <p:origin x="1304" y="-1680"/>
      </p:cViewPr>
      <p:guideLst>
        <p:guide orient="horz" pos="2722"/>
        <p:guide pos="1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s1,Hes5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s1,Hes5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s1,Hes5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y&#12471;&#12522;&#12540;&#12474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y&#12471;&#12522;&#12540;&#12474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Hey&#12471;&#12522;&#12540;&#12474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AppData\Roaming\Microsoft\Excel\Book1%20(version%201).xlsb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AppData\Roaming\Microsoft\Excel\Book1%20(version%201)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AppData\Roaming\Microsoft\Excel\Book1%20(version%201).xlsb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Jagged%20passag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Jagged%20passag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OP9_DL1%20passag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colony%20assay\OP9_DL1%20passag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AITO\Documents\&#20462;&#35542;&#29983;&#12487;&#12540;&#12479;\Fig.%203\(B)endothelial%20cell%20jagged1\endothelial%20cell%20Jagged-1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Sheet1!$B$31:$I$31</c:f>
                <c:numCache>
                  <c:formatCode>General</c:formatCode>
                  <c:ptCount val="8"/>
                  <c:pt idx="0">
                    <c:v>1.6633788033417297E-2</c:v>
                  </c:pt>
                  <c:pt idx="1">
                    <c:v>3.0527951469194265</c:v>
                  </c:pt>
                  <c:pt idx="2">
                    <c:v>2.9063240398093471</c:v>
                  </c:pt>
                  <c:pt idx="3">
                    <c:v>0.97425542077137506</c:v>
                  </c:pt>
                  <c:pt idx="4">
                    <c:v>2.0796974050475048</c:v>
                  </c:pt>
                  <c:pt idx="5">
                    <c:v>1.6018424957929598</c:v>
                  </c:pt>
                  <c:pt idx="6">
                    <c:v>2.8290943042116532</c:v>
                  </c:pt>
                  <c:pt idx="7">
                    <c:v>1.0805097912111226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Sheet1!$B$21:$I$21</c:f>
              <c:numCache>
                <c:formatCode>General</c:formatCode>
                <c:ptCount val="8"/>
                <c:pt idx="0">
                  <c:v>1.0269465053027986</c:v>
                </c:pt>
                <c:pt idx="1">
                  <c:v>36.415858306207788</c:v>
                </c:pt>
                <c:pt idx="2">
                  <c:v>34.665192482543716</c:v>
                </c:pt>
                <c:pt idx="3">
                  <c:v>53.366043755928558</c:v>
                </c:pt>
                <c:pt idx="4">
                  <c:v>62.485161834833271</c:v>
                </c:pt>
                <c:pt idx="5">
                  <c:v>39.015637943131765</c:v>
                </c:pt>
                <c:pt idx="6">
                  <c:v>37.734228842108863</c:v>
                </c:pt>
                <c:pt idx="7">
                  <c:v>32.341766458935822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C8-2C45-958F-76E499E380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4"/>
        <c:axId val="-1920497968"/>
        <c:axId val="-1920497424"/>
      </c:barChart>
      <c:catAx>
        <c:axId val="-1920497968"/>
        <c:scaling>
          <c:orientation val="minMax"/>
        </c:scaling>
        <c:delete val="0"/>
        <c:axPos val="b"/>
        <c:majorTickMark val="none"/>
        <c:minorTickMark val="none"/>
        <c:tickLblPos val="none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920497424"/>
        <c:crosses val="autoZero"/>
        <c:auto val="1"/>
        <c:lblAlgn val="ctr"/>
        <c:lblOffset val="0"/>
        <c:noMultiLvlLbl val="0"/>
      </c:catAx>
      <c:valAx>
        <c:axId val="-1920497424"/>
        <c:scaling>
          <c:orientation val="minMax"/>
          <c:max val="70"/>
          <c:min val="0"/>
        </c:scaling>
        <c:delete val="0"/>
        <c:axPos val="l"/>
        <c:numFmt formatCode="General" sourceLinked="1"/>
        <c:majorTickMark val="in"/>
        <c:minorTickMark val="none"/>
        <c:tickLblPos val="none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920497968"/>
        <c:crosses val="autoZero"/>
        <c:crossBetween val="between"/>
        <c:majorUnit val="10"/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D8D-4349-BD60-6904A1FB39B4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D8D-4349-BD60-6904A1FB39B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D8D-4349-BD60-6904A1FB39B4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Sheet1!$G$44:$I$44</c:f>
                <c:numCache>
                  <c:formatCode>General</c:formatCode>
                  <c:ptCount val="3"/>
                  <c:pt idx="0">
                    <c:v>5.7271284253105375</c:v>
                  </c:pt>
                  <c:pt idx="1">
                    <c:v>3.7815340802378072</c:v>
                  </c:pt>
                  <c:pt idx="2">
                    <c:v>5.8480766068853827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Sheet1!$G$29:$I$29</c:f>
              <c:strCache>
                <c:ptCount val="3"/>
                <c:pt idx="0">
                  <c:v>Mock</c:v>
                </c:pt>
                <c:pt idx="1">
                  <c:v>Hes1</c:v>
                </c:pt>
                <c:pt idx="2">
                  <c:v>Hes5</c:v>
                </c:pt>
              </c:strCache>
            </c:strRef>
          </c:cat>
          <c:val>
            <c:numRef>
              <c:f>Sheet1!$G$35:$I$35</c:f>
              <c:numCache>
                <c:formatCode>General</c:formatCode>
                <c:ptCount val="3"/>
                <c:pt idx="0">
                  <c:v>35.4</c:v>
                </c:pt>
                <c:pt idx="1">
                  <c:v>46.6</c:v>
                </c:pt>
                <c:pt idx="2">
                  <c:v>35.200000000000003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D8D-4349-BD60-6904A1FB39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26000528"/>
        <c:axId val="-1825998896"/>
      </c:barChart>
      <c:catAx>
        <c:axId val="-1826000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defRPr>
            </a:pPr>
            <a:endParaRPr lang="ja-JP"/>
          </a:p>
        </c:txPr>
        <c:crossAx val="-1825998896"/>
        <c:crosses val="autoZero"/>
        <c:auto val="1"/>
        <c:lblAlgn val="ctr"/>
        <c:lblOffset val="0"/>
        <c:tickLblSkip val="1"/>
        <c:noMultiLvlLbl val="0"/>
      </c:catAx>
      <c:valAx>
        <c:axId val="-1825998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82600052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2C5-2248-8A55-FB997E91E615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2C5-2248-8A55-FB997E91E615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2C5-2248-8A55-FB997E91E615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Sheet1!$G$40:$I$40</c:f>
                <c:numCache>
                  <c:formatCode>General</c:formatCode>
                  <c:ptCount val="3"/>
                  <c:pt idx="0">
                    <c:v>0.83666002653407556</c:v>
                  </c:pt>
                  <c:pt idx="1">
                    <c:v>3.5355339059327378</c:v>
                  </c:pt>
                  <c:pt idx="2">
                    <c:v>0.54772255750516596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Sheet1!$G$29:$I$29</c:f>
              <c:strCache>
                <c:ptCount val="3"/>
                <c:pt idx="0">
                  <c:v>Mock</c:v>
                </c:pt>
                <c:pt idx="1">
                  <c:v>Hes1</c:v>
                </c:pt>
                <c:pt idx="2">
                  <c:v>Hes5</c:v>
                </c:pt>
              </c:strCache>
            </c:strRef>
          </c:cat>
          <c:val>
            <c:numRef>
              <c:f>Sheet1!$G$31:$I$31</c:f>
              <c:numCache>
                <c:formatCode>General</c:formatCode>
                <c:ptCount val="3"/>
                <c:pt idx="0">
                  <c:v>1.2</c:v>
                </c:pt>
                <c:pt idx="1">
                  <c:v>12</c:v>
                </c:pt>
                <c:pt idx="2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2C5-2248-8A55-FB997E91E6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25992368"/>
        <c:axId val="-1826002704"/>
      </c:barChart>
      <c:catAx>
        <c:axId val="-182599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826002704"/>
        <c:crosses val="autoZero"/>
        <c:auto val="1"/>
        <c:lblAlgn val="ctr"/>
        <c:lblOffset val="0"/>
        <c:noMultiLvlLbl val="0"/>
      </c:catAx>
      <c:valAx>
        <c:axId val="-1826002704"/>
        <c:scaling>
          <c:orientation val="minMax"/>
          <c:max val="20"/>
          <c:min val="0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82599236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D4-C94F-8D2B-D999C2895244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D4-C94F-8D2B-D999C289524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7D4-C94F-8D2B-D999C2895244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Sheet1!$G$39:$I$39</c:f>
                <c:numCache>
                  <c:formatCode>General</c:formatCode>
                  <c:ptCount val="3"/>
                  <c:pt idx="0">
                    <c:v>1.3038404810405297</c:v>
                  </c:pt>
                  <c:pt idx="1">
                    <c:v>1.1401754250991383</c:v>
                  </c:pt>
                  <c:pt idx="2">
                    <c:v>3.9749213828703596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Sheet1!$G$29:$I$29</c:f>
              <c:strCache>
                <c:ptCount val="3"/>
                <c:pt idx="0">
                  <c:v>Mock</c:v>
                </c:pt>
                <c:pt idx="1">
                  <c:v>Hes1</c:v>
                </c:pt>
                <c:pt idx="2">
                  <c:v>Hes5</c:v>
                </c:pt>
              </c:strCache>
            </c:strRef>
          </c:cat>
          <c:val>
            <c:numRef>
              <c:f>Sheet1!$G$30:$I$30</c:f>
              <c:numCache>
                <c:formatCode>General</c:formatCode>
                <c:ptCount val="3"/>
                <c:pt idx="0">
                  <c:v>1.2</c:v>
                </c:pt>
                <c:pt idx="1">
                  <c:v>4.4000000000000004</c:v>
                </c:pt>
                <c:pt idx="2">
                  <c:v>15.6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7D4-C94F-8D2B-D999C28952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26003248"/>
        <c:axId val="-1825993456"/>
      </c:barChart>
      <c:catAx>
        <c:axId val="-182600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825993456"/>
        <c:crosses val="autoZero"/>
        <c:auto val="1"/>
        <c:lblAlgn val="ctr"/>
        <c:lblOffset val="0"/>
        <c:noMultiLvlLbl val="0"/>
      </c:catAx>
      <c:valAx>
        <c:axId val="-1825993456"/>
        <c:scaling>
          <c:orientation val="minMax"/>
          <c:max val="20"/>
          <c:min val="0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-182600324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Sheet1!$F$12</c:f>
              <c:strCache>
                <c:ptCount val="1"/>
                <c:pt idx="0">
                  <c:v>25%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Sheet1!$G$13:$I$13</c:f>
                <c:numCache>
                  <c:formatCode>General</c:formatCode>
                  <c:ptCount val="3"/>
                  <c:pt idx="0">
                    <c:v>4.5</c:v>
                  </c:pt>
                  <c:pt idx="1">
                    <c:v>5</c:v>
                  </c:pt>
                  <c:pt idx="2">
                    <c:v>2.5</c:v>
                  </c:pt>
                </c:numCache>
              </c:numRef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Sheet1!$G$8:$I$8</c:f>
              <c:strCache>
                <c:ptCount val="3"/>
                <c:pt idx="0">
                  <c:v>Luc</c:v>
                </c:pt>
                <c:pt idx="1">
                  <c:v>H1</c:v>
                </c:pt>
                <c:pt idx="2">
                  <c:v>H2</c:v>
                </c:pt>
              </c:strCache>
            </c:strRef>
          </c:cat>
          <c:val>
            <c:numRef>
              <c:f>Sheet1!$G$12:$I$12</c:f>
              <c:numCache>
                <c:formatCode>General</c:formatCode>
                <c:ptCount val="3"/>
                <c:pt idx="0">
                  <c:v>9.5</c:v>
                </c:pt>
                <c:pt idx="1">
                  <c:v>7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C0-DD49-B33C-58B82C195A29}"/>
            </c:ext>
          </c:extLst>
        </c:ser>
        <c:ser>
          <c:idx val="1"/>
          <c:order val="1"/>
          <c:tx>
            <c:strRef>
              <c:f>Sheet1!$F$11</c:f>
              <c:strCache>
                <c:ptCount val="1"/>
                <c:pt idx="0">
                  <c:v>中央値-25％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8575"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DC0-DD49-B33C-58B82C195A29}"/>
              </c:ext>
            </c:extLst>
          </c:dPt>
          <c:cat>
            <c:strRef>
              <c:f>Sheet1!$G$8:$I$8</c:f>
              <c:strCache>
                <c:ptCount val="3"/>
                <c:pt idx="0">
                  <c:v>Luc</c:v>
                </c:pt>
                <c:pt idx="1">
                  <c:v>H1</c:v>
                </c:pt>
                <c:pt idx="2">
                  <c:v>H2</c:v>
                </c:pt>
              </c:strCache>
            </c:strRef>
          </c:cat>
          <c:val>
            <c:numRef>
              <c:f>Sheet1!$G$11:$I$11</c:f>
              <c:numCache>
                <c:formatCode>General</c:formatCode>
                <c:ptCount val="3"/>
                <c:pt idx="0">
                  <c:v>1.5</c:v>
                </c:pt>
                <c:pt idx="1">
                  <c:v>2</c:v>
                </c:pt>
                <c:pt idx="2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C0-DD49-B33C-58B82C195A29}"/>
            </c:ext>
          </c:extLst>
        </c:ser>
        <c:ser>
          <c:idx val="0"/>
          <c:order val="2"/>
          <c:tx>
            <c:strRef>
              <c:f>Sheet1!$F$10</c:f>
              <c:strCache>
                <c:ptCount val="1"/>
                <c:pt idx="0">
                  <c:v>75％-中央値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8575"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C0-DD49-B33C-58B82C195A29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Sheet1!$G$9:$I$9</c:f>
                <c:numCache>
                  <c:formatCode>General</c:formatCode>
                  <c:ptCount val="3"/>
                  <c:pt idx="0">
                    <c:v>12.5</c:v>
                  </c:pt>
                  <c:pt idx="1">
                    <c:v>21</c:v>
                  </c:pt>
                  <c:pt idx="2">
                    <c:v>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Sheet1!$G$8:$I$8</c:f>
              <c:strCache>
                <c:ptCount val="3"/>
                <c:pt idx="0">
                  <c:v>Luc</c:v>
                </c:pt>
                <c:pt idx="1">
                  <c:v>H1</c:v>
                </c:pt>
                <c:pt idx="2">
                  <c:v>H2</c:v>
                </c:pt>
              </c:strCache>
            </c:strRef>
          </c:cat>
          <c:val>
            <c:numRef>
              <c:f>Sheet1!$G$10:$I$10</c:f>
              <c:numCache>
                <c:formatCode>General</c:formatCode>
                <c:ptCount val="3"/>
                <c:pt idx="0">
                  <c:v>11.5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C0-DD49-B33C-58B82C195A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overlap val="100"/>
        <c:axId val="-1825991824"/>
        <c:axId val="-1825994000"/>
      </c:barChart>
      <c:catAx>
        <c:axId val="-182599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5994000"/>
        <c:crosses val="autoZero"/>
        <c:auto val="1"/>
        <c:lblAlgn val="ctr"/>
        <c:lblOffset val="100"/>
        <c:noMultiLvlLbl val="0"/>
      </c:catAx>
      <c:valAx>
        <c:axId val="-1825994000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599182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2"/>
          <c:order val="0"/>
          <c:tx>
            <c:strRef>
              <c:f>Sheet1!$P$12</c:f>
              <c:strCache>
                <c:ptCount val="1"/>
                <c:pt idx="0">
                  <c:v>25%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Sheet1!$Q$13:$S$13</c:f>
                <c:numCache>
                  <c:formatCode>General</c:formatCode>
                  <c:ptCount val="3"/>
                  <c:pt idx="0">
                    <c:v>1.75</c:v>
                  </c:pt>
                  <c:pt idx="1">
                    <c:v>4</c:v>
                  </c:pt>
                  <c:pt idx="2">
                    <c:v>3.5</c:v>
                  </c:pt>
                </c:numCache>
              </c:numRef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Sheet1!$Q$8:$S$8</c:f>
              <c:strCache>
                <c:ptCount val="3"/>
                <c:pt idx="0">
                  <c:v>Luc</c:v>
                </c:pt>
                <c:pt idx="1">
                  <c:v>N1</c:v>
                </c:pt>
                <c:pt idx="2">
                  <c:v>N2</c:v>
                </c:pt>
              </c:strCache>
            </c:strRef>
          </c:cat>
          <c:val>
            <c:numRef>
              <c:f>Sheet1!$Q$12:$S$12</c:f>
              <c:numCache>
                <c:formatCode>General</c:formatCode>
                <c:ptCount val="3"/>
                <c:pt idx="0">
                  <c:v>10.75</c:v>
                </c:pt>
                <c:pt idx="1">
                  <c:v>6</c:v>
                </c:pt>
                <c:pt idx="2">
                  <c:v>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DF-2E4D-A046-79201D4C77AB}"/>
            </c:ext>
          </c:extLst>
        </c:ser>
        <c:ser>
          <c:idx val="1"/>
          <c:order val="1"/>
          <c:tx>
            <c:strRef>
              <c:f>Sheet1!$P$11</c:f>
              <c:strCache>
                <c:ptCount val="1"/>
                <c:pt idx="0">
                  <c:v>中央値-25％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3DF-2E4D-A046-79201D4C77AB}"/>
              </c:ext>
            </c:extLst>
          </c:dPt>
          <c:cat>
            <c:strRef>
              <c:f>Sheet1!$Q$8:$S$8</c:f>
              <c:strCache>
                <c:ptCount val="3"/>
                <c:pt idx="0">
                  <c:v>Luc</c:v>
                </c:pt>
                <c:pt idx="1">
                  <c:v>N1</c:v>
                </c:pt>
                <c:pt idx="2">
                  <c:v>N2</c:v>
                </c:pt>
              </c:strCache>
            </c:strRef>
          </c:cat>
          <c:val>
            <c:numRef>
              <c:f>Sheet1!$Q$11:$S$11</c:f>
              <c:numCache>
                <c:formatCode>General</c:formatCode>
                <c:ptCount val="3"/>
                <c:pt idx="0">
                  <c:v>2.25</c:v>
                </c:pt>
                <c:pt idx="1">
                  <c:v>3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3DF-2E4D-A046-79201D4C77AB}"/>
            </c:ext>
          </c:extLst>
        </c:ser>
        <c:ser>
          <c:idx val="0"/>
          <c:order val="2"/>
          <c:tx>
            <c:strRef>
              <c:f>Sheet1!$P$10</c:f>
              <c:strCache>
                <c:ptCount val="1"/>
                <c:pt idx="0">
                  <c:v>75％-中央値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DF-2E4D-A046-79201D4C77A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Sheet1!$Q$9:$S$9</c:f>
                <c:numCache>
                  <c:formatCode>General</c:formatCode>
                  <c:ptCount val="3"/>
                  <c:pt idx="0">
                    <c:v>7.25</c:v>
                  </c:pt>
                  <c:pt idx="1">
                    <c:v>4.25</c:v>
                  </c:pt>
                  <c:pt idx="2">
                    <c:v>0.25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Sheet1!$Q$8:$S$8</c:f>
              <c:strCache>
                <c:ptCount val="3"/>
                <c:pt idx="0">
                  <c:v>Luc</c:v>
                </c:pt>
                <c:pt idx="1">
                  <c:v>N1</c:v>
                </c:pt>
                <c:pt idx="2">
                  <c:v>N2</c:v>
                </c:pt>
              </c:strCache>
            </c:strRef>
          </c:cat>
          <c:val>
            <c:numRef>
              <c:f>Sheet1!$Q$10:$S$10</c:f>
              <c:numCache>
                <c:formatCode>General</c:formatCode>
                <c:ptCount val="3"/>
                <c:pt idx="0">
                  <c:v>0.75</c:v>
                </c:pt>
                <c:pt idx="1">
                  <c:v>0.75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3DF-2E4D-A046-79201D4C77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overlap val="100"/>
        <c:axId val="-1814719072"/>
        <c:axId val="-1814724512"/>
      </c:barChart>
      <c:catAx>
        <c:axId val="-18147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4512"/>
        <c:crosses val="autoZero"/>
        <c:auto val="1"/>
        <c:lblAlgn val="ctr"/>
        <c:lblOffset val="100"/>
        <c:noMultiLvlLbl val="0"/>
      </c:catAx>
      <c:valAx>
        <c:axId val="-1814724512"/>
        <c:scaling>
          <c:orientation val="minMax"/>
          <c:max val="3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190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3"/>
          <c:order val="0"/>
          <c:tx>
            <c:strRef>
              <c:f>Sheet1!$Q$31</c:f>
              <c:strCache>
                <c:ptCount val="1"/>
                <c:pt idx="0">
                  <c:v>25%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Sheet1!$R$32:$T$32</c:f>
                <c:numCache>
                  <c:formatCode>General</c:formatCode>
                  <c:ptCount val="3"/>
                  <c:pt idx="0">
                    <c:v>1.5</c:v>
                  </c:pt>
                  <c:pt idx="1">
                    <c:v>3</c:v>
                  </c:pt>
                  <c:pt idx="2">
                    <c:v>1.5</c:v>
                  </c:pt>
                </c:numCache>
              </c:numRef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Sheet1!$R$27:$T$27</c:f>
              <c:strCache>
                <c:ptCount val="3"/>
                <c:pt idx="0">
                  <c:v>Luc</c:v>
                </c:pt>
                <c:pt idx="1">
                  <c:v>H1-1</c:v>
                </c:pt>
                <c:pt idx="2">
                  <c:v>H1-2</c:v>
                </c:pt>
              </c:strCache>
            </c:strRef>
          </c:cat>
          <c:val>
            <c:numRef>
              <c:f>Sheet1!$R$31:$T$31</c:f>
              <c:numCache>
                <c:formatCode>General</c:formatCode>
                <c:ptCount val="3"/>
                <c:pt idx="0">
                  <c:v>4.5</c:v>
                </c:pt>
                <c:pt idx="1">
                  <c:v>4</c:v>
                </c:pt>
                <c:pt idx="2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20-3C4B-BA96-E3C2FF682513}"/>
            </c:ext>
          </c:extLst>
        </c:ser>
        <c:ser>
          <c:idx val="2"/>
          <c:order val="1"/>
          <c:tx>
            <c:strRef>
              <c:f>Sheet1!$Q$30</c:f>
              <c:strCache>
                <c:ptCount val="1"/>
                <c:pt idx="0">
                  <c:v>中央値-25％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120-3C4B-BA96-E3C2FF682513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120-3C4B-BA96-E3C2FF682513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A120-3C4B-BA96-E3C2FF682513}"/>
              </c:ext>
            </c:extLst>
          </c:dPt>
          <c:cat>
            <c:strRef>
              <c:f>Sheet1!$R$27:$T$27</c:f>
              <c:strCache>
                <c:ptCount val="3"/>
                <c:pt idx="0">
                  <c:v>Luc</c:v>
                </c:pt>
                <c:pt idx="1">
                  <c:v>H1-1</c:v>
                </c:pt>
                <c:pt idx="2">
                  <c:v>H1-2</c:v>
                </c:pt>
              </c:strCache>
            </c:strRef>
          </c:cat>
          <c:val>
            <c:numRef>
              <c:f>Sheet1!$R$30:$T$30</c:f>
              <c:numCache>
                <c:formatCode>General</c:formatCode>
                <c:ptCount val="3"/>
                <c:pt idx="0">
                  <c:v>2.5</c:v>
                </c:pt>
                <c:pt idx="1">
                  <c:v>2</c:v>
                </c:pt>
                <c:pt idx="2">
                  <c:v>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120-3C4B-BA96-E3C2FF682513}"/>
            </c:ext>
          </c:extLst>
        </c:ser>
        <c:ser>
          <c:idx val="1"/>
          <c:order val="2"/>
          <c:tx>
            <c:strRef>
              <c:f>Sheet1!$Q$29</c:f>
              <c:strCache>
                <c:ptCount val="1"/>
                <c:pt idx="0">
                  <c:v>75％-中央値</c:v>
                </c:pt>
              </c:strCache>
            </c:strRef>
          </c:tx>
          <c:spPr>
            <a:solidFill>
              <a:schemeClr val="bg1"/>
            </a:solidFill>
            <a:ln w="28575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120-3C4B-BA96-E3C2FF682513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 w="285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120-3C4B-BA96-E3C2FF682513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Sheet1!$R$28:$T$28</c:f>
                <c:numCache>
                  <c:formatCode>General</c:formatCode>
                  <c:ptCount val="3"/>
                  <c:pt idx="0">
                    <c:v>20</c:v>
                  </c:pt>
                  <c:pt idx="1">
                    <c:v>9</c:v>
                  </c:pt>
                  <c:pt idx="2">
                    <c:v>18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31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Sheet1!$R$27:$T$27</c:f>
              <c:strCache>
                <c:ptCount val="3"/>
                <c:pt idx="0">
                  <c:v>Luc</c:v>
                </c:pt>
                <c:pt idx="1">
                  <c:v>H1-1</c:v>
                </c:pt>
                <c:pt idx="2">
                  <c:v>H1-2</c:v>
                </c:pt>
              </c:strCache>
            </c:strRef>
          </c:cat>
          <c:val>
            <c:numRef>
              <c:f>Sheet1!$R$29:$T$29</c:f>
              <c:numCache>
                <c:formatCode>General</c:formatCode>
                <c:ptCount val="3"/>
                <c:pt idx="0">
                  <c:v>12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120-3C4B-BA96-E3C2FF6825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overlap val="100"/>
        <c:axId val="-1814723424"/>
        <c:axId val="-1814720160"/>
      </c:barChart>
      <c:catAx>
        <c:axId val="-181472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0160"/>
        <c:crosses val="autoZero"/>
        <c:auto val="1"/>
        <c:lblAlgn val="ctr"/>
        <c:lblOffset val="100"/>
        <c:noMultiLvlLbl val="0"/>
      </c:catAx>
      <c:valAx>
        <c:axId val="-1814720160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3424"/>
        <c:crosses val="autoZero"/>
        <c:crossBetween val="between"/>
        <c:majorUnit val="1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88-C643-97CA-9A02D1FD6391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988-C643-97CA-9A02D1FD6391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Sheet1!$O$7:$O$9</c:f>
                <c:numCache>
                  <c:formatCode>General</c:formatCode>
                  <c:ptCount val="3"/>
                  <c:pt idx="0">
                    <c:v>14.369279400032218</c:v>
                  </c:pt>
                  <c:pt idx="1">
                    <c:v>16.623276853055575</c:v>
                  </c:pt>
                  <c:pt idx="2">
                    <c:v>19.599562677336898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Sheet1!$I$2:$I$4</c:f>
              <c:strCache>
                <c:ptCount val="3"/>
                <c:pt idx="0">
                  <c:v>Mock</c:v>
                </c:pt>
                <c:pt idx="1">
                  <c:v>Hey1</c:v>
                </c:pt>
                <c:pt idx="2">
                  <c:v>Hey2</c:v>
                </c:pt>
              </c:strCache>
            </c:strRef>
          </c:cat>
          <c:val>
            <c:numRef>
              <c:f>Sheet1!$O$2:$O$4</c:f>
              <c:numCache>
                <c:formatCode>General</c:formatCode>
                <c:ptCount val="3"/>
                <c:pt idx="0">
                  <c:v>49.142857142857146</c:v>
                </c:pt>
                <c:pt idx="1">
                  <c:v>65</c:v>
                </c:pt>
                <c:pt idx="2">
                  <c:v>76.857142857142861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88-C643-97CA-9A02D1FD63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14726144"/>
        <c:axId val="-1814719616"/>
      </c:barChart>
      <c:catAx>
        <c:axId val="-181472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19616"/>
        <c:crosses val="autoZero"/>
        <c:auto val="1"/>
        <c:lblAlgn val="ctr"/>
        <c:lblOffset val="100"/>
        <c:noMultiLvlLbl val="0"/>
      </c:catAx>
      <c:valAx>
        <c:axId val="-1814719616"/>
        <c:scaling>
          <c:orientation val="minMax"/>
          <c:max val="10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614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9F-9C40-8917-912B34CAE8E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9F-9C40-8917-912B34CAE8EE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Sheet1!$K$7:$K$9</c:f>
                <c:numCache>
                  <c:formatCode>General</c:formatCode>
                  <c:ptCount val="3"/>
                  <c:pt idx="0">
                    <c:v>2.4784787961282095</c:v>
                  </c:pt>
                  <c:pt idx="1">
                    <c:v>4.6496287614225302</c:v>
                  </c:pt>
                  <c:pt idx="2">
                    <c:v>6.4253960411568638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Sheet1!$I$2:$I$4</c:f>
              <c:strCache>
                <c:ptCount val="3"/>
                <c:pt idx="0">
                  <c:v>Mock</c:v>
                </c:pt>
                <c:pt idx="1">
                  <c:v>Hey1</c:v>
                </c:pt>
                <c:pt idx="2">
                  <c:v>Hey2</c:v>
                </c:pt>
              </c:strCache>
            </c:strRef>
          </c:cat>
          <c:val>
            <c:numRef>
              <c:f>Sheet1!$K$2:$K$4</c:f>
              <c:numCache>
                <c:formatCode>General</c:formatCode>
                <c:ptCount val="3"/>
                <c:pt idx="0">
                  <c:v>6.1428571428571432</c:v>
                </c:pt>
                <c:pt idx="1">
                  <c:v>11.428571428571429</c:v>
                </c:pt>
                <c:pt idx="2">
                  <c:v>14.571428571428571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E9F-9C40-8917-912B34CAE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14729952"/>
        <c:axId val="-1814731584"/>
      </c:barChart>
      <c:catAx>
        <c:axId val="-181472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31584"/>
        <c:crosses val="autoZero"/>
        <c:auto val="1"/>
        <c:lblAlgn val="ctr"/>
        <c:lblOffset val="100"/>
        <c:noMultiLvlLbl val="0"/>
      </c:catAx>
      <c:valAx>
        <c:axId val="-1814731584"/>
        <c:scaling>
          <c:orientation val="minMax"/>
          <c:max val="3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99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133-1540-8AE5-37F45381CCB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133-1540-8AE5-37F45381CCB7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Sheet1!$J$7:$J$9</c:f>
                <c:numCache>
                  <c:formatCode>General</c:formatCode>
                  <c:ptCount val="3"/>
                  <c:pt idx="0">
                    <c:v>2.4299715851758243</c:v>
                  </c:pt>
                  <c:pt idx="1">
                    <c:v>12.324964985944662</c:v>
                  </c:pt>
                  <c:pt idx="2">
                    <c:v>10.447145885018411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Sheet1!$I$2:$I$4</c:f>
              <c:strCache>
                <c:ptCount val="3"/>
                <c:pt idx="0">
                  <c:v>Mock</c:v>
                </c:pt>
                <c:pt idx="1">
                  <c:v>Hey1</c:v>
                </c:pt>
                <c:pt idx="2">
                  <c:v>Hey2</c:v>
                </c:pt>
              </c:strCache>
            </c:strRef>
          </c:cat>
          <c:val>
            <c:numRef>
              <c:f>Sheet1!$J$2:$J$4</c:f>
              <c:numCache>
                <c:formatCode>General</c:formatCode>
                <c:ptCount val="3"/>
                <c:pt idx="0">
                  <c:v>11.714285714285714</c:v>
                </c:pt>
                <c:pt idx="1">
                  <c:v>20.285714285714285</c:v>
                </c:pt>
                <c:pt idx="2">
                  <c:v>17.142857142857142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33-1540-8AE5-37F45381CC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1814727776"/>
        <c:axId val="-1814717984"/>
      </c:barChart>
      <c:catAx>
        <c:axId val="-181472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17984"/>
        <c:crosses val="autoZero"/>
        <c:auto val="1"/>
        <c:lblAlgn val="ctr"/>
        <c:lblOffset val="100"/>
        <c:noMultiLvlLbl val="0"/>
      </c:catAx>
      <c:valAx>
        <c:axId val="-1814717984"/>
        <c:scaling>
          <c:orientation val="minMax"/>
          <c:max val="4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1472777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Mock</c:v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(Sheet1!$K$7,Sheet1!$K$17,Sheet1!$K$27)</c:f>
                <c:numCache>
                  <c:formatCode>General</c:formatCode>
                  <c:ptCount val="3"/>
                  <c:pt idx="0">
                    <c:v>4.2426406871192848</c:v>
                  </c:pt>
                  <c:pt idx="1">
                    <c:v>3.5590259999999998</c:v>
                  </c:pt>
                  <c:pt idx="2">
                    <c:v>1.4142140000000001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Lit>
              <c:formatCode>General</c:formatCode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cat>
          <c:val>
            <c:numRef>
              <c:f>(Sheet1!$K$2,Sheet1!$K$12,Sheet1!$K$22)</c:f>
              <c:numCache>
                <c:formatCode>General</c:formatCode>
                <c:ptCount val="3"/>
                <c:pt idx="0">
                  <c:v>4.333333333333333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70-0241-93C7-C8FEA4594B9D}"/>
            </c:ext>
          </c:extLst>
        </c:ser>
        <c:ser>
          <c:idx val="1"/>
          <c:order val="1"/>
          <c:tx>
            <c:v>NICD</c:v>
          </c:tx>
          <c:spPr>
            <a:ln w="127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rgbClr val="0000FF"/>
                </a:solidFill>
                <a:ln w="9525">
                  <a:solidFill>
                    <a:srgbClr val="0000FF"/>
                  </a:solidFill>
                </a:ln>
                <a:effectLst/>
              </c:spPr>
            </c:marker>
            <c:bubble3D val="0"/>
            <c:spPr>
              <a:ln w="12700" cap="rnd">
                <a:solidFill>
                  <a:srgbClr val="0000F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AF70-0241-93C7-C8FEA4594B9D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0000FF"/>
                </a:solidFill>
                <a:ln w="9525">
                  <a:solidFill>
                    <a:srgbClr val="0000FF"/>
                  </a:solidFill>
                </a:ln>
                <a:effectLst/>
              </c:spPr>
            </c:marker>
            <c:bubble3D val="0"/>
            <c:spPr>
              <a:ln w="12700" cap="rnd">
                <a:solidFill>
                  <a:srgbClr val="0000F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AF70-0241-93C7-C8FEA4594B9D}"/>
              </c:ext>
            </c:extLst>
          </c:dPt>
          <c:errBars>
            <c:errDir val="y"/>
            <c:errBarType val="plus"/>
            <c:errValType val="cust"/>
            <c:noEndCap val="0"/>
            <c:plus>
              <c:numRef>
                <c:f>(Sheet1!$K$8,Sheet1!$K$18,Sheet1!$K$28)</c:f>
                <c:numCache>
                  <c:formatCode>General</c:formatCode>
                  <c:ptCount val="3"/>
                  <c:pt idx="0">
                    <c:v>6.119186583561941</c:v>
                  </c:pt>
                  <c:pt idx="1">
                    <c:v>4.3588990000000001</c:v>
                  </c:pt>
                  <c:pt idx="2">
                    <c:v>14.68276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Lit>
              <c:formatCode>General</c:formatCode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cat>
          <c:val>
            <c:numRef>
              <c:f>(Sheet1!$K$3,Sheet1!$K$13,Sheet1!$K$23)</c:f>
              <c:numCache>
                <c:formatCode>General</c:formatCode>
                <c:ptCount val="3"/>
                <c:pt idx="0">
                  <c:v>16.777777777777779</c:v>
                </c:pt>
                <c:pt idx="1">
                  <c:v>18.5</c:v>
                </c:pt>
                <c:pt idx="2">
                  <c:v>20.75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F70-0241-93C7-C8FEA4594B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20500688"/>
        <c:axId val="-1920493072"/>
      </c:lineChart>
      <c:catAx>
        <c:axId val="-192050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3072"/>
        <c:crosses val="autoZero"/>
        <c:auto val="1"/>
        <c:lblAlgn val="ctr"/>
        <c:lblOffset val="100"/>
        <c:noMultiLvlLbl val="0"/>
      </c:catAx>
      <c:valAx>
        <c:axId val="-1920493072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50068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Mock</c:v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(Sheet1!$L$7,Sheet1!$L$17,Sheet1!$L$27)</c:f>
                <c:numCache>
                  <c:formatCode>General</c:formatCode>
                  <c:ptCount val="3"/>
                  <c:pt idx="0">
                    <c:v>1.7320508075688772</c:v>
                  </c:pt>
                  <c:pt idx="1">
                    <c:v>0.95742700000000003</c:v>
                  </c:pt>
                  <c:pt idx="2">
                    <c:v>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(Sheet1!$L$2,Sheet1!$L$12,Sheet1!$L$22)</c:f>
              <c:numCache>
                <c:formatCode>General</c:formatCode>
                <c:ptCount val="3"/>
                <c:pt idx="0">
                  <c:v>1.6666666666666667</c:v>
                </c:pt>
                <c:pt idx="1">
                  <c:v>0.75</c:v>
                </c:pt>
                <c:pt idx="2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66-2540-9EB9-39BBCAD582A7}"/>
            </c:ext>
          </c:extLst>
        </c:ser>
        <c:ser>
          <c:idx val="1"/>
          <c:order val="1"/>
          <c:tx>
            <c:v>NICD</c:v>
          </c:tx>
          <c:spPr>
            <a:ln w="12700" cap="rnd">
              <a:solidFill>
                <a:srgbClr val="0000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(Sheet1!$L$8,Sheet1!$L$18,Sheet1!$L$28)</c:f>
                <c:numCache>
                  <c:formatCode>General</c:formatCode>
                  <c:ptCount val="3"/>
                  <c:pt idx="0">
                    <c:v>3.7896056669673581</c:v>
                  </c:pt>
                  <c:pt idx="1">
                    <c:v>3.5939760000000001</c:v>
                  </c:pt>
                  <c:pt idx="2">
                    <c:v>5.8309519999999999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(Sheet1!$L$3,Sheet1!$L$13,Sheet1!$L$23)</c:f>
              <c:numCache>
                <c:formatCode>General</c:formatCode>
                <c:ptCount val="3"/>
                <c:pt idx="0">
                  <c:v>8.8888888888888893</c:v>
                </c:pt>
                <c:pt idx="1">
                  <c:v>11.25</c:v>
                </c:pt>
                <c:pt idx="2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366-2540-9EB9-39BBCAD582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20488720"/>
        <c:axId val="-1920492528"/>
      </c:lineChart>
      <c:catAx>
        <c:axId val="-192048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2528"/>
        <c:crosses val="autoZero"/>
        <c:auto val="1"/>
        <c:lblAlgn val="ctr"/>
        <c:lblOffset val="100"/>
        <c:noMultiLvlLbl val="0"/>
      </c:catAx>
      <c:valAx>
        <c:axId val="-1920492528"/>
        <c:scaling>
          <c:orientation val="minMax"/>
          <c:max val="2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88720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Mock</c:v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(Sheet1!$P$7,Sheet1!$P$17,Sheet1!$P$27)</c:f>
                <c:numCache>
                  <c:formatCode>General</c:formatCode>
                  <c:ptCount val="3"/>
                  <c:pt idx="0">
                    <c:v>9.8615414616580104</c:v>
                  </c:pt>
                  <c:pt idx="1">
                    <c:v>3.7749169999999999</c:v>
                  </c:pt>
                  <c:pt idx="2">
                    <c:v>6.8495739999999996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Lit>
              <c:formatCode>General</c:formatCode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cat>
          <c:val>
            <c:numRef>
              <c:f>(Sheet1!$P$2,Sheet1!$P$12,Sheet1!$P$22)</c:f>
              <c:numCache>
                <c:formatCode>General</c:formatCode>
                <c:ptCount val="3"/>
                <c:pt idx="0">
                  <c:v>14.666666666666666</c:v>
                </c:pt>
                <c:pt idx="1">
                  <c:v>10.25</c:v>
                </c:pt>
                <c:pt idx="2">
                  <c:v>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CAC-F841-B06C-CD3DF79DBF5B}"/>
            </c:ext>
          </c:extLst>
        </c:ser>
        <c:ser>
          <c:idx val="1"/>
          <c:order val="1"/>
          <c:tx>
            <c:v>NICD</c:v>
          </c:tx>
          <c:spPr>
            <a:ln w="12700" cap="rnd">
              <a:solidFill>
                <a:srgbClr val="0000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errBars>
            <c:errDir val="y"/>
            <c:errBarType val="plus"/>
            <c:errValType val="cust"/>
            <c:noEndCap val="0"/>
            <c:plus>
              <c:numRef>
                <c:f>(Sheet1!$P$8,Sheet1!$P$18,Sheet1!$P$28)</c:f>
                <c:numCache>
                  <c:formatCode>General</c:formatCode>
                  <c:ptCount val="3"/>
                  <c:pt idx="0">
                    <c:v>11.504829903614876</c:v>
                  </c:pt>
                  <c:pt idx="1">
                    <c:v>14.930389999999999</c:v>
                  </c:pt>
                  <c:pt idx="2">
                    <c:v>15.24248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numLit>
              <c:formatCode>General</c:formatCode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cat>
          <c:val>
            <c:numRef>
              <c:f>(Sheet1!$P$3,Sheet1!$P$13,Sheet1!$P$23)</c:f>
              <c:numCache>
                <c:formatCode>General</c:formatCode>
                <c:ptCount val="3"/>
                <c:pt idx="0">
                  <c:v>34.111111111111114</c:v>
                </c:pt>
                <c:pt idx="1">
                  <c:v>39.75</c:v>
                </c:pt>
                <c:pt idx="2">
                  <c:v>45.5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CAC-F841-B06C-CD3DF79DB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920490896"/>
        <c:axId val="-1920495248"/>
      </c:lineChart>
      <c:catAx>
        <c:axId val="-192049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5248"/>
        <c:crosses val="autoZero"/>
        <c:auto val="1"/>
        <c:lblAlgn val="ctr"/>
        <c:lblOffset val="100"/>
        <c:noMultiLvlLbl val="0"/>
      </c:catAx>
      <c:valAx>
        <c:axId val="-1920495248"/>
        <c:scaling>
          <c:orientation val="minMax"/>
          <c:max val="8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089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Sheet1!$A$35</c:f>
              <c:strCache>
                <c:ptCount val="1"/>
                <c:pt idx="0">
                  <c:v>Fc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(Sheet1!$G$23,Sheet1!$O$23)</c:f>
                <c:numCache>
                  <c:formatCode>General</c:formatCode>
                  <c:ptCount val="2"/>
                  <c:pt idx="0">
                    <c:v>8.421203397773187</c:v>
                  </c:pt>
                  <c:pt idx="1">
                    <c:v>11.926860441876563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Sheet1!$B$34:$C$34</c:f>
              <c:strCache>
                <c:ptCount val="2"/>
                <c:pt idx="0">
                  <c:v>P1</c:v>
                </c:pt>
                <c:pt idx="1">
                  <c:v>P2</c:v>
                </c:pt>
              </c:strCache>
            </c:strRef>
          </c:cat>
          <c:val>
            <c:numRef>
              <c:f>Sheet1!$B$35:$C$35</c:f>
              <c:numCache>
                <c:formatCode>General</c:formatCode>
                <c:ptCount val="2"/>
                <c:pt idx="0">
                  <c:v>34.25</c:v>
                </c:pt>
                <c:pt idx="1">
                  <c:v>21.25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F8-2C48-8D0C-84644A2D6911}"/>
            </c:ext>
          </c:extLst>
        </c:ser>
        <c:ser>
          <c:idx val="1"/>
          <c:order val="1"/>
          <c:tx>
            <c:strRef>
              <c:f>Sheet1!$A$36</c:f>
              <c:strCache>
                <c:ptCount val="1"/>
                <c:pt idx="0">
                  <c:v>Jag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(Sheet1!$G$24,Sheet1!$O$24)</c:f>
                <c:numCache>
                  <c:formatCode>General</c:formatCode>
                  <c:ptCount val="2"/>
                  <c:pt idx="0">
                    <c:v>11.489125293076057</c:v>
                  </c:pt>
                  <c:pt idx="1">
                    <c:v>15.129992289048486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Sheet1!$B$34:$C$34</c:f>
              <c:strCache>
                <c:ptCount val="2"/>
                <c:pt idx="0">
                  <c:v>P1</c:v>
                </c:pt>
                <c:pt idx="1">
                  <c:v>P2</c:v>
                </c:pt>
              </c:strCache>
            </c:strRef>
          </c:cat>
          <c:val>
            <c:numRef>
              <c:f>Sheet1!$B$36:$C$36</c:f>
              <c:numCache>
                <c:formatCode>General</c:formatCode>
                <c:ptCount val="2"/>
                <c:pt idx="0">
                  <c:v>41</c:v>
                </c:pt>
                <c:pt idx="1">
                  <c:v>31.75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F8-2C48-8D0C-84644A2D6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-4"/>
        <c:axId val="-1920491440"/>
        <c:axId val="-1920490352"/>
      </c:barChart>
      <c:catAx>
        <c:axId val="-192049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0352"/>
        <c:crosses val="autoZero"/>
        <c:auto val="1"/>
        <c:lblAlgn val="ctr"/>
        <c:lblOffset val="100"/>
        <c:noMultiLvlLbl val="0"/>
      </c:catAx>
      <c:valAx>
        <c:axId val="-1920490352"/>
        <c:scaling>
          <c:orientation val="minMax"/>
          <c:max val="6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144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Sheet1!$A$31</c:f>
              <c:strCache>
                <c:ptCount val="1"/>
                <c:pt idx="0">
                  <c:v>Fc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(Sheet1!$C$23,Sheet1!$K$23)</c:f>
                <c:numCache>
                  <c:formatCode>General</c:formatCode>
                  <c:ptCount val="2"/>
                  <c:pt idx="0">
                    <c:v>4.9916597106239795</c:v>
                  </c:pt>
                  <c:pt idx="1">
                    <c:v>0.5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Sheet1!$B$30:$C$30</c:f>
              <c:strCache>
                <c:ptCount val="2"/>
                <c:pt idx="0">
                  <c:v>P1</c:v>
                </c:pt>
                <c:pt idx="1">
                  <c:v>P2</c:v>
                </c:pt>
              </c:strCache>
            </c:strRef>
          </c:cat>
          <c:val>
            <c:numRef>
              <c:f>Sheet1!$B$31:$C$31</c:f>
              <c:numCache>
                <c:formatCode>General</c:formatCode>
                <c:ptCount val="2"/>
                <c:pt idx="0">
                  <c:v>9.25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5C-9849-AF66-D7412FC6E860}"/>
            </c:ext>
          </c:extLst>
        </c:ser>
        <c:ser>
          <c:idx val="1"/>
          <c:order val="1"/>
          <c:tx>
            <c:strRef>
              <c:f>Sheet1!$A$32</c:f>
              <c:strCache>
                <c:ptCount val="1"/>
                <c:pt idx="0">
                  <c:v>Jag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(Sheet1!$C$24,Sheet1!$K$24)</c:f>
                <c:numCache>
                  <c:formatCode>General</c:formatCode>
                  <c:ptCount val="2"/>
                  <c:pt idx="0">
                    <c:v>10.661457061146317</c:v>
                  </c:pt>
                  <c:pt idx="1">
                    <c:v>0.81649658092772603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Sheet1!$B$30:$C$30</c:f>
              <c:strCache>
                <c:ptCount val="2"/>
                <c:pt idx="0">
                  <c:v>P1</c:v>
                </c:pt>
                <c:pt idx="1">
                  <c:v>P2</c:v>
                </c:pt>
              </c:strCache>
            </c:strRef>
          </c:cat>
          <c:val>
            <c:numRef>
              <c:f>Sheet1!$B$32:$C$32</c:f>
              <c:numCache>
                <c:formatCode>General</c:formatCode>
                <c:ptCount val="2"/>
                <c:pt idx="0">
                  <c:v>15.5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5C-9849-AF66-D7412FC6E8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overlap val="-4"/>
        <c:axId val="-1920499600"/>
        <c:axId val="-1185648"/>
      </c:barChart>
      <c:catAx>
        <c:axId val="-192049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185648"/>
        <c:crosses val="autoZero"/>
        <c:auto val="1"/>
        <c:lblAlgn val="ctr"/>
        <c:lblOffset val="100"/>
        <c:noMultiLvlLbl val="0"/>
      </c:catAx>
      <c:valAx>
        <c:axId val="-1185648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92049960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Sheet1!$A$10</c:f>
              <c:strCache>
                <c:ptCount val="1"/>
                <c:pt idx="0">
                  <c:v>G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(Sheet1!$G$14,Sheet1!$O$14)</c:f>
                <c:numCache>
                  <c:formatCode>General</c:formatCode>
                  <c:ptCount val="2"/>
                  <c:pt idx="0">
                    <c:v>4.2426406871192848</c:v>
                  </c:pt>
                  <c:pt idx="1">
                    <c:v>5.6568542494923806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(Sheet1!$G$10,Sheet1!$O$10)</c:f>
              <c:numCache>
                <c:formatCode>General</c:formatCode>
                <c:ptCount val="2"/>
                <c:pt idx="0">
                  <c:v>22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04-2244-A20F-4618A282C658}"/>
            </c:ext>
          </c:extLst>
        </c:ser>
        <c:ser>
          <c:idx val="1"/>
          <c:order val="1"/>
          <c:tx>
            <c:strRef>
              <c:f>Sheet1!$A$11</c:f>
              <c:strCache>
                <c:ptCount val="1"/>
                <c:pt idx="0">
                  <c:v>DL1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(Sheet1!$G$15,Sheet1!$O$15)</c:f>
                <c:numCache>
                  <c:formatCode>General</c:formatCode>
                  <c:ptCount val="2"/>
                  <c:pt idx="0">
                    <c:v>6.3639610306789276</c:v>
                  </c:pt>
                  <c:pt idx="1">
                    <c:v>2.8284271247461903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(Sheet1!$G$11,Sheet1!$O$11)</c:f>
              <c:numCache>
                <c:formatCode>General</c:formatCode>
                <c:ptCount val="2"/>
                <c:pt idx="0">
                  <c:v>39.5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04-2244-A20F-4618A282C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4"/>
        <c:axId val="-1825997808"/>
        <c:axId val="-1825996176"/>
      </c:barChart>
      <c:catAx>
        <c:axId val="-18259978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pPr>
            <a:endParaRPr lang="ja-JP"/>
          </a:p>
        </c:txPr>
        <c:crossAx val="-1825996176"/>
        <c:crosses val="autoZero"/>
        <c:auto val="1"/>
        <c:lblAlgn val="ctr"/>
        <c:lblOffset val="100"/>
        <c:noMultiLvlLbl val="0"/>
      </c:catAx>
      <c:valAx>
        <c:axId val="-1825996176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pPr>
            <a:endParaRPr lang="ja-JP"/>
          </a:p>
        </c:txPr>
        <c:crossAx val="-18259978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latin typeface="Meiryo UI" panose="020B0604030504040204" pitchFamily="50" charset="-128"/>
          <a:ea typeface="Meiryo UI" panose="020B0604030504040204" pitchFamily="50" charset="-128"/>
        </a:defRPr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Sheet1!$A$10</c:f>
              <c:strCache>
                <c:ptCount val="1"/>
                <c:pt idx="0">
                  <c:v>G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(Sheet1!$C$14,Sheet1!$K$14)</c:f>
                <c:numCache>
                  <c:formatCode>General</c:formatCode>
                  <c:ptCount val="2"/>
                  <c:pt idx="0">
                    <c:v>2.1213203435596424</c:v>
                  </c:pt>
                  <c:pt idx="1">
                    <c:v>1.4142135623730951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(Sheet1!$C$10,Sheet1!$K$10)</c:f>
              <c:numCache>
                <c:formatCode>General</c:formatCode>
                <c:ptCount val="2"/>
                <c:pt idx="0">
                  <c:v>6.5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7F-124E-9208-C71DD4C461B1}"/>
            </c:ext>
          </c:extLst>
        </c:ser>
        <c:ser>
          <c:idx val="1"/>
          <c:order val="1"/>
          <c:tx>
            <c:strRef>
              <c:f>Sheet1!$A$11</c:f>
              <c:strCache>
                <c:ptCount val="1"/>
                <c:pt idx="0">
                  <c:v>DL1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(Sheet1!$C$15,Sheet1!$K$15)</c:f>
                <c:numCache>
                  <c:formatCode>General</c:formatCode>
                  <c:ptCount val="2"/>
                  <c:pt idx="0">
                    <c:v>3.5355339059327378</c:v>
                  </c:pt>
                  <c:pt idx="1">
                    <c:v>0.70710678118654757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(Sheet1!$C$11,Sheet1!$K$11)</c:f>
              <c:numCache>
                <c:formatCode>General</c:formatCode>
                <c:ptCount val="2"/>
                <c:pt idx="0">
                  <c:v>15.5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7F-124E-9208-C71DD4C46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4"/>
        <c:axId val="-1825990736"/>
        <c:axId val="-1826002160"/>
      </c:barChart>
      <c:catAx>
        <c:axId val="-182599073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6002160"/>
        <c:crosses val="autoZero"/>
        <c:auto val="1"/>
        <c:lblAlgn val="ctr"/>
        <c:lblOffset val="100"/>
        <c:noMultiLvlLbl val="0"/>
      </c:catAx>
      <c:valAx>
        <c:axId val="-1826002160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5990736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'Jag1'!$C$17:$F$17</c:f>
                <c:numCache>
                  <c:formatCode>General</c:formatCode>
                  <c:ptCount val="4"/>
                  <c:pt idx="0">
                    <c:v>12.472569903592428</c:v>
                  </c:pt>
                  <c:pt idx="1">
                    <c:v>9.1009340180005704</c:v>
                  </c:pt>
                  <c:pt idx="2">
                    <c:v>0.46043457732885346</c:v>
                  </c:pt>
                  <c:pt idx="3">
                    <c:v>0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'Jag1'!$C$16:$F$16</c:f>
              <c:numCache>
                <c:formatCode>0.0</c:formatCode>
                <c:ptCount val="4"/>
                <c:pt idx="0" formatCode="General">
                  <c:v>46.2</c:v>
                </c:pt>
                <c:pt idx="1">
                  <c:v>5.4799999999999995</c:v>
                </c:pt>
                <c:pt idx="2" formatCode="General">
                  <c:v>0.32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5F-A447-9018-7B1ED46364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overlap val="-4"/>
        <c:axId val="-1825997264"/>
        <c:axId val="-1825989648"/>
      </c:barChart>
      <c:catAx>
        <c:axId val="-18259972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5989648"/>
        <c:crosses val="autoZero"/>
        <c:auto val="1"/>
        <c:lblAlgn val="ctr"/>
        <c:lblOffset val="100"/>
        <c:noMultiLvlLbl val="0"/>
      </c:catAx>
      <c:valAx>
        <c:axId val="-1825989648"/>
        <c:scaling>
          <c:orientation val="minMax"/>
          <c:max val="60"/>
        </c:scaling>
        <c:delete val="0"/>
        <c:axPos val="l"/>
        <c:numFmt formatCode="General" sourceLinked="1"/>
        <c:majorTickMark val="in"/>
        <c:minorTickMark val="none"/>
        <c:tickLblPos val="nextTo"/>
        <c:spPr>
          <a:noFill/>
          <a:ln>
            <a:solidFill>
              <a:sysClr val="windowText" lastClr="0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-182599726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0.03326</cdr:x>
      <cdr:y>0.01674</cdr:y>
    </cdr:from>
    <cdr:to>
      <cdr:x>0.10194</cdr:x>
      <cdr:y>0.90288</cdr:y>
    </cdr:to>
    <cdr:sp macro="" textlink="">
      <cdr:nvSpPr>
        <cdr:cNvPr id="2" name="正方形/長方形 1"/>
        <cdr:cNvSpPr/>
      </cdr:nvSpPr>
      <cdr:spPr>
        <a:xfrm xmlns:a="http://schemas.openxmlformats.org/drawingml/2006/main">
          <a:off x="58430" y="26036"/>
          <a:ext cx="120650" cy="137812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1414125"/>
            <a:ext cx="4895533" cy="3008266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4538401"/>
            <a:ext cx="4319588" cy="2086184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383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812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460041"/>
            <a:ext cx="1241881" cy="732264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460041"/>
            <a:ext cx="3653651" cy="732264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822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3238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2154193"/>
            <a:ext cx="4967526" cy="3594317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5782513"/>
            <a:ext cx="4967526" cy="1890166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571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2300203"/>
            <a:ext cx="2447766" cy="54824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2300203"/>
            <a:ext cx="2447766" cy="548248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03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460043"/>
            <a:ext cx="4967526" cy="167014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2118188"/>
            <a:ext cx="2436517" cy="1038091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3156278"/>
            <a:ext cx="2436517" cy="46424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2118188"/>
            <a:ext cx="2448516" cy="1038091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3156278"/>
            <a:ext cx="2448516" cy="46424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5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183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7291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576051"/>
            <a:ext cx="1857573" cy="2016178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1244112"/>
            <a:ext cx="2915722" cy="6140542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592229"/>
            <a:ext cx="1857573" cy="480242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1029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576051"/>
            <a:ext cx="1857573" cy="2016178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1244112"/>
            <a:ext cx="2915722" cy="6140542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2592229"/>
            <a:ext cx="1857573" cy="4802425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43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460043"/>
            <a:ext cx="4967526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2300203"/>
            <a:ext cx="4967526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8008709"/>
            <a:ext cx="129587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5DC69-598C-4413-9AB5-0C082E048449}" type="datetimeFigureOut">
              <a:rPr kumimoji="1" lang="ja-JP" altLang="en-US" smtClean="0"/>
              <a:t>2018/2/14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8008709"/>
            <a:ext cx="1943814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8008709"/>
            <a:ext cx="129587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08AD7-2C58-41D1-86A1-9CF469B14E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3814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kumimoji="1"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kumimoji="1"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kumimoji="1"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g"/><Relationship Id="rId3" Type="http://schemas.openxmlformats.org/officeDocument/2006/relationships/image" Target="../media/image1.tif"/><Relationship Id="rId7" Type="http://schemas.openxmlformats.org/officeDocument/2006/relationships/image" Target="../media/image5.jpg"/><Relationship Id="rId12" Type="http://schemas.openxmlformats.org/officeDocument/2006/relationships/image" Target="../media/image10.jpg"/><Relationship Id="rId2" Type="http://schemas.openxmlformats.org/officeDocument/2006/relationships/chart" Target="../charts/chart1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jpg"/><Relationship Id="rId4" Type="http://schemas.openxmlformats.org/officeDocument/2006/relationships/image" Target="../media/image2.tif"/><Relationship Id="rId9" Type="http://schemas.openxmlformats.org/officeDocument/2006/relationships/image" Target="../media/image7.jpg"/><Relationship Id="rId1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" Type="http://schemas.openxmlformats.org/officeDocument/2006/relationships/image" Target="../media/image15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5" Type="http://schemas.openxmlformats.org/officeDocument/2006/relationships/image" Target="../media/image2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if"/><Relationship Id="rId13" Type="http://schemas.openxmlformats.org/officeDocument/2006/relationships/image" Target="../media/image39.jpg"/><Relationship Id="rId3" Type="http://schemas.openxmlformats.org/officeDocument/2006/relationships/chart" Target="../charts/chart3.xml"/><Relationship Id="rId7" Type="http://schemas.openxmlformats.org/officeDocument/2006/relationships/image" Target="../media/image33.tif"/><Relationship Id="rId12" Type="http://schemas.openxmlformats.org/officeDocument/2006/relationships/image" Target="../media/image38.tif"/><Relationship Id="rId17" Type="http://schemas.openxmlformats.org/officeDocument/2006/relationships/image" Target="../media/image43.emf"/><Relationship Id="rId2" Type="http://schemas.openxmlformats.org/officeDocument/2006/relationships/chart" Target="../charts/chart2.xml"/><Relationship Id="rId16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11" Type="http://schemas.openxmlformats.org/officeDocument/2006/relationships/image" Target="../media/image37.jpg"/><Relationship Id="rId5" Type="http://schemas.openxmlformats.org/officeDocument/2006/relationships/image" Target="../media/image31.jpg"/><Relationship Id="rId15" Type="http://schemas.openxmlformats.org/officeDocument/2006/relationships/image" Target="../media/image41.emf"/><Relationship Id="rId10" Type="http://schemas.openxmlformats.org/officeDocument/2006/relationships/image" Target="../media/image36.tif"/><Relationship Id="rId4" Type="http://schemas.openxmlformats.org/officeDocument/2006/relationships/chart" Target="../charts/chart4.xml"/><Relationship Id="rId9" Type="http://schemas.openxmlformats.org/officeDocument/2006/relationships/image" Target="../media/image35.tif"/><Relationship Id="rId1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chart" Target="../charts/chart6.xml"/><Relationship Id="rId7" Type="http://schemas.openxmlformats.org/officeDocument/2006/relationships/image" Target="../media/image4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image" Target="../media/image47.tif"/><Relationship Id="rId7" Type="http://schemas.openxmlformats.org/officeDocument/2006/relationships/image" Target="../media/image51.tif"/><Relationship Id="rId2" Type="http://schemas.openxmlformats.org/officeDocument/2006/relationships/image" Target="../media/image46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tif"/><Relationship Id="rId5" Type="http://schemas.openxmlformats.org/officeDocument/2006/relationships/image" Target="../media/image49.tif"/><Relationship Id="rId10" Type="http://schemas.openxmlformats.org/officeDocument/2006/relationships/chart" Target="../charts/chart12.xml"/><Relationship Id="rId4" Type="http://schemas.openxmlformats.org/officeDocument/2006/relationships/image" Target="../media/image48.tif"/><Relationship Id="rId9" Type="http://schemas.openxmlformats.org/officeDocument/2006/relationships/chart" Target="../charts/char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13" Type="http://schemas.openxmlformats.org/officeDocument/2006/relationships/image" Target="../media/image61.jpg"/><Relationship Id="rId3" Type="http://schemas.openxmlformats.org/officeDocument/2006/relationships/chart" Target="../charts/chart14.xml"/><Relationship Id="rId7" Type="http://schemas.openxmlformats.org/officeDocument/2006/relationships/image" Target="../media/image55.jpg"/><Relationship Id="rId12" Type="http://schemas.openxmlformats.org/officeDocument/2006/relationships/image" Target="../media/image60.tiff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chart" Target="../charts/chart16.xml"/><Relationship Id="rId7" Type="http://schemas.openxmlformats.org/officeDocument/2006/relationships/image" Target="../media/image63.jp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chart" Target="../charts/chart18.xml"/><Relationship Id="rId10" Type="http://schemas.openxmlformats.org/officeDocument/2006/relationships/image" Target="../media/image65.jpeg"/><Relationship Id="rId4" Type="http://schemas.openxmlformats.org/officeDocument/2006/relationships/chart" Target="../charts/chart17.xml"/><Relationship Id="rId9" Type="http://schemas.openxmlformats.org/officeDocument/2006/relationships/image" Target="../media/image6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テキスト ボックス 33"/>
          <p:cNvSpPr txBox="1"/>
          <p:nvPr/>
        </p:nvSpPr>
        <p:spPr>
          <a:xfrm>
            <a:off x="0" y="1506024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35" name="グループ化 34"/>
          <p:cNvGrpSpPr>
            <a:grpSpLocks noChangeAspect="1"/>
          </p:cNvGrpSpPr>
          <p:nvPr/>
        </p:nvGrpSpPr>
        <p:grpSpPr>
          <a:xfrm>
            <a:off x="107768" y="1693174"/>
            <a:ext cx="2794815" cy="1426053"/>
            <a:chOff x="5528171" y="2255675"/>
            <a:chExt cx="3199897" cy="1632747"/>
          </a:xfrm>
        </p:grpSpPr>
        <p:graphicFrame>
          <p:nvGraphicFramePr>
            <p:cNvPr id="36" name="グラフ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2676249"/>
                </p:ext>
              </p:extLst>
            </p:nvPr>
          </p:nvGraphicFramePr>
          <p:xfrm>
            <a:off x="6078799" y="2255675"/>
            <a:ext cx="2649269" cy="16327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0" name="Rectangle 408"/>
            <p:cNvSpPr>
              <a:spLocks noChangeArrowheads="1"/>
            </p:cNvSpPr>
            <p:nvPr/>
          </p:nvSpPr>
          <p:spPr bwMode="auto">
            <a:xfrm rot="16200000">
              <a:off x="5173903" y="2743622"/>
              <a:ext cx="1244157" cy="535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7533" tIns="48766" rIns="97533" bIns="48766">
              <a:spAutoFit/>
            </a:bodyPr>
            <a:lstStyle>
              <a:lvl1pPr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>
                <a:defRPr/>
              </a:pPr>
              <a:r>
                <a:rPr lang="en-US" altLang="ja-JP" sz="800" kern="0" dirty="0">
                  <a:solidFill>
                    <a:prstClr val="black"/>
                  </a:solidFill>
                  <a:ea typeface="Meiryo UI" panose="020B0604030504040204" pitchFamily="50" charset="-128"/>
                  <a:cs typeface="Arial" panose="020B0604020202020204" pitchFamily="34" charset="0"/>
                </a:rPr>
                <a:t>Notch1 promoter luciferase activity (Arbitrary units)</a:t>
              </a:r>
            </a:p>
          </p:txBody>
        </p:sp>
        <p:grpSp>
          <p:nvGrpSpPr>
            <p:cNvPr id="41" name="グループ化 40"/>
            <p:cNvGrpSpPr/>
            <p:nvPr/>
          </p:nvGrpSpPr>
          <p:grpSpPr>
            <a:xfrm>
              <a:off x="5985677" y="2286355"/>
              <a:ext cx="478347" cy="1541677"/>
              <a:chOff x="3895178" y="26664"/>
              <a:chExt cx="1098515" cy="3540434"/>
            </a:xfrm>
          </p:grpSpPr>
          <p:sp>
            <p:nvSpPr>
              <p:cNvPr id="44" name="テキスト ボックス 43"/>
              <p:cNvSpPr txBox="1"/>
              <p:nvPr/>
            </p:nvSpPr>
            <p:spPr>
              <a:xfrm>
                <a:off x="4039755" y="3029790"/>
                <a:ext cx="603950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5" name="テキスト ボックス 44"/>
              <p:cNvSpPr txBox="1"/>
              <p:nvPr/>
            </p:nvSpPr>
            <p:spPr>
              <a:xfrm>
                <a:off x="3895178" y="2686299"/>
                <a:ext cx="1098515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10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6" name="テキスト ボックス 45"/>
              <p:cNvSpPr txBox="1"/>
              <p:nvPr/>
            </p:nvSpPr>
            <p:spPr>
              <a:xfrm>
                <a:off x="3896995" y="2251365"/>
                <a:ext cx="876862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20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7" name="テキスト ボックス 46"/>
              <p:cNvSpPr txBox="1"/>
              <p:nvPr/>
            </p:nvSpPr>
            <p:spPr>
              <a:xfrm>
                <a:off x="3896995" y="1799429"/>
                <a:ext cx="854058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30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8" name="テキスト ボックス 47"/>
              <p:cNvSpPr txBox="1"/>
              <p:nvPr/>
            </p:nvSpPr>
            <p:spPr>
              <a:xfrm>
                <a:off x="3896995" y="1340844"/>
                <a:ext cx="1096698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40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49" name="テキスト ボックス 48"/>
              <p:cNvSpPr txBox="1"/>
              <p:nvPr/>
            </p:nvSpPr>
            <p:spPr>
              <a:xfrm>
                <a:off x="3896995" y="916931"/>
                <a:ext cx="924464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50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50" name="テキスト ボックス 49"/>
              <p:cNvSpPr txBox="1"/>
              <p:nvPr/>
            </p:nvSpPr>
            <p:spPr>
              <a:xfrm>
                <a:off x="3896995" y="464875"/>
                <a:ext cx="876862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60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51" name="テキスト ボックス 50"/>
              <p:cNvSpPr txBox="1"/>
              <p:nvPr/>
            </p:nvSpPr>
            <p:spPr>
              <a:xfrm>
                <a:off x="3896995" y="26664"/>
                <a:ext cx="854058" cy="537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70</a:t>
                </a:r>
                <a:endParaRPr lang="ja-JP" altLang="en-US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59" name="表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487717"/>
              </p:ext>
            </p:extLst>
          </p:nvPr>
        </p:nvGraphicFramePr>
        <p:xfrm>
          <a:off x="182852" y="3014909"/>
          <a:ext cx="2571920" cy="10020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2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524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28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No.</a:t>
                      </a:r>
                      <a:endParaRPr lang="en-US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1</a:t>
                      </a:r>
                      <a:endParaRPr lang="en-US" altLang="ja-JP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2</a:t>
                      </a:r>
                      <a:endParaRPr lang="en-US" altLang="ja-JP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3</a:t>
                      </a:r>
                      <a:endParaRPr lang="en-US" altLang="ja-JP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4</a:t>
                      </a:r>
                      <a:endParaRPr lang="en-US" altLang="ja-JP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5</a:t>
                      </a:r>
                      <a:endParaRPr lang="en-US" altLang="ja-JP" sz="70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0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pGL3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Notch1 promoter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Sox17</a:t>
                      </a:r>
                    </a:p>
                    <a:p>
                      <a:pPr algn="l" fontAlgn="ctr"/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altLang="ja-JP" sz="70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μg</a:t>
                      </a:r>
                      <a:r>
                        <a:rPr 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)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 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(0.1)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(0.3)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(1.0)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641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Sox17</a:t>
                      </a:r>
                      <a:r>
                        <a:rPr lang="ja-JP" alt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・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MA (</a:t>
                      </a:r>
                      <a:r>
                        <a:rPr lang="en-US" altLang="ja-JP" sz="70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μg</a:t>
                      </a:r>
                      <a:r>
                        <a:rPr lang="en-US" altLang="ja-JP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)</a:t>
                      </a:r>
                      <a:endParaRPr 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ja-JP" altLang="en-US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－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(0.1)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(0.3)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＋</a:t>
                      </a:r>
                      <a:r>
                        <a:rPr lang="en-US" altLang="ja-JP" sz="70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Arial" panose="020B0604020202020204" pitchFamily="34" charset="0"/>
                        </a:rPr>
                        <a:t>(1.0)</a:t>
                      </a:r>
                      <a:endParaRPr lang="en-US" altLang="ja-JP" sz="7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Arial" panose="020B0604020202020204" pitchFamily="34" charset="0"/>
                      </a:endParaRPr>
                    </a:p>
                  </a:txBody>
                  <a:tcPr marL="8666" marR="8666" marT="866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0" name="テキスト ボックス 59"/>
          <p:cNvSpPr txBox="1"/>
          <p:nvPr/>
        </p:nvSpPr>
        <p:spPr>
          <a:xfrm>
            <a:off x="2739187" y="1505428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61" name="グループ化 60"/>
          <p:cNvGrpSpPr/>
          <p:nvPr/>
        </p:nvGrpSpPr>
        <p:grpSpPr>
          <a:xfrm>
            <a:off x="3139827" y="1565483"/>
            <a:ext cx="2581450" cy="1244063"/>
            <a:chOff x="5381525" y="3495753"/>
            <a:chExt cx="2837389" cy="1367403"/>
          </a:xfrm>
        </p:grpSpPr>
        <p:pic>
          <p:nvPicPr>
            <p:cNvPr id="62" name="図 61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03" t="1" b="3427"/>
            <a:stretch/>
          </p:blipFill>
          <p:spPr>
            <a:xfrm>
              <a:off x="6495224" y="3892826"/>
              <a:ext cx="1068368" cy="301292"/>
            </a:xfrm>
            <a:prstGeom prst="rect">
              <a:avLst/>
            </a:prstGeom>
          </p:spPr>
        </p:pic>
        <p:pic>
          <p:nvPicPr>
            <p:cNvPr id="63" name="図 62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147" t="-1" b="835"/>
            <a:stretch/>
          </p:blipFill>
          <p:spPr>
            <a:xfrm>
              <a:off x="7584369" y="3895000"/>
              <a:ext cx="573753" cy="301292"/>
            </a:xfrm>
            <a:prstGeom prst="rect">
              <a:avLst/>
            </a:prstGeom>
          </p:spPr>
        </p:pic>
        <p:sp>
          <p:nvSpPr>
            <p:cNvPr id="64" name="テキスト ボックス 63"/>
            <p:cNvSpPr txBox="1"/>
            <p:nvPr/>
          </p:nvSpPr>
          <p:spPr>
            <a:xfrm>
              <a:off x="6438243" y="3495753"/>
              <a:ext cx="763572" cy="440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3xFLAG-Sox17</a:t>
              </a:r>
              <a:endPara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5" name="テキスト ボックス 64"/>
            <p:cNvSpPr txBox="1"/>
            <p:nvPr/>
          </p:nvSpPr>
          <p:spPr>
            <a:xfrm>
              <a:off x="7122187" y="3646603"/>
              <a:ext cx="511808" cy="270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dirty="0" err="1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IgG</a:t>
              </a:r>
              <a:endPara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6" name="テキスト ボックス 65"/>
            <p:cNvSpPr txBox="1"/>
            <p:nvPr/>
          </p:nvSpPr>
          <p:spPr>
            <a:xfrm>
              <a:off x="7605398" y="4584701"/>
              <a:ext cx="613516" cy="270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Input</a:t>
              </a:r>
              <a:endPara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5381525" y="3917118"/>
              <a:ext cx="1209554" cy="270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i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Sox17-binding</a:t>
              </a:r>
              <a:endParaRPr lang="ja-JP" altLang="en-US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68" name="直線コネクタ 67"/>
            <p:cNvCxnSpPr/>
            <p:nvPr/>
          </p:nvCxnSpPr>
          <p:spPr>
            <a:xfrm>
              <a:off x="6495224" y="4603902"/>
              <a:ext cx="102879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コネクタ 68"/>
            <p:cNvCxnSpPr/>
            <p:nvPr/>
          </p:nvCxnSpPr>
          <p:spPr>
            <a:xfrm>
              <a:off x="7615057" y="4603711"/>
              <a:ext cx="540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テキスト ボックス 69"/>
            <p:cNvSpPr txBox="1"/>
            <p:nvPr/>
          </p:nvSpPr>
          <p:spPr>
            <a:xfrm>
              <a:off x="6893005" y="4592383"/>
              <a:ext cx="416482" cy="270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IP</a:t>
              </a:r>
              <a:endPara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72" name="テキスト ボックス 71"/>
          <p:cNvSpPr txBox="1"/>
          <p:nvPr/>
        </p:nvSpPr>
        <p:spPr>
          <a:xfrm>
            <a:off x="2854178" y="2253534"/>
            <a:ext cx="151189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Non Sox17-binding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0" y="4736096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F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2934414" y="4736021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G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86" name="グループ化 85"/>
          <p:cNvGrpSpPr>
            <a:grpSpLocks/>
          </p:cNvGrpSpPr>
          <p:nvPr/>
        </p:nvGrpSpPr>
        <p:grpSpPr>
          <a:xfrm>
            <a:off x="3501786" y="5295326"/>
            <a:ext cx="1206000" cy="1195200"/>
            <a:chOff x="2686050" y="3575050"/>
            <a:chExt cx="2301875" cy="2341563"/>
          </a:xfrm>
        </p:grpSpPr>
        <p:sp>
          <p:nvSpPr>
            <p:cNvPr id="87" name="Freeform 117"/>
            <p:cNvSpPr>
              <a:spLocks/>
            </p:cNvSpPr>
            <p:nvPr/>
          </p:nvSpPr>
          <p:spPr bwMode="auto">
            <a:xfrm>
              <a:off x="2746375" y="4064000"/>
              <a:ext cx="2241550" cy="1781175"/>
            </a:xfrm>
            <a:custGeom>
              <a:avLst/>
              <a:gdLst>
                <a:gd name="T0" fmla="*/ 11 w 1412"/>
                <a:gd name="T1" fmla="*/ 1122 h 1122"/>
                <a:gd name="T2" fmla="*/ 39 w 1412"/>
                <a:gd name="T3" fmla="*/ 1122 h 1122"/>
                <a:gd name="T4" fmla="*/ 67 w 1412"/>
                <a:gd name="T5" fmla="*/ 1122 h 1122"/>
                <a:gd name="T6" fmla="*/ 94 w 1412"/>
                <a:gd name="T7" fmla="*/ 1122 h 1122"/>
                <a:gd name="T8" fmla="*/ 122 w 1412"/>
                <a:gd name="T9" fmla="*/ 1122 h 1122"/>
                <a:gd name="T10" fmla="*/ 149 w 1412"/>
                <a:gd name="T11" fmla="*/ 1122 h 1122"/>
                <a:gd name="T12" fmla="*/ 177 w 1412"/>
                <a:gd name="T13" fmla="*/ 1122 h 1122"/>
                <a:gd name="T14" fmla="*/ 204 w 1412"/>
                <a:gd name="T15" fmla="*/ 1122 h 1122"/>
                <a:gd name="T16" fmla="*/ 232 w 1412"/>
                <a:gd name="T17" fmla="*/ 1122 h 1122"/>
                <a:gd name="T18" fmla="*/ 260 w 1412"/>
                <a:gd name="T19" fmla="*/ 1122 h 1122"/>
                <a:gd name="T20" fmla="*/ 287 w 1412"/>
                <a:gd name="T21" fmla="*/ 1122 h 1122"/>
                <a:gd name="T22" fmla="*/ 315 w 1412"/>
                <a:gd name="T23" fmla="*/ 1117 h 1122"/>
                <a:gd name="T24" fmla="*/ 342 w 1412"/>
                <a:gd name="T25" fmla="*/ 1105 h 1122"/>
                <a:gd name="T26" fmla="*/ 370 w 1412"/>
                <a:gd name="T27" fmla="*/ 1077 h 1122"/>
                <a:gd name="T28" fmla="*/ 397 w 1412"/>
                <a:gd name="T29" fmla="*/ 982 h 1122"/>
                <a:gd name="T30" fmla="*/ 425 w 1412"/>
                <a:gd name="T31" fmla="*/ 808 h 1122"/>
                <a:gd name="T32" fmla="*/ 453 w 1412"/>
                <a:gd name="T33" fmla="*/ 634 h 1122"/>
                <a:gd name="T34" fmla="*/ 480 w 1412"/>
                <a:gd name="T35" fmla="*/ 264 h 1122"/>
                <a:gd name="T36" fmla="*/ 508 w 1412"/>
                <a:gd name="T37" fmla="*/ 23 h 1122"/>
                <a:gd name="T38" fmla="*/ 535 w 1412"/>
                <a:gd name="T39" fmla="*/ 85 h 1122"/>
                <a:gd name="T40" fmla="*/ 563 w 1412"/>
                <a:gd name="T41" fmla="*/ 505 h 1122"/>
                <a:gd name="T42" fmla="*/ 590 w 1412"/>
                <a:gd name="T43" fmla="*/ 926 h 1122"/>
                <a:gd name="T44" fmla="*/ 618 w 1412"/>
                <a:gd name="T45" fmla="*/ 1072 h 1122"/>
                <a:gd name="T46" fmla="*/ 646 w 1412"/>
                <a:gd name="T47" fmla="*/ 1111 h 1122"/>
                <a:gd name="T48" fmla="*/ 673 w 1412"/>
                <a:gd name="T49" fmla="*/ 1122 h 1122"/>
                <a:gd name="T50" fmla="*/ 701 w 1412"/>
                <a:gd name="T51" fmla="*/ 1122 h 1122"/>
                <a:gd name="T52" fmla="*/ 728 w 1412"/>
                <a:gd name="T53" fmla="*/ 1122 h 1122"/>
                <a:gd name="T54" fmla="*/ 756 w 1412"/>
                <a:gd name="T55" fmla="*/ 1122 h 1122"/>
                <a:gd name="T56" fmla="*/ 783 w 1412"/>
                <a:gd name="T57" fmla="*/ 1122 h 1122"/>
                <a:gd name="T58" fmla="*/ 811 w 1412"/>
                <a:gd name="T59" fmla="*/ 1122 h 1122"/>
                <a:gd name="T60" fmla="*/ 839 w 1412"/>
                <a:gd name="T61" fmla="*/ 1122 h 1122"/>
                <a:gd name="T62" fmla="*/ 866 w 1412"/>
                <a:gd name="T63" fmla="*/ 1122 h 1122"/>
                <a:gd name="T64" fmla="*/ 894 w 1412"/>
                <a:gd name="T65" fmla="*/ 1122 h 1122"/>
                <a:gd name="T66" fmla="*/ 921 w 1412"/>
                <a:gd name="T67" fmla="*/ 1122 h 1122"/>
                <a:gd name="T68" fmla="*/ 949 w 1412"/>
                <a:gd name="T69" fmla="*/ 1122 h 1122"/>
                <a:gd name="T70" fmla="*/ 976 w 1412"/>
                <a:gd name="T71" fmla="*/ 1122 h 1122"/>
                <a:gd name="T72" fmla="*/ 1004 w 1412"/>
                <a:gd name="T73" fmla="*/ 1122 h 1122"/>
                <a:gd name="T74" fmla="*/ 1032 w 1412"/>
                <a:gd name="T75" fmla="*/ 1122 h 1122"/>
                <a:gd name="T76" fmla="*/ 1059 w 1412"/>
                <a:gd name="T77" fmla="*/ 1122 h 1122"/>
                <a:gd name="T78" fmla="*/ 1087 w 1412"/>
                <a:gd name="T79" fmla="*/ 1122 h 1122"/>
                <a:gd name="T80" fmla="*/ 1114 w 1412"/>
                <a:gd name="T81" fmla="*/ 1122 h 1122"/>
                <a:gd name="T82" fmla="*/ 1142 w 1412"/>
                <a:gd name="T83" fmla="*/ 1122 h 1122"/>
                <a:gd name="T84" fmla="*/ 1169 w 1412"/>
                <a:gd name="T85" fmla="*/ 1122 h 1122"/>
                <a:gd name="T86" fmla="*/ 1197 w 1412"/>
                <a:gd name="T87" fmla="*/ 1122 h 1122"/>
                <a:gd name="T88" fmla="*/ 1225 w 1412"/>
                <a:gd name="T89" fmla="*/ 1122 h 1122"/>
                <a:gd name="T90" fmla="*/ 1252 w 1412"/>
                <a:gd name="T91" fmla="*/ 1122 h 1122"/>
                <a:gd name="T92" fmla="*/ 1280 w 1412"/>
                <a:gd name="T93" fmla="*/ 1122 h 1122"/>
                <a:gd name="T94" fmla="*/ 1307 w 1412"/>
                <a:gd name="T95" fmla="*/ 1122 h 1122"/>
                <a:gd name="T96" fmla="*/ 1335 w 1412"/>
                <a:gd name="T97" fmla="*/ 1122 h 1122"/>
                <a:gd name="T98" fmla="*/ 1362 w 1412"/>
                <a:gd name="T99" fmla="*/ 1122 h 1122"/>
                <a:gd name="T100" fmla="*/ 1390 w 1412"/>
                <a:gd name="T101" fmla="*/ 1122 h 1122"/>
                <a:gd name="T102" fmla="*/ 1412 w 1412"/>
                <a:gd name="T103" fmla="*/ 112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12" h="1122">
                  <a:moveTo>
                    <a:pt x="0" y="1122"/>
                  </a:moveTo>
                  <a:lnTo>
                    <a:pt x="0" y="1122"/>
                  </a:lnTo>
                  <a:lnTo>
                    <a:pt x="0" y="1122"/>
                  </a:lnTo>
                  <a:lnTo>
                    <a:pt x="6" y="1122"/>
                  </a:lnTo>
                  <a:lnTo>
                    <a:pt x="11" y="1122"/>
                  </a:lnTo>
                  <a:lnTo>
                    <a:pt x="17" y="1122"/>
                  </a:lnTo>
                  <a:lnTo>
                    <a:pt x="23" y="1122"/>
                  </a:lnTo>
                  <a:lnTo>
                    <a:pt x="28" y="1122"/>
                  </a:lnTo>
                  <a:lnTo>
                    <a:pt x="34" y="1122"/>
                  </a:lnTo>
                  <a:lnTo>
                    <a:pt x="39" y="1122"/>
                  </a:lnTo>
                  <a:lnTo>
                    <a:pt x="45" y="1122"/>
                  </a:lnTo>
                  <a:lnTo>
                    <a:pt x="50" y="1122"/>
                  </a:lnTo>
                  <a:lnTo>
                    <a:pt x="56" y="1122"/>
                  </a:lnTo>
                  <a:lnTo>
                    <a:pt x="61" y="1122"/>
                  </a:lnTo>
                  <a:lnTo>
                    <a:pt x="67" y="1122"/>
                  </a:lnTo>
                  <a:lnTo>
                    <a:pt x="72" y="1122"/>
                  </a:lnTo>
                  <a:lnTo>
                    <a:pt x="78" y="1122"/>
                  </a:lnTo>
                  <a:lnTo>
                    <a:pt x="83" y="1122"/>
                  </a:lnTo>
                  <a:lnTo>
                    <a:pt x="89" y="1122"/>
                  </a:lnTo>
                  <a:lnTo>
                    <a:pt x="94" y="1122"/>
                  </a:lnTo>
                  <a:lnTo>
                    <a:pt x="100" y="1122"/>
                  </a:lnTo>
                  <a:lnTo>
                    <a:pt x="105" y="1122"/>
                  </a:lnTo>
                  <a:lnTo>
                    <a:pt x="111" y="1122"/>
                  </a:lnTo>
                  <a:lnTo>
                    <a:pt x="116" y="1122"/>
                  </a:lnTo>
                  <a:lnTo>
                    <a:pt x="122" y="1122"/>
                  </a:lnTo>
                  <a:lnTo>
                    <a:pt x="127" y="1122"/>
                  </a:lnTo>
                  <a:lnTo>
                    <a:pt x="133" y="1122"/>
                  </a:lnTo>
                  <a:lnTo>
                    <a:pt x="138" y="1122"/>
                  </a:lnTo>
                  <a:lnTo>
                    <a:pt x="144" y="1122"/>
                  </a:lnTo>
                  <a:lnTo>
                    <a:pt x="149" y="1122"/>
                  </a:lnTo>
                  <a:lnTo>
                    <a:pt x="155" y="1122"/>
                  </a:lnTo>
                  <a:lnTo>
                    <a:pt x="160" y="1122"/>
                  </a:lnTo>
                  <a:lnTo>
                    <a:pt x="166" y="1122"/>
                  </a:lnTo>
                  <a:lnTo>
                    <a:pt x="171" y="1122"/>
                  </a:lnTo>
                  <a:lnTo>
                    <a:pt x="177" y="1122"/>
                  </a:lnTo>
                  <a:lnTo>
                    <a:pt x="182" y="1122"/>
                  </a:lnTo>
                  <a:lnTo>
                    <a:pt x="188" y="1122"/>
                  </a:lnTo>
                  <a:lnTo>
                    <a:pt x="193" y="1122"/>
                  </a:lnTo>
                  <a:lnTo>
                    <a:pt x="199" y="1122"/>
                  </a:lnTo>
                  <a:lnTo>
                    <a:pt x="204" y="1122"/>
                  </a:lnTo>
                  <a:lnTo>
                    <a:pt x="210" y="1122"/>
                  </a:lnTo>
                  <a:lnTo>
                    <a:pt x="216" y="1122"/>
                  </a:lnTo>
                  <a:lnTo>
                    <a:pt x="221" y="1122"/>
                  </a:lnTo>
                  <a:lnTo>
                    <a:pt x="227" y="1122"/>
                  </a:lnTo>
                  <a:lnTo>
                    <a:pt x="232" y="1122"/>
                  </a:lnTo>
                  <a:lnTo>
                    <a:pt x="238" y="1122"/>
                  </a:lnTo>
                  <a:lnTo>
                    <a:pt x="243" y="1122"/>
                  </a:lnTo>
                  <a:lnTo>
                    <a:pt x="249" y="1122"/>
                  </a:lnTo>
                  <a:lnTo>
                    <a:pt x="254" y="1122"/>
                  </a:lnTo>
                  <a:lnTo>
                    <a:pt x="260" y="1122"/>
                  </a:lnTo>
                  <a:lnTo>
                    <a:pt x="265" y="1122"/>
                  </a:lnTo>
                  <a:lnTo>
                    <a:pt x="271" y="1122"/>
                  </a:lnTo>
                  <a:lnTo>
                    <a:pt x="276" y="1122"/>
                  </a:lnTo>
                  <a:lnTo>
                    <a:pt x="282" y="1122"/>
                  </a:lnTo>
                  <a:lnTo>
                    <a:pt x="287" y="1122"/>
                  </a:lnTo>
                  <a:lnTo>
                    <a:pt x="293" y="1117"/>
                  </a:lnTo>
                  <a:lnTo>
                    <a:pt x="298" y="1117"/>
                  </a:lnTo>
                  <a:lnTo>
                    <a:pt x="304" y="1117"/>
                  </a:lnTo>
                  <a:lnTo>
                    <a:pt x="309" y="1117"/>
                  </a:lnTo>
                  <a:lnTo>
                    <a:pt x="315" y="1117"/>
                  </a:lnTo>
                  <a:lnTo>
                    <a:pt x="320" y="1117"/>
                  </a:lnTo>
                  <a:lnTo>
                    <a:pt x="326" y="1111"/>
                  </a:lnTo>
                  <a:lnTo>
                    <a:pt x="331" y="1111"/>
                  </a:lnTo>
                  <a:lnTo>
                    <a:pt x="337" y="1105"/>
                  </a:lnTo>
                  <a:lnTo>
                    <a:pt x="342" y="1105"/>
                  </a:lnTo>
                  <a:lnTo>
                    <a:pt x="348" y="1100"/>
                  </a:lnTo>
                  <a:lnTo>
                    <a:pt x="353" y="1094"/>
                  </a:lnTo>
                  <a:lnTo>
                    <a:pt x="359" y="1089"/>
                  </a:lnTo>
                  <a:lnTo>
                    <a:pt x="364" y="1083"/>
                  </a:lnTo>
                  <a:lnTo>
                    <a:pt x="370" y="1077"/>
                  </a:lnTo>
                  <a:lnTo>
                    <a:pt x="375" y="1066"/>
                  </a:lnTo>
                  <a:lnTo>
                    <a:pt x="381" y="1055"/>
                  </a:lnTo>
                  <a:lnTo>
                    <a:pt x="386" y="1033"/>
                  </a:lnTo>
                  <a:lnTo>
                    <a:pt x="392" y="1010"/>
                  </a:lnTo>
                  <a:lnTo>
                    <a:pt x="397" y="982"/>
                  </a:lnTo>
                  <a:lnTo>
                    <a:pt x="403" y="943"/>
                  </a:lnTo>
                  <a:lnTo>
                    <a:pt x="409" y="904"/>
                  </a:lnTo>
                  <a:lnTo>
                    <a:pt x="414" y="870"/>
                  </a:lnTo>
                  <a:lnTo>
                    <a:pt x="420" y="836"/>
                  </a:lnTo>
                  <a:lnTo>
                    <a:pt x="425" y="808"/>
                  </a:lnTo>
                  <a:lnTo>
                    <a:pt x="431" y="791"/>
                  </a:lnTo>
                  <a:lnTo>
                    <a:pt x="436" y="769"/>
                  </a:lnTo>
                  <a:lnTo>
                    <a:pt x="442" y="741"/>
                  </a:lnTo>
                  <a:lnTo>
                    <a:pt x="447" y="696"/>
                  </a:lnTo>
                  <a:lnTo>
                    <a:pt x="453" y="634"/>
                  </a:lnTo>
                  <a:lnTo>
                    <a:pt x="458" y="567"/>
                  </a:lnTo>
                  <a:lnTo>
                    <a:pt x="464" y="488"/>
                  </a:lnTo>
                  <a:lnTo>
                    <a:pt x="469" y="416"/>
                  </a:lnTo>
                  <a:lnTo>
                    <a:pt x="475" y="337"/>
                  </a:lnTo>
                  <a:lnTo>
                    <a:pt x="480" y="264"/>
                  </a:lnTo>
                  <a:lnTo>
                    <a:pt x="486" y="197"/>
                  </a:lnTo>
                  <a:lnTo>
                    <a:pt x="491" y="146"/>
                  </a:lnTo>
                  <a:lnTo>
                    <a:pt x="497" y="96"/>
                  </a:lnTo>
                  <a:lnTo>
                    <a:pt x="502" y="57"/>
                  </a:lnTo>
                  <a:lnTo>
                    <a:pt x="508" y="23"/>
                  </a:lnTo>
                  <a:lnTo>
                    <a:pt x="513" y="6"/>
                  </a:lnTo>
                  <a:lnTo>
                    <a:pt x="519" y="0"/>
                  </a:lnTo>
                  <a:lnTo>
                    <a:pt x="524" y="12"/>
                  </a:lnTo>
                  <a:lnTo>
                    <a:pt x="530" y="40"/>
                  </a:lnTo>
                  <a:lnTo>
                    <a:pt x="535" y="85"/>
                  </a:lnTo>
                  <a:lnTo>
                    <a:pt x="541" y="152"/>
                  </a:lnTo>
                  <a:lnTo>
                    <a:pt x="546" y="236"/>
                  </a:lnTo>
                  <a:lnTo>
                    <a:pt x="552" y="326"/>
                  </a:lnTo>
                  <a:lnTo>
                    <a:pt x="557" y="421"/>
                  </a:lnTo>
                  <a:lnTo>
                    <a:pt x="563" y="505"/>
                  </a:lnTo>
                  <a:lnTo>
                    <a:pt x="568" y="601"/>
                  </a:lnTo>
                  <a:lnTo>
                    <a:pt x="574" y="696"/>
                  </a:lnTo>
                  <a:lnTo>
                    <a:pt x="579" y="786"/>
                  </a:lnTo>
                  <a:lnTo>
                    <a:pt x="585" y="859"/>
                  </a:lnTo>
                  <a:lnTo>
                    <a:pt x="590" y="926"/>
                  </a:lnTo>
                  <a:lnTo>
                    <a:pt x="596" y="971"/>
                  </a:lnTo>
                  <a:lnTo>
                    <a:pt x="602" y="1005"/>
                  </a:lnTo>
                  <a:lnTo>
                    <a:pt x="607" y="1033"/>
                  </a:lnTo>
                  <a:lnTo>
                    <a:pt x="613" y="1055"/>
                  </a:lnTo>
                  <a:lnTo>
                    <a:pt x="618" y="1072"/>
                  </a:lnTo>
                  <a:lnTo>
                    <a:pt x="624" y="1083"/>
                  </a:lnTo>
                  <a:lnTo>
                    <a:pt x="629" y="1094"/>
                  </a:lnTo>
                  <a:lnTo>
                    <a:pt x="635" y="1105"/>
                  </a:lnTo>
                  <a:lnTo>
                    <a:pt x="640" y="1111"/>
                  </a:lnTo>
                  <a:lnTo>
                    <a:pt x="646" y="1111"/>
                  </a:lnTo>
                  <a:lnTo>
                    <a:pt x="651" y="1117"/>
                  </a:lnTo>
                  <a:lnTo>
                    <a:pt x="657" y="1117"/>
                  </a:lnTo>
                  <a:lnTo>
                    <a:pt x="662" y="1117"/>
                  </a:lnTo>
                  <a:lnTo>
                    <a:pt x="668" y="1122"/>
                  </a:lnTo>
                  <a:lnTo>
                    <a:pt x="673" y="1122"/>
                  </a:lnTo>
                  <a:lnTo>
                    <a:pt x="679" y="1122"/>
                  </a:lnTo>
                  <a:lnTo>
                    <a:pt x="684" y="1122"/>
                  </a:lnTo>
                  <a:lnTo>
                    <a:pt x="690" y="1122"/>
                  </a:lnTo>
                  <a:lnTo>
                    <a:pt x="695" y="1122"/>
                  </a:lnTo>
                  <a:lnTo>
                    <a:pt x="701" y="1122"/>
                  </a:lnTo>
                  <a:lnTo>
                    <a:pt x="706" y="1122"/>
                  </a:lnTo>
                  <a:lnTo>
                    <a:pt x="712" y="1122"/>
                  </a:lnTo>
                  <a:lnTo>
                    <a:pt x="717" y="1122"/>
                  </a:lnTo>
                  <a:lnTo>
                    <a:pt x="723" y="1122"/>
                  </a:lnTo>
                  <a:lnTo>
                    <a:pt x="728" y="1122"/>
                  </a:lnTo>
                  <a:lnTo>
                    <a:pt x="734" y="1122"/>
                  </a:lnTo>
                  <a:lnTo>
                    <a:pt x="739" y="1122"/>
                  </a:lnTo>
                  <a:lnTo>
                    <a:pt x="745" y="1122"/>
                  </a:lnTo>
                  <a:lnTo>
                    <a:pt x="750" y="1122"/>
                  </a:lnTo>
                  <a:lnTo>
                    <a:pt x="756" y="1122"/>
                  </a:lnTo>
                  <a:lnTo>
                    <a:pt x="761" y="1122"/>
                  </a:lnTo>
                  <a:lnTo>
                    <a:pt x="767" y="1122"/>
                  </a:lnTo>
                  <a:lnTo>
                    <a:pt x="772" y="1122"/>
                  </a:lnTo>
                  <a:lnTo>
                    <a:pt x="778" y="1122"/>
                  </a:lnTo>
                  <a:lnTo>
                    <a:pt x="783" y="1122"/>
                  </a:lnTo>
                  <a:lnTo>
                    <a:pt x="789" y="1122"/>
                  </a:lnTo>
                  <a:lnTo>
                    <a:pt x="795" y="1122"/>
                  </a:lnTo>
                  <a:lnTo>
                    <a:pt x="800" y="1122"/>
                  </a:lnTo>
                  <a:lnTo>
                    <a:pt x="806" y="1122"/>
                  </a:lnTo>
                  <a:lnTo>
                    <a:pt x="811" y="1122"/>
                  </a:lnTo>
                  <a:lnTo>
                    <a:pt x="817" y="1122"/>
                  </a:lnTo>
                  <a:lnTo>
                    <a:pt x="822" y="1122"/>
                  </a:lnTo>
                  <a:lnTo>
                    <a:pt x="828" y="1122"/>
                  </a:lnTo>
                  <a:lnTo>
                    <a:pt x="833" y="1122"/>
                  </a:lnTo>
                  <a:lnTo>
                    <a:pt x="839" y="1122"/>
                  </a:lnTo>
                  <a:lnTo>
                    <a:pt x="844" y="1122"/>
                  </a:lnTo>
                  <a:lnTo>
                    <a:pt x="850" y="1122"/>
                  </a:lnTo>
                  <a:lnTo>
                    <a:pt x="855" y="1122"/>
                  </a:lnTo>
                  <a:lnTo>
                    <a:pt x="861" y="1122"/>
                  </a:lnTo>
                  <a:lnTo>
                    <a:pt x="866" y="1122"/>
                  </a:lnTo>
                  <a:lnTo>
                    <a:pt x="872" y="1122"/>
                  </a:lnTo>
                  <a:lnTo>
                    <a:pt x="877" y="1122"/>
                  </a:lnTo>
                  <a:lnTo>
                    <a:pt x="883" y="1122"/>
                  </a:lnTo>
                  <a:lnTo>
                    <a:pt x="888" y="1122"/>
                  </a:lnTo>
                  <a:lnTo>
                    <a:pt x="894" y="1122"/>
                  </a:lnTo>
                  <a:lnTo>
                    <a:pt x="899" y="1122"/>
                  </a:lnTo>
                  <a:lnTo>
                    <a:pt x="905" y="1122"/>
                  </a:lnTo>
                  <a:lnTo>
                    <a:pt x="910" y="1122"/>
                  </a:lnTo>
                  <a:lnTo>
                    <a:pt x="916" y="1122"/>
                  </a:lnTo>
                  <a:lnTo>
                    <a:pt x="921" y="1122"/>
                  </a:lnTo>
                  <a:lnTo>
                    <a:pt x="927" y="1122"/>
                  </a:lnTo>
                  <a:lnTo>
                    <a:pt x="932" y="1122"/>
                  </a:lnTo>
                  <a:lnTo>
                    <a:pt x="938" y="1122"/>
                  </a:lnTo>
                  <a:lnTo>
                    <a:pt x="943" y="1122"/>
                  </a:lnTo>
                  <a:lnTo>
                    <a:pt x="949" y="1122"/>
                  </a:lnTo>
                  <a:lnTo>
                    <a:pt x="954" y="1122"/>
                  </a:lnTo>
                  <a:lnTo>
                    <a:pt x="960" y="1122"/>
                  </a:lnTo>
                  <a:lnTo>
                    <a:pt x="965" y="1122"/>
                  </a:lnTo>
                  <a:lnTo>
                    <a:pt x="971" y="1122"/>
                  </a:lnTo>
                  <a:lnTo>
                    <a:pt x="976" y="1122"/>
                  </a:lnTo>
                  <a:lnTo>
                    <a:pt x="982" y="1122"/>
                  </a:lnTo>
                  <a:lnTo>
                    <a:pt x="988" y="1122"/>
                  </a:lnTo>
                  <a:lnTo>
                    <a:pt x="993" y="1122"/>
                  </a:lnTo>
                  <a:lnTo>
                    <a:pt x="999" y="1122"/>
                  </a:lnTo>
                  <a:lnTo>
                    <a:pt x="1004" y="1122"/>
                  </a:lnTo>
                  <a:lnTo>
                    <a:pt x="1010" y="1122"/>
                  </a:lnTo>
                  <a:lnTo>
                    <a:pt x="1015" y="1122"/>
                  </a:lnTo>
                  <a:lnTo>
                    <a:pt x="1021" y="1122"/>
                  </a:lnTo>
                  <a:lnTo>
                    <a:pt x="1026" y="1122"/>
                  </a:lnTo>
                  <a:lnTo>
                    <a:pt x="1032" y="1122"/>
                  </a:lnTo>
                  <a:lnTo>
                    <a:pt x="1037" y="1122"/>
                  </a:lnTo>
                  <a:lnTo>
                    <a:pt x="1043" y="1122"/>
                  </a:lnTo>
                  <a:lnTo>
                    <a:pt x="1048" y="1122"/>
                  </a:lnTo>
                  <a:lnTo>
                    <a:pt x="1054" y="1122"/>
                  </a:lnTo>
                  <a:lnTo>
                    <a:pt x="1059" y="1122"/>
                  </a:lnTo>
                  <a:lnTo>
                    <a:pt x="1065" y="1122"/>
                  </a:lnTo>
                  <a:lnTo>
                    <a:pt x="1070" y="1122"/>
                  </a:lnTo>
                  <a:lnTo>
                    <a:pt x="1076" y="1122"/>
                  </a:lnTo>
                  <a:lnTo>
                    <a:pt x="1081" y="1122"/>
                  </a:lnTo>
                  <a:lnTo>
                    <a:pt x="1087" y="1122"/>
                  </a:lnTo>
                  <a:lnTo>
                    <a:pt x="1092" y="1122"/>
                  </a:lnTo>
                  <a:lnTo>
                    <a:pt x="1098" y="1122"/>
                  </a:lnTo>
                  <a:lnTo>
                    <a:pt x="1103" y="1122"/>
                  </a:lnTo>
                  <a:lnTo>
                    <a:pt x="1109" y="1122"/>
                  </a:lnTo>
                  <a:lnTo>
                    <a:pt x="1114" y="1122"/>
                  </a:lnTo>
                  <a:lnTo>
                    <a:pt x="1120" y="1122"/>
                  </a:lnTo>
                  <a:lnTo>
                    <a:pt x="1125" y="1122"/>
                  </a:lnTo>
                  <a:lnTo>
                    <a:pt x="1131" y="1122"/>
                  </a:lnTo>
                  <a:lnTo>
                    <a:pt x="1136" y="1122"/>
                  </a:lnTo>
                  <a:lnTo>
                    <a:pt x="1142" y="1122"/>
                  </a:lnTo>
                  <a:lnTo>
                    <a:pt x="1147" y="1122"/>
                  </a:lnTo>
                  <a:lnTo>
                    <a:pt x="1153" y="1122"/>
                  </a:lnTo>
                  <a:lnTo>
                    <a:pt x="1158" y="1122"/>
                  </a:lnTo>
                  <a:lnTo>
                    <a:pt x="1164" y="1122"/>
                  </a:lnTo>
                  <a:lnTo>
                    <a:pt x="1169" y="1122"/>
                  </a:lnTo>
                  <a:lnTo>
                    <a:pt x="1175" y="1122"/>
                  </a:lnTo>
                  <a:lnTo>
                    <a:pt x="1180" y="1122"/>
                  </a:lnTo>
                  <a:lnTo>
                    <a:pt x="1186" y="1122"/>
                  </a:lnTo>
                  <a:lnTo>
                    <a:pt x="1192" y="1122"/>
                  </a:lnTo>
                  <a:lnTo>
                    <a:pt x="1197" y="1122"/>
                  </a:lnTo>
                  <a:lnTo>
                    <a:pt x="1203" y="1122"/>
                  </a:lnTo>
                  <a:lnTo>
                    <a:pt x="1208" y="1122"/>
                  </a:lnTo>
                  <a:lnTo>
                    <a:pt x="1214" y="1122"/>
                  </a:lnTo>
                  <a:lnTo>
                    <a:pt x="1219" y="1122"/>
                  </a:lnTo>
                  <a:lnTo>
                    <a:pt x="1225" y="1122"/>
                  </a:lnTo>
                  <a:lnTo>
                    <a:pt x="1230" y="1122"/>
                  </a:lnTo>
                  <a:lnTo>
                    <a:pt x="1236" y="1122"/>
                  </a:lnTo>
                  <a:lnTo>
                    <a:pt x="1241" y="1122"/>
                  </a:lnTo>
                  <a:lnTo>
                    <a:pt x="1247" y="1122"/>
                  </a:lnTo>
                  <a:lnTo>
                    <a:pt x="1252" y="1122"/>
                  </a:lnTo>
                  <a:lnTo>
                    <a:pt x="1258" y="1122"/>
                  </a:lnTo>
                  <a:lnTo>
                    <a:pt x="1263" y="1122"/>
                  </a:lnTo>
                  <a:lnTo>
                    <a:pt x="1269" y="1122"/>
                  </a:lnTo>
                  <a:lnTo>
                    <a:pt x="1274" y="1122"/>
                  </a:lnTo>
                  <a:lnTo>
                    <a:pt x="1280" y="1122"/>
                  </a:lnTo>
                  <a:lnTo>
                    <a:pt x="1285" y="1122"/>
                  </a:lnTo>
                  <a:lnTo>
                    <a:pt x="1291" y="1122"/>
                  </a:lnTo>
                  <a:lnTo>
                    <a:pt x="1296" y="1122"/>
                  </a:lnTo>
                  <a:lnTo>
                    <a:pt x="1302" y="1122"/>
                  </a:lnTo>
                  <a:lnTo>
                    <a:pt x="1307" y="1122"/>
                  </a:lnTo>
                  <a:lnTo>
                    <a:pt x="1313" y="1122"/>
                  </a:lnTo>
                  <a:lnTo>
                    <a:pt x="1318" y="1122"/>
                  </a:lnTo>
                  <a:lnTo>
                    <a:pt x="1324" y="1122"/>
                  </a:lnTo>
                  <a:lnTo>
                    <a:pt x="1329" y="1122"/>
                  </a:lnTo>
                  <a:lnTo>
                    <a:pt x="1335" y="1122"/>
                  </a:lnTo>
                  <a:lnTo>
                    <a:pt x="1340" y="1122"/>
                  </a:lnTo>
                  <a:lnTo>
                    <a:pt x="1346" y="1122"/>
                  </a:lnTo>
                  <a:lnTo>
                    <a:pt x="1351" y="1122"/>
                  </a:lnTo>
                  <a:lnTo>
                    <a:pt x="1357" y="1122"/>
                  </a:lnTo>
                  <a:lnTo>
                    <a:pt x="1362" y="1122"/>
                  </a:lnTo>
                  <a:lnTo>
                    <a:pt x="1368" y="1122"/>
                  </a:lnTo>
                  <a:lnTo>
                    <a:pt x="1373" y="1122"/>
                  </a:lnTo>
                  <a:lnTo>
                    <a:pt x="1379" y="1122"/>
                  </a:lnTo>
                  <a:lnTo>
                    <a:pt x="1385" y="1122"/>
                  </a:lnTo>
                  <a:lnTo>
                    <a:pt x="1390" y="1122"/>
                  </a:lnTo>
                  <a:lnTo>
                    <a:pt x="1396" y="1122"/>
                  </a:lnTo>
                  <a:lnTo>
                    <a:pt x="1401" y="1122"/>
                  </a:lnTo>
                  <a:lnTo>
                    <a:pt x="1407" y="1122"/>
                  </a:lnTo>
                  <a:lnTo>
                    <a:pt x="1412" y="1122"/>
                  </a:lnTo>
                  <a:lnTo>
                    <a:pt x="1412" y="1122"/>
                  </a:lnTo>
                </a:path>
              </a:pathLst>
            </a:custGeom>
            <a:noFill/>
            <a:ln w="9525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118"/>
            <p:cNvSpPr>
              <a:spLocks/>
            </p:cNvSpPr>
            <p:nvPr/>
          </p:nvSpPr>
          <p:spPr bwMode="auto">
            <a:xfrm>
              <a:off x="2746375" y="4438650"/>
              <a:ext cx="2241550" cy="1406525"/>
            </a:xfrm>
            <a:custGeom>
              <a:avLst/>
              <a:gdLst>
                <a:gd name="T0" fmla="*/ 11 w 1412"/>
                <a:gd name="T1" fmla="*/ 886 h 886"/>
                <a:gd name="T2" fmla="*/ 39 w 1412"/>
                <a:gd name="T3" fmla="*/ 886 h 886"/>
                <a:gd name="T4" fmla="*/ 67 w 1412"/>
                <a:gd name="T5" fmla="*/ 886 h 886"/>
                <a:gd name="T6" fmla="*/ 94 w 1412"/>
                <a:gd name="T7" fmla="*/ 886 h 886"/>
                <a:gd name="T8" fmla="*/ 122 w 1412"/>
                <a:gd name="T9" fmla="*/ 886 h 886"/>
                <a:gd name="T10" fmla="*/ 149 w 1412"/>
                <a:gd name="T11" fmla="*/ 886 h 886"/>
                <a:gd name="T12" fmla="*/ 177 w 1412"/>
                <a:gd name="T13" fmla="*/ 886 h 886"/>
                <a:gd name="T14" fmla="*/ 204 w 1412"/>
                <a:gd name="T15" fmla="*/ 886 h 886"/>
                <a:gd name="T16" fmla="*/ 232 w 1412"/>
                <a:gd name="T17" fmla="*/ 886 h 886"/>
                <a:gd name="T18" fmla="*/ 260 w 1412"/>
                <a:gd name="T19" fmla="*/ 886 h 886"/>
                <a:gd name="T20" fmla="*/ 287 w 1412"/>
                <a:gd name="T21" fmla="*/ 886 h 886"/>
                <a:gd name="T22" fmla="*/ 315 w 1412"/>
                <a:gd name="T23" fmla="*/ 886 h 886"/>
                <a:gd name="T24" fmla="*/ 342 w 1412"/>
                <a:gd name="T25" fmla="*/ 886 h 886"/>
                <a:gd name="T26" fmla="*/ 370 w 1412"/>
                <a:gd name="T27" fmla="*/ 886 h 886"/>
                <a:gd name="T28" fmla="*/ 397 w 1412"/>
                <a:gd name="T29" fmla="*/ 881 h 886"/>
                <a:gd name="T30" fmla="*/ 425 w 1412"/>
                <a:gd name="T31" fmla="*/ 881 h 886"/>
                <a:gd name="T32" fmla="*/ 453 w 1412"/>
                <a:gd name="T33" fmla="*/ 875 h 886"/>
                <a:gd name="T34" fmla="*/ 480 w 1412"/>
                <a:gd name="T35" fmla="*/ 858 h 886"/>
                <a:gd name="T36" fmla="*/ 508 w 1412"/>
                <a:gd name="T37" fmla="*/ 825 h 886"/>
                <a:gd name="T38" fmla="*/ 535 w 1412"/>
                <a:gd name="T39" fmla="*/ 774 h 886"/>
                <a:gd name="T40" fmla="*/ 563 w 1412"/>
                <a:gd name="T41" fmla="*/ 684 h 886"/>
                <a:gd name="T42" fmla="*/ 590 w 1412"/>
                <a:gd name="T43" fmla="*/ 471 h 886"/>
                <a:gd name="T44" fmla="*/ 618 w 1412"/>
                <a:gd name="T45" fmla="*/ 297 h 886"/>
                <a:gd name="T46" fmla="*/ 646 w 1412"/>
                <a:gd name="T47" fmla="*/ 157 h 886"/>
                <a:gd name="T48" fmla="*/ 673 w 1412"/>
                <a:gd name="T49" fmla="*/ 45 h 886"/>
                <a:gd name="T50" fmla="*/ 701 w 1412"/>
                <a:gd name="T51" fmla="*/ 264 h 886"/>
                <a:gd name="T52" fmla="*/ 728 w 1412"/>
                <a:gd name="T53" fmla="*/ 533 h 886"/>
                <a:gd name="T54" fmla="*/ 756 w 1412"/>
                <a:gd name="T55" fmla="*/ 785 h 886"/>
                <a:gd name="T56" fmla="*/ 783 w 1412"/>
                <a:gd name="T57" fmla="*/ 864 h 886"/>
                <a:gd name="T58" fmla="*/ 811 w 1412"/>
                <a:gd name="T59" fmla="*/ 886 h 886"/>
                <a:gd name="T60" fmla="*/ 839 w 1412"/>
                <a:gd name="T61" fmla="*/ 886 h 886"/>
                <a:gd name="T62" fmla="*/ 866 w 1412"/>
                <a:gd name="T63" fmla="*/ 886 h 886"/>
                <a:gd name="T64" fmla="*/ 894 w 1412"/>
                <a:gd name="T65" fmla="*/ 886 h 886"/>
                <a:gd name="T66" fmla="*/ 921 w 1412"/>
                <a:gd name="T67" fmla="*/ 886 h 886"/>
                <a:gd name="T68" fmla="*/ 949 w 1412"/>
                <a:gd name="T69" fmla="*/ 886 h 886"/>
                <a:gd name="T70" fmla="*/ 976 w 1412"/>
                <a:gd name="T71" fmla="*/ 886 h 886"/>
                <a:gd name="T72" fmla="*/ 1004 w 1412"/>
                <a:gd name="T73" fmla="*/ 886 h 886"/>
                <a:gd name="T74" fmla="*/ 1032 w 1412"/>
                <a:gd name="T75" fmla="*/ 886 h 886"/>
                <a:gd name="T76" fmla="*/ 1059 w 1412"/>
                <a:gd name="T77" fmla="*/ 886 h 886"/>
                <a:gd name="T78" fmla="*/ 1087 w 1412"/>
                <a:gd name="T79" fmla="*/ 886 h 886"/>
                <a:gd name="T80" fmla="*/ 1114 w 1412"/>
                <a:gd name="T81" fmla="*/ 886 h 886"/>
                <a:gd name="T82" fmla="*/ 1142 w 1412"/>
                <a:gd name="T83" fmla="*/ 886 h 886"/>
                <a:gd name="T84" fmla="*/ 1169 w 1412"/>
                <a:gd name="T85" fmla="*/ 886 h 886"/>
                <a:gd name="T86" fmla="*/ 1197 w 1412"/>
                <a:gd name="T87" fmla="*/ 886 h 886"/>
                <a:gd name="T88" fmla="*/ 1225 w 1412"/>
                <a:gd name="T89" fmla="*/ 886 h 886"/>
                <a:gd name="T90" fmla="*/ 1252 w 1412"/>
                <a:gd name="T91" fmla="*/ 886 h 886"/>
                <a:gd name="T92" fmla="*/ 1280 w 1412"/>
                <a:gd name="T93" fmla="*/ 886 h 886"/>
                <a:gd name="T94" fmla="*/ 1307 w 1412"/>
                <a:gd name="T95" fmla="*/ 886 h 886"/>
                <a:gd name="T96" fmla="*/ 1335 w 1412"/>
                <a:gd name="T97" fmla="*/ 886 h 886"/>
                <a:gd name="T98" fmla="*/ 1362 w 1412"/>
                <a:gd name="T99" fmla="*/ 886 h 886"/>
                <a:gd name="T100" fmla="*/ 1390 w 1412"/>
                <a:gd name="T101" fmla="*/ 886 h 886"/>
                <a:gd name="T102" fmla="*/ 1412 w 1412"/>
                <a:gd name="T103" fmla="*/ 886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12" h="886">
                  <a:moveTo>
                    <a:pt x="0" y="886"/>
                  </a:moveTo>
                  <a:lnTo>
                    <a:pt x="0" y="886"/>
                  </a:lnTo>
                  <a:lnTo>
                    <a:pt x="0" y="886"/>
                  </a:lnTo>
                  <a:lnTo>
                    <a:pt x="6" y="886"/>
                  </a:lnTo>
                  <a:lnTo>
                    <a:pt x="11" y="886"/>
                  </a:lnTo>
                  <a:lnTo>
                    <a:pt x="17" y="886"/>
                  </a:lnTo>
                  <a:lnTo>
                    <a:pt x="23" y="886"/>
                  </a:lnTo>
                  <a:lnTo>
                    <a:pt x="28" y="886"/>
                  </a:lnTo>
                  <a:lnTo>
                    <a:pt x="34" y="886"/>
                  </a:lnTo>
                  <a:lnTo>
                    <a:pt x="39" y="886"/>
                  </a:lnTo>
                  <a:lnTo>
                    <a:pt x="45" y="886"/>
                  </a:lnTo>
                  <a:lnTo>
                    <a:pt x="50" y="886"/>
                  </a:lnTo>
                  <a:lnTo>
                    <a:pt x="56" y="886"/>
                  </a:lnTo>
                  <a:lnTo>
                    <a:pt x="61" y="886"/>
                  </a:lnTo>
                  <a:lnTo>
                    <a:pt x="67" y="886"/>
                  </a:lnTo>
                  <a:lnTo>
                    <a:pt x="72" y="886"/>
                  </a:lnTo>
                  <a:lnTo>
                    <a:pt x="78" y="886"/>
                  </a:lnTo>
                  <a:lnTo>
                    <a:pt x="83" y="886"/>
                  </a:lnTo>
                  <a:lnTo>
                    <a:pt x="89" y="886"/>
                  </a:lnTo>
                  <a:lnTo>
                    <a:pt x="94" y="886"/>
                  </a:lnTo>
                  <a:lnTo>
                    <a:pt x="100" y="886"/>
                  </a:lnTo>
                  <a:lnTo>
                    <a:pt x="105" y="886"/>
                  </a:lnTo>
                  <a:lnTo>
                    <a:pt x="111" y="886"/>
                  </a:lnTo>
                  <a:lnTo>
                    <a:pt x="116" y="886"/>
                  </a:lnTo>
                  <a:lnTo>
                    <a:pt x="122" y="886"/>
                  </a:lnTo>
                  <a:lnTo>
                    <a:pt x="127" y="886"/>
                  </a:lnTo>
                  <a:lnTo>
                    <a:pt x="133" y="886"/>
                  </a:lnTo>
                  <a:lnTo>
                    <a:pt x="138" y="886"/>
                  </a:lnTo>
                  <a:lnTo>
                    <a:pt x="144" y="886"/>
                  </a:lnTo>
                  <a:lnTo>
                    <a:pt x="149" y="886"/>
                  </a:lnTo>
                  <a:lnTo>
                    <a:pt x="155" y="886"/>
                  </a:lnTo>
                  <a:lnTo>
                    <a:pt x="160" y="886"/>
                  </a:lnTo>
                  <a:lnTo>
                    <a:pt x="166" y="886"/>
                  </a:lnTo>
                  <a:lnTo>
                    <a:pt x="171" y="886"/>
                  </a:lnTo>
                  <a:lnTo>
                    <a:pt x="177" y="886"/>
                  </a:lnTo>
                  <a:lnTo>
                    <a:pt x="182" y="886"/>
                  </a:lnTo>
                  <a:lnTo>
                    <a:pt x="188" y="886"/>
                  </a:lnTo>
                  <a:lnTo>
                    <a:pt x="193" y="886"/>
                  </a:lnTo>
                  <a:lnTo>
                    <a:pt x="199" y="886"/>
                  </a:lnTo>
                  <a:lnTo>
                    <a:pt x="204" y="886"/>
                  </a:lnTo>
                  <a:lnTo>
                    <a:pt x="210" y="886"/>
                  </a:lnTo>
                  <a:lnTo>
                    <a:pt x="216" y="886"/>
                  </a:lnTo>
                  <a:lnTo>
                    <a:pt x="221" y="886"/>
                  </a:lnTo>
                  <a:lnTo>
                    <a:pt x="227" y="886"/>
                  </a:lnTo>
                  <a:lnTo>
                    <a:pt x="232" y="886"/>
                  </a:lnTo>
                  <a:lnTo>
                    <a:pt x="238" y="886"/>
                  </a:lnTo>
                  <a:lnTo>
                    <a:pt x="243" y="886"/>
                  </a:lnTo>
                  <a:lnTo>
                    <a:pt x="249" y="886"/>
                  </a:lnTo>
                  <a:lnTo>
                    <a:pt x="254" y="886"/>
                  </a:lnTo>
                  <a:lnTo>
                    <a:pt x="260" y="886"/>
                  </a:lnTo>
                  <a:lnTo>
                    <a:pt x="265" y="886"/>
                  </a:lnTo>
                  <a:lnTo>
                    <a:pt x="271" y="886"/>
                  </a:lnTo>
                  <a:lnTo>
                    <a:pt x="276" y="886"/>
                  </a:lnTo>
                  <a:lnTo>
                    <a:pt x="282" y="886"/>
                  </a:lnTo>
                  <a:lnTo>
                    <a:pt x="287" y="886"/>
                  </a:lnTo>
                  <a:lnTo>
                    <a:pt x="293" y="886"/>
                  </a:lnTo>
                  <a:lnTo>
                    <a:pt x="298" y="886"/>
                  </a:lnTo>
                  <a:lnTo>
                    <a:pt x="304" y="886"/>
                  </a:lnTo>
                  <a:lnTo>
                    <a:pt x="309" y="886"/>
                  </a:lnTo>
                  <a:lnTo>
                    <a:pt x="315" y="886"/>
                  </a:lnTo>
                  <a:lnTo>
                    <a:pt x="320" y="886"/>
                  </a:lnTo>
                  <a:lnTo>
                    <a:pt x="326" y="886"/>
                  </a:lnTo>
                  <a:lnTo>
                    <a:pt x="331" y="886"/>
                  </a:lnTo>
                  <a:lnTo>
                    <a:pt x="337" y="886"/>
                  </a:lnTo>
                  <a:lnTo>
                    <a:pt x="342" y="886"/>
                  </a:lnTo>
                  <a:lnTo>
                    <a:pt x="348" y="886"/>
                  </a:lnTo>
                  <a:lnTo>
                    <a:pt x="353" y="886"/>
                  </a:lnTo>
                  <a:lnTo>
                    <a:pt x="359" y="886"/>
                  </a:lnTo>
                  <a:lnTo>
                    <a:pt x="364" y="886"/>
                  </a:lnTo>
                  <a:lnTo>
                    <a:pt x="370" y="886"/>
                  </a:lnTo>
                  <a:lnTo>
                    <a:pt x="375" y="886"/>
                  </a:lnTo>
                  <a:lnTo>
                    <a:pt x="381" y="886"/>
                  </a:lnTo>
                  <a:lnTo>
                    <a:pt x="386" y="886"/>
                  </a:lnTo>
                  <a:lnTo>
                    <a:pt x="392" y="881"/>
                  </a:lnTo>
                  <a:lnTo>
                    <a:pt x="397" y="881"/>
                  </a:lnTo>
                  <a:lnTo>
                    <a:pt x="403" y="881"/>
                  </a:lnTo>
                  <a:lnTo>
                    <a:pt x="409" y="881"/>
                  </a:lnTo>
                  <a:lnTo>
                    <a:pt x="414" y="881"/>
                  </a:lnTo>
                  <a:lnTo>
                    <a:pt x="420" y="881"/>
                  </a:lnTo>
                  <a:lnTo>
                    <a:pt x="425" y="881"/>
                  </a:lnTo>
                  <a:lnTo>
                    <a:pt x="431" y="881"/>
                  </a:lnTo>
                  <a:lnTo>
                    <a:pt x="436" y="881"/>
                  </a:lnTo>
                  <a:lnTo>
                    <a:pt x="442" y="881"/>
                  </a:lnTo>
                  <a:lnTo>
                    <a:pt x="447" y="881"/>
                  </a:lnTo>
                  <a:lnTo>
                    <a:pt x="453" y="875"/>
                  </a:lnTo>
                  <a:lnTo>
                    <a:pt x="458" y="875"/>
                  </a:lnTo>
                  <a:lnTo>
                    <a:pt x="464" y="869"/>
                  </a:lnTo>
                  <a:lnTo>
                    <a:pt x="469" y="869"/>
                  </a:lnTo>
                  <a:lnTo>
                    <a:pt x="475" y="864"/>
                  </a:lnTo>
                  <a:lnTo>
                    <a:pt x="480" y="858"/>
                  </a:lnTo>
                  <a:lnTo>
                    <a:pt x="486" y="853"/>
                  </a:lnTo>
                  <a:lnTo>
                    <a:pt x="491" y="847"/>
                  </a:lnTo>
                  <a:lnTo>
                    <a:pt x="497" y="841"/>
                  </a:lnTo>
                  <a:lnTo>
                    <a:pt x="502" y="830"/>
                  </a:lnTo>
                  <a:lnTo>
                    <a:pt x="508" y="825"/>
                  </a:lnTo>
                  <a:lnTo>
                    <a:pt x="513" y="813"/>
                  </a:lnTo>
                  <a:lnTo>
                    <a:pt x="519" y="808"/>
                  </a:lnTo>
                  <a:lnTo>
                    <a:pt x="524" y="797"/>
                  </a:lnTo>
                  <a:lnTo>
                    <a:pt x="530" y="785"/>
                  </a:lnTo>
                  <a:lnTo>
                    <a:pt x="535" y="774"/>
                  </a:lnTo>
                  <a:lnTo>
                    <a:pt x="541" y="763"/>
                  </a:lnTo>
                  <a:lnTo>
                    <a:pt x="546" y="752"/>
                  </a:lnTo>
                  <a:lnTo>
                    <a:pt x="552" y="735"/>
                  </a:lnTo>
                  <a:lnTo>
                    <a:pt x="557" y="712"/>
                  </a:lnTo>
                  <a:lnTo>
                    <a:pt x="563" y="684"/>
                  </a:lnTo>
                  <a:lnTo>
                    <a:pt x="568" y="651"/>
                  </a:lnTo>
                  <a:lnTo>
                    <a:pt x="574" y="611"/>
                  </a:lnTo>
                  <a:lnTo>
                    <a:pt x="579" y="567"/>
                  </a:lnTo>
                  <a:lnTo>
                    <a:pt x="585" y="516"/>
                  </a:lnTo>
                  <a:lnTo>
                    <a:pt x="590" y="471"/>
                  </a:lnTo>
                  <a:lnTo>
                    <a:pt x="596" y="426"/>
                  </a:lnTo>
                  <a:lnTo>
                    <a:pt x="602" y="387"/>
                  </a:lnTo>
                  <a:lnTo>
                    <a:pt x="607" y="359"/>
                  </a:lnTo>
                  <a:lnTo>
                    <a:pt x="613" y="331"/>
                  </a:lnTo>
                  <a:lnTo>
                    <a:pt x="618" y="297"/>
                  </a:lnTo>
                  <a:lnTo>
                    <a:pt x="624" y="269"/>
                  </a:lnTo>
                  <a:lnTo>
                    <a:pt x="629" y="247"/>
                  </a:lnTo>
                  <a:lnTo>
                    <a:pt x="635" y="224"/>
                  </a:lnTo>
                  <a:lnTo>
                    <a:pt x="640" y="202"/>
                  </a:lnTo>
                  <a:lnTo>
                    <a:pt x="646" y="157"/>
                  </a:lnTo>
                  <a:lnTo>
                    <a:pt x="651" y="95"/>
                  </a:lnTo>
                  <a:lnTo>
                    <a:pt x="657" y="34"/>
                  </a:lnTo>
                  <a:lnTo>
                    <a:pt x="662" y="0"/>
                  </a:lnTo>
                  <a:lnTo>
                    <a:pt x="668" y="11"/>
                  </a:lnTo>
                  <a:lnTo>
                    <a:pt x="673" y="45"/>
                  </a:lnTo>
                  <a:lnTo>
                    <a:pt x="679" y="79"/>
                  </a:lnTo>
                  <a:lnTo>
                    <a:pt x="684" y="112"/>
                  </a:lnTo>
                  <a:lnTo>
                    <a:pt x="690" y="146"/>
                  </a:lnTo>
                  <a:lnTo>
                    <a:pt x="695" y="202"/>
                  </a:lnTo>
                  <a:lnTo>
                    <a:pt x="701" y="264"/>
                  </a:lnTo>
                  <a:lnTo>
                    <a:pt x="706" y="325"/>
                  </a:lnTo>
                  <a:lnTo>
                    <a:pt x="712" y="381"/>
                  </a:lnTo>
                  <a:lnTo>
                    <a:pt x="717" y="432"/>
                  </a:lnTo>
                  <a:lnTo>
                    <a:pt x="723" y="482"/>
                  </a:lnTo>
                  <a:lnTo>
                    <a:pt x="728" y="533"/>
                  </a:lnTo>
                  <a:lnTo>
                    <a:pt x="734" y="595"/>
                  </a:lnTo>
                  <a:lnTo>
                    <a:pt x="739" y="656"/>
                  </a:lnTo>
                  <a:lnTo>
                    <a:pt x="745" y="707"/>
                  </a:lnTo>
                  <a:lnTo>
                    <a:pt x="750" y="752"/>
                  </a:lnTo>
                  <a:lnTo>
                    <a:pt x="756" y="785"/>
                  </a:lnTo>
                  <a:lnTo>
                    <a:pt x="761" y="808"/>
                  </a:lnTo>
                  <a:lnTo>
                    <a:pt x="767" y="830"/>
                  </a:lnTo>
                  <a:lnTo>
                    <a:pt x="772" y="847"/>
                  </a:lnTo>
                  <a:lnTo>
                    <a:pt x="778" y="858"/>
                  </a:lnTo>
                  <a:lnTo>
                    <a:pt x="783" y="864"/>
                  </a:lnTo>
                  <a:lnTo>
                    <a:pt x="789" y="869"/>
                  </a:lnTo>
                  <a:lnTo>
                    <a:pt x="795" y="875"/>
                  </a:lnTo>
                  <a:lnTo>
                    <a:pt x="800" y="881"/>
                  </a:lnTo>
                  <a:lnTo>
                    <a:pt x="806" y="881"/>
                  </a:lnTo>
                  <a:lnTo>
                    <a:pt x="811" y="886"/>
                  </a:lnTo>
                  <a:lnTo>
                    <a:pt x="817" y="886"/>
                  </a:lnTo>
                  <a:lnTo>
                    <a:pt x="822" y="886"/>
                  </a:lnTo>
                  <a:lnTo>
                    <a:pt x="828" y="886"/>
                  </a:lnTo>
                  <a:lnTo>
                    <a:pt x="833" y="886"/>
                  </a:lnTo>
                  <a:lnTo>
                    <a:pt x="839" y="886"/>
                  </a:lnTo>
                  <a:lnTo>
                    <a:pt x="844" y="886"/>
                  </a:lnTo>
                  <a:lnTo>
                    <a:pt x="850" y="886"/>
                  </a:lnTo>
                  <a:lnTo>
                    <a:pt x="855" y="886"/>
                  </a:lnTo>
                  <a:lnTo>
                    <a:pt x="861" y="886"/>
                  </a:lnTo>
                  <a:lnTo>
                    <a:pt x="866" y="886"/>
                  </a:lnTo>
                  <a:lnTo>
                    <a:pt x="872" y="886"/>
                  </a:lnTo>
                  <a:lnTo>
                    <a:pt x="877" y="886"/>
                  </a:lnTo>
                  <a:lnTo>
                    <a:pt x="883" y="886"/>
                  </a:lnTo>
                  <a:lnTo>
                    <a:pt x="888" y="886"/>
                  </a:lnTo>
                  <a:lnTo>
                    <a:pt x="894" y="886"/>
                  </a:lnTo>
                  <a:lnTo>
                    <a:pt x="899" y="886"/>
                  </a:lnTo>
                  <a:lnTo>
                    <a:pt x="905" y="886"/>
                  </a:lnTo>
                  <a:lnTo>
                    <a:pt x="910" y="886"/>
                  </a:lnTo>
                  <a:lnTo>
                    <a:pt x="916" y="886"/>
                  </a:lnTo>
                  <a:lnTo>
                    <a:pt x="921" y="886"/>
                  </a:lnTo>
                  <a:lnTo>
                    <a:pt x="927" y="886"/>
                  </a:lnTo>
                  <a:lnTo>
                    <a:pt x="932" y="886"/>
                  </a:lnTo>
                  <a:lnTo>
                    <a:pt x="938" y="886"/>
                  </a:lnTo>
                  <a:lnTo>
                    <a:pt x="943" y="886"/>
                  </a:lnTo>
                  <a:lnTo>
                    <a:pt x="949" y="886"/>
                  </a:lnTo>
                  <a:lnTo>
                    <a:pt x="954" y="886"/>
                  </a:lnTo>
                  <a:lnTo>
                    <a:pt x="960" y="886"/>
                  </a:lnTo>
                  <a:lnTo>
                    <a:pt x="965" y="886"/>
                  </a:lnTo>
                  <a:lnTo>
                    <a:pt x="971" y="886"/>
                  </a:lnTo>
                  <a:lnTo>
                    <a:pt x="976" y="886"/>
                  </a:lnTo>
                  <a:lnTo>
                    <a:pt x="982" y="886"/>
                  </a:lnTo>
                  <a:lnTo>
                    <a:pt x="988" y="886"/>
                  </a:lnTo>
                  <a:lnTo>
                    <a:pt x="993" y="886"/>
                  </a:lnTo>
                  <a:lnTo>
                    <a:pt x="999" y="886"/>
                  </a:lnTo>
                  <a:lnTo>
                    <a:pt x="1004" y="886"/>
                  </a:lnTo>
                  <a:lnTo>
                    <a:pt x="1010" y="886"/>
                  </a:lnTo>
                  <a:lnTo>
                    <a:pt x="1015" y="886"/>
                  </a:lnTo>
                  <a:lnTo>
                    <a:pt x="1021" y="886"/>
                  </a:lnTo>
                  <a:lnTo>
                    <a:pt x="1026" y="886"/>
                  </a:lnTo>
                  <a:lnTo>
                    <a:pt x="1032" y="886"/>
                  </a:lnTo>
                  <a:lnTo>
                    <a:pt x="1037" y="886"/>
                  </a:lnTo>
                  <a:lnTo>
                    <a:pt x="1043" y="886"/>
                  </a:lnTo>
                  <a:lnTo>
                    <a:pt x="1048" y="886"/>
                  </a:lnTo>
                  <a:lnTo>
                    <a:pt x="1054" y="886"/>
                  </a:lnTo>
                  <a:lnTo>
                    <a:pt x="1059" y="886"/>
                  </a:lnTo>
                  <a:lnTo>
                    <a:pt x="1065" y="886"/>
                  </a:lnTo>
                  <a:lnTo>
                    <a:pt x="1070" y="886"/>
                  </a:lnTo>
                  <a:lnTo>
                    <a:pt x="1076" y="886"/>
                  </a:lnTo>
                  <a:lnTo>
                    <a:pt x="1081" y="886"/>
                  </a:lnTo>
                  <a:lnTo>
                    <a:pt x="1087" y="886"/>
                  </a:lnTo>
                  <a:lnTo>
                    <a:pt x="1092" y="886"/>
                  </a:lnTo>
                  <a:lnTo>
                    <a:pt x="1098" y="886"/>
                  </a:lnTo>
                  <a:lnTo>
                    <a:pt x="1103" y="886"/>
                  </a:lnTo>
                  <a:lnTo>
                    <a:pt x="1109" y="886"/>
                  </a:lnTo>
                  <a:lnTo>
                    <a:pt x="1114" y="886"/>
                  </a:lnTo>
                  <a:lnTo>
                    <a:pt x="1120" y="886"/>
                  </a:lnTo>
                  <a:lnTo>
                    <a:pt x="1125" y="886"/>
                  </a:lnTo>
                  <a:lnTo>
                    <a:pt x="1131" y="886"/>
                  </a:lnTo>
                  <a:lnTo>
                    <a:pt x="1136" y="886"/>
                  </a:lnTo>
                  <a:lnTo>
                    <a:pt x="1142" y="886"/>
                  </a:lnTo>
                  <a:lnTo>
                    <a:pt x="1147" y="886"/>
                  </a:lnTo>
                  <a:lnTo>
                    <a:pt x="1153" y="886"/>
                  </a:lnTo>
                  <a:lnTo>
                    <a:pt x="1158" y="886"/>
                  </a:lnTo>
                  <a:lnTo>
                    <a:pt x="1164" y="886"/>
                  </a:lnTo>
                  <a:lnTo>
                    <a:pt x="1169" y="886"/>
                  </a:lnTo>
                  <a:lnTo>
                    <a:pt x="1175" y="886"/>
                  </a:lnTo>
                  <a:lnTo>
                    <a:pt x="1180" y="886"/>
                  </a:lnTo>
                  <a:lnTo>
                    <a:pt x="1186" y="886"/>
                  </a:lnTo>
                  <a:lnTo>
                    <a:pt x="1192" y="886"/>
                  </a:lnTo>
                  <a:lnTo>
                    <a:pt x="1197" y="886"/>
                  </a:lnTo>
                  <a:lnTo>
                    <a:pt x="1203" y="886"/>
                  </a:lnTo>
                  <a:lnTo>
                    <a:pt x="1208" y="886"/>
                  </a:lnTo>
                  <a:lnTo>
                    <a:pt x="1214" y="886"/>
                  </a:lnTo>
                  <a:lnTo>
                    <a:pt x="1219" y="886"/>
                  </a:lnTo>
                  <a:lnTo>
                    <a:pt x="1225" y="886"/>
                  </a:lnTo>
                  <a:lnTo>
                    <a:pt x="1230" y="886"/>
                  </a:lnTo>
                  <a:lnTo>
                    <a:pt x="1236" y="886"/>
                  </a:lnTo>
                  <a:lnTo>
                    <a:pt x="1241" y="886"/>
                  </a:lnTo>
                  <a:lnTo>
                    <a:pt x="1247" y="886"/>
                  </a:lnTo>
                  <a:lnTo>
                    <a:pt x="1252" y="886"/>
                  </a:lnTo>
                  <a:lnTo>
                    <a:pt x="1258" y="886"/>
                  </a:lnTo>
                  <a:lnTo>
                    <a:pt x="1263" y="886"/>
                  </a:lnTo>
                  <a:lnTo>
                    <a:pt x="1269" y="886"/>
                  </a:lnTo>
                  <a:lnTo>
                    <a:pt x="1274" y="886"/>
                  </a:lnTo>
                  <a:lnTo>
                    <a:pt x="1280" y="886"/>
                  </a:lnTo>
                  <a:lnTo>
                    <a:pt x="1285" y="886"/>
                  </a:lnTo>
                  <a:lnTo>
                    <a:pt x="1291" y="886"/>
                  </a:lnTo>
                  <a:lnTo>
                    <a:pt x="1296" y="886"/>
                  </a:lnTo>
                  <a:lnTo>
                    <a:pt x="1302" y="886"/>
                  </a:lnTo>
                  <a:lnTo>
                    <a:pt x="1307" y="886"/>
                  </a:lnTo>
                  <a:lnTo>
                    <a:pt x="1313" y="886"/>
                  </a:lnTo>
                  <a:lnTo>
                    <a:pt x="1318" y="886"/>
                  </a:lnTo>
                  <a:lnTo>
                    <a:pt x="1324" y="886"/>
                  </a:lnTo>
                  <a:lnTo>
                    <a:pt x="1329" y="886"/>
                  </a:lnTo>
                  <a:lnTo>
                    <a:pt x="1335" y="886"/>
                  </a:lnTo>
                  <a:lnTo>
                    <a:pt x="1340" y="886"/>
                  </a:lnTo>
                  <a:lnTo>
                    <a:pt x="1346" y="886"/>
                  </a:lnTo>
                  <a:lnTo>
                    <a:pt x="1351" y="886"/>
                  </a:lnTo>
                  <a:lnTo>
                    <a:pt x="1357" y="886"/>
                  </a:lnTo>
                  <a:lnTo>
                    <a:pt x="1362" y="886"/>
                  </a:lnTo>
                  <a:lnTo>
                    <a:pt x="1368" y="886"/>
                  </a:lnTo>
                  <a:lnTo>
                    <a:pt x="1373" y="886"/>
                  </a:lnTo>
                  <a:lnTo>
                    <a:pt x="1379" y="886"/>
                  </a:lnTo>
                  <a:lnTo>
                    <a:pt x="1385" y="886"/>
                  </a:lnTo>
                  <a:lnTo>
                    <a:pt x="1390" y="886"/>
                  </a:lnTo>
                  <a:lnTo>
                    <a:pt x="1396" y="886"/>
                  </a:lnTo>
                  <a:lnTo>
                    <a:pt x="1401" y="886"/>
                  </a:lnTo>
                  <a:lnTo>
                    <a:pt x="1407" y="886"/>
                  </a:lnTo>
                  <a:lnTo>
                    <a:pt x="1412" y="886"/>
                  </a:lnTo>
                  <a:lnTo>
                    <a:pt x="1412" y="886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9" name="グループ化 88"/>
            <p:cNvGrpSpPr/>
            <p:nvPr/>
          </p:nvGrpSpPr>
          <p:grpSpPr>
            <a:xfrm>
              <a:off x="3679462" y="4781913"/>
              <a:ext cx="542925" cy="88900"/>
              <a:chOff x="3692525" y="4768850"/>
              <a:chExt cx="542925" cy="88900"/>
            </a:xfrm>
          </p:grpSpPr>
          <p:sp>
            <p:nvSpPr>
              <p:cNvPr id="138" name="Freeform 119"/>
              <p:cNvSpPr>
                <a:spLocks/>
              </p:cNvSpPr>
              <p:nvPr/>
            </p:nvSpPr>
            <p:spPr bwMode="auto">
              <a:xfrm>
                <a:off x="3692525" y="4813300"/>
                <a:ext cx="542925" cy="0"/>
              </a:xfrm>
              <a:custGeom>
                <a:avLst/>
                <a:gdLst>
                  <a:gd name="T0" fmla="*/ 0 w 342"/>
                  <a:gd name="T1" fmla="*/ 0 w 342"/>
                  <a:gd name="T2" fmla="*/ 0 w 342"/>
                  <a:gd name="T3" fmla="*/ 342 w 342"/>
                  <a:gd name="T4" fmla="*/ 342 w 342"/>
                  <a:gd name="T5" fmla="*/ 342 w 342"/>
                  <a:gd name="T6" fmla="*/ 0 w 34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4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42" y="0"/>
                    </a:lnTo>
                    <a:lnTo>
                      <a:pt x="342" y="0"/>
                    </a:lnTo>
                    <a:lnTo>
                      <a:pt x="34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83192" tIns="41596" rIns="83192" bIns="41596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3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20"/>
              <p:cNvSpPr>
                <a:spLocks/>
              </p:cNvSpPr>
              <p:nvPr/>
            </p:nvSpPr>
            <p:spPr bwMode="auto">
              <a:xfrm>
                <a:off x="3692525" y="4768850"/>
                <a:ext cx="0" cy="88900"/>
              </a:xfrm>
              <a:custGeom>
                <a:avLst/>
                <a:gdLst>
                  <a:gd name="T0" fmla="*/ 0 h 56"/>
                  <a:gd name="T1" fmla="*/ 0 h 56"/>
                  <a:gd name="T2" fmla="*/ 56 h 56"/>
                  <a:gd name="T3" fmla="*/ 56 h 56"/>
                  <a:gd name="T4" fmla="*/ 56 h 56"/>
                  <a:gd name="T5" fmla="*/ 0 h 56"/>
                  <a:gd name="T6" fmla="*/ 0 h 5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83192" tIns="41596" rIns="83192" bIns="41596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3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21"/>
              <p:cNvSpPr>
                <a:spLocks/>
              </p:cNvSpPr>
              <p:nvPr/>
            </p:nvSpPr>
            <p:spPr bwMode="auto">
              <a:xfrm>
                <a:off x="4235450" y="4768850"/>
                <a:ext cx="0" cy="88900"/>
              </a:xfrm>
              <a:custGeom>
                <a:avLst/>
                <a:gdLst>
                  <a:gd name="T0" fmla="*/ 0 h 56"/>
                  <a:gd name="T1" fmla="*/ 0 h 56"/>
                  <a:gd name="T2" fmla="*/ 56 h 56"/>
                  <a:gd name="T3" fmla="*/ 56 h 56"/>
                  <a:gd name="T4" fmla="*/ 56 h 56"/>
                  <a:gd name="T5" fmla="*/ 0 h 56"/>
                  <a:gd name="T6" fmla="*/ 0 h 5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56">
                    <a:moveTo>
                      <a:pt x="0" y="0"/>
                    </a:moveTo>
                    <a:lnTo>
                      <a:pt x="0" y="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83192" tIns="41596" rIns="83192" bIns="41596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63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0" name="Freeform 122"/>
            <p:cNvSpPr>
              <a:spLocks/>
            </p:cNvSpPr>
            <p:nvPr/>
          </p:nvSpPr>
          <p:spPr bwMode="auto">
            <a:xfrm>
              <a:off x="2746375" y="3575050"/>
              <a:ext cx="2241550" cy="2279650"/>
            </a:xfrm>
            <a:custGeom>
              <a:avLst/>
              <a:gdLst>
                <a:gd name="T0" fmla="*/ 0 w 1412"/>
                <a:gd name="T1" fmla="*/ 0 h 1436"/>
                <a:gd name="T2" fmla="*/ 1412 w 1412"/>
                <a:gd name="T3" fmla="*/ 0 h 1436"/>
                <a:gd name="T4" fmla="*/ 1412 w 1412"/>
                <a:gd name="T5" fmla="*/ 1436 h 1436"/>
                <a:gd name="T6" fmla="*/ 0 w 1412"/>
                <a:gd name="T7" fmla="*/ 1436 h 1436"/>
                <a:gd name="T8" fmla="*/ 0 w 1412"/>
                <a:gd name="T9" fmla="*/ 0 h 1436"/>
                <a:gd name="T10" fmla="*/ 0 w 1412"/>
                <a:gd name="T11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2" h="1436">
                  <a:moveTo>
                    <a:pt x="0" y="0"/>
                  </a:moveTo>
                  <a:lnTo>
                    <a:pt x="1412" y="0"/>
                  </a:lnTo>
                  <a:lnTo>
                    <a:pt x="1412" y="1436"/>
                  </a:lnTo>
                  <a:lnTo>
                    <a:pt x="0" y="143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Line 123"/>
            <p:cNvSpPr>
              <a:spLocks noChangeShapeType="1"/>
            </p:cNvSpPr>
            <p:nvPr/>
          </p:nvSpPr>
          <p:spPr bwMode="auto">
            <a:xfrm>
              <a:off x="274637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Line 124"/>
            <p:cNvSpPr>
              <a:spLocks noChangeShapeType="1"/>
            </p:cNvSpPr>
            <p:nvPr/>
          </p:nvSpPr>
          <p:spPr bwMode="auto">
            <a:xfrm>
              <a:off x="280035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Line 125"/>
            <p:cNvSpPr>
              <a:spLocks noChangeShapeType="1"/>
            </p:cNvSpPr>
            <p:nvPr/>
          </p:nvSpPr>
          <p:spPr bwMode="auto">
            <a:xfrm>
              <a:off x="2843213" y="5864225"/>
              <a:ext cx="0" cy="34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Line 126"/>
            <p:cNvSpPr>
              <a:spLocks noChangeShapeType="1"/>
            </p:cNvSpPr>
            <p:nvPr/>
          </p:nvSpPr>
          <p:spPr bwMode="auto">
            <a:xfrm>
              <a:off x="287813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Line 127"/>
            <p:cNvSpPr>
              <a:spLocks noChangeShapeType="1"/>
            </p:cNvSpPr>
            <p:nvPr/>
          </p:nvSpPr>
          <p:spPr bwMode="auto">
            <a:xfrm>
              <a:off x="291306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Line 128"/>
            <p:cNvSpPr>
              <a:spLocks noChangeShapeType="1"/>
            </p:cNvSpPr>
            <p:nvPr/>
          </p:nvSpPr>
          <p:spPr bwMode="auto">
            <a:xfrm>
              <a:off x="294005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Line 129"/>
            <p:cNvSpPr>
              <a:spLocks noChangeShapeType="1"/>
            </p:cNvSpPr>
            <p:nvPr/>
          </p:nvSpPr>
          <p:spPr bwMode="auto">
            <a:xfrm>
              <a:off x="29575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Line 130"/>
            <p:cNvSpPr>
              <a:spLocks noChangeShapeType="1"/>
            </p:cNvSpPr>
            <p:nvPr/>
          </p:nvSpPr>
          <p:spPr bwMode="auto">
            <a:xfrm>
              <a:off x="2982913" y="5864225"/>
              <a:ext cx="0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Line 133"/>
            <p:cNvSpPr>
              <a:spLocks noChangeShapeType="1"/>
            </p:cNvSpPr>
            <p:nvPr/>
          </p:nvSpPr>
          <p:spPr bwMode="auto">
            <a:xfrm>
              <a:off x="311467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Line 134"/>
            <p:cNvSpPr>
              <a:spLocks noChangeShapeType="1"/>
            </p:cNvSpPr>
            <p:nvPr/>
          </p:nvSpPr>
          <p:spPr bwMode="auto">
            <a:xfrm>
              <a:off x="319405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Line 135"/>
            <p:cNvSpPr>
              <a:spLocks noChangeShapeType="1"/>
            </p:cNvSpPr>
            <p:nvPr/>
          </p:nvSpPr>
          <p:spPr bwMode="auto">
            <a:xfrm>
              <a:off x="324643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Line 136"/>
            <p:cNvSpPr>
              <a:spLocks noChangeShapeType="1"/>
            </p:cNvSpPr>
            <p:nvPr/>
          </p:nvSpPr>
          <p:spPr bwMode="auto">
            <a:xfrm>
              <a:off x="3289300" y="5864225"/>
              <a:ext cx="0" cy="34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Line 137"/>
            <p:cNvSpPr>
              <a:spLocks noChangeShapeType="1"/>
            </p:cNvSpPr>
            <p:nvPr/>
          </p:nvSpPr>
          <p:spPr bwMode="auto">
            <a:xfrm>
              <a:off x="33242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Line 138"/>
            <p:cNvSpPr>
              <a:spLocks noChangeShapeType="1"/>
            </p:cNvSpPr>
            <p:nvPr/>
          </p:nvSpPr>
          <p:spPr bwMode="auto">
            <a:xfrm>
              <a:off x="335915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Line 139"/>
            <p:cNvSpPr>
              <a:spLocks noChangeShapeType="1"/>
            </p:cNvSpPr>
            <p:nvPr/>
          </p:nvSpPr>
          <p:spPr bwMode="auto">
            <a:xfrm>
              <a:off x="338613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Line 140"/>
            <p:cNvSpPr>
              <a:spLocks noChangeShapeType="1"/>
            </p:cNvSpPr>
            <p:nvPr/>
          </p:nvSpPr>
          <p:spPr bwMode="auto">
            <a:xfrm>
              <a:off x="340360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Line 141"/>
            <p:cNvSpPr>
              <a:spLocks noChangeShapeType="1"/>
            </p:cNvSpPr>
            <p:nvPr/>
          </p:nvSpPr>
          <p:spPr bwMode="auto">
            <a:xfrm>
              <a:off x="3430588" y="5864225"/>
              <a:ext cx="0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Line 144"/>
            <p:cNvSpPr>
              <a:spLocks noChangeShapeType="1"/>
            </p:cNvSpPr>
            <p:nvPr/>
          </p:nvSpPr>
          <p:spPr bwMode="auto">
            <a:xfrm>
              <a:off x="356076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Line 145"/>
            <p:cNvSpPr>
              <a:spLocks noChangeShapeType="1"/>
            </p:cNvSpPr>
            <p:nvPr/>
          </p:nvSpPr>
          <p:spPr bwMode="auto">
            <a:xfrm>
              <a:off x="364013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Line 146"/>
            <p:cNvSpPr>
              <a:spLocks noChangeShapeType="1"/>
            </p:cNvSpPr>
            <p:nvPr/>
          </p:nvSpPr>
          <p:spPr bwMode="auto">
            <a:xfrm>
              <a:off x="36925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Line 147"/>
            <p:cNvSpPr>
              <a:spLocks noChangeShapeType="1"/>
            </p:cNvSpPr>
            <p:nvPr/>
          </p:nvSpPr>
          <p:spPr bwMode="auto">
            <a:xfrm>
              <a:off x="3736975" y="5864225"/>
              <a:ext cx="0" cy="34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Line 148"/>
            <p:cNvSpPr>
              <a:spLocks noChangeShapeType="1"/>
            </p:cNvSpPr>
            <p:nvPr/>
          </p:nvSpPr>
          <p:spPr bwMode="auto">
            <a:xfrm>
              <a:off x="377190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Line 149"/>
            <p:cNvSpPr>
              <a:spLocks noChangeShapeType="1"/>
            </p:cNvSpPr>
            <p:nvPr/>
          </p:nvSpPr>
          <p:spPr bwMode="auto">
            <a:xfrm>
              <a:off x="38068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Line 150"/>
            <p:cNvSpPr>
              <a:spLocks noChangeShapeType="1"/>
            </p:cNvSpPr>
            <p:nvPr/>
          </p:nvSpPr>
          <p:spPr bwMode="auto">
            <a:xfrm>
              <a:off x="38322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Line 151"/>
            <p:cNvSpPr>
              <a:spLocks noChangeShapeType="1"/>
            </p:cNvSpPr>
            <p:nvPr/>
          </p:nvSpPr>
          <p:spPr bwMode="auto">
            <a:xfrm>
              <a:off x="384968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Line 152"/>
            <p:cNvSpPr>
              <a:spLocks noChangeShapeType="1"/>
            </p:cNvSpPr>
            <p:nvPr/>
          </p:nvSpPr>
          <p:spPr bwMode="auto">
            <a:xfrm>
              <a:off x="3876675" y="5864225"/>
              <a:ext cx="0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Line 155"/>
            <p:cNvSpPr>
              <a:spLocks noChangeShapeType="1"/>
            </p:cNvSpPr>
            <p:nvPr/>
          </p:nvSpPr>
          <p:spPr bwMode="auto">
            <a:xfrm>
              <a:off x="400843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Line 156"/>
            <p:cNvSpPr>
              <a:spLocks noChangeShapeType="1"/>
            </p:cNvSpPr>
            <p:nvPr/>
          </p:nvSpPr>
          <p:spPr bwMode="auto">
            <a:xfrm>
              <a:off x="40862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Line 157"/>
            <p:cNvSpPr>
              <a:spLocks noChangeShapeType="1"/>
            </p:cNvSpPr>
            <p:nvPr/>
          </p:nvSpPr>
          <p:spPr bwMode="auto">
            <a:xfrm>
              <a:off x="41386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Line 158"/>
            <p:cNvSpPr>
              <a:spLocks noChangeShapeType="1"/>
            </p:cNvSpPr>
            <p:nvPr/>
          </p:nvSpPr>
          <p:spPr bwMode="auto">
            <a:xfrm>
              <a:off x="4183063" y="5864225"/>
              <a:ext cx="0" cy="34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Line 159"/>
            <p:cNvSpPr>
              <a:spLocks noChangeShapeType="1"/>
            </p:cNvSpPr>
            <p:nvPr/>
          </p:nvSpPr>
          <p:spPr bwMode="auto">
            <a:xfrm>
              <a:off x="421798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Line 160"/>
            <p:cNvSpPr>
              <a:spLocks noChangeShapeType="1"/>
            </p:cNvSpPr>
            <p:nvPr/>
          </p:nvSpPr>
          <p:spPr bwMode="auto">
            <a:xfrm>
              <a:off x="42529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Line 161"/>
            <p:cNvSpPr>
              <a:spLocks noChangeShapeType="1"/>
            </p:cNvSpPr>
            <p:nvPr/>
          </p:nvSpPr>
          <p:spPr bwMode="auto">
            <a:xfrm>
              <a:off x="42783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Line 162"/>
            <p:cNvSpPr>
              <a:spLocks noChangeShapeType="1"/>
            </p:cNvSpPr>
            <p:nvPr/>
          </p:nvSpPr>
          <p:spPr bwMode="auto">
            <a:xfrm>
              <a:off x="429577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Line 163"/>
            <p:cNvSpPr>
              <a:spLocks noChangeShapeType="1"/>
            </p:cNvSpPr>
            <p:nvPr/>
          </p:nvSpPr>
          <p:spPr bwMode="auto">
            <a:xfrm>
              <a:off x="4322763" y="5864225"/>
              <a:ext cx="0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Line 166"/>
            <p:cNvSpPr>
              <a:spLocks noChangeShapeType="1"/>
            </p:cNvSpPr>
            <p:nvPr/>
          </p:nvSpPr>
          <p:spPr bwMode="auto">
            <a:xfrm>
              <a:off x="445452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Line 167"/>
            <p:cNvSpPr>
              <a:spLocks noChangeShapeType="1"/>
            </p:cNvSpPr>
            <p:nvPr/>
          </p:nvSpPr>
          <p:spPr bwMode="auto">
            <a:xfrm>
              <a:off x="45323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Line 168"/>
            <p:cNvSpPr>
              <a:spLocks noChangeShapeType="1"/>
            </p:cNvSpPr>
            <p:nvPr/>
          </p:nvSpPr>
          <p:spPr bwMode="auto">
            <a:xfrm>
              <a:off x="458470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Line 169"/>
            <p:cNvSpPr>
              <a:spLocks noChangeShapeType="1"/>
            </p:cNvSpPr>
            <p:nvPr/>
          </p:nvSpPr>
          <p:spPr bwMode="auto">
            <a:xfrm>
              <a:off x="4629150" y="5864225"/>
              <a:ext cx="0" cy="349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Line 170"/>
            <p:cNvSpPr>
              <a:spLocks noChangeShapeType="1"/>
            </p:cNvSpPr>
            <p:nvPr/>
          </p:nvSpPr>
          <p:spPr bwMode="auto">
            <a:xfrm>
              <a:off x="4664075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Line 171"/>
            <p:cNvSpPr>
              <a:spLocks noChangeShapeType="1"/>
            </p:cNvSpPr>
            <p:nvPr/>
          </p:nvSpPr>
          <p:spPr bwMode="auto">
            <a:xfrm>
              <a:off x="469900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Line 172"/>
            <p:cNvSpPr>
              <a:spLocks noChangeShapeType="1"/>
            </p:cNvSpPr>
            <p:nvPr/>
          </p:nvSpPr>
          <p:spPr bwMode="auto">
            <a:xfrm>
              <a:off x="472598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Line 173"/>
            <p:cNvSpPr>
              <a:spLocks noChangeShapeType="1"/>
            </p:cNvSpPr>
            <p:nvPr/>
          </p:nvSpPr>
          <p:spPr bwMode="auto">
            <a:xfrm>
              <a:off x="4743450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Line 174"/>
            <p:cNvSpPr>
              <a:spLocks noChangeShapeType="1"/>
            </p:cNvSpPr>
            <p:nvPr/>
          </p:nvSpPr>
          <p:spPr bwMode="auto">
            <a:xfrm>
              <a:off x="4768850" y="5864225"/>
              <a:ext cx="0" cy="52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Line 177"/>
            <p:cNvSpPr>
              <a:spLocks noChangeShapeType="1"/>
            </p:cNvSpPr>
            <p:nvPr/>
          </p:nvSpPr>
          <p:spPr bwMode="auto">
            <a:xfrm>
              <a:off x="4900613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Line 178"/>
            <p:cNvSpPr>
              <a:spLocks noChangeShapeType="1"/>
            </p:cNvSpPr>
            <p:nvPr/>
          </p:nvSpPr>
          <p:spPr bwMode="auto">
            <a:xfrm>
              <a:off x="4979988" y="5864225"/>
              <a:ext cx="0" cy="17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Line 180"/>
            <p:cNvSpPr>
              <a:spLocks noChangeShapeType="1"/>
            </p:cNvSpPr>
            <p:nvPr/>
          </p:nvSpPr>
          <p:spPr bwMode="auto">
            <a:xfrm flipH="1">
              <a:off x="2686050" y="5854700"/>
              <a:ext cx="523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83192" tIns="41596" rIns="83192" bIns="41596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1" name="グループ化 140"/>
          <p:cNvGrpSpPr/>
          <p:nvPr/>
        </p:nvGrpSpPr>
        <p:grpSpPr>
          <a:xfrm>
            <a:off x="4821169" y="5660422"/>
            <a:ext cx="1053193" cy="427298"/>
            <a:chOff x="5221692" y="6888479"/>
            <a:chExt cx="1412057" cy="469662"/>
          </a:xfrm>
        </p:grpSpPr>
        <p:cxnSp>
          <p:nvCxnSpPr>
            <p:cNvPr id="142" name="直線コネクタ 141"/>
            <p:cNvCxnSpPr/>
            <p:nvPr/>
          </p:nvCxnSpPr>
          <p:spPr>
            <a:xfrm>
              <a:off x="5221692" y="7052566"/>
              <a:ext cx="289824" cy="0"/>
            </a:xfrm>
            <a:prstGeom prst="line">
              <a:avLst/>
            </a:prstGeom>
            <a:ln w="38100">
              <a:solidFill>
                <a:srgbClr val="1604F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線コネクタ 142"/>
            <p:cNvCxnSpPr/>
            <p:nvPr/>
          </p:nvCxnSpPr>
          <p:spPr>
            <a:xfrm>
              <a:off x="5223600" y="7230575"/>
              <a:ext cx="28982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Rectangle 409"/>
            <p:cNvSpPr>
              <a:spLocks noChangeArrowheads="1"/>
            </p:cNvSpPr>
            <p:nvPr/>
          </p:nvSpPr>
          <p:spPr bwMode="auto">
            <a:xfrm>
              <a:off x="5409749" y="6888479"/>
              <a:ext cx="1224000" cy="277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7533" tIns="48766" rIns="97533" bIns="48766">
              <a:spAutoFit/>
            </a:bodyPr>
            <a:lstStyle>
              <a:lvl1pPr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1001" dirty="0">
                  <a:ea typeface="Meiryo UI" panose="020B0604030504040204" pitchFamily="50" charset="-128"/>
                  <a:cs typeface="Arial" panose="020B0604020202020204" pitchFamily="34" charset="0"/>
                </a:rPr>
                <a:t>:</a:t>
              </a:r>
              <a:r>
                <a:rPr lang="en-US" altLang="ja-JP" sz="1001" dirty="0" err="1">
                  <a:ea typeface="Meiryo UI" panose="020B0604030504040204" pitchFamily="50" charset="-128"/>
                  <a:cs typeface="Arial" panose="020B0604020202020204" pitchFamily="34" charset="0"/>
                </a:rPr>
                <a:t>IgG</a:t>
              </a:r>
              <a:endParaRPr lang="en-US" altLang="ja-JP" sz="1001" dirty="0"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45" name="Rectangle 409"/>
            <p:cNvSpPr>
              <a:spLocks noChangeArrowheads="1"/>
            </p:cNvSpPr>
            <p:nvPr/>
          </p:nvSpPr>
          <p:spPr bwMode="auto">
            <a:xfrm>
              <a:off x="5409720" y="7080606"/>
              <a:ext cx="1224000" cy="277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7533" tIns="48766" rIns="97533" bIns="48766">
              <a:spAutoFit/>
            </a:bodyPr>
            <a:lstStyle>
              <a:lvl1pPr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 defTabSz="9334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1001" dirty="0">
                  <a:ea typeface="Meiryo UI" panose="020B0604030504040204" pitchFamily="50" charset="-128"/>
                  <a:cs typeface="Arial" panose="020B0604020202020204" pitchFamily="34" charset="0"/>
                </a:rPr>
                <a:t>:NICD</a:t>
              </a:r>
            </a:p>
          </p:txBody>
        </p:sp>
      </p:grpSp>
      <p:sp>
        <p:nvSpPr>
          <p:cNvPr id="146" name="テキスト ボックス 145"/>
          <p:cNvSpPr txBox="1"/>
          <p:nvPr/>
        </p:nvSpPr>
        <p:spPr>
          <a:xfrm>
            <a:off x="4071914" y="5695562"/>
            <a:ext cx="762171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80.7%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3970283" y="6536628"/>
            <a:ext cx="5760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3959206" y="6521202"/>
            <a:ext cx="888873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NICD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9" name="テキスト ボックス 148"/>
          <p:cNvSpPr txBox="1"/>
          <p:nvPr/>
        </p:nvSpPr>
        <p:spPr>
          <a:xfrm rot="16200000">
            <a:off x="3076131" y="5780292"/>
            <a:ext cx="65759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Counts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0" name="Text Box 522"/>
          <p:cNvSpPr txBox="1">
            <a:spLocks noChangeAspect="1" noChangeArrowheads="1"/>
          </p:cNvSpPr>
          <p:nvPr/>
        </p:nvSpPr>
        <p:spPr bwMode="auto">
          <a:xfrm>
            <a:off x="3374794" y="5059458"/>
            <a:ext cx="1604886" cy="24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defTabSz="831983">
              <a:defRPr/>
            </a:pPr>
            <a:r>
              <a:rPr lang="en-US" altLang="ja-JP" sz="1001" b="1" kern="0" dirty="0">
                <a:ea typeface="Meiryo UI" panose="020B0604030504040204" pitchFamily="50" charset="-128"/>
                <a:cs typeface="Arial" panose="020B0604020202020204" pitchFamily="34" charset="0"/>
              </a:rPr>
              <a:t>CD45</a:t>
            </a:r>
            <a:r>
              <a:rPr lang="en-US" altLang="ja-JP" sz="1001" b="1" kern="0" baseline="30000" dirty="0">
                <a:ea typeface="Meiryo UI" panose="020B0604030504040204" pitchFamily="50" charset="-128"/>
                <a:cs typeface="Arial" panose="020B0604020202020204" pitchFamily="34" charset="0"/>
              </a:rPr>
              <a:t>low</a:t>
            </a:r>
            <a:r>
              <a:rPr lang="en-US" altLang="ja-JP" sz="1001" b="1" kern="0" dirty="0"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r>
              <a:rPr lang="en-US" altLang="ja-JP" sz="1001" b="1" kern="0" baseline="30000" dirty="0">
                <a:ea typeface="Meiryo UI" panose="020B0604030504040204" pitchFamily="50" charset="-128"/>
                <a:cs typeface="Arial" panose="020B0604020202020204" pitchFamily="34" charset="0"/>
              </a:rPr>
              <a:t>high</a:t>
            </a:r>
            <a:r>
              <a:rPr lang="en-US" altLang="ja-JP" sz="1001" b="1" kern="0" dirty="0">
                <a:ea typeface="Meiryo UI" panose="020B0604030504040204" pitchFamily="50" charset="-128"/>
                <a:cs typeface="Arial" panose="020B0604020202020204" pitchFamily="34" charset="0"/>
              </a:rPr>
              <a:t> cells</a:t>
            </a:r>
          </a:p>
        </p:txBody>
      </p:sp>
      <p:sp>
        <p:nvSpPr>
          <p:cNvPr id="151" name="テキスト ボックス 150"/>
          <p:cNvSpPr txBox="1"/>
          <p:nvPr/>
        </p:nvSpPr>
        <p:spPr>
          <a:xfrm>
            <a:off x="3817841" y="7113609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1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2" name="テキスト ボックス 151"/>
          <p:cNvSpPr txBox="1"/>
          <p:nvPr/>
        </p:nvSpPr>
        <p:spPr>
          <a:xfrm>
            <a:off x="1258342" y="1808294"/>
            <a:ext cx="267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テキスト ボックス 152"/>
          <p:cNvSpPr txBox="1"/>
          <p:nvPr/>
        </p:nvSpPr>
        <p:spPr>
          <a:xfrm>
            <a:off x="1368139" y="1645219"/>
            <a:ext cx="379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49064" y="2252678"/>
            <a:ext cx="1511061" cy="259200"/>
          </a:xfrm>
          <a:prstGeom prst="rect">
            <a:avLst/>
          </a:prstGeom>
        </p:spPr>
      </p:pic>
      <p:sp>
        <p:nvSpPr>
          <p:cNvPr id="3" name="右矢印 2"/>
          <p:cNvSpPr/>
          <p:nvPr/>
        </p:nvSpPr>
        <p:spPr>
          <a:xfrm>
            <a:off x="3814312" y="381850"/>
            <a:ext cx="889316" cy="478992"/>
          </a:xfrm>
          <a:prstGeom prst="rightArrow">
            <a:avLst>
              <a:gd name="adj1" fmla="val 50000"/>
              <a:gd name="adj2" fmla="val 5313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>
            <a:off x="209310" y="642570"/>
            <a:ext cx="36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flipH="1" flipV="1">
            <a:off x="3463710" y="498042"/>
            <a:ext cx="0" cy="144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/>
          <p:cNvCxnSpPr/>
          <p:nvPr/>
        </p:nvCxnSpPr>
        <p:spPr>
          <a:xfrm flipH="1" flipV="1">
            <a:off x="3110910" y="572025"/>
            <a:ext cx="0" cy="144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線コネクタ 155"/>
          <p:cNvCxnSpPr/>
          <p:nvPr/>
        </p:nvCxnSpPr>
        <p:spPr>
          <a:xfrm flipH="1" flipV="1">
            <a:off x="3056910" y="572025"/>
            <a:ext cx="0" cy="144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/>
          <p:cNvCxnSpPr/>
          <p:nvPr/>
        </p:nvCxnSpPr>
        <p:spPr>
          <a:xfrm flipH="1">
            <a:off x="3139710" y="749242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線矢印コネクタ 156"/>
          <p:cNvCxnSpPr/>
          <p:nvPr/>
        </p:nvCxnSpPr>
        <p:spPr>
          <a:xfrm>
            <a:off x="2761710" y="749242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線矢印コネクタ 157"/>
          <p:cNvCxnSpPr/>
          <p:nvPr/>
        </p:nvCxnSpPr>
        <p:spPr>
          <a:xfrm flipH="1">
            <a:off x="475710" y="752792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線矢印コネクタ 158"/>
          <p:cNvCxnSpPr/>
          <p:nvPr/>
        </p:nvCxnSpPr>
        <p:spPr>
          <a:xfrm>
            <a:off x="300860" y="749242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3818185" y="486070"/>
            <a:ext cx="851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2" name="テキスト ボックス 161"/>
          <p:cNvSpPr txBox="1"/>
          <p:nvPr/>
        </p:nvSpPr>
        <p:spPr>
          <a:xfrm>
            <a:off x="1383530" y="1035440"/>
            <a:ext cx="12676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Luciferase assay</a:t>
            </a:r>
            <a:endParaRPr kumimoji="1" lang="ja-JP" altLang="en-US" sz="105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3" name="テキスト ボックス 162"/>
          <p:cNvSpPr txBox="1"/>
          <p:nvPr/>
        </p:nvSpPr>
        <p:spPr>
          <a:xfrm>
            <a:off x="3238532" y="276767"/>
            <a:ext cx="4916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TSS</a:t>
            </a:r>
            <a:endParaRPr kumimoji="1" lang="ja-JP" altLang="en-US" sz="105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4" name="テキスト ボックス 163"/>
          <p:cNvSpPr txBox="1"/>
          <p:nvPr/>
        </p:nvSpPr>
        <p:spPr>
          <a:xfrm>
            <a:off x="2731489" y="752792"/>
            <a:ext cx="727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Sox17-binding</a:t>
            </a:r>
            <a:endParaRPr kumimoji="1" lang="ja-JP" altLang="en-US" sz="105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5" name="テキスト ボックス 164"/>
          <p:cNvSpPr txBox="1"/>
          <p:nvPr/>
        </p:nvSpPr>
        <p:spPr>
          <a:xfrm>
            <a:off x="156727" y="752792"/>
            <a:ext cx="9273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Non Sox17-binding</a:t>
            </a:r>
            <a:endParaRPr kumimoji="1" lang="ja-JP" altLang="en-US" sz="105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6" name="テキスト ボックス 165"/>
          <p:cNvSpPr txBox="1"/>
          <p:nvPr/>
        </p:nvSpPr>
        <p:spPr>
          <a:xfrm>
            <a:off x="2487347" y="349389"/>
            <a:ext cx="8493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SOX17-BS</a:t>
            </a:r>
            <a:endParaRPr kumimoji="1" lang="ja-JP" altLang="en-US" sz="105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7" name="テキスト ボックス 166"/>
          <p:cNvSpPr txBox="1"/>
          <p:nvPr/>
        </p:nvSpPr>
        <p:spPr>
          <a:xfrm>
            <a:off x="0" y="31531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4" name="グループ化 3"/>
          <p:cNvGrpSpPr>
            <a:grpSpLocks noChangeAspect="1"/>
          </p:cNvGrpSpPr>
          <p:nvPr/>
        </p:nvGrpSpPr>
        <p:grpSpPr>
          <a:xfrm>
            <a:off x="271261" y="5204000"/>
            <a:ext cx="1257047" cy="1311275"/>
            <a:chOff x="-23708" y="5209760"/>
            <a:chExt cx="2244726" cy="2341563"/>
          </a:xfrm>
        </p:grpSpPr>
        <p:sp>
          <p:nvSpPr>
            <p:cNvPr id="168" name="Rectangle 7"/>
            <p:cNvSpPr>
              <a:spLocks noChangeArrowheads="1"/>
            </p:cNvSpPr>
            <p:nvPr/>
          </p:nvSpPr>
          <p:spPr bwMode="auto">
            <a:xfrm>
              <a:off x="35030" y="5219285"/>
              <a:ext cx="2185988" cy="2279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9" name="Freeform 8"/>
            <p:cNvSpPr>
              <a:spLocks/>
            </p:cNvSpPr>
            <p:nvPr/>
          </p:nvSpPr>
          <p:spPr bwMode="auto">
            <a:xfrm>
              <a:off x="35030" y="5458998"/>
              <a:ext cx="2185988" cy="2022475"/>
            </a:xfrm>
            <a:custGeom>
              <a:avLst/>
              <a:gdLst>
                <a:gd name="T0" fmla="*/ 11 w 1377"/>
                <a:gd name="T1" fmla="*/ 1274 h 1274"/>
                <a:gd name="T2" fmla="*/ 38 w 1377"/>
                <a:gd name="T3" fmla="*/ 1268 h 1274"/>
                <a:gd name="T4" fmla="*/ 65 w 1377"/>
                <a:gd name="T5" fmla="*/ 1257 h 1274"/>
                <a:gd name="T6" fmla="*/ 92 w 1377"/>
                <a:gd name="T7" fmla="*/ 1240 h 1274"/>
                <a:gd name="T8" fmla="*/ 119 w 1377"/>
                <a:gd name="T9" fmla="*/ 1229 h 1274"/>
                <a:gd name="T10" fmla="*/ 146 w 1377"/>
                <a:gd name="T11" fmla="*/ 1206 h 1274"/>
                <a:gd name="T12" fmla="*/ 172 w 1377"/>
                <a:gd name="T13" fmla="*/ 1189 h 1274"/>
                <a:gd name="T14" fmla="*/ 199 w 1377"/>
                <a:gd name="T15" fmla="*/ 1161 h 1274"/>
                <a:gd name="T16" fmla="*/ 226 w 1377"/>
                <a:gd name="T17" fmla="*/ 1156 h 1274"/>
                <a:gd name="T18" fmla="*/ 253 w 1377"/>
                <a:gd name="T19" fmla="*/ 1139 h 1274"/>
                <a:gd name="T20" fmla="*/ 280 w 1377"/>
                <a:gd name="T21" fmla="*/ 1100 h 1274"/>
                <a:gd name="T22" fmla="*/ 307 w 1377"/>
                <a:gd name="T23" fmla="*/ 1055 h 1274"/>
                <a:gd name="T24" fmla="*/ 334 w 1377"/>
                <a:gd name="T25" fmla="*/ 993 h 1274"/>
                <a:gd name="T26" fmla="*/ 361 w 1377"/>
                <a:gd name="T27" fmla="*/ 870 h 1274"/>
                <a:gd name="T28" fmla="*/ 388 w 1377"/>
                <a:gd name="T29" fmla="*/ 634 h 1274"/>
                <a:gd name="T30" fmla="*/ 414 w 1377"/>
                <a:gd name="T31" fmla="*/ 466 h 1274"/>
                <a:gd name="T32" fmla="*/ 441 w 1377"/>
                <a:gd name="T33" fmla="*/ 196 h 1274"/>
                <a:gd name="T34" fmla="*/ 468 w 1377"/>
                <a:gd name="T35" fmla="*/ 62 h 1274"/>
                <a:gd name="T36" fmla="*/ 495 w 1377"/>
                <a:gd name="T37" fmla="*/ 0 h 1274"/>
                <a:gd name="T38" fmla="*/ 522 w 1377"/>
                <a:gd name="T39" fmla="*/ 163 h 1274"/>
                <a:gd name="T40" fmla="*/ 549 w 1377"/>
                <a:gd name="T41" fmla="*/ 488 h 1274"/>
                <a:gd name="T42" fmla="*/ 576 w 1377"/>
                <a:gd name="T43" fmla="*/ 797 h 1274"/>
                <a:gd name="T44" fmla="*/ 603 w 1377"/>
                <a:gd name="T45" fmla="*/ 993 h 1274"/>
                <a:gd name="T46" fmla="*/ 630 w 1377"/>
                <a:gd name="T47" fmla="*/ 1094 h 1274"/>
                <a:gd name="T48" fmla="*/ 656 w 1377"/>
                <a:gd name="T49" fmla="*/ 1167 h 1274"/>
                <a:gd name="T50" fmla="*/ 683 w 1377"/>
                <a:gd name="T51" fmla="*/ 1189 h 1274"/>
                <a:gd name="T52" fmla="*/ 710 w 1377"/>
                <a:gd name="T53" fmla="*/ 1201 h 1274"/>
                <a:gd name="T54" fmla="*/ 737 w 1377"/>
                <a:gd name="T55" fmla="*/ 1234 h 1274"/>
                <a:gd name="T56" fmla="*/ 764 w 1377"/>
                <a:gd name="T57" fmla="*/ 1262 h 1274"/>
                <a:gd name="T58" fmla="*/ 791 w 1377"/>
                <a:gd name="T59" fmla="*/ 1268 h 1274"/>
                <a:gd name="T60" fmla="*/ 818 w 1377"/>
                <a:gd name="T61" fmla="*/ 1274 h 1274"/>
                <a:gd name="T62" fmla="*/ 845 w 1377"/>
                <a:gd name="T63" fmla="*/ 1274 h 1274"/>
                <a:gd name="T64" fmla="*/ 871 w 1377"/>
                <a:gd name="T65" fmla="*/ 1274 h 1274"/>
                <a:gd name="T66" fmla="*/ 898 w 1377"/>
                <a:gd name="T67" fmla="*/ 1274 h 1274"/>
                <a:gd name="T68" fmla="*/ 925 w 1377"/>
                <a:gd name="T69" fmla="*/ 1274 h 1274"/>
                <a:gd name="T70" fmla="*/ 952 w 1377"/>
                <a:gd name="T71" fmla="*/ 1274 h 1274"/>
                <a:gd name="T72" fmla="*/ 979 w 1377"/>
                <a:gd name="T73" fmla="*/ 1274 h 1274"/>
                <a:gd name="T74" fmla="*/ 1006 w 1377"/>
                <a:gd name="T75" fmla="*/ 1274 h 1274"/>
                <a:gd name="T76" fmla="*/ 1033 w 1377"/>
                <a:gd name="T77" fmla="*/ 1274 h 1274"/>
                <a:gd name="T78" fmla="*/ 1060 w 1377"/>
                <a:gd name="T79" fmla="*/ 1274 h 1274"/>
                <a:gd name="T80" fmla="*/ 1087 w 1377"/>
                <a:gd name="T81" fmla="*/ 1274 h 1274"/>
                <a:gd name="T82" fmla="*/ 1113 w 1377"/>
                <a:gd name="T83" fmla="*/ 1274 h 1274"/>
                <a:gd name="T84" fmla="*/ 1140 w 1377"/>
                <a:gd name="T85" fmla="*/ 1274 h 1274"/>
                <a:gd name="T86" fmla="*/ 1167 w 1377"/>
                <a:gd name="T87" fmla="*/ 1274 h 1274"/>
                <a:gd name="T88" fmla="*/ 1194 w 1377"/>
                <a:gd name="T89" fmla="*/ 1274 h 1274"/>
                <a:gd name="T90" fmla="*/ 1221 w 1377"/>
                <a:gd name="T91" fmla="*/ 1274 h 1274"/>
                <a:gd name="T92" fmla="*/ 1248 w 1377"/>
                <a:gd name="T93" fmla="*/ 1274 h 1274"/>
                <a:gd name="T94" fmla="*/ 1275 w 1377"/>
                <a:gd name="T95" fmla="*/ 1274 h 1274"/>
                <a:gd name="T96" fmla="*/ 1302 w 1377"/>
                <a:gd name="T97" fmla="*/ 1274 h 1274"/>
                <a:gd name="T98" fmla="*/ 1329 w 1377"/>
                <a:gd name="T99" fmla="*/ 1274 h 1274"/>
                <a:gd name="T100" fmla="*/ 1355 w 1377"/>
                <a:gd name="T101" fmla="*/ 1274 h 1274"/>
                <a:gd name="T102" fmla="*/ 1377 w 1377"/>
                <a:gd name="T103" fmla="*/ 1274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7" h="1274">
                  <a:moveTo>
                    <a:pt x="0" y="1274"/>
                  </a:moveTo>
                  <a:lnTo>
                    <a:pt x="0" y="1274"/>
                  </a:lnTo>
                  <a:lnTo>
                    <a:pt x="0" y="1274"/>
                  </a:lnTo>
                  <a:lnTo>
                    <a:pt x="6" y="1274"/>
                  </a:lnTo>
                  <a:lnTo>
                    <a:pt x="11" y="1274"/>
                  </a:lnTo>
                  <a:lnTo>
                    <a:pt x="17" y="1274"/>
                  </a:lnTo>
                  <a:lnTo>
                    <a:pt x="22" y="1274"/>
                  </a:lnTo>
                  <a:lnTo>
                    <a:pt x="27" y="1268"/>
                  </a:lnTo>
                  <a:lnTo>
                    <a:pt x="33" y="1268"/>
                  </a:lnTo>
                  <a:lnTo>
                    <a:pt x="38" y="1268"/>
                  </a:lnTo>
                  <a:lnTo>
                    <a:pt x="43" y="1268"/>
                  </a:lnTo>
                  <a:lnTo>
                    <a:pt x="49" y="1262"/>
                  </a:lnTo>
                  <a:lnTo>
                    <a:pt x="54" y="1262"/>
                  </a:lnTo>
                  <a:lnTo>
                    <a:pt x="60" y="1262"/>
                  </a:lnTo>
                  <a:lnTo>
                    <a:pt x="65" y="1257"/>
                  </a:lnTo>
                  <a:lnTo>
                    <a:pt x="70" y="1251"/>
                  </a:lnTo>
                  <a:lnTo>
                    <a:pt x="76" y="1251"/>
                  </a:lnTo>
                  <a:lnTo>
                    <a:pt x="81" y="1245"/>
                  </a:lnTo>
                  <a:lnTo>
                    <a:pt x="86" y="1245"/>
                  </a:lnTo>
                  <a:lnTo>
                    <a:pt x="92" y="1240"/>
                  </a:lnTo>
                  <a:lnTo>
                    <a:pt x="97" y="1240"/>
                  </a:lnTo>
                  <a:lnTo>
                    <a:pt x="103" y="1240"/>
                  </a:lnTo>
                  <a:lnTo>
                    <a:pt x="108" y="1234"/>
                  </a:lnTo>
                  <a:lnTo>
                    <a:pt x="113" y="1234"/>
                  </a:lnTo>
                  <a:lnTo>
                    <a:pt x="119" y="1229"/>
                  </a:lnTo>
                  <a:lnTo>
                    <a:pt x="124" y="1229"/>
                  </a:lnTo>
                  <a:lnTo>
                    <a:pt x="129" y="1223"/>
                  </a:lnTo>
                  <a:lnTo>
                    <a:pt x="135" y="1217"/>
                  </a:lnTo>
                  <a:lnTo>
                    <a:pt x="140" y="1212"/>
                  </a:lnTo>
                  <a:lnTo>
                    <a:pt x="146" y="1206"/>
                  </a:lnTo>
                  <a:lnTo>
                    <a:pt x="151" y="1201"/>
                  </a:lnTo>
                  <a:lnTo>
                    <a:pt x="156" y="1195"/>
                  </a:lnTo>
                  <a:lnTo>
                    <a:pt x="162" y="1189"/>
                  </a:lnTo>
                  <a:lnTo>
                    <a:pt x="167" y="1189"/>
                  </a:lnTo>
                  <a:lnTo>
                    <a:pt x="172" y="1189"/>
                  </a:lnTo>
                  <a:lnTo>
                    <a:pt x="178" y="1189"/>
                  </a:lnTo>
                  <a:lnTo>
                    <a:pt x="183" y="1184"/>
                  </a:lnTo>
                  <a:lnTo>
                    <a:pt x="189" y="1178"/>
                  </a:lnTo>
                  <a:lnTo>
                    <a:pt x="194" y="1167"/>
                  </a:lnTo>
                  <a:lnTo>
                    <a:pt x="199" y="1161"/>
                  </a:lnTo>
                  <a:lnTo>
                    <a:pt x="205" y="1156"/>
                  </a:lnTo>
                  <a:lnTo>
                    <a:pt x="210" y="1156"/>
                  </a:lnTo>
                  <a:lnTo>
                    <a:pt x="215" y="1161"/>
                  </a:lnTo>
                  <a:lnTo>
                    <a:pt x="221" y="1161"/>
                  </a:lnTo>
                  <a:lnTo>
                    <a:pt x="226" y="1156"/>
                  </a:lnTo>
                  <a:lnTo>
                    <a:pt x="232" y="1150"/>
                  </a:lnTo>
                  <a:lnTo>
                    <a:pt x="237" y="1144"/>
                  </a:lnTo>
                  <a:lnTo>
                    <a:pt x="242" y="1139"/>
                  </a:lnTo>
                  <a:lnTo>
                    <a:pt x="248" y="1139"/>
                  </a:lnTo>
                  <a:lnTo>
                    <a:pt x="253" y="1139"/>
                  </a:lnTo>
                  <a:lnTo>
                    <a:pt x="258" y="1133"/>
                  </a:lnTo>
                  <a:lnTo>
                    <a:pt x="264" y="1122"/>
                  </a:lnTo>
                  <a:lnTo>
                    <a:pt x="269" y="1111"/>
                  </a:lnTo>
                  <a:lnTo>
                    <a:pt x="275" y="1105"/>
                  </a:lnTo>
                  <a:lnTo>
                    <a:pt x="280" y="1100"/>
                  </a:lnTo>
                  <a:lnTo>
                    <a:pt x="285" y="1094"/>
                  </a:lnTo>
                  <a:lnTo>
                    <a:pt x="291" y="1088"/>
                  </a:lnTo>
                  <a:lnTo>
                    <a:pt x="296" y="1077"/>
                  </a:lnTo>
                  <a:lnTo>
                    <a:pt x="302" y="1060"/>
                  </a:lnTo>
                  <a:lnTo>
                    <a:pt x="307" y="1055"/>
                  </a:lnTo>
                  <a:lnTo>
                    <a:pt x="312" y="1044"/>
                  </a:lnTo>
                  <a:lnTo>
                    <a:pt x="318" y="1032"/>
                  </a:lnTo>
                  <a:lnTo>
                    <a:pt x="323" y="1027"/>
                  </a:lnTo>
                  <a:lnTo>
                    <a:pt x="328" y="1010"/>
                  </a:lnTo>
                  <a:lnTo>
                    <a:pt x="334" y="993"/>
                  </a:lnTo>
                  <a:lnTo>
                    <a:pt x="339" y="971"/>
                  </a:lnTo>
                  <a:lnTo>
                    <a:pt x="345" y="954"/>
                  </a:lnTo>
                  <a:lnTo>
                    <a:pt x="350" y="926"/>
                  </a:lnTo>
                  <a:lnTo>
                    <a:pt x="355" y="903"/>
                  </a:lnTo>
                  <a:lnTo>
                    <a:pt x="361" y="870"/>
                  </a:lnTo>
                  <a:lnTo>
                    <a:pt x="366" y="847"/>
                  </a:lnTo>
                  <a:lnTo>
                    <a:pt x="371" y="808"/>
                  </a:lnTo>
                  <a:lnTo>
                    <a:pt x="377" y="746"/>
                  </a:lnTo>
                  <a:lnTo>
                    <a:pt x="382" y="679"/>
                  </a:lnTo>
                  <a:lnTo>
                    <a:pt x="388" y="634"/>
                  </a:lnTo>
                  <a:lnTo>
                    <a:pt x="393" y="617"/>
                  </a:lnTo>
                  <a:lnTo>
                    <a:pt x="398" y="606"/>
                  </a:lnTo>
                  <a:lnTo>
                    <a:pt x="404" y="567"/>
                  </a:lnTo>
                  <a:lnTo>
                    <a:pt x="409" y="522"/>
                  </a:lnTo>
                  <a:lnTo>
                    <a:pt x="414" y="466"/>
                  </a:lnTo>
                  <a:lnTo>
                    <a:pt x="420" y="398"/>
                  </a:lnTo>
                  <a:lnTo>
                    <a:pt x="425" y="337"/>
                  </a:lnTo>
                  <a:lnTo>
                    <a:pt x="431" y="292"/>
                  </a:lnTo>
                  <a:lnTo>
                    <a:pt x="436" y="258"/>
                  </a:lnTo>
                  <a:lnTo>
                    <a:pt x="441" y="196"/>
                  </a:lnTo>
                  <a:lnTo>
                    <a:pt x="447" y="112"/>
                  </a:lnTo>
                  <a:lnTo>
                    <a:pt x="452" y="62"/>
                  </a:lnTo>
                  <a:lnTo>
                    <a:pt x="457" y="62"/>
                  </a:lnTo>
                  <a:lnTo>
                    <a:pt x="463" y="67"/>
                  </a:lnTo>
                  <a:lnTo>
                    <a:pt x="468" y="62"/>
                  </a:lnTo>
                  <a:lnTo>
                    <a:pt x="474" y="56"/>
                  </a:lnTo>
                  <a:lnTo>
                    <a:pt x="479" y="67"/>
                  </a:lnTo>
                  <a:lnTo>
                    <a:pt x="484" y="51"/>
                  </a:lnTo>
                  <a:lnTo>
                    <a:pt x="490" y="6"/>
                  </a:lnTo>
                  <a:lnTo>
                    <a:pt x="495" y="0"/>
                  </a:lnTo>
                  <a:lnTo>
                    <a:pt x="500" y="39"/>
                  </a:lnTo>
                  <a:lnTo>
                    <a:pt x="506" y="56"/>
                  </a:lnTo>
                  <a:lnTo>
                    <a:pt x="511" y="56"/>
                  </a:lnTo>
                  <a:lnTo>
                    <a:pt x="517" y="90"/>
                  </a:lnTo>
                  <a:lnTo>
                    <a:pt x="522" y="163"/>
                  </a:lnTo>
                  <a:lnTo>
                    <a:pt x="527" y="236"/>
                  </a:lnTo>
                  <a:lnTo>
                    <a:pt x="533" y="292"/>
                  </a:lnTo>
                  <a:lnTo>
                    <a:pt x="538" y="348"/>
                  </a:lnTo>
                  <a:lnTo>
                    <a:pt x="543" y="421"/>
                  </a:lnTo>
                  <a:lnTo>
                    <a:pt x="549" y="488"/>
                  </a:lnTo>
                  <a:lnTo>
                    <a:pt x="554" y="539"/>
                  </a:lnTo>
                  <a:lnTo>
                    <a:pt x="560" y="589"/>
                  </a:lnTo>
                  <a:lnTo>
                    <a:pt x="565" y="656"/>
                  </a:lnTo>
                  <a:lnTo>
                    <a:pt x="570" y="729"/>
                  </a:lnTo>
                  <a:lnTo>
                    <a:pt x="576" y="797"/>
                  </a:lnTo>
                  <a:lnTo>
                    <a:pt x="581" y="847"/>
                  </a:lnTo>
                  <a:lnTo>
                    <a:pt x="586" y="881"/>
                  </a:lnTo>
                  <a:lnTo>
                    <a:pt x="592" y="914"/>
                  </a:lnTo>
                  <a:lnTo>
                    <a:pt x="597" y="954"/>
                  </a:lnTo>
                  <a:lnTo>
                    <a:pt x="603" y="993"/>
                  </a:lnTo>
                  <a:lnTo>
                    <a:pt x="608" y="1027"/>
                  </a:lnTo>
                  <a:lnTo>
                    <a:pt x="613" y="1049"/>
                  </a:lnTo>
                  <a:lnTo>
                    <a:pt x="619" y="1066"/>
                  </a:lnTo>
                  <a:lnTo>
                    <a:pt x="624" y="1077"/>
                  </a:lnTo>
                  <a:lnTo>
                    <a:pt x="630" y="1094"/>
                  </a:lnTo>
                  <a:lnTo>
                    <a:pt x="635" y="1111"/>
                  </a:lnTo>
                  <a:lnTo>
                    <a:pt x="640" y="1122"/>
                  </a:lnTo>
                  <a:lnTo>
                    <a:pt x="646" y="1139"/>
                  </a:lnTo>
                  <a:lnTo>
                    <a:pt x="651" y="1156"/>
                  </a:lnTo>
                  <a:lnTo>
                    <a:pt x="656" y="1167"/>
                  </a:lnTo>
                  <a:lnTo>
                    <a:pt x="662" y="1178"/>
                  </a:lnTo>
                  <a:lnTo>
                    <a:pt x="667" y="1184"/>
                  </a:lnTo>
                  <a:lnTo>
                    <a:pt x="673" y="1184"/>
                  </a:lnTo>
                  <a:lnTo>
                    <a:pt x="678" y="1189"/>
                  </a:lnTo>
                  <a:lnTo>
                    <a:pt x="683" y="1189"/>
                  </a:lnTo>
                  <a:lnTo>
                    <a:pt x="689" y="1189"/>
                  </a:lnTo>
                  <a:lnTo>
                    <a:pt x="694" y="1195"/>
                  </a:lnTo>
                  <a:lnTo>
                    <a:pt x="699" y="1195"/>
                  </a:lnTo>
                  <a:lnTo>
                    <a:pt x="705" y="1201"/>
                  </a:lnTo>
                  <a:lnTo>
                    <a:pt x="710" y="1201"/>
                  </a:lnTo>
                  <a:lnTo>
                    <a:pt x="716" y="1206"/>
                  </a:lnTo>
                  <a:lnTo>
                    <a:pt x="721" y="1212"/>
                  </a:lnTo>
                  <a:lnTo>
                    <a:pt x="726" y="1217"/>
                  </a:lnTo>
                  <a:lnTo>
                    <a:pt x="732" y="1229"/>
                  </a:lnTo>
                  <a:lnTo>
                    <a:pt x="737" y="1234"/>
                  </a:lnTo>
                  <a:lnTo>
                    <a:pt x="742" y="1240"/>
                  </a:lnTo>
                  <a:lnTo>
                    <a:pt x="748" y="1245"/>
                  </a:lnTo>
                  <a:lnTo>
                    <a:pt x="753" y="1251"/>
                  </a:lnTo>
                  <a:lnTo>
                    <a:pt x="759" y="1257"/>
                  </a:lnTo>
                  <a:lnTo>
                    <a:pt x="764" y="1262"/>
                  </a:lnTo>
                  <a:lnTo>
                    <a:pt x="769" y="1262"/>
                  </a:lnTo>
                  <a:lnTo>
                    <a:pt x="775" y="1268"/>
                  </a:lnTo>
                  <a:lnTo>
                    <a:pt x="780" y="1268"/>
                  </a:lnTo>
                  <a:lnTo>
                    <a:pt x="785" y="1268"/>
                  </a:lnTo>
                  <a:lnTo>
                    <a:pt x="791" y="1268"/>
                  </a:lnTo>
                  <a:lnTo>
                    <a:pt x="796" y="1274"/>
                  </a:lnTo>
                  <a:lnTo>
                    <a:pt x="802" y="1274"/>
                  </a:lnTo>
                  <a:lnTo>
                    <a:pt x="807" y="1274"/>
                  </a:lnTo>
                  <a:lnTo>
                    <a:pt x="812" y="1274"/>
                  </a:lnTo>
                  <a:lnTo>
                    <a:pt x="818" y="1274"/>
                  </a:lnTo>
                  <a:lnTo>
                    <a:pt x="823" y="1274"/>
                  </a:lnTo>
                  <a:lnTo>
                    <a:pt x="828" y="1274"/>
                  </a:lnTo>
                  <a:lnTo>
                    <a:pt x="834" y="1274"/>
                  </a:lnTo>
                  <a:lnTo>
                    <a:pt x="839" y="1274"/>
                  </a:lnTo>
                  <a:lnTo>
                    <a:pt x="845" y="1274"/>
                  </a:lnTo>
                  <a:lnTo>
                    <a:pt x="850" y="1274"/>
                  </a:lnTo>
                  <a:lnTo>
                    <a:pt x="855" y="1274"/>
                  </a:lnTo>
                  <a:lnTo>
                    <a:pt x="861" y="1274"/>
                  </a:lnTo>
                  <a:lnTo>
                    <a:pt x="866" y="1274"/>
                  </a:lnTo>
                  <a:lnTo>
                    <a:pt x="871" y="1274"/>
                  </a:lnTo>
                  <a:lnTo>
                    <a:pt x="877" y="1274"/>
                  </a:lnTo>
                  <a:lnTo>
                    <a:pt x="882" y="1274"/>
                  </a:lnTo>
                  <a:lnTo>
                    <a:pt x="888" y="1274"/>
                  </a:lnTo>
                  <a:lnTo>
                    <a:pt x="893" y="1274"/>
                  </a:lnTo>
                  <a:lnTo>
                    <a:pt x="898" y="1274"/>
                  </a:lnTo>
                  <a:lnTo>
                    <a:pt x="904" y="1274"/>
                  </a:lnTo>
                  <a:lnTo>
                    <a:pt x="909" y="1274"/>
                  </a:lnTo>
                  <a:lnTo>
                    <a:pt x="914" y="1274"/>
                  </a:lnTo>
                  <a:lnTo>
                    <a:pt x="920" y="1274"/>
                  </a:lnTo>
                  <a:lnTo>
                    <a:pt x="925" y="1274"/>
                  </a:lnTo>
                  <a:lnTo>
                    <a:pt x="931" y="1274"/>
                  </a:lnTo>
                  <a:lnTo>
                    <a:pt x="936" y="1274"/>
                  </a:lnTo>
                  <a:lnTo>
                    <a:pt x="941" y="1274"/>
                  </a:lnTo>
                  <a:lnTo>
                    <a:pt x="947" y="1274"/>
                  </a:lnTo>
                  <a:lnTo>
                    <a:pt x="952" y="1274"/>
                  </a:lnTo>
                  <a:lnTo>
                    <a:pt x="958" y="1274"/>
                  </a:lnTo>
                  <a:lnTo>
                    <a:pt x="963" y="1274"/>
                  </a:lnTo>
                  <a:lnTo>
                    <a:pt x="968" y="1274"/>
                  </a:lnTo>
                  <a:lnTo>
                    <a:pt x="974" y="1274"/>
                  </a:lnTo>
                  <a:lnTo>
                    <a:pt x="979" y="1274"/>
                  </a:lnTo>
                  <a:lnTo>
                    <a:pt x="984" y="1274"/>
                  </a:lnTo>
                  <a:lnTo>
                    <a:pt x="990" y="1274"/>
                  </a:lnTo>
                  <a:lnTo>
                    <a:pt x="995" y="1274"/>
                  </a:lnTo>
                  <a:lnTo>
                    <a:pt x="1001" y="1274"/>
                  </a:lnTo>
                  <a:lnTo>
                    <a:pt x="1006" y="1274"/>
                  </a:lnTo>
                  <a:lnTo>
                    <a:pt x="1011" y="1274"/>
                  </a:lnTo>
                  <a:lnTo>
                    <a:pt x="1017" y="1274"/>
                  </a:lnTo>
                  <a:lnTo>
                    <a:pt x="1022" y="1274"/>
                  </a:lnTo>
                  <a:lnTo>
                    <a:pt x="1027" y="1274"/>
                  </a:lnTo>
                  <a:lnTo>
                    <a:pt x="1033" y="1274"/>
                  </a:lnTo>
                  <a:lnTo>
                    <a:pt x="1038" y="1274"/>
                  </a:lnTo>
                  <a:lnTo>
                    <a:pt x="1044" y="1274"/>
                  </a:lnTo>
                  <a:lnTo>
                    <a:pt x="1049" y="1274"/>
                  </a:lnTo>
                  <a:lnTo>
                    <a:pt x="1054" y="1274"/>
                  </a:lnTo>
                  <a:lnTo>
                    <a:pt x="1060" y="1274"/>
                  </a:lnTo>
                  <a:lnTo>
                    <a:pt x="1065" y="1274"/>
                  </a:lnTo>
                  <a:lnTo>
                    <a:pt x="1070" y="1274"/>
                  </a:lnTo>
                  <a:lnTo>
                    <a:pt x="1076" y="1274"/>
                  </a:lnTo>
                  <a:lnTo>
                    <a:pt x="1081" y="1274"/>
                  </a:lnTo>
                  <a:lnTo>
                    <a:pt x="1087" y="1274"/>
                  </a:lnTo>
                  <a:lnTo>
                    <a:pt x="1092" y="1274"/>
                  </a:lnTo>
                  <a:lnTo>
                    <a:pt x="1097" y="1274"/>
                  </a:lnTo>
                  <a:lnTo>
                    <a:pt x="1103" y="1274"/>
                  </a:lnTo>
                  <a:lnTo>
                    <a:pt x="1108" y="1274"/>
                  </a:lnTo>
                  <a:lnTo>
                    <a:pt x="1113" y="1274"/>
                  </a:lnTo>
                  <a:lnTo>
                    <a:pt x="1119" y="1274"/>
                  </a:lnTo>
                  <a:lnTo>
                    <a:pt x="1124" y="1274"/>
                  </a:lnTo>
                  <a:lnTo>
                    <a:pt x="1130" y="1274"/>
                  </a:lnTo>
                  <a:lnTo>
                    <a:pt x="1135" y="1274"/>
                  </a:lnTo>
                  <a:lnTo>
                    <a:pt x="1140" y="1274"/>
                  </a:lnTo>
                  <a:lnTo>
                    <a:pt x="1146" y="1274"/>
                  </a:lnTo>
                  <a:lnTo>
                    <a:pt x="1151" y="1274"/>
                  </a:lnTo>
                  <a:lnTo>
                    <a:pt x="1156" y="1274"/>
                  </a:lnTo>
                  <a:lnTo>
                    <a:pt x="1162" y="1274"/>
                  </a:lnTo>
                  <a:lnTo>
                    <a:pt x="1167" y="1274"/>
                  </a:lnTo>
                  <a:lnTo>
                    <a:pt x="1173" y="1274"/>
                  </a:lnTo>
                  <a:lnTo>
                    <a:pt x="1178" y="1274"/>
                  </a:lnTo>
                  <a:lnTo>
                    <a:pt x="1183" y="1274"/>
                  </a:lnTo>
                  <a:lnTo>
                    <a:pt x="1189" y="1274"/>
                  </a:lnTo>
                  <a:lnTo>
                    <a:pt x="1194" y="1274"/>
                  </a:lnTo>
                  <a:lnTo>
                    <a:pt x="1199" y="1274"/>
                  </a:lnTo>
                  <a:lnTo>
                    <a:pt x="1205" y="1274"/>
                  </a:lnTo>
                  <a:lnTo>
                    <a:pt x="1210" y="1274"/>
                  </a:lnTo>
                  <a:lnTo>
                    <a:pt x="1216" y="1274"/>
                  </a:lnTo>
                  <a:lnTo>
                    <a:pt x="1221" y="1274"/>
                  </a:lnTo>
                  <a:lnTo>
                    <a:pt x="1226" y="1274"/>
                  </a:lnTo>
                  <a:lnTo>
                    <a:pt x="1232" y="1274"/>
                  </a:lnTo>
                  <a:lnTo>
                    <a:pt x="1237" y="1274"/>
                  </a:lnTo>
                  <a:lnTo>
                    <a:pt x="1242" y="1274"/>
                  </a:lnTo>
                  <a:lnTo>
                    <a:pt x="1248" y="1274"/>
                  </a:lnTo>
                  <a:lnTo>
                    <a:pt x="1253" y="1274"/>
                  </a:lnTo>
                  <a:lnTo>
                    <a:pt x="1259" y="1274"/>
                  </a:lnTo>
                  <a:lnTo>
                    <a:pt x="1264" y="1274"/>
                  </a:lnTo>
                  <a:lnTo>
                    <a:pt x="1269" y="1274"/>
                  </a:lnTo>
                  <a:lnTo>
                    <a:pt x="1275" y="1274"/>
                  </a:lnTo>
                  <a:lnTo>
                    <a:pt x="1280" y="1274"/>
                  </a:lnTo>
                  <a:lnTo>
                    <a:pt x="1285" y="1274"/>
                  </a:lnTo>
                  <a:lnTo>
                    <a:pt x="1291" y="1274"/>
                  </a:lnTo>
                  <a:lnTo>
                    <a:pt x="1296" y="1274"/>
                  </a:lnTo>
                  <a:lnTo>
                    <a:pt x="1302" y="1274"/>
                  </a:lnTo>
                  <a:lnTo>
                    <a:pt x="1307" y="1274"/>
                  </a:lnTo>
                  <a:lnTo>
                    <a:pt x="1312" y="1274"/>
                  </a:lnTo>
                  <a:lnTo>
                    <a:pt x="1318" y="1274"/>
                  </a:lnTo>
                  <a:lnTo>
                    <a:pt x="1323" y="1274"/>
                  </a:lnTo>
                  <a:lnTo>
                    <a:pt x="1329" y="1274"/>
                  </a:lnTo>
                  <a:lnTo>
                    <a:pt x="1334" y="1274"/>
                  </a:lnTo>
                  <a:lnTo>
                    <a:pt x="1339" y="1274"/>
                  </a:lnTo>
                  <a:lnTo>
                    <a:pt x="1345" y="1274"/>
                  </a:lnTo>
                  <a:lnTo>
                    <a:pt x="1350" y="1274"/>
                  </a:lnTo>
                  <a:lnTo>
                    <a:pt x="1355" y="1274"/>
                  </a:lnTo>
                  <a:lnTo>
                    <a:pt x="1361" y="1274"/>
                  </a:lnTo>
                  <a:lnTo>
                    <a:pt x="1366" y="1274"/>
                  </a:lnTo>
                  <a:lnTo>
                    <a:pt x="1372" y="1274"/>
                  </a:lnTo>
                  <a:lnTo>
                    <a:pt x="1377" y="1274"/>
                  </a:lnTo>
                  <a:lnTo>
                    <a:pt x="1377" y="1274"/>
                  </a:lnTo>
                </a:path>
              </a:pathLst>
            </a:custGeom>
            <a:noFill/>
            <a:ln w="7938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0" name="Freeform 9"/>
            <p:cNvSpPr>
              <a:spLocks/>
            </p:cNvSpPr>
            <p:nvPr/>
          </p:nvSpPr>
          <p:spPr bwMode="auto">
            <a:xfrm>
              <a:off x="35030" y="5432010"/>
              <a:ext cx="2185988" cy="2049463"/>
            </a:xfrm>
            <a:custGeom>
              <a:avLst/>
              <a:gdLst>
                <a:gd name="T0" fmla="*/ 11 w 1377"/>
                <a:gd name="T1" fmla="*/ 1262 h 1291"/>
                <a:gd name="T2" fmla="*/ 38 w 1377"/>
                <a:gd name="T3" fmla="*/ 1246 h 1291"/>
                <a:gd name="T4" fmla="*/ 65 w 1377"/>
                <a:gd name="T5" fmla="*/ 1201 h 1291"/>
                <a:gd name="T6" fmla="*/ 92 w 1377"/>
                <a:gd name="T7" fmla="*/ 1139 h 1291"/>
                <a:gd name="T8" fmla="*/ 119 w 1377"/>
                <a:gd name="T9" fmla="*/ 1083 h 1291"/>
                <a:gd name="T10" fmla="*/ 146 w 1377"/>
                <a:gd name="T11" fmla="*/ 1044 h 1291"/>
                <a:gd name="T12" fmla="*/ 172 w 1377"/>
                <a:gd name="T13" fmla="*/ 976 h 1291"/>
                <a:gd name="T14" fmla="*/ 199 w 1377"/>
                <a:gd name="T15" fmla="*/ 965 h 1291"/>
                <a:gd name="T16" fmla="*/ 226 w 1377"/>
                <a:gd name="T17" fmla="*/ 960 h 1291"/>
                <a:gd name="T18" fmla="*/ 253 w 1377"/>
                <a:gd name="T19" fmla="*/ 898 h 1291"/>
                <a:gd name="T20" fmla="*/ 280 w 1377"/>
                <a:gd name="T21" fmla="*/ 931 h 1291"/>
                <a:gd name="T22" fmla="*/ 307 w 1377"/>
                <a:gd name="T23" fmla="*/ 931 h 1291"/>
                <a:gd name="T24" fmla="*/ 334 w 1377"/>
                <a:gd name="T25" fmla="*/ 971 h 1291"/>
                <a:gd name="T26" fmla="*/ 361 w 1377"/>
                <a:gd name="T27" fmla="*/ 948 h 1291"/>
                <a:gd name="T28" fmla="*/ 388 w 1377"/>
                <a:gd name="T29" fmla="*/ 909 h 1291"/>
                <a:gd name="T30" fmla="*/ 414 w 1377"/>
                <a:gd name="T31" fmla="*/ 875 h 1291"/>
                <a:gd name="T32" fmla="*/ 441 w 1377"/>
                <a:gd name="T33" fmla="*/ 808 h 1291"/>
                <a:gd name="T34" fmla="*/ 468 w 1377"/>
                <a:gd name="T35" fmla="*/ 612 h 1291"/>
                <a:gd name="T36" fmla="*/ 495 w 1377"/>
                <a:gd name="T37" fmla="*/ 472 h 1291"/>
                <a:gd name="T38" fmla="*/ 522 w 1377"/>
                <a:gd name="T39" fmla="*/ 354 h 1291"/>
                <a:gd name="T40" fmla="*/ 549 w 1377"/>
                <a:gd name="T41" fmla="*/ 225 h 1291"/>
                <a:gd name="T42" fmla="*/ 576 w 1377"/>
                <a:gd name="T43" fmla="*/ 0 h 1291"/>
                <a:gd name="T44" fmla="*/ 603 w 1377"/>
                <a:gd name="T45" fmla="*/ 84 h 1291"/>
                <a:gd name="T46" fmla="*/ 630 w 1377"/>
                <a:gd name="T47" fmla="*/ 275 h 1291"/>
                <a:gd name="T48" fmla="*/ 656 w 1377"/>
                <a:gd name="T49" fmla="*/ 500 h 1291"/>
                <a:gd name="T50" fmla="*/ 683 w 1377"/>
                <a:gd name="T51" fmla="*/ 673 h 1291"/>
                <a:gd name="T52" fmla="*/ 710 w 1377"/>
                <a:gd name="T53" fmla="*/ 797 h 1291"/>
                <a:gd name="T54" fmla="*/ 737 w 1377"/>
                <a:gd name="T55" fmla="*/ 859 h 1291"/>
                <a:gd name="T56" fmla="*/ 764 w 1377"/>
                <a:gd name="T57" fmla="*/ 999 h 1291"/>
                <a:gd name="T58" fmla="*/ 791 w 1377"/>
                <a:gd name="T59" fmla="*/ 1061 h 1291"/>
                <a:gd name="T60" fmla="*/ 818 w 1377"/>
                <a:gd name="T61" fmla="*/ 1111 h 1291"/>
                <a:gd name="T62" fmla="*/ 845 w 1377"/>
                <a:gd name="T63" fmla="*/ 1201 h 1291"/>
                <a:gd name="T64" fmla="*/ 871 w 1377"/>
                <a:gd name="T65" fmla="*/ 1240 h 1291"/>
                <a:gd name="T66" fmla="*/ 898 w 1377"/>
                <a:gd name="T67" fmla="*/ 1268 h 1291"/>
                <a:gd name="T68" fmla="*/ 925 w 1377"/>
                <a:gd name="T69" fmla="*/ 1279 h 1291"/>
                <a:gd name="T70" fmla="*/ 952 w 1377"/>
                <a:gd name="T71" fmla="*/ 1285 h 1291"/>
                <a:gd name="T72" fmla="*/ 979 w 1377"/>
                <a:gd name="T73" fmla="*/ 1291 h 1291"/>
                <a:gd name="T74" fmla="*/ 1006 w 1377"/>
                <a:gd name="T75" fmla="*/ 1291 h 1291"/>
                <a:gd name="T76" fmla="*/ 1033 w 1377"/>
                <a:gd name="T77" fmla="*/ 1291 h 1291"/>
                <a:gd name="T78" fmla="*/ 1060 w 1377"/>
                <a:gd name="T79" fmla="*/ 1291 h 1291"/>
                <a:gd name="T80" fmla="*/ 1087 w 1377"/>
                <a:gd name="T81" fmla="*/ 1291 h 1291"/>
                <a:gd name="T82" fmla="*/ 1113 w 1377"/>
                <a:gd name="T83" fmla="*/ 1291 h 1291"/>
                <a:gd name="T84" fmla="*/ 1140 w 1377"/>
                <a:gd name="T85" fmla="*/ 1291 h 1291"/>
                <a:gd name="T86" fmla="*/ 1167 w 1377"/>
                <a:gd name="T87" fmla="*/ 1291 h 1291"/>
                <a:gd name="T88" fmla="*/ 1194 w 1377"/>
                <a:gd name="T89" fmla="*/ 1291 h 1291"/>
                <a:gd name="T90" fmla="*/ 1221 w 1377"/>
                <a:gd name="T91" fmla="*/ 1291 h 1291"/>
                <a:gd name="T92" fmla="*/ 1248 w 1377"/>
                <a:gd name="T93" fmla="*/ 1291 h 1291"/>
                <a:gd name="T94" fmla="*/ 1275 w 1377"/>
                <a:gd name="T95" fmla="*/ 1291 h 1291"/>
                <a:gd name="T96" fmla="*/ 1302 w 1377"/>
                <a:gd name="T97" fmla="*/ 1291 h 1291"/>
                <a:gd name="T98" fmla="*/ 1329 w 1377"/>
                <a:gd name="T99" fmla="*/ 1291 h 1291"/>
                <a:gd name="T100" fmla="*/ 1355 w 1377"/>
                <a:gd name="T101" fmla="*/ 1291 h 1291"/>
                <a:gd name="T102" fmla="*/ 1377 w 1377"/>
                <a:gd name="T103" fmla="*/ 1291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7" h="1291">
                  <a:moveTo>
                    <a:pt x="0" y="1291"/>
                  </a:moveTo>
                  <a:lnTo>
                    <a:pt x="0" y="1262"/>
                  </a:lnTo>
                  <a:lnTo>
                    <a:pt x="0" y="1262"/>
                  </a:lnTo>
                  <a:lnTo>
                    <a:pt x="6" y="1262"/>
                  </a:lnTo>
                  <a:lnTo>
                    <a:pt x="11" y="1262"/>
                  </a:lnTo>
                  <a:lnTo>
                    <a:pt x="17" y="1257"/>
                  </a:lnTo>
                  <a:lnTo>
                    <a:pt x="22" y="1257"/>
                  </a:lnTo>
                  <a:lnTo>
                    <a:pt x="27" y="1251"/>
                  </a:lnTo>
                  <a:lnTo>
                    <a:pt x="33" y="1246"/>
                  </a:lnTo>
                  <a:lnTo>
                    <a:pt x="38" y="1246"/>
                  </a:lnTo>
                  <a:lnTo>
                    <a:pt x="43" y="1234"/>
                  </a:lnTo>
                  <a:lnTo>
                    <a:pt x="49" y="1229"/>
                  </a:lnTo>
                  <a:lnTo>
                    <a:pt x="54" y="1218"/>
                  </a:lnTo>
                  <a:lnTo>
                    <a:pt x="60" y="1212"/>
                  </a:lnTo>
                  <a:lnTo>
                    <a:pt x="65" y="1201"/>
                  </a:lnTo>
                  <a:lnTo>
                    <a:pt x="70" y="1190"/>
                  </a:lnTo>
                  <a:lnTo>
                    <a:pt x="76" y="1178"/>
                  </a:lnTo>
                  <a:lnTo>
                    <a:pt x="81" y="1161"/>
                  </a:lnTo>
                  <a:lnTo>
                    <a:pt x="86" y="1150"/>
                  </a:lnTo>
                  <a:lnTo>
                    <a:pt x="92" y="1139"/>
                  </a:lnTo>
                  <a:lnTo>
                    <a:pt x="97" y="1122"/>
                  </a:lnTo>
                  <a:lnTo>
                    <a:pt x="103" y="1111"/>
                  </a:lnTo>
                  <a:lnTo>
                    <a:pt x="108" y="1094"/>
                  </a:lnTo>
                  <a:lnTo>
                    <a:pt x="113" y="1083"/>
                  </a:lnTo>
                  <a:lnTo>
                    <a:pt x="119" y="1083"/>
                  </a:lnTo>
                  <a:lnTo>
                    <a:pt x="124" y="1083"/>
                  </a:lnTo>
                  <a:lnTo>
                    <a:pt x="129" y="1077"/>
                  </a:lnTo>
                  <a:lnTo>
                    <a:pt x="135" y="1072"/>
                  </a:lnTo>
                  <a:lnTo>
                    <a:pt x="140" y="1055"/>
                  </a:lnTo>
                  <a:lnTo>
                    <a:pt x="146" y="1044"/>
                  </a:lnTo>
                  <a:lnTo>
                    <a:pt x="151" y="1032"/>
                  </a:lnTo>
                  <a:lnTo>
                    <a:pt x="156" y="1021"/>
                  </a:lnTo>
                  <a:lnTo>
                    <a:pt x="162" y="1004"/>
                  </a:lnTo>
                  <a:lnTo>
                    <a:pt x="167" y="988"/>
                  </a:lnTo>
                  <a:lnTo>
                    <a:pt x="172" y="976"/>
                  </a:lnTo>
                  <a:lnTo>
                    <a:pt x="178" y="976"/>
                  </a:lnTo>
                  <a:lnTo>
                    <a:pt x="183" y="971"/>
                  </a:lnTo>
                  <a:lnTo>
                    <a:pt x="189" y="965"/>
                  </a:lnTo>
                  <a:lnTo>
                    <a:pt x="194" y="960"/>
                  </a:lnTo>
                  <a:lnTo>
                    <a:pt x="199" y="965"/>
                  </a:lnTo>
                  <a:lnTo>
                    <a:pt x="205" y="971"/>
                  </a:lnTo>
                  <a:lnTo>
                    <a:pt x="210" y="976"/>
                  </a:lnTo>
                  <a:lnTo>
                    <a:pt x="215" y="971"/>
                  </a:lnTo>
                  <a:lnTo>
                    <a:pt x="221" y="965"/>
                  </a:lnTo>
                  <a:lnTo>
                    <a:pt x="226" y="960"/>
                  </a:lnTo>
                  <a:lnTo>
                    <a:pt x="232" y="948"/>
                  </a:lnTo>
                  <a:lnTo>
                    <a:pt x="237" y="931"/>
                  </a:lnTo>
                  <a:lnTo>
                    <a:pt x="242" y="915"/>
                  </a:lnTo>
                  <a:lnTo>
                    <a:pt x="248" y="903"/>
                  </a:lnTo>
                  <a:lnTo>
                    <a:pt x="253" y="898"/>
                  </a:lnTo>
                  <a:lnTo>
                    <a:pt x="258" y="915"/>
                  </a:lnTo>
                  <a:lnTo>
                    <a:pt x="264" y="926"/>
                  </a:lnTo>
                  <a:lnTo>
                    <a:pt x="269" y="937"/>
                  </a:lnTo>
                  <a:lnTo>
                    <a:pt x="275" y="937"/>
                  </a:lnTo>
                  <a:lnTo>
                    <a:pt x="280" y="931"/>
                  </a:lnTo>
                  <a:lnTo>
                    <a:pt x="285" y="926"/>
                  </a:lnTo>
                  <a:lnTo>
                    <a:pt x="291" y="920"/>
                  </a:lnTo>
                  <a:lnTo>
                    <a:pt x="296" y="926"/>
                  </a:lnTo>
                  <a:lnTo>
                    <a:pt x="302" y="931"/>
                  </a:lnTo>
                  <a:lnTo>
                    <a:pt x="307" y="931"/>
                  </a:lnTo>
                  <a:lnTo>
                    <a:pt x="312" y="937"/>
                  </a:lnTo>
                  <a:lnTo>
                    <a:pt x="318" y="931"/>
                  </a:lnTo>
                  <a:lnTo>
                    <a:pt x="323" y="943"/>
                  </a:lnTo>
                  <a:lnTo>
                    <a:pt x="328" y="954"/>
                  </a:lnTo>
                  <a:lnTo>
                    <a:pt x="334" y="971"/>
                  </a:lnTo>
                  <a:lnTo>
                    <a:pt x="339" y="982"/>
                  </a:lnTo>
                  <a:lnTo>
                    <a:pt x="345" y="976"/>
                  </a:lnTo>
                  <a:lnTo>
                    <a:pt x="350" y="965"/>
                  </a:lnTo>
                  <a:lnTo>
                    <a:pt x="355" y="954"/>
                  </a:lnTo>
                  <a:lnTo>
                    <a:pt x="361" y="948"/>
                  </a:lnTo>
                  <a:lnTo>
                    <a:pt x="366" y="937"/>
                  </a:lnTo>
                  <a:lnTo>
                    <a:pt x="371" y="926"/>
                  </a:lnTo>
                  <a:lnTo>
                    <a:pt x="377" y="909"/>
                  </a:lnTo>
                  <a:lnTo>
                    <a:pt x="382" y="903"/>
                  </a:lnTo>
                  <a:lnTo>
                    <a:pt x="388" y="909"/>
                  </a:lnTo>
                  <a:lnTo>
                    <a:pt x="393" y="920"/>
                  </a:lnTo>
                  <a:lnTo>
                    <a:pt x="398" y="926"/>
                  </a:lnTo>
                  <a:lnTo>
                    <a:pt x="404" y="920"/>
                  </a:lnTo>
                  <a:lnTo>
                    <a:pt x="409" y="898"/>
                  </a:lnTo>
                  <a:lnTo>
                    <a:pt x="414" y="875"/>
                  </a:lnTo>
                  <a:lnTo>
                    <a:pt x="420" y="864"/>
                  </a:lnTo>
                  <a:lnTo>
                    <a:pt x="425" y="870"/>
                  </a:lnTo>
                  <a:lnTo>
                    <a:pt x="431" y="864"/>
                  </a:lnTo>
                  <a:lnTo>
                    <a:pt x="436" y="842"/>
                  </a:lnTo>
                  <a:lnTo>
                    <a:pt x="441" y="808"/>
                  </a:lnTo>
                  <a:lnTo>
                    <a:pt x="447" y="769"/>
                  </a:lnTo>
                  <a:lnTo>
                    <a:pt x="452" y="724"/>
                  </a:lnTo>
                  <a:lnTo>
                    <a:pt x="457" y="685"/>
                  </a:lnTo>
                  <a:lnTo>
                    <a:pt x="463" y="651"/>
                  </a:lnTo>
                  <a:lnTo>
                    <a:pt x="468" y="612"/>
                  </a:lnTo>
                  <a:lnTo>
                    <a:pt x="474" y="561"/>
                  </a:lnTo>
                  <a:lnTo>
                    <a:pt x="479" y="511"/>
                  </a:lnTo>
                  <a:lnTo>
                    <a:pt x="484" y="483"/>
                  </a:lnTo>
                  <a:lnTo>
                    <a:pt x="490" y="477"/>
                  </a:lnTo>
                  <a:lnTo>
                    <a:pt x="495" y="472"/>
                  </a:lnTo>
                  <a:lnTo>
                    <a:pt x="500" y="466"/>
                  </a:lnTo>
                  <a:lnTo>
                    <a:pt x="506" y="449"/>
                  </a:lnTo>
                  <a:lnTo>
                    <a:pt x="511" y="410"/>
                  </a:lnTo>
                  <a:lnTo>
                    <a:pt x="517" y="371"/>
                  </a:lnTo>
                  <a:lnTo>
                    <a:pt x="522" y="354"/>
                  </a:lnTo>
                  <a:lnTo>
                    <a:pt x="527" y="359"/>
                  </a:lnTo>
                  <a:lnTo>
                    <a:pt x="533" y="348"/>
                  </a:lnTo>
                  <a:lnTo>
                    <a:pt x="538" y="298"/>
                  </a:lnTo>
                  <a:lnTo>
                    <a:pt x="543" y="253"/>
                  </a:lnTo>
                  <a:lnTo>
                    <a:pt x="549" y="225"/>
                  </a:lnTo>
                  <a:lnTo>
                    <a:pt x="554" y="202"/>
                  </a:lnTo>
                  <a:lnTo>
                    <a:pt x="560" y="141"/>
                  </a:lnTo>
                  <a:lnTo>
                    <a:pt x="565" y="56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1" y="34"/>
                  </a:lnTo>
                  <a:lnTo>
                    <a:pt x="586" y="68"/>
                  </a:lnTo>
                  <a:lnTo>
                    <a:pt x="592" y="84"/>
                  </a:lnTo>
                  <a:lnTo>
                    <a:pt x="597" y="79"/>
                  </a:lnTo>
                  <a:lnTo>
                    <a:pt x="603" y="84"/>
                  </a:lnTo>
                  <a:lnTo>
                    <a:pt x="608" y="90"/>
                  </a:lnTo>
                  <a:lnTo>
                    <a:pt x="613" y="107"/>
                  </a:lnTo>
                  <a:lnTo>
                    <a:pt x="619" y="146"/>
                  </a:lnTo>
                  <a:lnTo>
                    <a:pt x="624" y="213"/>
                  </a:lnTo>
                  <a:lnTo>
                    <a:pt x="630" y="275"/>
                  </a:lnTo>
                  <a:lnTo>
                    <a:pt x="635" y="320"/>
                  </a:lnTo>
                  <a:lnTo>
                    <a:pt x="640" y="343"/>
                  </a:lnTo>
                  <a:lnTo>
                    <a:pt x="646" y="371"/>
                  </a:lnTo>
                  <a:lnTo>
                    <a:pt x="651" y="427"/>
                  </a:lnTo>
                  <a:lnTo>
                    <a:pt x="656" y="500"/>
                  </a:lnTo>
                  <a:lnTo>
                    <a:pt x="662" y="561"/>
                  </a:lnTo>
                  <a:lnTo>
                    <a:pt x="667" y="612"/>
                  </a:lnTo>
                  <a:lnTo>
                    <a:pt x="673" y="640"/>
                  </a:lnTo>
                  <a:lnTo>
                    <a:pt x="678" y="662"/>
                  </a:lnTo>
                  <a:lnTo>
                    <a:pt x="683" y="673"/>
                  </a:lnTo>
                  <a:lnTo>
                    <a:pt x="689" y="690"/>
                  </a:lnTo>
                  <a:lnTo>
                    <a:pt x="694" y="713"/>
                  </a:lnTo>
                  <a:lnTo>
                    <a:pt x="699" y="746"/>
                  </a:lnTo>
                  <a:lnTo>
                    <a:pt x="705" y="780"/>
                  </a:lnTo>
                  <a:lnTo>
                    <a:pt x="710" y="797"/>
                  </a:lnTo>
                  <a:lnTo>
                    <a:pt x="716" y="802"/>
                  </a:lnTo>
                  <a:lnTo>
                    <a:pt x="721" y="808"/>
                  </a:lnTo>
                  <a:lnTo>
                    <a:pt x="726" y="819"/>
                  </a:lnTo>
                  <a:lnTo>
                    <a:pt x="732" y="836"/>
                  </a:lnTo>
                  <a:lnTo>
                    <a:pt x="737" y="859"/>
                  </a:lnTo>
                  <a:lnTo>
                    <a:pt x="742" y="892"/>
                  </a:lnTo>
                  <a:lnTo>
                    <a:pt x="748" y="931"/>
                  </a:lnTo>
                  <a:lnTo>
                    <a:pt x="753" y="965"/>
                  </a:lnTo>
                  <a:lnTo>
                    <a:pt x="759" y="982"/>
                  </a:lnTo>
                  <a:lnTo>
                    <a:pt x="764" y="999"/>
                  </a:lnTo>
                  <a:lnTo>
                    <a:pt x="769" y="1016"/>
                  </a:lnTo>
                  <a:lnTo>
                    <a:pt x="775" y="1027"/>
                  </a:lnTo>
                  <a:lnTo>
                    <a:pt x="780" y="1038"/>
                  </a:lnTo>
                  <a:lnTo>
                    <a:pt x="785" y="1049"/>
                  </a:lnTo>
                  <a:lnTo>
                    <a:pt x="791" y="1061"/>
                  </a:lnTo>
                  <a:lnTo>
                    <a:pt x="796" y="1072"/>
                  </a:lnTo>
                  <a:lnTo>
                    <a:pt x="802" y="1077"/>
                  </a:lnTo>
                  <a:lnTo>
                    <a:pt x="807" y="1089"/>
                  </a:lnTo>
                  <a:lnTo>
                    <a:pt x="812" y="1094"/>
                  </a:lnTo>
                  <a:lnTo>
                    <a:pt x="818" y="1111"/>
                  </a:lnTo>
                  <a:lnTo>
                    <a:pt x="823" y="1122"/>
                  </a:lnTo>
                  <a:lnTo>
                    <a:pt x="828" y="1139"/>
                  </a:lnTo>
                  <a:lnTo>
                    <a:pt x="834" y="1161"/>
                  </a:lnTo>
                  <a:lnTo>
                    <a:pt x="839" y="1184"/>
                  </a:lnTo>
                  <a:lnTo>
                    <a:pt x="845" y="1201"/>
                  </a:lnTo>
                  <a:lnTo>
                    <a:pt x="850" y="1218"/>
                  </a:lnTo>
                  <a:lnTo>
                    <a:pt x="855" y="1223"/>
                  </a:lnTo>
                  <a:lnTo>
                    <a:pt x="861" y="1229"/>
                  </a:lnTo>
                  <a:lnTo>
                    <a:pt x="866" y="1234"/>
                  </a:lnTo>
                  <a:lnTo>
                    <a:pt x="871" y="1240"/>
                  </a:lnTo>
                  <a:lnTo>
                    <a:pt x="877" y="1246"/>
                  </a:lnTo>
                  <a:lnTo>
                    <a:pt x="882" y="1251"/>
                  </a:lnTo>
                  <a:lnTo>
                    <a:pt x="888" y="1257"/>
                  </a:lnTo>
                  <a:lnTo>
                    <a:pt x="893" y="1262"/>
                  </a:lnTo>
                  <a:lnTo>
                    <a:pt x="898" y="1268"/>
                  </a:lnTo>
                  <a:lnTo>
                    <a:pt x="904" y="1274"/>
                  </a:lnTo>
                  <a:lnTo>
                    <a:pt x="909" y="1274"/>
                  </a:lnTo>
                  <a:lnTo>
                    <a:pt x="914" y="1279"/>
                  </a:lnTo>
                  <a:lnTo>
                    <a:pt x="920" y="1279"/>
                  </a:lnTo>
                  <a:lnTo>
                    <a:pt x="925" y="1279"/>
                  </a:lnTo>
                  <a:lnTo>
                    <a:pt x="931" y="1279"/>
                  </a:lnTo>
                  <a:lnTo>
                    <a:pt x="936" y="1285"/>
                  </a:lnTo>
                  <a:lnTo>
                    <a:pt x="941" y="1285"/>
                  </a:lnTo>
                  <a:lnTo>
                    <a:pt x="947" y="1285"/>
                  </a:lnTo>
                  <a:lnTo>
                    <a:pt x="952" y="1285"/>
                  </a:lnTo>
                  <a:lnTo>
                    <a:pt x="958" y="1291"/>
                  </a:lnTo>
                  <a:lnTo>
                    <a:pt x="963" y="1291"/>
                  </a:lnTo>
                  <a:lnTo>
                    <a:pt x="968" y="1291"/>
                  </a:lnTo>
                  <a:lnTo>
                    <a:pt x="974" y="1291"/>
                  </a:lnTo>
                  <a:lnTo>
                    <a:pt x="979" y="1291"/>
                  </a:lnTo>
                  <a:lnTo>
                    <a:pt x="984" y="1291"/>
                  </a:lnTo>
                  <a:lnTo>
                    <a:pt x="990" y="1291"/>
                  </a:lnTo>
                  <a:lnTo>
                    <a:pt x="995" y="1291"/>
                  </a:lnTo>
                  <a:lnTo>
                    <a:pt x="1001" y="1291"/>
                  </a:lnTo>
                  <a:lnTo>
                    <a:pt x="1006" y="1291"/>
                  </a:lnTo>
                  <a:lnTo>
                    <a:pt x="1011" y="1291"/>
                  </a:lnTo>
                  <a:lnTo>
                    <a:pt x="1017" y="1291"/>
                  </a:lnTo>
                  <a:lnTo>
                    <a:pt x="1022" y="1291"/>
                  </a:lnTo>
                  <a:lnTo>
                    <a:pt x="1027" y="1291"/>
                  </a:lnTo>
                  <a:lnTo>
                    <a:pt x="1033" y="1291"/>
                  </a:lnTo>
                  <a:lnTo>
                    <a:pt x="1038" y="1291"/>
                  </a:lnTo>
                  <a:lnTo>
                    <a:pt x="1044" y="1291"/>
                  </a:lnTo>
                  <a:lnTo>
                    <a:pt x="1049" y="1291"/>
                  </a:lnTo>
                  <a:lnTo>
                    <a:pt x="1054" y="1291"/>
                  </a:lnTo>
                  <a:lnTo>
                    <a:pt x="1060" y="1291"/>
                  </a:lnTo>
                  <a:lnTo>
                    <a:pt x="1065" y="1291"/>
                  </a:lnTo>
                  <a:lnTo>
                    <a:pt x="1070" y="1291"/>
                  </a:lnTo>
                  <a:lnTo>
                    <a:pt x="1076" y="1291"/>
                  </a:lnTo>
                  <a:lnTo>
                    <a:pt x="1081" y="1291"/>
                  </a:lnTo>
                  <a:lnTo>
                    <a:pt x="1087" y="1291"/>
                  </a:lnTo>
                  <a:lnTo>
                    <a:pt x="1092" y="1291"/>
                  </a:lnTo>
                  <a:lnTo>
                    <a:pt x="1097" y="1291"/>
                  </a:lnTo>
                  <a:lnTo>
                    <a:pt x="1103" y="1291"/>
                  </a:lnTo>
                  <a:lnTo>
                    <a:pt x="1108" y="1291"/>
                  </a:lnTo>
                  <a:lnTo>
                    <a:pt x="1113" y="1291"/>
                  </a:lnTo>
                  <a:lnTo>
                    <a:pt x="1119" y="1291"/>
                  </a:lnTo>
                  <a:lnTo>
                    <a:pt x="1124" y="1291"/>
                  </a:lnTo>
                  <a:lnTo>
                    <a:pt x="1130" y="1291"/>
                  </a:lnTo>
                  <a:lnTo>
                    <a:pt x="1135" y="1291"/>
                  </a:lnTo>
                  <a:lnTo>
                    <a:pt x="1140" y="1291"/>
                  </a:lnTo>
                  <a:lnTo>
                    <a:pt x="1146" y="1291"/>
                  </a:lnTo>
                  <a:lnTo>
                    <a:pt x="1151" y="1291"/>
                  </a:lnTo>
                  <a:lnTo>
                    <a:pt x="1156" y="1291"/>
                  </a:lnTo>
                  <a:lnTo>
                    <a:pt x="1162" y="1291"/>
                  </a:lnTo>
                  <a:lnTo>
                    <a:pt x="1167" y="1291"/>
                  </a:lnTo>
                  <a:lnTo>
                    <a:pt x="1173" y="1291"/>
                  </a:lnTo>
                  <a:lnTo>
                    <a:pt x="1178" y="1291"/>
                  </a:lnTo>
                  <a:lnTo>
                    <a:pt x="1183" y="1291"/>
                  </a:lnTo>
                  <a:lnTo>
                    <a:pt x="1189" y="1291"/>
                  </a:lnTo>
                  <a:lnTo>
                    <a:pt x="1194" y="1291"/>
                  </a:lnTo>
                  <a:lnTo>
                    <a:pt x="1199" y="1291"/>
                  </a:lnTo>
                  <a:lnTo>
                    <a:pt x="1205" y="1291"/>
                  </a:lnTo>
                  <a:lnTo>
                    <a:pt x="1210" y="1291"/>
                  </a:lnTo>
                  <a:lnTo>
                    <a:pt x="1216" y="1291"/>
                  </a:lnTo>
                  <a:lnTo>
                    <a:pt x="1221" y="1291"/>
                  </a:lnTo>
                  <a:lnTo>
                    <a:pt x="1226" y="1291"/>
                  </a:lnTo>
                  <a:lnTo>
                    <a:pt x="1232" y="1291"/>
                  </a:lnTo>
                  <a:lnTo>
                    <a:pt x="1237" y="1291"/>
                  </a:lnTo>
                  <a:lnTo>
                    <a:pt x="1242" y="1291"/>
                  </a:lnTo>
                  <a:lnTo>
                    <a:pt x="1248" y="1291"/>
                  </a:lnTo>
                  <a:lnTo>
                    <a:pt x="1253" y="1291"/>
                  </a:lnTo>
                  <a:lnTo>
                    <a:pt x="1259" y="1291"/>
                  </a:lnTo>
                  <a:lnTo>
                    <a:pt x="1264" y="1291"/>
                  </a:lnTo>
                  <a:lnTo>
                    <a:pt x="1269" y="1291"/>
                  </a:lnTo>
                  <a:lnTo>
                    <a:pt x="1275" y="1291"/>
                  </a:lnTo>
                  <a:lnTo>
                    <a:pt x="1280" y="1291"/>
                  </a:lnTo>
                  <a:lnTo>
                    <a:pt x="1285" y="1291"/>
                  </a:lnTo>
                  <a:lnTo>
                    <a:pt x="1291" y="1291"/>
                  </a:lnTo>
                  <a:lnTo>
                    <a:pt x="1296" y="1291"/>
                  </a:lnTo>
                  <a:lnTo>
                    <a:pt x="1302" y="1291"/>
                  </a:lnTo>
                  <a:lnTo>
                    <a:pt x="1307" y="1291"/>
                  </a:lnTo>
                  <a:lnTo>
                    <a:pt x="1312" y="1291"/>
                  </a:lnTo>
                  <a:lnTo>
                    <a:pt x="1318" y="1291"/>
                  </a:lnTo>
                  <a:lnTo>
                    <a:pt x="1323" y="1291"/>
                  </a:lnTo>
                  <a:lnTo>
                    <a:pt x="1329" y="1291"/>
                  </a:lnTo>
                  <a:lnTo>
                    <a:pt x="1334" y="1291"/>
                  </a:lnTo>
                  <a:lnTo>
                    <a:pt x="1339" y="1291"/>
                  </a:lnTo>
                  <a:lnTo>
                    <a:pt x="1345" y="1291"/>
                  </a:lnTo>
                  <a:lnTo>
                    <a:pt x="1350" y="1291"/>
                  </a:lnTo>
                  <a:lnTo>
                    <a:pt x="1355" y="1291"/>
                  </a:lnTo>
                  <a:lnTo>
                    <a:pt x="1361" y="1291"/>
                  </a:lnTo>
                  <a:lnTo>
                    <a:pt x="1366" y="1291"/>
                  </a:lnTo>
                  <a:lnTo>
                    <a:pt x="1372" y="1291"/>
                  </a:lnTo>
                  <a:lnTo>
                    <a:pt x="1377" y="1291"/>
                  </a:lnTo>
                  <a:lnTo>
                    <a:pt x="1377" y="1291"/>
                  </a:lnTo>
                </a:path>
              </a:pathLst>
            </a:custGeom>
            <a:noFill/>
            <a:ln w="7938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" name="Freeform 16"/>
            <p:cNvSpPr>
              <a:spLocks/>
            </p:cNvSpPr>
            <p:nvPr/>
          </p:nvSpPr>
          <p:spPr bwMode="auto">
            <a:xfrm>
              <a:off x="35030" y="5209760"/>
              <a:ext cx="2185988" cy="2279650"/>
            </a:xfrm>
            <a:custGeom>
              <a:avLst/>
              <a:gdLst>
                <a:gd name="T0" fmla="*/ 0 w 1377"/>
                <a:gd name="T1" fmla="*/ 0 h 1436"/>
                <a:gd name="T2" fmla="*/ 1377 w 1377"/>
                <a:gd name="T3" fmla="*/ 0 h 1436"/>
                <a:gd name="T4" fmla="*/ 1377 w 1377"/>
                <a:gd name="T5" fmla="*/ 1436 h 1436"/>
                <a:gd name="T6" fmla="*/ 0 w 1377"/>
                <a:gd name="T7" fmla="*/ 1436 h 1436"/>
                <a:gd name="T8" fmla="*/ 0 w 1377"/>
                <a:gd name="T9" fmla="*/ 0 h 1436"/>
                <a:gd name="T10" fmla="*/ 0 w 1377"/>
                <a:gd name="T11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7" h="1436">
                  <a:moveTo>
                    <a:pt x="0" y="0"/>
                  </a:moveTo>
                  <a:lnTo>
                    <a:pt x="1377" y="0"/>
                  </a:lnTo>
                  <a:lnTo>
                    <a:pt x="1377" y="1436"/>
                  </a:lnTo>
                  <a:lnTo>
                    <a:pt x="0" y="143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8" name="Line 17"/>
            <p:cNvSpPr>
              <a:spLocks noChangeShapeType="1"/>
            </p:cNvSpPr>
            <p:nvPr/>
          </p:nvSpPr>
          <p:spPr bwMode="auto">
            <a:xfrm>
              <a:off x="266805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9" name="Line 19"/>
            <p:cNvSpPr>
              <a:spLocks noChangeShapeType="1"/>
            </p:cNvSpPr>
            <p:nvPr/>
          </p:nvSpPr>
          <p:spPr bwMode="auto">
            <a:xfrm>
              <a:off x="3176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" name="Line 20"/>
            <p:cNvSpPr>
              <a:spLocks noChangeShapeType="1"/>
            </p:cNvSpPr>
            <p:nvPr/>
          </p:nvSpPr>
          <p:spPr bwMode="auto">
            <a:xfrm>
              <a:off x="33506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" name="Line 21"/>
            <p:cNvSpPr>
              <a:spLocks noChangeShapeType="1"/>
            </p:cNvSpPr>
            <p:nvPr/>
          </p:nvSpPr>
          <p:spPr bwMode="auto">
            <a:xfrm>
              <a:off x="36046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2" name="Line 22"/>
            <p:cNvSpPr>
              <a:spLocks noChangeShapeType="1"/>
            </p:cNvSpPr>
            <p:nvPr/>
          </p:nvSpPr>
          <p:spPr bwMode="auto">
            <a:xfrm>
              <a:off x="385867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3" name="Line 23"/>
            <p:cNvSpPr>
              <a:spLocks noChangeShapeType="1"/>
            </p:cNvSpPr>
            <p:nvPr/>
          </p:nvSpPr>
          <p:spPr bwMode="auto">
            <a:xfrm>
              <a:off x="41126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4" name="Line 24"/>
            <p:cNvSpPr>
              <a:spLocks noChangeShapeType="1"/>
            </p:cNvSpPr>
            <p:nvPr/>
          </p:nvSpPr>
          <p:spPr bwMode="auto">
            <a:xfrm>
              <a:off x="42873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5" name="Line 25"/>
            <p:cNvSpPr>
              <a:spLocks noChangeShapeType="1"/>
            </p:cNvSpPr>
            <p:nvPr/>
          </p:nvSpPr>
          <p:spPr bwMode="auto">
            <a:xfrm>
              <a:off x="45413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6" name="Line 26"/>
            <p:cNvSpPr>
              <a:spLocks noChangeShapeType="1"/>
            </p:cNvSpPr>
            <p:nvPr/>
          </p:nvSpPr>
          <p:spPr bwMode="auto">
            <a:xfrm>
              <a:off x="47159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7" name="Line 27"/>
            <p:cNvSpPr>
              <a:spLocks noChangeShapeType="1"/>
            </p:cNvSpPr>
            <p:nvPr/>
          </p:nvSpPr>
          <p:spPr bwMode="auto">
            <a:xfrm>
              <a:off x="487467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8" name="Line 30"/>
            <p:cNvSpPr>
              <a:spLocks noChangeShapeType="1"/>
            </p:cNvSpPr>
            <p:nvPr/>
          </p:nvSpPr>
          <p:spPr bwMode="auto">
            <a:xfrm>
              <a:off x="64145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9" name="Line 31"/>
            <p:cNvSpPr>
              <a:spLocks noChangeShapeType="1"/>
            </p:cNvSpPr>
            <p:nvPr/>
          </p:nvSpPr>
          <p:spPr bwMode="auto">
            <a:xfrm>
              <a:off x="7351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0" name="Line 32"/>
            <p:cNvSpPr>
              <a:spLocks noChangeShapeType="1"/>
            </p:cNvSpPr>
            <p:nvPr/>
          </p:nvSpPr>
          <p:spPr bwMode="auto">
            <a:xfrm>
              <a:off x="8033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1" name="Line 33"/>
            <p:cNvSpPr>
              <a:spLocks noChangeShapeType="1"/>
            </p:cNvSpPr>
            <p:nvPr/>
          </p:nvSpPr>
          <p:spPr bwMode="auto">
            <a:xfrm>
              <a:off x="855767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2" name="Line 34"/>
            <p:cNvSpPr>
              <a:spLocks noChangeShapeType="1"/>
            </p:cNvSpPr>
            <p:nvPr/>
          </p:nvSpPr>
          <p:spPr bwMode="auto">
            <a:xfrm>
              <a:off x="89704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3" name="Line 35"/>
            <p:cNvSpPr>
              <a:spLocks noChangeShapeType="1"/>
            </p:cNvSpPr>
            <p:nvPr/>
          </p:nvSpPr>
          <p:spPr bwMode="auto">
            <a:xfrm>
              <a:off x="93196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4" name="Line 36"/>
            <p:cNvSpPr>
              <a:spLocks noChangeShapeType="1"/>
            </p:cNvSpPr>
            <p:nvPr/>
          </p:nvSpPr>
          <p:spPr bwMode="auto">
            <a:xfrm>
              <a:off x="9653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5" name="Line 37"/>
            <p:cNvSpPr>
              <a:spLocks noChangeShapeType="1"/>
            </p:cNvSpPr>
            <p:nvPr/>
          </p:nvSpPr>
          <p:spPr bwMode="auto">
            <a:xfrm>
              <a:off x="99229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6" name="Line 38"/>
            <p:cNvSpPr>
              <a:spLocks noChangeShapeType="1"/>
            </p:cNvSpPr>
            <p:nvPr/>
          </p:nvSpPr>
          <p:spPr bwMode="auto">
            <a:xfrm>
              <a:off x="1017692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7" name="Line 41"/>
            <p:cNvSpPr>
              <a:spLocks noChangeShapeType="1"/>
            </p:cNvSpPr>
            <p:nvPr/>
          </p:nvSpPr>
          <p:spPr bwMode="auto">
            <a:xfrm>
              <a:off x="11716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8" name="Line 42"/>
            <p:cNvSpPr>
              <a:spLocks noChangeShapeType="1"/>
            </p:cNvSpPr>
            <p:nvPr/>
          </p:nvSpPr>
          <p:spPr bwMode="auto">
            <a:xfrm>
              <a:off x="12558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9" name="Line 43"/>
            <p:cNvSpPr>
              <a:spLocks noChangeShapeType="1"/>
            </p:cNvSpPr>
            <p:nvPr/>
          </p:nvSpPr>
          <p:spPr bwMode="auto">
            <a:xfrm>
              <a:off x="13240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0" name="Line 44"/>
            <p:cNvSpPr>
              <a:spLocks noChangeShapeType="1"/>
            </p:cNvSpPr>
            <p:nvPr/>
          </p:nvSpPr>
          <p:spPr bwMode="auto">
            <a:xfrm>
              <a:off x="1366942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1" name="Line 45"/>
            <p:cNvSpPr>
              <a:spLocks noChangeShapeType="1"/>
            </p:cNvSpPr>
            <p:nvPr/>
          </p:nvSpPr>
          <p:spPr bwMode="auto">
            <a:xfrm>
              <a:off x="14098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2" name="Line 46"/>
            <p:cNvSpPr>
              <a:spLocks noChangeShapeType="1"/>
            </p:cNvSpPr>
            <p:nvPr/>
          </p:nvSpPr>
          <p:spPr bwMode="auto">
            <a:xfrm>
              <a:off x="144473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3" name="Line 47"/>
            <p:cNvSpPr>
              <a:spLocks noChangeShapeType="1"/>
            </p:cNvSpPr>
            <p:nvPr/>
          </p:nvSpPr>
          <p:spPr bwMode="auto">
            <a:xfrm>
              <a:off x="147013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4" name="Line 48"/>
            <p:cNvSpPr>
              <a:spLocks noChangeShapeType="1"/>
            </p:cNvSpPr>
            <p:nvPr/>
          </p:nvSpPr>
          <p:spPr bwMode="auto">
            <a:xfrm>
              <a:off x="149553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5" name="Line 49"/>
            <p:cNvSpPr>
              <a:spLocks noChangeShapeType="1"/>
            </p:cNvSpPr>
            <p:nvPr/>
          </p:nvSpPr>
          <p:spPr bwMode="auto">
            <a:xfrm>
              <a:off x="1520930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6" name="Line 52"/>
            <p:cNvSpPr>
              <a:spLocks noChangeShapeType="1"/>
            </p:cNvSpPr>
            <p:nvPr/>
          </p:nvSpPr>
          <p:spPr bwMode="auto">
            <a:xfrm>
              <a:off x="166539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7" name="Line 53"/>
            <p:cNvSpPr>
              <a:spLocks noChangeShapeType="1"/>
            </p:cNvSpPr>
            <p:nvPr/>
          </p:nvSpPr>
          <p:spPr bwMode="auto">
            <a:xfrm>
              <a:off x="17511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8" name="Line 54"/>
            <p:cNvSpPr>
              <a:spLocks noChangeShapeType="1"/>
            </p:cNvSpPr>
            <p:nvPr/>
          </p:nvSpPr>
          <p:spPr bwMode="auto">
            <a:xfrm>
              <a:off x="181144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9" name="Line 55"/>
            <p:cNvSpPr>
              <a:spLocks noChangeShapeType="1"/>
            </p:cNvSpPr>
            <p:nvPr/>
          </p:nvSpPr>
          <p:spPr bwMode="auto">
            <a:xfrm>
              <a:off x="1862242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0" name="Line 56"/>
            <p:cNvSpPr>
              <a:spLocks noChangeShapeType="1"/>
            </p:cNvSpPr>
            <p:nvPr/>
          </p:nvSpPr>
          <p:spPr bwMode="auto">
            <a:xfrm>
              <a:off x="189716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1" name="Line 57"/>
            <p:cNvSpPr>
              <a:spLocks noChangeShapeType="1"/>
            </p:cNvSpPr>
            <p:nvPr/>
          </p:nvSpPr>
          <p:spPr bwMode="auto">
            <a:xfrm>
              <a:off x="19305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2" name="Line 58"/>
            <p:cNvSpPr>
              <a:spLocks noChangeShapeType="1"/>
            </p:cNvSpPr>
            <p:nvPr/>
          </p:nvSpPr>
          <p:spPr bwMode="auto">
            <a:xfrm>
              <a:off x="19559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3" name="Line 59"/>
            <p:cNvSpPr>
              <a:spLocks noChangeShapeType="1"/>
            </p:cNvSpPr>
            <p:nvPr/>
          </p:nvSpPr>
          <p:spPr bwMode="auto">
            <a:xfrm>
              <a:off x="198130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4" name="Line 60"/>
            <p:cNvSpPr>
              <a:spLocks noChangeShapeType="1"/>
            </p:cNvSpPr>
            <p:nvPr/>
          </p:nvSpPr>
          <p:spPr bwMode="auto">
            <a:xfrm>
              <a:off x="2006705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5" name="Line 63"/>
            <p:cNvSpPr>
              <a:spLocks noChangeShapeType="1"/>
            </p:cNvSpPr>
            <p:nvPr/>
          </p:nvSpPr>
          <p:spPr bwMode="auto">
            <a:xfrm>
              <a:off x="215275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6" name="Line 64"/>
            <p:cNvSpPr>
              <a:spLocks noChangeShapeType="1"/>
            </p:cNvSpPr>
            <p:nvPr/>
          </p:nvSpPr>
          <p:spPr bwMode="auto">
            <a:xfrm>
              <a:off x="266805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7" name="Line 65"/>
            <p:cNvSpPr>
              <a:spLocks noChangeShapeType="1"/>
            </p:cNvSpPr>
            <p:nvPr/>
          </p:nvSpPr>
          <p:spPr bwMode="auto">
            <a:xfrm>
              <a:off x="2572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8" name="Line 66"/>
            <p:cNvSpPr>
              <a:spLocks noChangeShapeType="1"/>
            </p:cNvSpPr>
            <p:nvPr/>
          </p:nvSpPr>
          <p:spPr bwMode="auto">
            <a:xfrm>
              <a:off x="2572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9" name="Line 67"/>
            <p:cNvSpPr>
              <a:spLocks noChangeShapeType="1"/>
            </p:cNvSpPr>
            <p:nvPr/>
          </p:nvSpPr>
          <p:spPr bwMode="auto">
            <a:xfrm>
              <a:off x="257280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0" name="Line 68"/>
            <p:cNvSpPr>
              <a:spLocks noChangeShapeType="1"/>
            </p:cNvSpPr>
            <p:nvPr/>
          </p:nvSpPr>
          <p:spPr bwMode="auto">
            <a:xfrm>
              <a:off x="257280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1" name="Line 69"/>
            <p:cNvSpPr>
              <a:spLocks noChangeShapeType="1"/>
            </p:cNvSpPr>
            <p:nvPr/>
          </p:nvSpPr>
          <p:spPr bwMode="auto">
            <a:xfrm>
              <a:off x="24934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2" name="Line 70"/>
            <p:cNvSpPr>
              <a:spLocks noChangeShapeType="1"/>
            </p:cNvSpPr>
            <p:nvPr/>
          </p:nvSpPr>
          <p:spPr bwMode="auto">
            <a:xfrm>
              <a:off x="24934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3" name="Line 71"/>
            <p:cNvSpPr>
              <a:spLocks noChangeShapeType="1"/>
            </p:cNvSpPr>
            <p:nvPr/>
          </p:nvSpPr>
          <p:spPr bwMode="auto">
            <a:xfrm>
              <a:off x="24934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4" name="Line 72"/>
            <p:cNvSpPr>
              <a:spLocks noChangeShapeType="1"/>
            </p:cNvSpPr>
            <p:nvPr/>
          </p:nvSpPr>
          <p:spPr bwMode="auto">
            <a:xfrm>
              <a:off x="2398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5" name="Line 73"/>
            <p:cNvSpPr>
              <a:spLocks noChangeShapeType="1"/>
            </p:cNvSpPr>
            <p:nvPr/>
          </p:nvSpPr>
          <p:spPr bwMode="auto">
            <a:xfrm>
              <a:off x="239817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6" name="Line 74"/>
            <p:cNvSpPr>
              <a:spLocks noChangeShapeType="1"/>
            </p:cNvSpPr>
            <p:nvPr/>
          </p:nvSpPr>
          <p:spPr bwMode="auto">
            <a:xfrm>
              <a:off x="2144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7" name="Line 75"/>
            <p:cNvSpPr>
              <a:spLocks noChangeShapeType="1"/>
            </p:cNvSpPr>
            <p:nvPr/>
          </p:nvSpPr>
          <p:spPr bwMode="auto">
            <a:xfrm>
              <a:off x="1890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8" name="Line 76"/>
            <p:cNvSpPr>
              <a:spLocks noChangeShapeType="1"/>
            </p:cNvSpPr>
            <p:nvPr/>
          </p:nvSpPr>
          <p:spPr bwMode="auto">
            <a:xfrm>
              <a:off x="17155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9" name="Line 77"/>
            <p:cNvSpPr>
              <a:spLocks noChangeShapeType="1"/>
            </p:cNvSpPr>
            <p:nvPr/>
          </p:nvSpPr>
          <p:spPr bwMode="auto">
            <a:xfrm>
              <a:off x="146155" y="7498935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0" name="Line 78"/>
            <p:cNvSpPr>
              <a:spLocks noChangeShapeType="1"/>
            </p:cNvSpPr>
            <p:nvPr/>
          </p:nvSpPr>
          <p:spPr bwMode="auto">
            <a:xfrm>
              <a:off x="120755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1" name="Line 79"/>
            <p:cNvSpPr>
              <a:spLocks noChangeShapeType="1"/>
            </p:cNvSpPr>
            <p:nvPr/>
          </p:nvSpPr>
          <p:spPr bwMode="auto">
            <a:xfrm>
              <a:off x="10329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2" name="Line 80"/>
            <p:cNvSpPr>
              <a:spLocks noChangeShapeType="1"/>
            </p:cNvSpPr>
            <p:nvPr/>
          </p:nvSpPr>
          <p:spPr bwMode="auto">
            <a:xfrm>
              <a:off x="77892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3" name="Line 81"/>
            <p:cNvSpPr>
              <a:spLocks noChangeShapeType="1"/>
            </p:cNvSpPr>
            <p:nvPr/>
          </p:nvSpPr>
          <p:spPr bwMode="auto">
            <a:xfrm>
              <a:off x="62017" y="7498935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4" name="Line 82"/>
            <p:cNvSpPr>
              <a:spLocks noChangeShapeType="1"/>
            </p:cNvSpPr>
            <p:nvPr/>
          </p:nvSpPr>
          <p:spPr bwMode="auto">
            <a:xfrm>
              <a:off x="44555" y="7498935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5" name="Line 85"/>
            <p:cNvSpPr>
              <a:spLocks noChangeShapeType="1"/>
            </p:cNvSpPr>
            <p:nvPr/>
          </p:nvSpPr>
          <p:spPr bwMode="auto">
            <a:xfrm flipH="1">
              <a:off x="-23708" y="7489410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38" name="グループ化 37"/>
          <p:cNvGrpSpPr>
            <a:grpSpLocks noChangeAspect="1"/>
          </p:cNvGrpSpPr>
          <p:nvPr/>
        </p:nvGrpSpPr>
        <p:grpSpPr>
          <a:xfrm>
            <a:off x="1561645" y="5200880"/>
            <a:ext cx="1257046" cy="1311275"/>
            <a:chOff x="85562" y="5285868"/>
            <a:chExt cx="2244725" cy="2341563"/>
          </a:xfrm>
        </p:grpSpPr>
        <p:sp>
          <p:nvSpPr>
            <p:cNvPr id="236" name="Rectangle 87"/>
            <p:cNvSpPr>
              <a:spLocks noChangeArrowheads="1"/>
            </p:cNvSpPr>
            <p:nvPr/>
          </p:nvSpPr>
          <p:spPr bwMode="auto">
            <a:xfrm>
              <a:off x="145887" y="5295393"/>
              <a:ext cx="2184400" cy="2279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7" name="Freeform 88"/>
            <p:cNvSpPr>
              <a:spLocks/>
            </p:cNvSpPr>
            <p:nvPr/>
          </p:nvSpPr>
          <p:spPr bwMode="auto">
            <a:xfrm>
              <a:off x="145887" y="5589081"/>
              <a:ext cx="2184400" cy="1968500"/>
            </a:xfrm>
            <a:custGeom>
              <a:avLst/>
              <a:gdLst>
                <a:gd name="T0" fmla="*/ 10 w 1376"/>
                <a:gd name="T1" fmla="*/ 1200 h 1240"/>
                <a:gd name="T2" fmla="*/ 37 w 1376"/>
                <a:gd name="T3" fmla="*/ 1155 h 1240"/>
                <a:gd name="T4" fmla="*/ 64 w 1376"/>
                <a:gd name="T5" fmla="*/ 1054 h 1240"/>
                <a:gd name="T6" fmla="*/ 91 w 1376"/>
                <a:gd name="T7" fmla="*/ 931 h 1240"/>
                <a:gd name="T8" fmla="*/ 118 w 1376"/>
                <a:gd name="T9" fmla="*/ 830 h 1240"/>
                <a:gd name="T10" fmla="*/ 145 w 1376"/>
                <a:gd name="T11" fmla="*/ 639 h 1240"/>
                <a:gd name="T12" fmla="*/ 172 w 1376"/>
                <a:gd name="T13" fmla="*/ 449 h 1240"/>
                <a:gd name="T14" fmla="*/ 199 w 1376"/>
                <a:gd name="T15" fmla="*/ 336 h 1240"/>
                <a:gd name="T16" fmla="*/ 226 w 1376"/>
                <a:gd name="T17" fmla="*/ 196 h 1240"/>
                <a:gd name="T18" fmla="*/ 252 w 1376"/>
                <a:gd name="T19" fmla="*/ 207 h 1240"/>
                <a:gd name="T20" fmla="*/ 279 w 1376"/>
                <a:gd name="T21" fmla="*/ 50 h 1240"/>
                <a:gd name="T22" fmla="*/ 306 w 1376"/>
                <a:gd name="T23" fmla="*/ 56 h 1240"/>
                <a:gd name="T24" fmla="*/ 333 w 1376"/>
                <a:gd name="T25" fmla="*/ 0 h 1240"/>
                <a:gd name="T26" fmla="*/ 360 w 1376"/>
                <a:gd name="T27" fmla="*/ 213 h 1240"/>
                <a:gd name="T28" fmla="*/ 387 w 1376"/>
                <a:gd name="T29" fmla="*/ 376 h 1240"/>
                <a:gd name="T30" fmla="*/ 414 w 1376"/>
                <a:gd name="T31" fmla="*/ 522 h 1240"/>
                <a:gd name="T32" fmla="*/ 441 w 1376"/>
                <a:gd name="T33" fmla="*/ 707 h 1240"/>
                <a:gd name="T34" fmla="*/ 467 w 1376"/>
                <a:gd name="T35" fmla="*/ 869 h 1240"/>
                <a:gd name="T36" fmla="*/ 494 w 1376"/>
                <a:gd name="T37" fmla="*/ 953 h 1240"/>
                <a:gd name="T38" fmla="*/ 521 w 1376"/>
                <a:gd name="T39" fmla="*/ 1010 h 1240"/>
                <a:gd name="T40" fmla="*/ 548 w 1376"/>
                <a:gd name="T41" fmla="*/ 1060 h 1240"/>
                <a:gd name="T42" fmla="*/ 575 w 1376"/>
                <a:gd name="T43" fmla="*/ 1099 h 1240"/>
                <a:gd name="T44" fmla="*/ 602 w 1376"/>
                <a:gd name="T45" fmla="*/ 1116 h 1240"/>
                <a:gd name="T46" fmla="*/ 629 w 1376"/>
                <a:gd name="T47" fmla="*/ 1139 h 1240"/>
                <a:gd name="T48" fmla="*/ 656 w 1376"/>
                <a:gd name="T49" fmla="*/ 1150 h 1240"/>
                <a:gd name="T50" fmla="*/ 683 w 1376"/>
                <a:gd name="T51" fmla="*/ 1195 h 1240"/>
                <a:gd name="T52" fmla="*/ 709 w 1376"/>
                <a:gd name="T53" fmla="*/ 1217 h 1240"/>
                <a:gd name="T54" fmla="*/ 736 w 1376"/>
                <a:gd name="T55" fmla="*/ 1228 h 1240"/>
                <a:gd name="T56" fmla="*/ 763 w 1376"/>
                <a:gd name="T57" fmla="*/ 1234 h 1240"/>
                <a:gd name="T58" fmla="*/ 790 w 1376"/>
                <a:gd name="T59" fmla="*/ 1240 h 1240"/>
                <a:gd name="T60" fmla="*/ 817 w 1376"/>
                <a:gd name="T61" fmla="*/ 1240 h 1240"/>
                <a:gd name="T62" fmla="*/ 844 w 1376"/>
                <a:gd name="T63" fmla="*/ 1240 h 1240"/>
                <a:gd name="T64" fmla="*/ 871 w 1376"/>
                <a:gd name="T65" fmla="*/ 1240 h 1240"/>
                <a:gd name="T66" fmla="*/ 898 w 1376"/>
                <a:gd name="T67" fmla="*/ 1240 h 1240"/>
                <a:gd name="T68" fmla="*/ 925 w 1376"/>
                <a:gd name="T69" fmla="*/ 1240 h 1240"/>
                <a:gd name="T70" fmla="*/ 951 w 1376"/>
                <a:gd name="T71" fmla="*/ 1240 h 1240"/>
                <a:gd name="T72" fmla="*/ 978 w 1376"/>
                <a:gd name="T73" fmla="*/ 1240 h 1240"/>
                <a:gd name="T74" fmla="*/ 1005 w 1376"/>
                <a:gd name="T75" fmla="*/ 1240 h 1240"/>
                <a:gd name="T76" fmla="*/ 1032 w 1376"/>
                <a:gd name="T77" fmla="*/ 1240 h 1240"/>
                <a:gd name="T78" fmla="*/ 1059 w 1376"/>
                <a:gd name="T79" fmla="*/ 1240 h 1240"/>
                <a:gd name="T80" fmla="*/ 1086 w 1376"/>
                <a:gd name="T81" fmla="*/ 1240 h 1240"/>
                <a:gd name="T82" fmla="*/ 1113 w 1376"/>
                <a:gd name="T83" fmla="*/ 1240 h 1240"/>
                <a:gd name="T84" fmla="*/ 1140 w 1376"/>
                <a:gd name="T85" fmla="*/ 1240 h 1240"/>
                <a:gd name="T86" fmla="*/ 1166 w 1376"/>
                <a:gd name="T87" fmla="*/ 1240 h 1240"/>
                <a:gd name="T88" fmla="*/ 1193 w 1376"/>
                <a:gd name="T89" fmla="*/ 1240 h 1240"/>
                <a:gd name="T90" fmla="*/ 1220 w 1376"/>
                <a:gd name="T91" fmla="*/ 1240 h 1240"/>
                <a:gd name="T92" fmla="*/ 1247 w 1376"/>
                <a:gd name="T93" fmla="*/ 1240 h 1240"/>
                <a:gd name="T94" fmla="*/ 1274 w 1376"/>
                <a:gd name="T95" fmla="*/ 1240 h 1240"/>
                <a:gd name="T96" fmla="*/ 1301 w 1376"/>
                <a:gd name="T97" fmla="*/ 1240 h 1240"/>
                <a:gd name="T98" fmla="*/ 1328 w 1376"/>
                <a:gd name="T99" fmla="*/ 1240 h 1240"/>
                <a:gd name="T100" fmla="*/ 1355 w 1376"/>
                <a:gd name="T101" fmla="*/ 1240 h 1240"/>
                <a:gd name="T102" fmla="*/ 1376 w 1376"/>
                <a:gd name="T103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6" h="1240">
                  <a:moveTo>
                    <a:pt x="0" y="1240"/>
                  </a:moveTo>
                  <a:lnTo>
                    <a:pt x="0" y="1206"/>
                  </a:lnTo>
                  <a:lnTo>
                    <a:pt x="0" y="1206"/>
                  </a:lnTo>
                  <a:lnTo>
                    <a:pt x="5" y="1200"/>
                  </a:lnTo>
                  <a:lnTo>
                    <a:pt x="10" y="1200"/>
                  </a:lnTo>
                  <a:lnTo>
                    <a:pt x="16" y="1195"/>
                  </a:lnTo>
                  <a:lnTo>
                    <a:pt x="21" y="1183"/>
                  </a:lnTo>
                  <a:lnTo>
                    <a:pt x="27" y="1178"/>
                  </a:lnTo>
                  <a:lnTo>
                    <a:pt x="32" y="1167"/>
                  </a:lnTo>
                  <a:lnTo>
                    <a:pt x="37" y="1155"/>
                  </a:lnTo>
                  <a:lnTo>
                    <a:pt x="43" y="1139"/>
                  </a:lnTo>
                  <a:lnTo>
                    <a:pt x="48" y="1127"/>
                  </a:lnTo>
                  <a:lnTo>
                    <a:pt x="53" y="1105"/>
                  </a:lnTo>
                  <a:lnTo>
                    <a:pt x="59" y="1082"/>
                  </a:lnTo>
                  <a:lnTo>
                    <a:pt x="64" y="1054"/>
                  </a:lnTo>
                  <a:lnTo>
                    <a:pt x="70" y="1032"/>
                  </a:lnTo>
                  <a:lnTo>
                    <a:pt x="75" y="1004"/>
                  </a:lnTo>
                  <a:lnTo>
                    <a:pt x="80" y="976"/>
                  </a:lnTo>
                  <a:lnTo>
                    <a:pt x="86" y="953"/>
                  </a:lnTo>
                  <a:lnTo>
                    <a:pt x="91" y="931"/>
                  </a:lnTo>
                  <a:lnTo>
                    <a:pt x="96" y="914"/>
                  </a:lnTo>
                  <a:lnTo>
                    <a:pt x="102" y="892"/>
                  </a:lnTo>
                  <a:lnTo>
                    <a:pt x="107" y="875"/>
                  </a:lnTo>
                  <a:lnTo>
                    <a:pt x="113" y="853"/>
                  </a:lnTo>
                  <a:lnTo>
                    <a:pt x="118" y="830"/>
                  </a:lnTo>
                  <a:lnTo>
                    <a:pt x="123" y="802"/>
                  </a:lnTo>
                  <a:lnTo>
                    <a:pt x="129" y="763"/>
                  </a:lnTo>
                  <a:lnTo>
                    <a:pt x="134" y="712"/>
                  </a:lnTo>
                  <a:lnTo>
                    <a:pt x="139" y="667"/>
                  </a:lnTo>
                  <a:lnTo>
                    <a:pt x="145" y="639"/>
                  </a:lnTo>
                  <a:lnTo>
                    <a:pt x="150" y="617"/>
                  </a:lnTo>
                  <a:lnTo>
                    <a:pt x="156" y="589"/>
                  </a:lnTo>
                  <a:lnTo>
                    <a:pt x="161" y="538"/>
                  </a:lnTo>
                  <a:lnTo>
                    <a:pt x="166" y="488"/>
                  </a:lnTo>
                  <a:lnTo>
                    <a:pt x="172" y="449"/>
                  </a:lnTo>
                  <a:lnTo>
                    <a:pt x="177" y="415"/>
                  </a:lnTo>
                  <a:lnTo>
                    <a:pt x="182" y="364"/>
                  </a:lnTo>
                  <a:lnTo>
                    <a:pt x="188" y="336"/>
                  </a:lnTo>
                  <a:lnTo>
                    <a:pt x="193" y="331"/>
                  </a:lnTo>
                  <a:lnTo>
                    <a:pt x="199" y="336"/>
                  </a:lnTo>
                  <a:lnTo>
                    <a:pt x="204" y="325"/>
                  </a:lnTo>
                  <a:lnTo>
                    <a:pt x="209" y="303"/>
                  </a:lnTo>
                  <a:lnTo>
                    <a:pt x="215" y="275"/>
                  </a:lnTo>
                  <a:lnTo>
                    <a:pt x="220" y="230"/>
                  </a:lnTo>
                  <a:lnTo>
                    <a:pt x="226" y="196"/>
                  </a:lnTo>
                  <a:lnTo>
                    <a:pt x="231" y="179"/>
                  </a:lnTo>
                  <a:lnTo>
                    <a:pt x="236" y="179"/>
                  </a:lnTo>
                  <a:lnTo>
                    <a:pt x="242" y="196"/>
                  </a:lnTo>
                  <a:lnTo>
                    <a:pt x="247" y="207"/>
                  </a:lnTo>
                  <a:lnTo>
                    <a:pt x="252" y="207"/>
                  </a:lnTo>
                  <a:lnTo>
                    <a:pt x="258" y="174"/>
                  </a:lnTo>
                  <a:lnTo>
                    <a:pt x="263" y="118"/>
                  </a:lnTo>
                  <a:lnTo>
                    <a:pt x="269" y="67"/>
                  </a:lnTo>
                  <a:lnTo>
                    <a:pt x="274" y="50"/>
                  </a:lnTo>
                  <a:lnTo>
                    <a:pt x="279" y="50"/>
                  </a:lnTo>
                  <a:lnTo>
                    <a:pt x="285" y="62"/>
                  </a:lnTo>
                  <a:lnTo>
                    <a:pt x="290" y="50"/>
                  </a:lnTo>
                  <a:lnTo>
                    <a:pt x="295" y="34"/>
                  </a:lnTo>
                  <a:lnTo>
                    <a:pt x="301" y="45"/>
                  </a:lnTo>
                  <a:lnTo>
                    <a:pt x="306" y="56"/>
                  </a:lnTo>
                  <a:lnTo>
                    <a:pt x="312" y="45"/>
                  </a:lnTo>
                  <a:lnTo>
                    <a:pt x="317" y="17"/>
                  </a:lnTo>
                  <a:lnTo>
                    <a:pt x="322" y="11"/>
                  </a:lnTo>
                  <a:lnTo>
                    <a:pt x="328" y="11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4" y="50"/>
                  </a:lnTo>
                  <a:lnTo>
                    <a:pt x="349" y="129"/>
                  </a:lnTo>
                  <a:lnTo>
                    <a:pt x="355" y="185"/>
                  </a:lnTo>
                  <a:lnTo>
                    <a:pt x="360" y="213"/>
                  </a:lnTo>
                  <a:lnTo>
                    <a:pt x="365" y="230"/>
                  </a:lnTo>
                  <a:lnTo>
                    <a:pt x="371" y="258"/>
                  </a:lnTo>
                  <a:lnTo>
                    <a:pt x="376" y="286"/>
                  </a:lnTo>
                  <a:lnTo>
                    <a:pt x="381" y="325"/>
                  </a:lnTo>
                  <a:lnTo>
                    <a:pt x="387" y="376"/>
                  </a:lnTo>
                  <a:lnTo>
                    <a:pt x="392" y="409"/>
                  </a:lnTo>
                  <a:lnTo>
                    <a:pt x="398" y="432"/>
                  </a:lnTo>
                  <a:lnTo>
                    <a:pt x="403" y="454"/>
                  </a:lnTo>
                  <a:lnTo>
                    <a:pt x="408" y="482"/>
                  </a:lnTo>
                  <a:lnTo>
                    <a:pt x="414" y="522"/>
                  </a:lnTo>
                  <a:lnTo>
                    <a:pt x="419" y="561"/>
                  </a:lnTo>
                  <a:lnTo>
                    <a:pt x="424" y="600"/>
                  </a:lnTo>
                  <a:lnTo>
                    <a:pt x="430" y="639"/>
                  </a:lnTo>
                  <a:lnTo>
                    <a:pt x="435" y="673"/>
                  </a:lnTo>
                  <a:lnTo>
                    <a:pt x="441" y="707"/>
                  </a:lnTo>
                  <a:lnTo>
                    <a:pt x="446" y="740"/>
                  </a:lnTo>
                  <a:lnTo>
                    <a:pt x="451" y="774"/>
                  </a:lnTo>
                  <a:lnTo>
                    <a:pt x="457" y="808"/>
                  </a:lnTo>
                  <a:lnTo>
                    <a:pt x="462" y="841"/>
                  </a:lnTo>
                  <a:lnTo>
                    <a:pt x="467" y="869"/>
                  </a:lnTo>
                  <a:lnTo>
                    <a:pt x="473" y="881"/>
                  </a:lnTo>
                  <a:lnTo>
                    <a:pt x="478" y="897"/>
                  </a:lnTo>
                  <a:lnTo>
                    <a:pt x="484" y="914"/>
                  </a:lnTo>
                  <a:lnTo>
                    <a:pt x="489" y="937"/>
                  </a:lnTo>
                  <a:lnTo>
                    <a:pt x="494" y="953"/>
                  </a:lnTo>
                  <a:lnTo>
                    <a:pt x="500" y="970"/>
                  </a:lnTo>
                  <a:lnTo>
                    <a:pt x="505" y="982"/>
                  </a:lnTo>
                  <a:lnTo>
                    <a:pt x="510" y="987"/>
                  </a:lnTo>
                  <a:lnTo>
                    <a:pt x="516" y="998"/>
                  </a:lnTo>
                  <a:lnTo>
                    <a:pt x="521" y="1010"/>
                  </a:lnTo>
                  <a:lnTo>
                    <a:pt x="527" y="1021"/>
                  </a:lnTo>
                  <a:lnTo>
                    <a:pt x="532" y="1032"/>
                  </a:lnTo>
                  <a:lnTo>
                    <a:pt x="537" y="1038"/>
                  </a:lnTo>
                  <a:lnTo>
                    <a:pt x="543" y="1049"/>
                  </a:lnTo>
                  <a:lnTo>
                    <a:pt x="548" y="1060"/>
                  </a:lnTo>
                  <a:lnTo>
                    <a:pt x="554" y="1071"/>
                  </a:lnTo>
                  <a:lnTo>
                    <a:pt x="559" y="1082"/>
                  </a:lnTo>
                  <a:lnTo>
                    <a:pt x="564" y="1094"/>
                  </a:lnTo>
                  <a:lnTo>
                    <a:pt x="570" y="1099"/>
                  </a:lnTo>
                  <a:lnTo>
                    <a:pt x="575" y="1099"/>
                  </a:lnTo>
                  <a:lnTo>
                    <a:pt x="580" y="1099"/>
                  </a:lnTo>
                  <a:lnTo>
                    <a:pt x="586" y="1099"/>
                  </a:lnTo>
                  <a:lnTo>
                    <a:pt x="591" y="1105"/>
                  </a:lnTo>
                  <a:lnTo>
                    <a:pt x="597" y="1111"/>
                  </a:lnTo>
                  <a:lnTo>
                    <a:pt x="602" y="1116"/>
                  </a:lnTo>
                  <a:lnTo>
                    <a:pt x="607" y="1122"/>
                  </a:lnTo>
                  <a:lnTo>
                    <a:pt x="613" y="1127"/>
                  </a:lnTo>
                  <a:lnTo>
                    <a:pt x="618" y="1133"/>
                  </a:lnTo>
                  <a:lnTo>
                    <a:pt x="623" y="1133"/>
                  </a:lnTo>
                  <a:lnTo>
                    <a:pt x="629" y="1139"/>
                  </a:lnTo>
                  <a:lnTo>
                    <a:pt x="634" y="1139"/>
                  </a:lnTo>
                  <a:lnTo>
                    <a:pt x="640" y="1139"/>
                  </a:lnTo>
                  <a:lnTo>
                    <a:pt x="645" y="1139"/>
                  </a:lnTo>
                  <a:lnTo>
                    <a:pt x="650" y="1144"/>
                  </a:lnTo>
                  <a:lnTo>
                    <a:pt x="656" y="1150"/>
                  </a:lnTo>
                  <a:lnTo>
                    <a:pt x="661" y="1161"/>
                  </a:lnTo>
                  <a:lnTo>
                    <a:pt x="666" y="1167"/>
                  </a:lnTo>
                  <a:lnTo>
                    <a:pt x="672" y="1178"/>
                  </a:lnTo>
                  <a:lnTo>
                    <a:pt x="677" y="1189"/>
                  </a:lnTo>
                  <a:lnTo>
                    <a:pt x="683" y="1195"/>
                  </a:lnTo>
                  <a:lnTo>
                    <a:pt x="688" y="1200"/>
                  </a:lnTo>
                  <a:lnTo>
                    <a:pt x="693" y="1206"/>
                  </a:lnTo>
                  <a:lnTo>
                    <a:pt x="699" y="1212"/>
                  </a:lnTo>
                  <a:lnTo>
                    <a:pt x="704" y="1212"/>
                  </a:lnTo>
                  <a:lnTo>
                    <a:pt x="709" y="1217"/>
                  </a:lnTo>
                  <a:lnTo>
                    <a:pt x="715" y="1217"/>
                  </a:lnTo>
                  <a:lnTo>
                    <a:pt x="720" y="1223"/>
                  </a:lnTo>
                  <a:lnTo>
                    <a:pt x="726" y="1223"/>
                  </a:lnTo>
                  <a:lnTo>
                    <a:pt x="731" y="1223"/>
                  </a:lnTo>
                  <a:lnTo>
                    <a:pt x="736" y="1228"/>
                  </a:lnTo>
                  <a:lnTo>
                    <a:pt x="742" y="1228"/>
                  </a:lnTo>
                  <a:lnTo>
                    <a:pt x="747" y="1234"/>
                  </a:lnTo>
                  <a:lnTo>
                    <a:pt x="752" y="1234"/>
                  </a:lnTo>
                  <a:lnTo>
                    <a:pt x="758" y="1234"/>
                  </a:lnTo>
                  <a:lnTo>
                    <a:pt x="763" y="1234"/>
                  </a:lnTo>
                  <a:lnTo>
                    <a:pt x="769" y="1240"/>
                  </a:lnTo>
                  <a:lnTo>
                    <a:pt x="774" y="1240"/>
                  </a:lnTo>
                  <a:lnTo>
                    <a:pt x="779" y="1240"/>
                  </a:lnTo>
                  <a:lnTo>
                    <a:pt x="785" y="1240"/>
                  </a:lnTo>
                  <a:lnTo>
                    <a:pt x="790" y="1240"/>
                  </a:lnTo>
                  <a:lnTo>
                    <a:pt x="795" y="1240"/>
                  </a:lnTo>
                  <a:lnTo>
                    <a:pt x="801" y="1240"/>
                  </a:lnTo>
                  <a:lnTo>
                    <a:pt x="806" y="1240"/>
                  </a:lnTo>
                  <a:lnTo>
                    <a:pt x="812" y="1240"/>
                  </a:lnTo>
                  <a:lnTo>
                    <a:pt x="817" y="1240"/>
                  </a:lnTo>
                  <a:lnTo>
                    <a:pt x="822" y="1240"/>
                  </a:lnTo>
                  <a:lnTo>
                    <a:pt x="828" y="1240"/>
                  </a:lnTo>
                  <a:lnTo>
                    <a:pt x="833" y="1240"/>
                  </a:lnTo>
                  <a:lnTo>
                    <a:pt x="838" y="1240"/>
                  </a:lnTo>
                  <a:lnTo>
                    <a:pt x="844" y="1240"/>
                  </a:lnTo>
                  <a:lnTo>
                    <a:pt x="849" y="1240"/>
                  </a:lnTo>
                  <a:lnTo>
                    <a:pt x="855" y="1240"/>
                  </a:lnTo>
                  <a:lnTo>
                    <a:pt x="860" y="1240"/>
                  </a:lnTo>
                  <a:lnTo>
                    <a:pt x="865" y="1240"/>
                  </a:lnTo>
                  <a:lnTo>
                    <a:pt x="871" y="1240"/>
                  </a:lnTo>
                  <a:lnTo>
                    <a:pt x="876" y="1240"/>
                  </a:lnTo>
                  <a:lnTo>
                    <a:pt x="882" y="1240"/>
                  </a:lnTo>
                  <a:lnTo>
                    <a:pt x="887" y="1240"/>
                  </a:lnTo>
                  <a:lnTo>
                    <a:pt x="892" y="1240"/>
                  </a:lnTo>
                  <a:lnTo>
                    <a:pt x="898" y="1240"/>
                  </a:lnTo>
                  <a:lnTo>
                    <a:pt x="903" y="1240"/>
                  </a:lnTo>
                  <a:lnTo>
                    <a:pt x="908" y="1240"/>
                  </a:lnTo>
                  <a:lnTo>
                    <a:pt x="914" y="1240"/>
                  </a:lnTo>
                  <a:lnTo>
                    <a:pt x="919" y="1240"/>
                  </a:lnTo>
                  <a:lnTo>
                    <a:pt x="925" y="1240"/>
                  </a:lnTo>
                  <a:lnTo>
                    <a:pt x="930" y="1240"/>
                  </a:lnTo>
                  <a:lnTo>
                    <a:pt x="935" y="1240"/>
                  </a:lnTo>
                  <a:lnTo>
                    <a:pt x="941" y="1240"/>
                  </a:lnTo>
                  <a:lnTo>
                    <a:pt x="946" y="1240"/>
                  </a:lnTo>
                  <a:lnTo>
                    <a:pt x="951" y="1240"/>
                  </a:lnTo>
                  <a:lnTo>
                    <a:pt x="957" y="1240"/>
                  </a:lnTo>
                  <a:lnTo>
                    <a:pt x="962" y="1240"/>
                  </a:lnTo>
                  <a:lnTo>
                    <a:pt x="968" y="1240"/>
                  </a:lnTo>
                  <a:lnTo>
                    <a:pt x="973" y="1240"/>
                  </a:lnTo>
                  <a:lnTo>
                    <a:pt x="978" y="1240"/>
                  </a:lnTo>
                  <a:lnTo>
                    <a:pt x="984" y="1240"/>
                  </a:lnTo>
                  <a:lnTo>
                    <a:pt x="989" y="1240"/>
                  </a:lnTo>
                  <a:lnTo>
                    <a:pt x="994" y="1240"/>
                  </a:lnTo>
                  <a:lnTo>
                    <a:pt x="1000" y="1240"/>
                  </a:lnTo>
                  <a:lnTo>
                    <a:pt x="1005" y="1240"/>
                  </a:lnTo>
                  <a:lnTo>
                    <a:pt x="1011" y="1240"/>
                  </a:lnTo>
                  <a:lnTo>
                    <a:pt x="1016" y="1240"/>
                  </a:lnTo>
                  <a:lnTo>
                    <a:pt x="1021" y="1240"/>
                  </a:lnTo>
                  <a:lnTo>
                    <a:pt x="1027" y="1240"/>
                  </a:lnTo>
                  <a:lnTo>
                    <a:pt x="1032" y="1240"/>
                  </a:lnTo>
                  <a:lnTo>
                    <a:pt x="1037" y="1240"/>
                  </a:lnTo>
                  <a:lnTo>
                    <a:pt x="1043" y="1240"/>
                  </a:lnTo>
                  <a:lnTo>
                    <a:pt x="1048" y="1240"/>
                  </a:lnTo>
                  <a:lnTo>
                    <a:pt x="1054" y="1240"/>
                  </a:lnTo>
                  <a:lnTo>
                    <a:pt x="1059" y="1240"/>
                  </a:lnTo>
                  <a:lnTo>
                    <a:pt x="1064" y="1240"/>
                  </a:lnTo>
                  <a:lnTo>
                    <a:pt x="1070" y="1240"/>
                  </a:lnTo>
                  <a:lnTo>
                    <a:pt x="1075" y="1240"/>
                  </a:lnTo>
                  <a:lnTo>
                    <a:pt x="1080" y="1240"/>
                  </a:lnTo>
                  <a:lnTo>
                    <a:pt x="1086" y="1240"/>
                  </a:lnTo>
                  <a:lnTo>
                    <a:pt x="1091" y="1240"/>
                  </a:lnTo>
                  <a:lnTo>
                    <a:pt x="1097" y="1240"/>
                  </a:lnTo>
                  <a:lnTo>
                    <a:pt x="1102" y="1240"/>
                  </a:lnTo>
                  <a:lnTo>
                    <a:pt x="1107" y="1240"/>
                  </a:lnTo>
                  <a:lnTo>
                    <a:pt x="1113" y="1240"/>
                  </a:lnTo>
                  <a:lnTo>
                    <a:pt x="1118" y="1240"/>
                  </a:lnTo>
                  <a:lnTo>
                    <a:pt x="1123" y="1240"/>
                  </a:lnTo>
                  <a:lnTo>
                    <a:pt x="1129" y="1240"/>
                  </a:lnTo>
                  <a:lnTo>
                    <a:pt x="1134" y="1240"/>
                  </a:lnTo>
                  <a:lnTo>
                    <a:pt x="1140" y="1240"/>
                  </a:lnTo>
                  <a:lnTo>
                    <a:pt x="1145" y="1240"/>
                  </a:lnTo>
                  <a:lnTo>
                    <a:pt x="1150" y="1240"/>
                  </a:lnTo>
                  <a:lnTo>
                    <a:pt x="1156" y="1240"/>
                  </a:lnTo>
                  <a:lnTo>
                    <a:pt x="1161" y="1240"/>
                  </a:lnTo>
                  <a:lnTo>
                    <a:pt x="1166" y="1240"/>
                  </a:lnTo>
                  <a:lnTo>
                    <a:pt x="1172" y="1240"/>
                  </a:lnTo>
                  <a:lnTo>
                    <a:pt x="1177" y="1240"/>
                  </a:lnTo>
                  <a:lnTo>
                    <a:pt x="1183" y="1240"/>
                  </a:lnTo>
                  <a:lnTo>
                    <a:pt x="1188" y="1240"/>
                  </a:lnTo>
                  <a:lnTo>
                    <a:pt x="1193" y="1240"/>
                  </a:lnTo>
                  <a:lnTo>
                    <a:pt x="1199" y="1240"/>
                  </a:lnTo>
                  <a:lnTo>
                    <a:pt x="1204" y="1240"/>
                  </a:lnTo>
                  <a:lnTo>
                    <a:pt x="1209" y="1240"/>
                  </a:lnTo>
                  <a:lnTo>
                    <a:pt x="1215" y="1240"/>
                  </a:lnTo>
                  <a:lnTo>
                    <a:pt x="1220" y="1240"/>
                  </a:lnTo>
                  <a:lnTo>
                    <a:pt x="1226" y="1240"/>
                  </a:lnTo>
                  <a:lnTo>
                    <a:pt x="1231" y="1240"/>
                  </a:lnTo>
                  <a:lnTo>
                    <a:pt x="1236" y="1240"/>
                  </a:lnTo>
                  <a:lnTo>
                    <a:pt x="1242" y="1240"/>
                  </a:lnTo>
                  <a:lnTo>
                    <a:pt x="1247" y="1240"/>
                  </a:lnTo>
                  <a:lnTo>
                    <a:pt x="1253" y="1240"/>
                  </a:lnTo>
                  <a:lnTo>
                    <a:pt x="1258" y="1240"/>
                  </a:lnTo>
                  <a:lnTo>
                    <a:pt x="1263" y="1240"/>
                  </a:lnTo>
                  <a:lnTo>
                    <a:pt x="1269" y="1240"/>
                  </a:lnTo>
                  <a:lnTo>
                    <a:pt x="1274" y="1240"/>
                  </a:lnTo>
                  <a:lnTo>
                    <a:pt x="1279" y="1240"/>
                  </a:lnTo>
                  <a:lnTo>
                    <a:pt x="1285" y="1240"/>
                  </a:lnTo>
                  <a:lnTo>
                    <a:pt x="1290" y="1240"/>
                  </a:lnTo>
                  <a:lnTo>
                    <a:pt x="1296" y="1240"/>
                  </a:lnTo>
                  <a:lnTo>
                    <a:pt x="1301" y="1240"/>
                  </a:lnTo>
                  <a:lnTo>
                    <a:pt x="1306" y="1240"/>
                  </a:lnTo>
                  <a:lnTo>
                    <a:pt x="1312" y="1240"/>
                  </a:lnTo>
                  <a:lnTo>
                    <a:pt x="1317" y="1240"/>
                  </a:lnTo>
                  <a:lnTo>
                    <a:pt x="1322" y="1240"/>
                  </a:lnTo>
                  <a:lnTo>
                    <a:pt x="1328" y="1240"/>
                  </a:lnTo>
                  <a:lnTo>
                    <a:pt x="1333" y="1240"/>
                  </a:lnTo>
                  <a:lnTo>
                    <a:pt x="1339" y="1240"/>
                  </a:lnTo>
                  <a:lnTo>
                    <a:pt x="1344" y="1240"/>
                  </a:lnTo>
                  <a:lnTo>
                    <a:pt x="1349" y="1240"/>
                  </a:lnTo>
                  <a:lnTo>
                    <a:pt x="1355" y="1240"/>
                  </a:lnTo>
                  <a:lnTo>
                    <a:pt x="1360" y="1240"/>
                  </a:lnTo>
                  <a:lnTo>
                    <a:pt x="1365" y="1240"/>
                  </a:lnTo>
                  <a:lnTo>
                    <a:pt x="1371" y="1240"/>
                  </a:lnTo>
                  <a:lnTo>
                    <a:pt x="1376" y="1240"/>
                  </a:lnTo>
                  <a:lnTo>
                    <a:pt x="1376" y="1240"/>
                  </a:lnTo>
                </a:path>
              </a:pathLst>
            </a:custGeom>
            <a:noFill/>
            <a:ln w="7938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8" name="Freeform 89"/>
            <p:cNvSpPr>
              <a:spLocks/>
            </p:cNvSpPr>
            <p:nvPr/>
          </p:nvSpPr>
          <p:spPr bwMode="auto">
            <a:xfrm>
              <a:off x="145887" y="5473193"/>
              <a:ext cx="2184400" cy="2084388"/>
            </a:xfrm>
            <a:custGeom>
              <a:avLst/>
              <a:gdLst>
                <a:gd name="T0" fmla="*/ 10 w 1376"/>
                <a:gd name="T1" fmla="*/ 1285 h 1313"/>
                <a:gd name="T2" fmla="*/ 37 w 1376"/>
                <a:gd name="T3" fmla="*/ 1251 h 1313"/>
                <a:gd name="T4" fmla="*/ 64 w 1376"/>
                <a:gd name="T5" fmla="*/ 1195 h 1313"/>
                <a:gd name="T6" fmla="*/ 91 w 1376"/>
                <a:gd name="T7" fmla="*/ 1111 h 1313"/>
                <a:gd name="T8" fmla="*/ 118 w 1376"/>
                <a:gd name="T9" fmla="*/ 965 h 1313"/>
                <a:gd name="T10" fmla="*/ 145 w 1376"/>
                <a:gd name="T11" fmla="*/ 897 h 1313"/>
                <a:gd name="T12" fmla="*/ 172 w 1376"/>
                <a:gd name="T13" fmla="*/ 808 h 1313"/>
                <a:gd name="T14" fmla="*/ 199 w 1376"/>
                <a:gd name="T15" fmla="*/ 690 h 1313"/>
                <a:gd name="T16" fmla="*/ 226 w 1376"/>
                <a:gd name="T17" fmla="*/ 583 h 1313"/>
                <a:gd name="T18" fmla="*/ 252 w 1376"/>
                <a:gd name="T19" fmla="*/ 477 h 1313"/>
                <a:gd name="T20" fmla="*/ 279 w 1376"/>
                <a:gd name="T21" fmla="*/ 376 h 1313"/>
                <a:gd name="T22" fmla="*/ 306 w 1376"/>
                <a:gd name="T23" fmla="*/ 219 h 1313"/>
                <a:gd name="T24" fmla="*/ 333 w 1376"/>
                <a:gd name="T25" fmla="*/ 67 h 1313"/>
                <a:gd name="T26" fmla="*/ 360 w 1376"/>
                <a:gd name="T27" fmla="*/ 90 h 1313"/>
                <a:gd name="T28" fmla="*/ 387 w 1376"/>
                <a:gd name="T29" fmla="*/ 45 h 1313"/>
                <a:gd name="T30" fmla="*/ 414 w 1376"/>
                <a:gd name="T31" fmla="*/ 101 h 1313"/>
                <a:gd name="T32" fmla="*/ 441 w 1376"/>
                <a:gd name="T33" fmla="*/ 258 h 1313"/>
                <a:gd name="T34" fmla="*/ 467 w 1376"/>
                <a:gd name="T35" fmla="*/ 555 h 1313"/>
                <a:gd name="T36" fmla="*/ 494 w 1376"/>
                <a:gd name="T37" fmla="*/ 690 h 1313"/>
                <a:gd name="T38" fmla="*/ 521 w 1376"/>
                <a:gd name="T39" fmla="*/ 914 h 1313"/>
                <a:gd name="T40" fmla="*/ 548 w 1376"/>
                <a:gd name="T41" fmla="*/ 1099 h 1313"/>
                <a:gd name="T42" fmla="*/ 575 w 1376"/>
                <a:gd name="T43" fmla="*/ 1206 h 1313"/>
                <a:gd name="T44" fmla="*/ 602 w 1376"/>
                <a:gd name="T45" fmla="*/ 1256 h 1313"/>
                <a:gd name="T46" fmla="*/ 629 w 1376"/>
                <a:gd name="T47" fmla="*/ 1285 h 1313"/>
                <a:gd name="T48" fmla="*/ 656 w 1376"/>
                <a:gd name="T49" fmla="*/ 1296 h 1313"/>
                <a:gd name="T50" fmla="*/ 683 w 1376"/>
                <a:gd name="T51" fmla="*/ 1307 h 1313"/>
                <a:gd name="T52" fmla="*/ 709 w 1376"/>
                <a:gd name="T53" fmla="*/ 1307 h 1313"/>
                <a:gd name="T54" fmla="*/ 736 w 1376"/>
                <a:gd name="T55" fmla="*/ 1307 h 1313"/>
                <a:gd name="T56" fmla="*/ 763 w 1376"/>
                <a:gd name="T57" fmla="*/ 1313 h 1313"/>
                <a:gd name="T58" fmla="*/ 790 w 1376"/>
                <a:gd name="T59" fmla="*/ 1313 h 1313"/>
                <a:gd name="T60" fmla="*/ 817 w 1376"/>
                <a:gd name="T61" fmla="*/ 1313 h 1313"/>
                <a:gd name="T62" fmla="*/ 844 w 1376"/>
                <a:gd name="T63" fmla="*/ 1313 h 1313"/>
                <a:gd name="T64" fmla="*/ 871 w 1376"/>
                <a:gd name="T65" fmla="*/ 1313 h 1313"/>
                <a:gd name="T66" fmla="*/ 898 w 1376"/>
                <a:gd name="T67" fmla="*/ 1313 h 1313"/>
                <a:gd name="T68" fmla="*/ 925 w 1376"/>
                <a:gd name="T69" fmla="*/ 1313 h 1313"/>
                <a:gd name="T70" fmla="*/ 951 w 1376"/>
                <a:gd name="T71" fmla="*/ 1313 h 1313"/>
                <a:gd name="T72" fmla="*/ 978 w 1376"/>
                <a:gd name="T73" fmla="*/ 1313 h 1313"/>
                <a:gd name="T74" fmla="*/ 1005 w 1376"/>
                <a:gd name="T75" fmla="*/ 1313 h 1313"/>
                <a:gd name="T76" fmla="*/ 1032 w 1376"/>
                <a:gd name="T77" fmla="*/ 1313 h 1313"/>
                <a:gd name="T78" fmla="*/ 1059 w 1376"/>
                <a:gd name="T79" fmla="*/ 1313 h 1313"/>
                <a:gd name="T80" fmla="*/ 1086 w 1376"/>
                <a:gd name="T81" fmla="*/ 1313 h 1313"/>
                <a:gd name="T82" fmla="*/ 1113 w 1376"/>
                <a:gd name="T83" fmla="*/ 1313 h 1313"/>
                <a:gd name="T84" fmla="*/ 1140 w 1376"/>
                <a:gd name="T85" fmla="*/ 1313 h 1313"/>
                <a:gd name="T86" fmla="*/ 1166 w 1376"/>
                <a:gd name="T87" fmla="*/ 1313 h 1313"/>
                <a:gd name="T88" fmla="*/ 1193 w 1376"/>
                <a:gd name="T89" fmla="*/ 1313 h 1313"/>
                <a:gd name="T90" fmla="*/ 1220 w 1376"/>
                <a:gd name="T91" fmla="*/ 1313 h 1313"/>
                <a:gd name="T92" fmla="*/ 1247 w 1376"/>
                <a:gd name="T93" fmla="*/ 1313 h 1313"/>
                <a:gd name="T94" fmla="*/ 1274 w 1376"/>
                <a:gd name="T95" fmla="*/ 1313 h 1313"/>
                <a:gd name="T96" fmla="*/ 1301 w 1376"/>
                <a:gd name="T97" fmla="*/ 1313 h 1313"/>
                <a:gd name="T98" fmla="*/ 1328 w 1376"/>
                <a:gd name="T99" fmla="*/ 1313 h 1313"/>
                <a:gd name="T100" fmla="*/ 1355 w 1376"/>
                <a:gd name="T101" fmla="*/ 1313 h 1313"/>
                <a:gd name="T102" fmla="*/ 1376 w 1376"/>
                <a:gd name="T10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6" h="1313">
                  <a:moveTo>
                    <a:pt x="0" y="1313"/>
                  </a:moveTo>
                  <a:lnTo>
                    <a:pt x="0" y="1290"/>
                  </a:lnTo>
                  <a:lnTo>
                    <a:pt x="0" y="1290"/>
                  </a:lnTo>
                  <a:lnTo>
                    <a:pt x="5" y="1285"/>
                  </a:lnTo>
                  <a:lnTo>
                    <a:pt x="10" y="1285"/>
                  </a:lnTo>
                  <a:lnTo>
                    <a:pt x="16" y="1279"/>
                  </a:lnTo>
                  <a:lnTo>
                    <a:pt x="21" y="1273"/>
                  </a:lnTo>
                  <a:lnTo>
                    <a:pt x="27" y="1268"/>
                  </a:lnTo>
                  <a:lnTo>
                    <a:pt x="32" y="1256"/>
                  </a:lnTo>
                  <a:lnTo>
                    <a:pt x="37" y="1251"/>
                  </a:lnTo>
                  <a:lnTo>
                    <a:pt x="43" y="1245"/>
                  </a:lnTo>
                  <a:lnTo>
                    <a:pt x="48" y="1234"/>
                  </a:lnTo>
                  <a:lnTo>
                    <a:pt x="53" y="1223"/>
                  </a:lnTo>
                  <a:lnTo>
                    <a:pt x="59" y="1206"/>
                  </a:lnTo>
                  <a:lnTo>
                    <a:pt x="64" y="1195"/>
                  </a:lnTo>
                  <a:lnTo>
                    <a:pt x="70" y="1172"/>
                  </a:lnTo>
                  <a:lnTo>
                    <a:pt x="75" y="1155"/>
                  </a:lnTo>
                  <a:lnTo>
                    <a:pt x="80" y="1139"/>
                  </a:lnTo>
                  <a:lnTo>
                    <a:pt x="86" y="1127"/>
                  </a:lnTo>
                  <a:lnTo>
                    <a:pt x="91" y="1111"/>
                  </a:lnTo>
                  <a:lnTo>
                    <a:pt x="96" y="1094"/>
                  </a:lnTo>
                  <a:lnTo>
                    <a:pt x="102" y="1066"/>
                  </a:lnTo>
                  <a:lnTo>
                    <a:pt x="107" y="1032"/>
                  </a:lnTo>
                  <a:lnTo>
                    <a:pt x="113" y="998"/>
                  </a:lnTo>
                  <a:lnTo>
                    <a:pt x="118" y="965"/>
                  </a:lnTo>
                  <a:lnTo>
                    <a:pt x="123" y="948"/>
                  </a:lnTo>
                  <a:lnTo>
                    <a:pt x="129" y="931"/>
                  </a:lnTo>
                  <a:lnTo>
                    <a:pt x="134" y="920"/>
                  </a:lnTo>
                  <a:lnTo>
                    <a:pt x="139" y="909"/>
                  </a:lnTo>
                  <a:lnTo>
                    <a:pt x="145" y="897"/>
                  </a:lnTo>
                  <a:lnTo>
                    <a:pt x="150" y="886"/>
                  </a:lnTo>
                  <a:lnTo>
                    <a:pt x="156" y="864"/>
                  </a:lnTo>
                  <a:lnTo>
                    <a:pt x="161" y="841"/>
                  </a:lnTo>
                  <a:lnTo>
                    <a:pt x="166" y="819"/>
                  </a:lnTo>
                  <a:lnTo>
                    <a:pt x="172" y="808"/>
                  </a:lnTo>
                  <a:lnTo>
                    <a:pt x="177" y="802"/>
                  </a:lnTo>
                  <a:lnTo>
                    <a:pt x="182" y="785"/>
                  </a:lnTo>
                  <a:lnTo>
                    <a:pt x="188" y="757"/>
                  </a:lnTo>
                  <a:lnTo>
                    <a:pt x="193" y="724"/>
                  </a:lnTo>
                  <a:lnTo>
                    <a:pt x="199" y="690"/>
                  </a:lnTo>
                  <a:lnTo>
                    <a:pt x="204" y="656"/>
                  </a:lnTo>
                  <a:lnTo>
                    <a:pt x="209" y="623"/>
                  </a:lnTo>
                  <a:lnTo>
                    <a:pt x="215" y="600"/>
                  </a:lnTo>
                  <a:lnTo>
                    <a:pt x="220" y="589"/>
                  </a:lnTo>
                  <a:lnTo>
                    <a:pt x="226" y="583"/>
                  </a:lnTo>
                  <a:lnTo>
                    <a:pt x="231" y="578"/>
                  </a:lnTo>
                  <a:lnTo>
                    <a:pt x="236" y="561"/>
                  </a:lnTo>
                  <a:lnTo>
                    <a:pt x="242" y="544"/>
                  </a:lnTo>
                  <a:lnTo>
                    <a:pt x="247" y="516"/>
                  </a:lnTo>
                  <a:lnTo>
                    <a:pt x="252" y="477"/>
                  </a:lnTo>
                  <a:lnTo>
                    <a:pt x="258" y="426"/>
                  </a:lnTo>
                  <a:lnTo>
                    <a:pt x="263" y="393"/>
                  </a:lnTo>
                  <a:lnTo>
                    <a:pt x="269" y="387"/>
                  </a:lnTo>
                  <a:lnTo>
                    <a:pt x="274" y="393"/>
                  </a:lnTo>
                  <a:lnTo>
                    <a:pt x="279" y="376"/>
                  </a:lnTo>
                  <a:lnTo>
                    <a:pt x="285" y="331"/>
                  </a:lnTo>
                  <a:lnTo>
                    <a:pt x="290" y="303"/>
                  </a:lnTo>
                  <a:lnTo>
                    <a:pt x="295" y="297"/>
                  </a:lnTo>
                  <a:lnTo>
                    <a:pt x="301" y="280"/>
                  </a:lnTo>
                  <a:lnTo>
                    <a:pt x="306" y="219"/>
                  </a:lnTo>
                  <a:lnTo>
                    <a:pt x="312" y="157"/>
                  </a:lnTo>
                  <a:lnTo>
                    <a:pt x="317" y="129"/>
                  </a:lnTo>
                  <a:lnTo>
                    <a:pt x="322" y="123"/>
                  </a:lnTo>
                  <a:lnTo>
                    <a:pt x="328" y="95"/>
                  </a:lnTo>
                  <a:lnTo>
                    <a:pt x="333" y="67"/>
                  </a:lnTo>
                  <a:lnTo>
                    <a:pt x="338" y="62"/>
                  </a:lnTo>
                  <a:lnTo>
                    <a:pt x="344" y="73"/>
                  </a:lnTo>
                  <a:lnTo>
                    <a:pt x="349" y="84"/>
                  </a:lnTo>
                  <a:lnTo>
                    <a:pt x="355" y="90"/>
                  </a:lnTo>
                  <a:lnTo>
                    <a:pt x="360" y="90"/>
                  </a:lnTo>
                  <a:lnTo>
                    <a:pt x="365" y="78"/>
                  </a:lnTo>
                  <a:lnTo>
                    <a:pt x="371" y="67"/>
                  </a:lnTo>
                  <a:lnTo>
                    <a:pt x="376" y="73"/>
                  </a:lnTo>
                  <a:lnTo>
                    <a:pt x="381" y="67"/>
                  </a:lnTo>
                  <a:lnTo>
                    <a:pt x="387" y="45"/>
                  </a:lnTo>
                  <a:lnTo>
                    <a:pt x="392" y="22"/>
                  </a:lnTo>
                  <a:lnTo>
                    <a:pt x="398" y="0"/>
                  </a:lnTo>
                  <a:lnTo>
                    <a:pt x="403" y="6"/>
                  </a:lnTo>
                  <a:lnTo>
                    <a:pt x="408" y="45"/>
                  </a:lnTo>
                  <a:lnTo>
                    <a:pt x="414" y="101"/>
                  </a:lnTo>
                  <a:lnTo>
                    <a:pt x="419" y="146"/>
                  </a:lnTo>
                  <a:lnTo>
                    <a:pt x="424" y="163"/>
                  </a:lnTo>
                  <a:lnTo>
                    <a:pt x="430" y="174"/>
                  </a:lnTo>
                  <a:lnTo>
                    <a:pt x="435" y="213"/>
                  </a:lnTo>
                  <a:lnTo>
                    <a:pt x="441" y="258"/>
                  </a:lnTo>
                  <a:lnTo>
                    <a:pt x="446" y="297"/>
                  </a:lnTo>
                  <a:lnTo>
                    <a:pt x="451" y="331"/>
                  </a:lnTo>
                  <a:lnTo>
                    <a:pt x="457" y="393"/>
                  </a:lnTo>
                  <a:lnTo>
                    <a:pt x="462" y="482"/>
                  </a:lnTo>
                  <a:lnTo>
                    <a:pt x="467" y="555"/>
                  </a:lnTo>
                  <a:lnTo>
                    <a:pt x="473" y="589"/>
                  </a:lnTo>
                  <a:lnTo>
                    <a:pt x="478" y="583"/>
                  </a:lnTo>
                  <a:lnTo>
                    <a:pt x="484" y="578"/>
                  </a:lnTo>
                  <a:lnTo>
                    <a:pt x="489" y="611"/>
                  </a:lnTo>
                  <a:lnTo>
                    <a:pt x="494" y="690"/>
                  </a:lnTo>
                  <a:lnTo>
                    <a:pt x="500" y="763"/>
                  </a:lnTo>
                  <a:lnTo>
                    <a:pt x="505" y="819"/>
                  </a:lnTo>
                  <a:lnTo>
                    <a:pt x="510" y="853"/>
                  </a:lnTo>
                  <a:lnTo>
                    <a:pt x="516" y="881"/>
                  </a:lnTo>
                  <a:lnTo>
                    <a:pt x="521" y="914"/>
                  </a:lnTo>
                  <a:lnTo>
                    <a:pt x="527" y="954"/>
                  </a:lnTo>
                  <a:lnTo>
                    <a:pt x="532" y="998"/>
                  </a:lnTo>
                  <a:lnTo>
                    <a:pt x="537" y="1038"/>
                  </a:lnTo>
                  <a:lnTo>
                    <a:pt x="543" y="1071"/>
                  </a:lnTo>
                  <a:lnTo>
                    <a:pt x="548" y="1099"/>
                  </a:lnTo>
                  <a:lnTo>
                    <a:pt x="554" y="1127"/>
                  </a:lnTo>
                  <a:lnTo>
                    <a:pt x="559" y="1150"/>
                  </a:lnTo>
                  <a:lnTo>
                    <a:pt x="564" y="1172"/>
                  </a:lnTo>
                  <a:lnTo>
                    <a:pt x="570" y="1189"/>
                  </a:lnTo>
                  <a:lnTo>
                    <a:pt x="575" y="1206"/>
                  </a:lnTo>
                  <a:lnTo>
                    <a:pt x="580" y="1217"/>
                  </a:lnTo>
                  <a:lnTo>
                    <a:pt x="586" y="1234"/>
                  </a:lnTo>
                  <a:lnTo>
                    <a:pt x="591" y="1245"/>
                  </a:lnTo>
                  <a:lnTo>
                    <a:pt x="597" y="1251"/>
                  </a:lnTo>
                  <a:lnTo>
                    <a:pt x="602" y="1256"/>
                  </a:lnTo>
                  <a:lnTo>
                    <a:pt x="607" y="1268"/>
                  </a:lnTo>
                  <a:lnTo>
                    <a:pt x="613" y="1268"/>
                  </a:lnTo>
                  <a:lnTo>
                    <a:pt x="618" y="1273"/>
                  </a:lnTo>
                  <a:lnTo>
                    <a:pt x="623" y="1279"/>
                  </a:lnTo>
                  <a:lnTo>
                    <a:pt x="629" y="1285"/>
                  </a:lnTo>
                  <a:lnTo>
                    <a:pt x="634" y="1290"/>
                  </a:lnTo>
                  <a:lnTo>
                    <a:pt x="640" y="1290"/>
                  </a:lnTo>
                  <a:lnTo>
                    <a:pt x="645" y="1296"/>
                  </a:lnTo>
                  <a:lnTo>
                    <a:pt x="650" y="1296"/>
                  </a:lnTo>
                  <a:lnTo>
                    <a:pt x="656" y="1296"/>
                  </a:lnTo>
                  <a:lnTo>
                    <a:pt x="661" y="1301"/>
                  </a:lnTo>
                  <a:lnTo>
                    <a:pt x="666" y="1301"/>
                  </a:lnTo>
                  <a:lnTo>
                    <a:pt x="672" y="1301"/>
                  </a:lnTo>
                  <a:lnTo>
                    <a:pt x="677" y="1307"/>
                  </a:lnTo>
                  <a:lnTo>
                    <a:pt x="683" y="1307"/>
                  </a:lnTo>
                  <a:lnTo>
                    <a:pt x="688" y="1307"/>
                  </a:lnTo>
                  <a:lnTo>
                    <a:pt x="693" y="1307"/>
                  </a:lnTo>
                  <a:lnTo>
                    <a:pt x="699" y="1307"/>
                  </a:lnTo>
                  <a:lnTo>
                    <a:pt x="704" y="1307"/>
                  </a:lnTo>
                  <a:lnTo>
                    <a:pt x="709" y="1307"/>
                  </a:lnTo>
                  <a:lnTo>
                    <a:pt x="715" y="1307"/>
                  </a:lnTo>
                  <a:lnTo>
                    <a:pt x="720" y="1307"/>
                  </a:lnTo>
                  <a:lnTo>
                    <a:pt x="726" y="1307"/>
                  </a:lnTo>
                  <a:lnTo>
                    <a:pt x="731" y="1307"/>
                  </a:lnTo>
                  <a:lnTo>
                    <a:pt x="736" y="1307"/>
                  </a:lnTo>
                  <a:lnTo>
                    <a:pt x="742" y="1307"/>
                  </a:lnTo>
                  <a:lnTo>
                    <a:pt x="747" y="1307"/>
                  </a:lnTo>
                  <a:lnTo>
                    <a:pt x="752" y="1307"/>
                  </a:lnTo>
                  <a:lnTo>
                    <a:pt x="758" y="1307"/>
                  </a:lnTo>
                  <a:lnTo>
                    <a:pt x="763" y="1313"/>
                  </a:lnTo>
                  <a:lnTo>
                    <a:pt x="769" y="1313"/>
                  </a:lnTo>
                  <a:lnTo>
                    <a:pt x="774" y="1313"/>
                  </a:lnTo>
                  <a:lnTo>
                    <a:pt x="779" y="1313"/>
                  </a:lnTo>
                  <a:lnTo>
                    <a:pt x="785" y="1313"/>
                  </a:lnTo>
                  <a:lnTo>
                    <a:pt x="790" y="1313"/>
                  </a:lnTo>
                  <a:lnTo>
                    <a:pt x="795" y="1313"/>
                  </a:lnTo>
                  <a:lnTo>
                    <a:pt x="801" y="1313"/>
                  </a:lnTo>
                  <a:lnTo>
                    <a:pt x="806" y="1313"/>
                  </a:lnTo>
                  <a:lnTo>
                    <a:pt x="812" y="1313"/>
                  </a:lnTo>
                  <a:lnTo>
                    <a:pt x="817" y="1313"/>
                  </a:lnTo>
                  <a:lnTo>
                    <a:pt x="822" y="1313"/>
                  </a:lnTo>
                  <a:lnTo>
                    <a:pt x="828" y="1313"/>
                  </a:lnTo>
                  <a:lnTo>
                    <a:pt x="833" y="1313"/>
                  </a:lnTo>
                  <a:lnTo>
                    <a:pt x="838" y="1313"/>
                  </a:lnTo>
                  <a:lnTo>
                    <a:pt x="844" y="1313"/>
                  </a:lnTo>
                  <a:lnTo>
                    <a:pt x="849" y="1313"/>
                  </a:lnTo>
                  <a:lnTo>
                    <a:pt x="855" y="1313"/>
                  </a:lnTo>
                  <a:lnTo>
                    <a:pt x="860" y="1313"/>
                  </a:lnTo>
                  <a:lnTo>
                    <a:pt x="865" y="1313"/>
                  </a:lnTo>
                  <a:lnTo>
                    <a:pt x="871" y="1313"/>
                  </a:lnTo>
                  <a:lnTo>
                    <a:pt x="876" y="1313"/>
                  </a:lnTo>
                  <a:lnTo>
                    <a:pt x="882" y="1313"/>
                  </a:lnTo>
                  <a:lnTo>
                    <a:pt x="887" y="1313"/>
                  </a:lnTo>
                  <a:lnTo>
                    <a:pt x="892" y="1313"/>
                  </a:lnTo>
                  <a:lnTo>
                    <a:pt x="898" y="1313"/>
                  </a:lnTo>
                  <a:lnTo>
                    <a:pt x="903" y="1313"/>
                  </a:lnTo>
                  <a:lnTo>
                    <a:pt x="908" y="1313"/>
                  </a:lnTo>
                  <a:lnTo>
                    <a:pt x="914" y="1313"/>
                  </a:lnTo>
                  <a:lnTo>
                    <a:pt x="919" y="1313"/>
                  </a:lnTo>
                  <a:lnTo>
                    <a:pt x="925" y="1313"/>
                  </a:lnTo>
                  <a:lnTo>
                    <a:pt x="930" y="1313"/>
                  </a:lnTo>
                  <a:lnTo>
                    <a:pt x="935" y="1313"/>
                  </a:lnTo>
                  <a:lnTo>
                    <a:pt x="941" y="1313"/>
                  </a:lnTo>
                  <a:lnTo>
                    <a:pt x="946" y="1313"/>
                  </a:lnTo>
                  <a:lnTo>
                    <a:pt x="951" y="1313"/>
                  </a:lnTo>
                  <a:lnTo>
                    <a:pt x="957" y="1313"/>
                  </a:lnTo>
                  <a:lnTo>
                    <a:pt x="962" y="1313"/>
                  </a:lnTo>
                  <a:lnTo>
                    <a:pt x="968" y="1313"/>
                  </a:lnTo>
                  <a:lnTo>
                    <a:pt x="973" y="1313"/>
                  </a:lnTo>
                  <a:lnTo>
                    <a:pt x="978" y="1313"/>
                  </a:lnTo>
                  <a:lnTo>
                    <a:pt x="984" y="1313"/>
                  </a:lnTo>
                  <a:lnTo>
                    <a:pt x="989" y="1313"/>
                  </a:lnTo>
                  <a:lnTo>
                    <a:pt x="994" y="1313"/>
                  </a:lnTo>
                  <a:lnTo>
                    <a:pt x="1000" y="1313"/>
                  </a:lnTo>
                  <a:lnTo>
                    <a:pt x="1005" y="1313"/>
                  </a:lnTo>
                  <a:lnTo>
                    <a:pt x="1011" y="1313"/>
                  </a:lnTo>
                  <a:lnTo>
                    <a:pt x="1016" y="1313"/>
                  </a:lnTo>
                  <a:lnTo>
                    <a:pt x="1021" y="1313"/>
                  </a:lnTo>
                  <a:lnTo>
                    <a:pt x="1027" y="1313"/>
                  </a:lnTo>
                  <a:lnTo>
                    <a:pt x="1032" y="1313"/>
                  </a:lnTo>
                  <a:lnTo>
                    <a:pt x="1037" y="1313"/>
                  </a:lnTo>
                  <a:lnTo>
                    <a:pt x="1043" y="1313"/>
                  </a:lnTo>
                  <a:lnTo>
                    <a:pt x="1048" y="1313"/>
                  </a:lnTo>
                  <a:lnTo>
                    <a:pt x="1054" y="1313"/>
                  </a:lnTo>
                  <a:lnTo>
                    <a:pt x="1059" y="1313"/>
                  </a:lnTo>
                  <a:lnTo>
                    <a:pt x="1064" y="1313"/>
                  </a:lnTo>
                  <a:lnTo>
                    <a:pt x="1070" y="1313"/>
                  </a:lnTo>
                  <a:lnTo>
                    <a:pt x="1075" y="1313"/>
                  </a:lnTo>
                  <a:lnTo>
                    <a:pt x="1080" y="1313"/>
                  </a:lnTo>
                  <a:lnTo>
                    <a:pt x="1086" y="1313"/>
                  </a:lnTo>
                  <a:lnTo>
                    <a:pt x="1091" y="1313"/>
                  </a:lnTo>
                  <a:lnTo>
                    <a:pt x="1097" y="1313"/>
                  </a:lnTo>
                  <a:lnTo>
                    <a:pt x="1102" y="1313"/>
                  </a:lnTo>
                  <a:lnTo>
                    <a:pt x="1107" y="1313"/>
                  </a:lnTo>
                  <a:lnTo>
                    <a:pt x="1113" y="1313"/>
                  </a:lnTo>
                  <a:lnTo>
                    <a:pt x="1118" y="1313"/>
                  </a:lnTo>
                  <a:lnTo>
                    <a:pt x="1123" y="1313"/>
                  </a:lnTo>
                  <a:lnTo>
                    <a:pt x="1129" y="1313"/>
                  </a:lnTo>
                  <a:lnTo>
                    <a:pt x="1134" y="1313"/>
                  </a:lnTo>
                  <a:lnTo>
                    <a:pt x="1140" y="1313"/>
                  </a:lnTo>
                  <a:lnTo>
                    <a:pt x="1145" y="1313"/>
                  </a:lnTo>
                  <a:lnTo>
                    <a:pt x="1150" y="1313"/>
                  </a:lnTo>
                  <a:lnTo>
                    <a:pt x="1156" y="1313"/>
                  </a:lnTo>
                  <a:lnTo>
                    <a:pt x="1161" y="1313"/>
                  </a:lnTo>
                  <a:lnTo>
                    <a:pt x="1166" y="1313"/>
                  </a:lnTo>
                  <a:lnTo>
                    <a:pt x="1172" y="1313"/>
                  </a:lnTo>
                  <a:lnTo>
                    <a:pt x="1177" y="1313"/>
                  </a:lnTo>
                  <a:lnTo>
                    <a:pt x="1183" y="1313"/>
                  </a:lnTo>
                  <a:lnTo>
                    <a:pt x="1188" y="1313"/>
                  </a:lnTo>
                  <a:lnTo>
                    <a:pt x="1193" y="1313"/>
                  </a:lnTo>
                  <a:lnTo>
                    <a:pt x="1199" y="1313"/>
                  </a:lnTo>
                  <a:lnTo>
                    <a:pt x="1204" y="1313"/>
                  </a:lnTo>
                  <a:lnTo>
                    <a:pt x="1209" y="1313"/>
                  </a:lnTo>
                  <a:lnTo>
                    <a:pt x="1215" y="1313"/>
                  </a:lnTo>
                  <a:lnTo>
                    <a:pt x="1220" y="1313"/>
                  </a:lnTo>
                  <a:lnTo>
                    <a:pt x="1226" y="1313"/>
                  </a:lnTo>
                  <a:lnTo>
                    <a:pt x="1231" y="1313"/>
                  </a:lnTo>
                  <a:lnTo>
                    <a:pt x="1236" y="1313"/>
                  </a:lnTo>
                  <a:lnTo>
                    <a:pt x="1242" y="1313"/>
                  </a:lnTo>
                  <a:lnTo>
                    <a:pt x="1247" y="1313"/>
                  </a:lnTo>
                  <a:lnTo>
                    <a:pt x="1253" y="1313"/>
                  </a:lnTo>
                  <a:lnTo>
                    <a:pt x="1258" y="1313"/>
                  </a:lnTo>
                  <a:lnTo>
                    <a:pt x="1263" y="1313"/>
                  </a:lnTo>
                  <a:lnTo>
                    <a:pt x="1269" y="1313"/>
                  </a:lnTo>
                  <a:lnTo>
                    <a:pt x="1274" y="1313"/>
                  </a:lnTo>
                  <a:lnTo>
                    <a:pt x="1279" y="1313"/>
                  </a:lnTo>
                  <a:lnTo>
                    <a:pt x="1285" y="1313"/>
                  </a:lnTo>
                  <a:lnTo>
                    <a:pt x="1290" y="1313"/>
                  </a:lnTo>
                  <a:lnTo>
                    <a:pt x="1296" y="1313"/>
                  </a:lnTo>
                  <a:lnTo>
                    <a:pt x="1301" y="1313"/>
                  </a:lnTo>
                  <a:lnTo>
                    <a:pt x="1306" y="1313"/>
                  </a:lnTo>
                  <a:lnTo>
                    <a:pt x="1312" y="1313"/>
                  </a:lnTo>
                  <a:lnTo>
                    <a:pt x="1317" y="1313"/>
                  </a:lnTo>
                  <a:lnTo>
                    <a:pt x="1322" y="1313"/>
                  </a:lnTo>
                  <a:lnTo>
                    <a:pt x="1328" y="1313"/>
                  </a:lnTo>
                  <a:lnTo>
                    <a:pt x="1333" y="1313"/>
                  </a:lnTo>
                  <a:lnTo>
                    <a:pt x="1339" y="1313"/>
                  </a:lnTo>
                  <a:lnTo>
                    <a:pt x="1344" y="1313"/>
                  </a:lnTo>
                  <a:lnTo>
                    <a:pt x="1349" y="1313"/>
                  </a:lnTo>
                  <a:lnTo>
                    <a:pt x="1355" y="1313"/>
                  </a:lnTo>
                  <a:lnTo>
                    <a:pt x="1360" y="1313"/>
                  </a:lnTo>
                  <a:lnTo>
                    <a:pt x="1365" y="1313"/>
                  </a:lnTo>
                  <a:lnTo>
                    <a:pt x="1371" y="1313"/>
                  </a:lnTo>
                  <a:lnTo>
                    <a:pt x="1376" y="1313"/>
                  </a:lnTo>
                  <a:lnTo>
                    <a:pt x="1376" y="1313"/>
                  </a:lnTo>
                </a:path>
              </a:pathLst>
            </a:custGeom>
            <a:noFill/>
            <a:ln w="7938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5" name="Freeform 96"/>
            <p:cNvSpPr>
              <a:spLocks/>
            </p:cNvSpPr>
            <p:nvPr/>
          </p:nvSpPr>
          <p:spPr bwMode="auto">
            <a:xfrm>
              <a:off x="145887" y="5285868"/>
              <a:ext cx="2184400" cy="2279650"/>
            </a:xfrm>
            <a:custGeom>
              <a:avLst/>
              <a:gdLst>
                <a:gd name="T0" fmla="*/ 0 w 1376"/>
                <a:gd name="T1" fmla="*/ 0 h 1436"/>
                <a:gd name="T2" fmla="*/ 1376 w 1376"/>
                <a:gd name="T3" fmla="*/ 0 h 1436"/>
                <a:gd name="T4" fmla="*/ 1376 w 1376"/>
                <a:gd name="T5" fmla="*/ 1436 h 1436"/>
                <a:gd name="T6" fmla="*/ 0 w 1376"/>
                <a:gd name="T7" fmla="*/ 1436 h 1436"/>
                <a:gd name="T8" fmla="*/ 0 w 1376"/>
                <a:gd name="T9" fmla="*/ 0 h 1436"/>
                <a:gd name="T10" fmla="*/ 0 w 1376"/>
                <a:gd name="T11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436">
                  <a:moveTo>
                    <a:pt x="0" y="0"/>
                  </a:moveTo>
                  <a:lnTo>
                    <a:pt x="1376" y="0"/>
                  </a:lnTo>
                  <a:lnTo>
                    <a:pt x="1376" y="1436"/>
                  </a:lnTo>
                  <a:lnTo>
                    <a:pt x="0" y="143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6" name="Line 97"/>
            <p:cNvSpPr>
              <a:spLocks noChangeShapeType="1"/>
            </p:cNvSpPr>
            <p:nvPr/>
          </p:nvSpPr>
          <p:spPr bwMode="auto">
            <a:xfrm>
              <a:off x="376074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7" name="Line 99"/>
            <p:cNvSpPr>
              <a:spLocks noChangeShapeType="1"/>
            </p:cNvSpPr>
            <p:nvPr/>
          </p:nvSpPr>
          <p:spPr bwMode="auto">
            <a:xfrm>
              <a:off x="4268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8" name="Line 100"/>
            <p:cNvSpPr>
              <a:spLocks noChangeShapeType="1"/>
            </p:cNvSpPr>
            <p:nvPr/>
          </p:nvSpPr>
          <p:spPr bwMode="auto">
            <a:xfrm>
              <a:off x="4443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9" name="Line 101"/>
            <p:cNvSpPr>
              <a:spLocks noChangeShapeType="1"/>
            </p:cNvSpPr>
            <p:nvPr/>
          </p:nvSpPr>
          <p:spPr bwMode="auto">
            <a:xfrm>
              <a:off x="4697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0" name="Line 102"/>
            <p:cNvSpPr>
              <a:spLocks noChangeShapeType="1"/>
            </p:cNvSpPr>
            <p:nvPr/>
          </p:nvSpPr>
          <p:spPr bwMode="auto">
            <a:xfrm>
              <a:off x="495137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1" name="Line 103"/>
            <p:cNvSpPr>
              <a:spLocks noChangeShapeType="1"/>
            </p:cNvSpPr>
            <p:nvPr/>
          </p:nvSpPr>
          <p:spPr bwMode="auto">
            <a:xfrm>
              <a:off x="5205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2" name="Line 104"/>
            <p:cNvSpPr>
              <a:spLocks noChangeShapeType="1"/>
            </p:cNvSpPr>
            <p:nvPr/>
          </p:nvSpPr>
          <p:spPr bwMode="auto">
            <a:xfrm>
              <a:off x="5379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3" name="Line 105"/>
            <p:cNvSpPr>
              <a:spLocks noChangeShapeType="1"/>
            </p:cNvSpPr>
            <p:nvPr/>
          </p:nvSpPr>
          <p:spPr bwMode="auto">
            <a:xfrm>
              <a:off x="5633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4" name="Line 106"/>
            <p:cNvSpPr>
              <a:spLocks noChangeShapeType="1"/>
            </p:cNvSpPr>
            <p:nvPr/>
          </p:nvSpPr>
          <p:spPr bwMode="auto">
            <a:xfrm>
              <a:off x="58086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5" name="Line 107"/>
            <p:cNvSpPr>
              <a:spLocks noChangeShapeType="1"/>
            </p:cNvSpPr>
            <p:nvPr/>
          </p:nvSpPr>
          <p:spPr bwMode="auto">
            <a:xfrm>
              <a:off x="598324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6" name="Line 110"/>
            <p:cNvSpPr>
              <a:spLocks noChangeShapeType="1"/>
            </p:cNvSpPr>
            <p:nvPr/>
          </p:nvSpPr>
          <p:spPr bwMode="auto">
            <a:xfrm>
              <a:off x="75072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7" name="Line 111"/>
            <p:cNvSpPr>
              <a:spLocks noChangeShapeType="1"/>
            </p:cNvSpPr>
            <p:nvPr/>
          </p:nvSpPr>
          <p:spPr bwMode="auto">
            <a:xfrm>
              <a:off x="8459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8" name="Line 112"/>
            <p:cNvSpPr>
              <a:spLocks noChangeShapeType="1"/>
            </p:cNvSpPr>
            <p:nvPr/>
          </p:nvSpPr>
          <p:spPr bwMode="auto">
            <a:xfrm>
              <a:off x="9142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9" name="Line 113"/>
            <p:cNvSpPr>
              <a:spLocks noChangeShapeType="1"/>
            </p:cNvSpPr>
            <p:nvPr/>
          </p:nvSpPr>
          <p:spPr bwMode="auto">
            <a:xfrm>
              <a:off x="965037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0" name="Line 114"/>
            <p:cNvSpPr>
              <a:spLocks noChangeShapeType="1"/>
            </p:cNvSpPr>
            <p:nvPr/>
          </p:nvSpPr>
          <p:spPr bwMode="auto">
            <a:xfrm>
              <a:off x="10078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1" name="Line 115"/>
            <p:cNvSpPr>
              <a:spLocks noChangeShapeType="1"/>
            </p:cNvSpPr>
            <p:nvPr/>
          </p:nvSpPr>
          <p:spPr bwMode="auto">
            <a:xfrm>
              <a:off x="10412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2" name="Line 116"/>
            <p:cNvSpPr>
              <a:spLocks noChangeShapeType="1"/>
            </p:cNvSpPr>
            <p:nvPr/>
          </p:nvSpPr>
          <p:spPr bwMode="auto">
            <a:xfrm>
              <a:off x="107616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3" name="Line 117"/>
            <p:cNvSpPr>
              <a:spLocks noChangeShapeType="1"/>
            </p:cNvSpPr>
            <p:nvPr/>
          </p:nvSpPr>
          <p:spPr bwMode="auto">
            <a:xfrm>
              <a:off x="110156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4" name="Line 118"/>
            <p:cNvSpPr>
              <a:spLocks noChangeShapeType="1"/>
            </p:cNvSpPr>
            <p:nvPr/>
          </p:nvSpPr>
          <p:spPr bwMode="auto">
            <a:xfrm>
              <a:off x="1126962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5" name="Line 121"/>
            <p:cNvSpPr>
              <a:spLocks noChangeShapeType="1"/>
            </p:cNvSpPr>
            <p:nvPr/>
          </p:nvSpPr>
          <p:spPr bwMode="auto">
            <a:xfrm>
              <a:off x="12809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6" name="Line 122"/>
            <p:cNvSpPr>
              <a:spLocks noChangeShapeType="1"/>
            </p:cNvSpPr>
            <p:nvPr/>
          </p:nvSpPr>
          <p:spPr bwMode="auto">
            <a:xfrm>
              <a:off x="13666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7" name="Line 123"/>
            <p:cNvSpPr>
              <a:spLocks noChangeShapeType="1"/>
            </p:cNvSpPr>
            <p:nvPr/>
          </p:nvSpPr>
          <p:spPr bwMode="auto">
            <a:xfrm>
              <a:off x="14349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8" name="Line 124"/>
            <p:cNvSpPr>
              <a:spLocks noChangeShapeType="1"/>
            </p:cNvSpPr>
            <p:nvPr/>
          </p:nvSpPr>
          <p:spPr bwMode="auto">
            <a:xfrm>
              <a:off x="1476212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9" name="Line 125"/>
            <p:cNvSpPr>
              <a:spLocks noChangeShapeType="1"/>
            </p:cNvSpPr>
            <p:nvPr/>
          </p:nvSpPr>
          <p:spPr bwMode="auto">
            <a:xfrm>
              <a:off x="15190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0" name="Line 126"/>
            <p:cNvSpPr>
              <a:spLocks noChangeShapeType="1"/>
            </p:cNvSpPr>
            <p:nvPr/>
          </p:nvSpPr>
          <p:spPr bwMode="auto">
            <a:xfrm>
              <a:off x="15539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1" name="Line 127"/>
            <p:cNvSpPr>
              <a:spLocks noChangeShapeType="1"/>
            </p:cNvSpPr>
            <p:nvPr/>
          </p:nvSpPr>
          <p:spPr bwMode="auto">
            <a:xfrm>
              <a:off x="15793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2" name="Line 128"/>
            <p:cNvSpPr>
              <a:spLocks noChangeShapeType="1"/>
            </p:cNvSpPr>
            <p:nvPr/>
          </p:nvSpPr>
          <p:spPr bwMode="auto">
            <a:xfrm>
              <a:off x="160479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3" name="Line 129"/>
            <p:cNvSpPr>
              <a:spLocks noChangeShapeType="1"/>
            </p:cNvSpPr>
            <p:nvPr/>
          </p:nvSpPr>
          <p:spPr bwMode="auto">
            <a:xfrm>
              <a:off x="1630199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4" name="Line 132"/>
            <p:cNvSpPr>
              <a:spLocks noChangeShapeType="1"/>
            </p:cNvSpPr>
            <p:nvPr/>
          </p:nvSpPr>
          <p:spPr bwMode="auto">
            <a:xfrm>
              <a:off x="17762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5" name="Line 133"/>
            <p:cNvSpPr>
              <a:spLocks noChangeShapeType="1"/>
            </p:cNvSpPr>
            <p:nvPr/>
          </p:nvSpPr>
          <p:spPr bwMode="auto">
            <a:xfrm>
              <a:off x="186038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6" name="Line 134"/>
            <p:cNvSpPr>
              <a:spLocks noChangeShapeType="1"/>
            </p:cNvSpPr>
            <p:nvPr/>
          </p:nvSpPr>
          <p:spPr bwMode="auto">
            <a:xfrm>
              <a:off x="192071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7" name="Line 135"/>
            <p:cNvSpPr>
              <a:spLocks noChangeShapeType="1"/>
            </p:cNvSpPr>
            <p:nvPr/>
          </p:nvSpPr>
          <p:spPr bwMode="auto">
            <a:xfrm>
              <a:off x="1971512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8" name="Line 136"/>
            <p:cNvSpPr>
              <a:spLocks noChangeShapeType="1"/>
            </p:cNvSpPr>
            <p:nvPr/>
          </p:nvSpPr>
          <p:spPr bwMode="auto">
            <a:xfrm>
              <a:off x="200643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9" name="Line 137"/>
            <p:cNvSpPr>
              <a:spLocks noChangeShapeType="1"/>
            </p:cNvSpPr>
            <p:nvPr/>
          </p:nvSpPr>
          <p:spPr bwMode="auto">
            <a:xfrm>
              <a:off x="20397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0" name="Line 138"/>
            <p:cNvSpPr>
              <a:spLocks noChangeShapeType="1"/>
            </p:cNvSpPr>
            <p:nvPr/>
          </p:nvSpPr>
          <p:spPr bwMode="auto">
            <a:xfrm>
              <a:off x="20651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1" name="Line 139"/>
            <p:cNvSpPr>
              <a:spLocks noChangeShapeType="1"/>
            </p:cNvSpPr>
            <p:nvPr/>
          </p:nvSpPr>
          <p:spPr bwMode="auto">
            <a:xfrm>
              <a:off x="209216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2" name="Line 140"/>
            <p:cNvSpPr>
              <a:spLocks noChangeShapeType="1"/>
            </p:cNvSpPr>
            <p:nvPr/>
          </p:nvSpPr>
          <p:spPr bwMode="auto">
            <a:xfrm>
              <a:off x="2117562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3" name="Line 143"/>
            <p:cNvSpPr>
              <a:spLocks noChangeShapeType="1"/>
            </p:cNvSpPr>
            <p:nvPr/>
          </p:nvSpPr>
          <p:spPr bwMode="auto">
            <a:xfrm>
              <a:off x="226202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4" name="Line 144"/>
            <p:cNvSpPr>
              <a:spLocks noChangeShapeType="1"/>
            </p:cNvSpPr>
            <p:nvPr/>
          </p:nvSpPr>
          <p:spPr bwMode="auto">
            <a:xfrm>
              <a:off x="376074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5" name="Line 145"/>
            <p:cNvSpPr>
              <a:spLocks noChangeShapeType="1"/>
            </p:cNvSpPr>
            <p:nvPr/>
          </p:nvSpPr>
          <p:spPr bwMode="auto">
            <a:xfrm>
              <a:off x="3665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6" name="Line 146"/>
            <p:cNvSpPr>
              <a:spLocks noChangeShapeType="1"/>
            </p:cNvSpPr>
            <p:nvPr/>
          </p:nvSpPr>
          <p:spPr bwMode="auto">
            <a:xfrm>
              <a:off x="3665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7" name="Line 147"/>
            <p:cNvSpPr>
              <a:spLocks noChangeShapeType="1"/>
            </p:cNvSpPr>
            <p:nvPr/>
          </p:nvSpPr>
          <p:spPr bwMode="auto">
            <a:xfrm>
              <a:off x="3665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8" name="Line 148"/>
            <p:cNvSpPr>
              <a:spLocks noChangeShapeType="1"/>
            </p:cNvSpPr>
            <p:nvPr/>
          </p:nvSpPr>
          <p:spPr bwMode="auto">
            <a:xfrm>
              <a:off x="366549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9" name="Line 149"/>
            <p:cNvSpPr>
              <a:spLocks noChangeShapeType="1"/>
            </p:cNvSpPr>
            <p:nvPr/>
          </p:nvSpPr>
          <p:spPr bwMode="auto">
            <a:xfrm>
              <a:off x="35861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0" name="Line 150"/>
            <p:cNvSpPr>
              <a:spLocks noChangeShapeType="1"/>
            </p:cNvSpPr>
            <p:nvPr/>
          </p:nvSpPr>
          <p:spPr bwMode="auto">
            <a:xfrm>
              <a:off x="35861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1" name="Line 151"/>
            <p:cNvSpPr>
              <a:spLocks noChangeShapeType="1"/>
            </p:cNvSpPr>
            <p:nvPr/>
          </p:nvSpPr>
          <p:spPr bwMode="auto">
            <a:xfrm>
              <a:off x="35861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2" name="Line 152"/>
            <p:cNvSpPr>
              <a:spLocks noChangeShapeType="1"/>
            </p:cNvSpPr>
            <p:nvPr/>
          </p:nvSpPr>
          <p:spPr bwMode="auto">
            <a:xfrm>
              <a:off x="3506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3" name="Line 153"/>
            <p:cNvSpPr>
              <a:spLocks noChangeShapeType="1"/>
            </p:cNvSpPr>
            <p:nvPr/>
          </p:nvSpPr>
          <p:spPr bwMode="auto">
            <a:xfrm>
              <a:off x="350674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4" name="Line 154"/>
            <p:cNvSpPr>
              <a:spLocks noChangeShapeType="1"/>
            </p:cNvSpPr>
            <p:nvPr/>
          </p:nvSpPr>
          <p:spPr bwMode="auto">
            <a:xfrm>
              <a:off x="32527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5" name="Line 155"/>
            <p:cNvSpPr>
              <a:spLocks noChangeShapeType="1"/>
            </p:cNvSpPr>
            <p:nvPr/>
          </p:nvSpPr>
          <p:spPr bwMode="auto">
            <a:xfrm>
              <a:off x="29828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6" name="Line 156"/>
            <p:cNvSpPr>
              <a:spLocks noChangeShapeType="1"/>
            </p:cNvSpPr>
            <p:nvPr/>
          </p:nvSpPr>
          <p:spPr bwMode="auto">
            <a:xfrm>
              <a:off x="282412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7" name="Line 157"/>
            <p:cNvSpPr>
              <a:spLocks noChangeShapeType="1"/>
            </p:cNvSpPr>
            <p:nvPr/>
          </p:nvSpPr>
          <p:spPr bwMode="auto">
            <a:xfrm>
              <a:off x="257012" y="757504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8" name="Line 158"/>
            <p:cNvSpPr>
              <a:spLocks noChangeShapeType="1"/>
            </p:cNvSpPr>
            <p:nvPr/>
          </p:nvSpPr>
          <p:spPr bwMode="auto">
            <a:xfrm>
              <a:off x="230024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9" name="Line 159"/>
            <p:cNvSpPr>
              <a:spLocks noChangeShapeType="1"/>
            </p:cNvSpPr>
            <p:nvPr/>
          </p:nvSpPr>
          <p:spPr bwMode="auto">
            <a:xfrm>
              <a:off x="2141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0" name="Line 160"/>
            <p:cNvSpPr>
              <a:spLocks noChangeShapeType="1"/>
            </p:cNvSpPr>
            <p:nvPr/>
          </p:nvSpPr>
          <p:spPr bwMode="auto">
            <a:xfrm>
              <a:off x="188749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1" name="Line 161"/>
            <p:cNvSpPr>
              <a:spLocks noChangeShapeType="1"/>
            </p:cNvSpPr>
            <p:nvPr/>
          </p:nvSpPr>
          <p:spPr bwMode="auto">
            <a:xfrm>
              <a:off x="171287" y="757504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2" name="Line 162"/>
            <p:cNvSpPr>
              <a:spLocks noChangeShapeType="1"/>
            </p:cNvSpPr>
            <p:nvPr/>
          </p:nvSpPr>
          <p:spPr bwMode="auto">
            <a:xfrm>
              <a:off x="153824" y="7575043"/>
              <a:ext cx="0" cy="523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3" name="Line 165"/>
            <p:cNvSpPr>
              <a:spLocks noChangeShapeType="1"/>
            </p:cNvSpPr>
            <p:nvPr/>
          </p:nvSpPr>
          <p:spPr bwMode="auto">
            <a:xfrm flipH="1">
              <a:off x="85562" y="7565518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04" name="テキスト ボックス 303"/>
          <p:cNvSpPr txBox="1">
            <a:spLocks noChangeAspect="1"/>
          </p:cNvSpPr>
          <p:nvPr/>
        </p:nvSpPr>
        <p:spPr>
          <a:xfrm>
            <a:off x="1670885" y="6550194"/>
            <a:ext cx="834189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NOTCH4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5" name="直線矢印コネクタ 304"/>
          <p:cNvCxnSpPr>
            <a:cxnSpLocks noChangeAspect="1"/>
          </p:cNvCxnSpPr>
          <p:nvPr/>
        </p:nvCxnSpPr>
        <p:spPr>
          <a:xfrm>
            <a:off x="1725283" y="6573492"/>
            <a:ext cx="586037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テキスト ボックス 305"/>
          <p:cNvSpPr txBox="1">
            <a:spLocks noChangeAspect="1"/>
          </p:cNvSpPr>
          <p:nvPr/>
        </p:nvSpPr>
        <p:spPr>
          <a:xfrm>
            <a:off x="375022" y="6548616"/>
            <a:ext cx="890141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7" name="直線矢印コネクタ 306"/>
          <p:cNvCxnSpPr>
            <a:cxnSpLocks noChangeAspect="1"/>
          </p:cNvCxnSpPr>
          <p:nvPr/>
        </p:nvCxnSpPr>
        <p:spPr>
          <a:xfrm flipV="1">
            <a:off x="433391" y="6573691"/>
            <a:ext cx="599708" cy="70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" name="テキスト ボックス 307"/>
          <p:cNvSpPr txBox="1">
            <a:spLocks noChangeAspect="1"/>
          </p:cNvSpPr>
          <p:nvPr/>
        </p:nvSpPr>
        <p:spPr>
          <a:xfrm rot="16200000">
            <a:off x="-171486" y="5669043"/>
            <a:ext cx="70867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Counts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9" name="直線コネクタ 308"/>
          <p:cNvCxnSpPr/>
          <p:nvPr/>
        </p:nvCxnSpPr>
        <p:spPr>
          <a:xfrm>
            <a:off x="2076103" y="4969075"/>
            <a:ext cx="214858" cy="0"/>
          </a:xfrm>
          <a:prstGeom prst="line">
            <a:avLst/>
          </a:prstGeom>
          <a:ln w="38100">
            <a:solidFill>
              <a:srgbClr val="0620E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線コネクタ 309"/>
          <p:cNvCxnSpPr/>
          <p:nvPr/>
        </p:nvCxnSpPr>
        <p:spPr>
          <a:xfrm>
            <a:off x="2077184" y="5105768"/>
            <a:ext cx="21485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テキスト ボックス 310"/>
          <p:cNvSpPr txBox="1"/>
          <p:nvPr/>
        </p:nvSpPr>
        <p:spPr>
          <a:xfrm>
            <a:off x="2185878" y="4839396"/>
            <a:ext cx="771188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：</a:t>
            </a:r>
            <a:r>
              <a:rPr lang="en-US" altLang="ja-JP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2" name="テキスト ボックス 311"/>
          <p:cNvSpPr txBox="1"/>
          <p:nvPr/>
        </p:nvSpPr>
        <p:spPr>
          <a:xfrm>
            <a:off x="2185877" y="4979163"/>
            <a:ext cx="80093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：</a:t>
            </a:r>
            <a:r>
              <a:rPr lang="en-US" altLang="ja-JP" sz="100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13" name="直線矢印コネクタ 312"/>
          <p:cNvCxnSpPr/>
          <p:nvPr/>
        </p:nvCxnSpPr>
        <p:spPr>
          <a:xfrm>
            <a:off x="3463710" y="500907"/>
            <a:ext cx="144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右大かっこ 313"/>
          <p:cNvSpPr/>
          <p:nvPr/>
        </p:nvSpPr>
        <p:spPr>
          <a:xfrm rot="16200000">
            <a:off x="1312960" y="1751350"/>
            <a:ext cx="101530" cy="504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5" name="右大かっこ 314"/>
          <p:cNvSpPr/>
          <p:nvPr/>
        </p:nvSpPr>
        <p:spPr>
          <a:xfrm rot="16200000">
            <a:off x="1442560" y="1461668"/>
            <a:ext cx="101530" cy="7632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50" y="4349020"/>
            <a:ext cx="684000" cy="216000"/>
          </a:xfrm>
          <a:prstGeom prst="rect">
            <a:avLst/>
          </a:prstGeom>
        </p:spPr>
      </p:pic>
      <p:pic>
        <p:nvPicPr>
          <p:cNvPr id="7" name="図 6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50" y="3403834"/>
            <a:ext cx="684000" cy="216000"/>
          </a:xfrm>
          <a:prstGeom prst="rect">
            <a:avLst/>
          </a:prstGeom>
        </p:spPr>
      </p:pic>
      <p:pic>
        <p:nvPicPr>
          <p:cNvPr id="8" name="図 7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50" y="3639888"/>
            <a:ext cx="684000" cy="216000"/>
          </a:xfrm>
          <a:prstGeom prst="rect">
            <a:avLst/>
          </a:prstGeom>
        </p:spPr>
      </p:pic>
      <p:pic>
        <p:nvPicPr>
          <p:cNvPr id="9" name="図 8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50" y="3877708"/>
            <a:ext cx="684000" cy="216000"/>
          </a:xfrm>
          <a:prstGeom prst="rect">
            <a:avLst/>
          </a:prstGeom>
        </p:spPr>
      </p:pic>
      <p:pic>
        <p:nvPicPr>
          <p:cNvPr id="10" name="図 9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50" y="4111992"/>
            <a:ext cx="684000" cy="216000"/>
          </a:xfrm>
          <a:prstGeom prst="rect">
            <a:avLst/>
          </a:prstGeom>
        </p:spPr>
      </p:pic>
      <p:sp>
        <p:nvSpPr>
          <p:cNvPr id="316" name="テキスト ボックス 315"/>
          <p:cNvSpPr txBox="1"/>
          <p:nvPr/>
        </p:nvSpPr>
        <p:spPr>
          <a:xfrm>
            <a:off x="2832055" y="2771239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7" name="テキスト ボックス 316"/>
          <p:cNvSpPr txBox="1"/>
          <p:nvPr/>
        </p:nvSpPr>
        <p:spPr>
          <a:xfrm rot="19605912">
            <a:off x="3064872" y="3138013"/>
            <a:ext cx="54578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8" name="テキスト ボックス 317"/>
          <p:cNvSpPr txBox="1"/>
          <p:nvPr/>
        </p:nvSpPr>
        <p:spPr>
          <a:xfrm rot="19605912">
            <a:off x="3384697" y="3137739"/>
            <a:ext cx="5844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9" name="テキスト ボックス 318"/>
          <p:cNvSpPr txBox="1"/>
          <p:nvPr/>
        </p:nvSpPr>
        <p:spPr>
          <a:xfrm>
            <a:off x="3688012" y="3382724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0" name="テキスト ボックス 319"/>
          <p:cNvSpPr txBox="1"/>
          <p:nvPr/>
        </p:nvSpPr>
        <p:spPr>
          <a:xfrm>
            <a:off x="3688012" y="3615399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Notch4</a:t>
            </a:r>
          </a:p>
        </p:txBody>
      </p:sp>
      <p:sp>
        <p:nvSpPr>
          <p:cNvPr id="321" name="テキスト ボックス 320"/>
          <p:cNvSpPr txBox="1"/>
          <p:nvPr/>
        </p:nvSpPr>
        <p:spPr>
          <a:xfrm>
            <a:off x="3688012" y="3851909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2" name="テキスト ボックス 321"/>
          <p:cNvSpPr txBox="1"/>
          <p:nvPr/>
        </p:nvSpPr>
        <p:spPr>
          <a:xfrm>
            <a:off x="3688012" y="4097307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5" name="テキスト ボックス 324"/>
          <p:cNvSpPr txBox="1"/>
          <p:nvPr/>
        </p:nvSpPr>
        <p:spPr>
          <a:xfrm>
            <a:off x="3688012" y="4339174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Actin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6" name="テキスト ボックス 325"/>
          <p:cNvSpPr txBox="1"/>
          <p:nvPr/>
        </p:nvSpPr>
        <p:spPr>
          <a:xfrm>
            <a:off x="4208715" y="2769322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1" name="図 10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42" y="4544915"/>
            <a:ext cx="756000" cy="216000"/>
          </a:xfrm>
          <a:prstGeom prst="rect">
            <a:avLst/>
          </a:prstGeom>
        </p:spPr>
      </p:pic>
      <p:pic>
        <p:nvPicPr>
          <p:cNvPr id="13" name="図 12"/>
          <p:cNvPicPr preferRelativeResize="0"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42" y="3599591"/>
            <a:ext cx="756000" cy="216000"/>
          </a:xfrm>
          <a:prstGeom prst="rect">
            <a:avLst/>
          </a:prstGeom>
        </p:spPr>
      </p:pic>
      <p:pic>
        <p:nvPicPr>
          <p:cNvPr id="15" name="図 14"/>
          <p:cNvPicPr preferRelativeResize="0"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42" y="3835145"/>
            <a:ext cx="756000" cy="216000"/>
          </a:xfrm>
          <a:prstGeom prst="rect">
            <a:avLst/>
          </a:prstGeom>
        </p:spPr>
      </p:pic>
      <p:pic>
        <p:nvPicPr>
          <p:cNvPr id="16" name="図 15"/>
          <p:cNvPicPr preferRelativeResize="0"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42" y="4076878"/>
            <a:ext cx="756000" cy="216000"/>
          </a:xfrm>
          <a:prstGeom prst="rect">
            <a:avLst/>
          </a:prstGeom>
        </p:spPr>
      </p:pic>
      <p:pic>
        <p:nvPicPr>
          <p:cNvPr id="17" name="図 16"/>
          <p:cNvPicPr preferRelativeResize="0">
            <a:picLocks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9" b="23089"/>
          <a:stretch/>
        </p:blipFill>
        <p:spPr>
          <a:xfrm>
            <a:off x="4439842" y="4308569"/>
            <a:ext cx="756000" cy="216000"/>
          </a:xfrm>
          <a:prstGeom prst="rect">
            <a:avLst/>
          </a:prstGeom>
        </p:spPr>
      </p:pic>
      <p:sp>
        <p:nvSpPr>
          <p:cNvPr id="327" name="テキスト ボックス 326"/>
          <p:cNvSpPr txBox="1"/>
          <p:nvPr/>
        </p:nvSpPr>
        <p:spPr>
          <a:xfrm>
            <a:off x="5128446" y="3581894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8" name="テキスト ボックス 327"/>
          <p:cNvSpPr txBox="1"/>
          <p:nvPr/>
        </p:nvSpPr>
        <p:spPr>
          <a:xfrm>
            <a:off x="5128446" y="3814569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Notch4</a:t>
            </a:r>
          </a:p>
        </p:txBody>
      </p:sp>
      <p:sp>
        <p:nvSpPr>
          <p:cNvPr id="329" name="テキスト ボックス 328"/>
          <p:cNvSpPr txBox="1"/>
          <p:nvPr/>
        </p:nvSpPr>
        <p:spPr>
          <a:xfrm>
            <a:off x="5128446" y="4051079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0" name="テキスト ボックス 329"/>
          <p:cNvSpPr txBox="1"/>
          <p:nvPr/>
        </p:nvSpPr>
        <p:spPr>
          <a:xfrm>
            <a:off x="5128446" y="4296477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3" name="テキスト ボックス 332"/>
          <p:cNvSpPr txBox="1"/>
          <p:nvPr/>
        </p:nvSpPr>
        <p:spPr>
          <a:xfrm>
            <a:off x="5128252" y="4538047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Actin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4" name="テキスト ボックス 333"/>
          <p:cNvSpPr txBox="1"/>
          <p:nvPr/>
        </p:nvSpPr>
        <p:spPr>
          <a:xfrm rot="19418671">
            <a:off x="4371000" y="3084085"/>
            <a:ext cx="54578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Vec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5" name="テキスト ボックス 334"/>
          <p:cNvSpPr txBox="1"/>
          <p:nvPr/>
        </p:nvSpPr>
        <p:spPr>
          <a:xfrm rot="19418671">
            <a:off x="4555620" y="2995001"/>
            <a:ext cx="86376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shSox17#1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6" name="テキスト ボックス 335"/>
          <p:cNvSpPr txBox="1"/>
          <p:nvPr/>
        </p:nvSpPr>
        <p:spPr>
          <a:xfrm rot="19418671">
            <a:off x="4829936" y="2985318"/>
            <a:ext cx="89414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shSox17#2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7" name="テキスト ボックス 336"/>
          <p:cNvSpPr txBox="1"/>
          <p:nvPr/>
        </p:nvSpPr>
        <p:spPr>
          <a:xfrm>
            <a:off x="5128960" y="3344144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20" name="図 19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327" y="3358992"/>
            <a:ext cx="756000" cy="216000"/>
          </a:xfrm>
          <a:prstGeom prst="rect">
            <a:avLst/>
          </a:prstGeom>
        </p:spPr>
      </p:pic>
      <p:sp>
        <p:nvSpPr>
          <p:cNvPr id="323" name="テキスト ボックス 322"/>
          <p:cNvSpPr txBox="1"/>
          <p:nvPr/>
        </p:nvSpPr>
        <p:spPr>
          <a:xfrm>
            <a:off x="2284397" y="1182010"/>
            <a:ext cx="4916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-735</a:t>
            </a:r>
            <a:endParaRPr kumimoji="1" lang="ja-JP" altLang="en-US" sz="105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4" name="テキスト ボックス 323"/>
          <p:cNvSpPr txBox="1"/>
          <p:nvPr/>
        </p:nvSpPr>
        <p:spPr>
          <a:xfrm>
            <a:off x="3388442" y="1180411"/>
            <a:ext cx="4916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+119</a:t>
            </a:r>
            <a:endParaRPr kumimoji="1" lang="ja-JP" altLang="en-US" sz="105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2505075" y="1146517"/>
            <a:ext cx="1130835" cy="7308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コネクタ 18"/>
          <p:cNvCxnSpPr/>
          <p:nvPr/>
        </p:nvCxnSpPr>
        <p:spPr>
          <a:xfrm flipV="1">
            <a:off x="2506049" y="647003"/>
            <a:ext cx="0" cy="54000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線コネクタ 330"/>
          <p:cNvCxnSpPr/>
          <p:nvPr/>
        </p:nvCxnSpPr>
        <p:spPr>
          <a:xfrm flipV="1">
            <a:off x="3635910" y="642576"/>
            <a:ext cx="0" cy="54000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680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0" y="0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0" y="3367193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フリーフォーム 12"/>
          <p:cNvSpPr/>
          <p:nvPr/>
        </p:nvSpPr>
        <p:spPr>
          <a:xfrm>
            <a:off x="397364" y="2010581"/>
            <a:ext cx="1320800" cy="1263650"/>
          </a:xfrm>
          <a:custGeom>
            <a:avLst/>
            <a:gdLst>
              <a:gd name="connsiteX0" fmla="*/ 0 w 1320800"/>
              <a:gd name="connsiteY0" fmla="*/ 0 h 1263650"/>
              <a:gd name="connsiteX1" fmla="*/ 228600 w 1320800"/>
              <a:gd name="connsiteY1" fmla="*/ 203200 h 1263650"/>
              <a:gd name="connsiteX2" fmla="*/ 323850 w 1320800"/>
              <a:gd name="connsiteY2" fmla="*/ 317500 h 1263650"/>
              <a:gd name="connsiteX3" fmla="*/ 387350 w 1320800"/>
              <a:gd name="connsiteY3" fmla="*/ 406400 h 1263650"/>
              <a:gd name="connsiteX4" fmla="*/ 495300 w 1320800"/>
              <a:gd name="connsiteY4" fmla="*/ 488950 h 1263650"/>
              <a:gd name="connsiteX5" fmla="*/ 558800 w 1320800"/>
              <a:gd name="connsiteY5" fmla="*/ 609600 h 1263650"/>
              <a:gd name="connsiteX6" fmla="*/ 609600 w 1320800"/>
              <a:gd name="connsiteY6" fmla="*/ 584200 h 1263650"/>
              <a:gd name="connsiteX7" fmla="*/ 742950 w 1320800"/>
              <a:gd name="connsiteY7" fmla="*/ 679450 h 1263650"/>
              <a:gd name="connsiteX8" fmla="*/ 876300 w 1320800"/>
              <a:gd name="connsiteY8" fmla="*/ 787400 h 1263650"/>
              <a:gd name="connsiteX9" fmla="*/ 977900 w 1320800"/>
              <a:gd name="connsiteY9" fmla="*/ 901700 h 1263650"/>
              <a:gd name="connsiteX10" fmla="*/ 1035050 w 1320800"/>
              <a:gd name="connsiteY10" fmla="*/ 952500 h 1263650"/>
              <a:gd name="connsiteX11" fmla="*/ 1181100 w 1320800"/>
              <a:gd name="connsiteY11" fmla="*/ 1073150 h 1263650"/>
              <a:gd name="connsiteX12" fmla="*/ 1238250 w 1320800"/>
              <a:gd name="connsiteY12" fmla="*/ 1149350 h 1263650"/>
              <a:gd name="connsiteX13" fmla="*/ 1320800 w 1320800"/>
              <a:gd name="connsiteY13" fmla="*/ 1263650 h 126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0800" h="1263650">
                <a:moveTo>
                  <a:pt x="0" y="0"/>
                </a:moveTo>
                <a:cubicBezTo>
                  <a:pt x="87312" y="75141"/>
                  <a:pt x="174625" y="150283"/>
                  <a:pt x="228600" y="203200"/>
                </a:cubicBezTo>
                <a:cubicBezTo>
                  <a:pt x="282575" y="256117"/>
                  <a:pt x="297392" y="283633"/>
                  <a:pt x="323850" y="317500"/>
                </a:cubicBezTo>
                <a:cubicBezTo>
                  <a:pt x="350308" y="351367"/>
                  <a:pt x="358775" y="377825"/>
                  <a:pt x="387350" y="406400"/>
                </a:cubicBezTo>
                <a:cubicBezTo>
                  <a:pt x="415925" y="434975"/>
                  <a:pt x="466725" y="455083"/>
                  <a:pt x="495300" y="488950"/>
                </a:cubicBezTo>
                <a:cubicBezTo>
                  <a:pt x="523875" y="522817"/>
                  <a:pt x="539750" y="593725"/>
                  <a:pt x="558800" y="609600"/>
                </a:cubicBezTo>
                <a:cubicBezTo>
                  <a:pt x="577850" y="625475"/>
                  <a:pt x="578908" y="572558"/>
                  <a:pt x="609600" y="584200"/>
                </a:cubicBezTo>
                <a:cubicBezTo>
                  <a:pt x="640292" y="595842"/>
                  <a:pt x="698500" y="645583"/>
                  <a:pt x="742950" y="679450"/>
                </a:cubicBezTo>
                <a:cubicBezTo>
                  <a:pt x="787400" y="713317"/>
                  <a:pt x="837142" y="750358"/>
                  <a:pt x="876300" y="787400"/>
                </a:cubicBezTo>
                <a:cubicBezTo>
                  <a:pt x="915458" y="824442"/>
                  <a:pt x="951442" y="874183"/>
                  <a:pt x="977900" y="901700"/>
                </a:cubicBezTo>
                <a:cubicBezTo>
                  <a:pt x="1004358" y="929217"/>
                  <a:pt x="1001183" y="923925"/>
                  <a:pt x="1035050" y="952500"/>
                </a:cubicBezTo>
                <a:cubicBezTo>
                  <a:pt x="1068917" y="981075"/>
                  <a:pt x="1147233" y="1040342"/>
                  <a:pt x="1181100" y="1073150"/>
                </a:cubicBezTo>
                <a:cubicBezTo>
                  <a:pt x="1214967" y="1105958"/>
                  <a:pt x="1214967" y="1117600"/>
                  <a:pt x="1238250" y="1149350"/>
                </a:cubicBezTo>
                <a:cubicBezTo>
                  <a:pt x="1261533" y="1181100"/>
                  <a:pt x="1291166" y="1222375"/>
                  <a:pt x="1320800" y="126365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flipH="1" flipV="1">
            <a:off x="2746247" y="2753911"/>
            <a:ext cx="154626" cy="14832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 flipV="1">
            <a:off x="1349145" y="2753911"/>
            <a:ext cx="154626" cy="14832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731826" y="42146"/>
            <a:ext cx="7105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535102" y="41516"/>
            <a:ext cx="590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099551" y="41516"/>
            <a:ext cx="668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0" b="1" dirty="0">
              <a:solidFill>
                <a:srgbClr val="00B05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428124" y="1694704"/>
            <a:ext cx="8098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70C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Hoechst</a:t>
            </a:r>
            <a:endParaRPr lang="ja-JP" altLang="en-US" sz="1000" b="1" dirty="0">
              <a:solidFill>
                <a:srgbClr val="0070C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19623" y="1692033"/>
            <a:ext cx="12433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0" b="1" dirty="0">
              <a:solidFill>
                <a:srgbClr val="00B05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695547" y="1692033"/>
            <a:ext cx="16895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421" y="6936395"/>
            <a:ext cx="1368000" cy="1368000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333" y="6936395"/>
            <a:ext cx="1368000" cy="136800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5" y="6936395"/>
            <a:ext cx="1368000" cy="1368000"/>
          </a:xfrm>
          <a:prstGeom prst="rect">
            <a:avLst/>
          </a:prstGeom>
        </p:spPr>
      </p:pic>
      <p:sp>
        <p:nvSpPr>
          <p:cNvPr id="42" name="テキスト ボックス 41"/>
          <p:cNvSpPr txBox="1"/>
          <p:nvPr/>
        </p:nvSpPr>
        <p:spPr>
          <a:xfrm>
            <a:off x="-5878" y="6620496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728871" y="7216775"/>
            <a:ext cx="77121" cy="7188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829130" y="7070725"/>
            <a:ext cx="43741" cy="54914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>
            <a:off x="2125495" y="7216775"/>
            <a:ext cx="78375" cy="7188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/>
          <p:nvPr/>
        </p:nvCxnSpPr>
        <p:spPr>
          <a:xfrm>
            <a:off x="2203870" y="7045325"/>
            <a:ext cx="80532" cy="8031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498394" y="6731787"/>
            <a:ext cx="6849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0" b="1" dirty="0">
              <a:solidFill>
                <a:srgbClr val="00B05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1836746" y="6728601"/>
            <a:ext cx="7639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0" b="1" dirty="0">
              <a:solidFill>
                <a:srgbClr val="FF000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3315856" y="6728601"/>
            <a:ext cx="6363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3850428" y="8310381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2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6" name="直線矢印コネクタ 65"/>
          <p:cNvCxnSpPr/>
          <p:nvPr/>
        </p:nvCxnSpPr>
        <p:spPr>
          <a:xfrm>
            <a:off x="707526" y="7319361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矢印コネクタ 71"/>
          <p:cNvCxnSpPr/>
          <p:nvPr/>
        </p:nvCxnSpPr>
        <p:spPr>
          <a:xfrm>
            <a:off x="638341" y="7868337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/>
          <p:cNvCxnSpPr/>
          <p:nvPr/>
        </p:nvCxnSpPr>
        <p:spPr>
          <a:xfrm>
            <a:off x="638341" y="8032584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矢印コネクタ 73"/>
          <p:cNvCxnSpPr/>
          <p:nvPr/>
        </p:nvCxnSpPr>
        <p:spPr>
          <a:xfrm flipH="1">
            <a:off x="1067416" y="8092452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線矢印コネクタ 74"/>
          <p:cNvCxnSpPr/>
          <p:nvPr/>
        </p:nvCxnSpPr>
        <p:spPr>
          <a:xfrm flipH="1">
            <a:off x="1183302" y="7824526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矢印コネクタ 75"/>
          <p:cNvCxnSpPr/>
          <p:nvPr/>
        </p:nvCxnSpPr>
        <p:spPr>
          <a:xfrm flipH="1">
            <a:off x="1136001" y="7260722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矢印コネクタ 76"/>
          <p:cNvCxnSpPr/>
          <p:nvPr/>
        </p:nvCxnSpPr>
        <p:spPr>
          <a:xfrm>
            <a:off x="2109885" y="7318780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矢印コネクタ 77"/>
          <p:cNvCxnSpPr/>
          <p:nvPr/>
        </p:nvCxnSpPr>
        <p:spPr>
          <a:xfrm>
            <a:off x="2040700" y="7867756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矢印コネクタ 78"/>
          <p:cNvCxnSpPr/>
          <p:nvPr/>
        </p:nvCxnSpPr>
        <p:spPr>
          <a:xfrm>
            <a:off x="2040700" y="8032003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 flipH="1">
            <a:off x="2469775" y="8091871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矢印コネクタ 80"/>
          <p:cNvCxnSpPr/>
          <p:nvPr/>
        </p:nvCxnSpPr>
        <p:spPr>
          <a:xfrm flipH="1">
            <a:off x="2585661" y="7823945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矢印コネクタ 81"/>
          <p:cNvCxnSpPr/>
          <p:nvPr/>
        </p:nvCxnSpPr>
        <p:spPr>
          <a:xfrm flipH="1">
            <a:off x="2538360" y="7260141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図 82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31898" y="3666318"/>
            <a:ext cx="1390928" cy="1368000"/>
          </a:xfrm>
          <a:prstGeom prst="rect">
            <a:avLst/>
          </a:prstGeom>
        </p:spPr>
      </p:pic>
      <p:pic>
        <p:nvPicPr>
          <p:cNvPr id="84" name="図 8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29208" y="5279898"/>
            <a:ext cx="1389600" cy="1368000"/>
          </a:xfrm>
          <a:prstGeom prst="rect">
            <a:avLst/>
          </a:prstGeom>
        </p:spPr>
      </p:pic>
      <p:pic>
        <p:nvPicPr>
          <p:cNvPr id="85" name="図 84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29208" y="3665655"/>
            <a:ext cx="1389600" cy="1368000"/>
          </a:xfrm>
          <a:prstGeom prst="rect">
            <a:avLst/>
          </a:prstGeom>
        </p:spPr>
      </p:pic>
      <p:pic>
        <p:nvPicPr>
          <p:cNvPr id="86" name="図 85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049" y="3665788"/>
            <a:ext cx="1389600" cy="1367733"/>
          </a:xfrm>
          <a:prstGeom prst="rect">
            <a:avLst/>
          </a:prstGeom>
        </p:spPr>
      </p:pic>
      <p:pic>
        <p:nvPicPr>
          <p:cNvPr id="87" name="図 86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2460" y="5277561"/>
            <a:ext cx="1389600" cy="1368000"/>
          </a:xfrm>
          <a:prstGeom prst="rect">
            <a:avLst/>
          </a:prstGeom>
        </p:spPr>
      </p:pic>
      <p:pic>
        <p:nvPicPr>
          <p:cNvPr id="88" name="図 87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30692" y="5277561"/>
            <a:ext cx="1389600" cy="1368000"/>
          </a:xfrm>
          <a:prstGeom prst="rect">
            <a:avLst/>
          </a:prstGeom>
        </p:spPr>
      </p:pic>
      <p:sp>
        <p:nvSpPr>
          <p:cNvPr id="95" name="フリーフォーム 94"/>
          <p:cNvSpPr/>
          <p:nvPr/>
        </p:nvSpPr>
        <p:spPr>
          <a:xfrm>
            <a:off x="350437" y="4409404"/>
            <a:ext cx="1360823" cy="174649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6" name="フリーフォーム 95"/>
          <p:cNvSpPr>
            <a:spLocks/>
          </p:cNvSpPr>
          <p:nvPr/>
        </p:nvSpPr>
        <p:spPr>
          <a:xfrm>
            <a:off x="1750560" y="4406920"/>
            <a:ext cx="1346516" cy="185917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フリーフォーム 108"/>
          <p:cNvSpPr>
            <a:spLocks/>
          </p:cNvSpPr>
          <p:nvPr/>
        </p:nvSpPr>
        <p:spPr>
          <a:xfrm>
            <a:off x="3161492" y="4410917"/>
            <a:ext cx="1346516" cy="185917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フリーフォーム 109"/>
          <p:cNvSpPr/>
          <p:nvPr/>
        </p:nvSpPr>
        <p:spPr>
          <a:xfrm>
            <a:off x="346848" y="6021311"/>
            <a:ext cx="1360823" cy="174649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フリーフォーム 110"/>
          <p:cNvSpPr/>
          <p:nvPr/>
        </p:nvSpPr>
        <p:spPr>
          <a:xfrm>
            <a:off x="1724028" y="6021310"/>
            <a:ext cx="1360823" cy="174649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フリーフォーム 111"/>
          <p:cNvSpPr/>
          <p:nvPr/>
        </p:nvSpPr>
        <p:spPr>
          <a:xfrm>
            <a:off x="3136419" y="6021309"/>
            <a:ext cx="1360823" cy="174649"/>
          </a:xfrm>
          <a:custGeom>
            <a:avLst/>
            <a:gdLst>
              <a:gd name="connsiteX0" fmla="*/ 0 w 2240280"/>
              <a:gd name="connsiteY0" fmla="*/ 12132 h 323028"/>
              <a:gd name="connsiteX1" fmla="*/ 201168 w 2240280"/>
              <a:gd name="connsiteY1" fmla="*/ 2988 h 323028"/>
              <a:gd name="connsiteX2" fmla="*/ 292608 w 2240280"/>
              <a:gd name="connsiteY2" fmla="*/ 57852 h 323028"/>
              <a:gd name="connsiteX3" fmla="*/ 384048 w 2240280"/>
              <a:gd name="connsiteY3" fmla="*/ 85284 h 323028"/>
              <a:gd name="connsiteX4" fmla="*/ 502920 w 2240280"/>
              <a:gd name="connsiteY4" fmla="*/ 121860 h 323028"/>
              <a:gd name="connsiteX5" fmla="*/ 594360 w 2240280"/>
              <a:gd name="connsiteY5" fmla="*/ 140148 h 323028"/>
              <a:gd name="connsiteX6" fmla="*/ 649224 w 2240280"/>
              <a:gd name="connsiteY6" fmla="*/ 112716 h 323028"/>
              <a:gd name="connsiteX7" fmla="*/ 722376 w 2240280"/>
              <a:gd name="connsiteY7" fmla="*/ 112716 h 323028"/>
              <a:gd name="connsiteX8" fmla="*/ 795528 w 2240280"/>
              <a:gd name="connsiteY8" fmla="*/ 112716 h 323028"/>
              <a:gd name="connsiteX9" fmla="*/ 896112 w 2240280"/>
              <a:gd name="connsiteY9" fmla="*/ 140148 h 323028"/>
              <a:gd name="connsiteX10" fmla="*/ 996696 w 2240280"/>
              <a:gd name="connsiteY10" fmla="*/ 167580 h 323028"/>
              <a:gd name="connsiteX11" fmla="*/ 1152144 w 2240280"/>
              <a:gd name="connsiteY11" fmla="*/ 231588 h 323028"/>
              <a:gd name="connsiteX12" fmla="*/ 1161288 w 2240280"/>
              <a:gd name="connsiteY12" fmla="*/ 249876 h 323028"/>
              <a:gd name="connsiteX13" fmla="*/ 1261872 w 2240280"/>
              <a:gd name="connsiteY13" fmla="*/ 295596 h 323028"/>
              <a:gd name="connsiteX14" fmla="*/ 1408176 w 2240280"/>
              <a:gd name="connsiteY14" fmla="*/ 295596 h 323028"/>
              <a:gd name="connsiteX15" fmla="*/ 1627632 w 2240280"/>
              <a:gd name="connsiteY15" fmla="*/ 323028 h 323028"/>
              <a:gd name="connsiteX16" fmla="*/ 1737360 w 2240280"/>
              <a:gd name="connsiteY16" fmla="*/ 295596 h 323028"/>
              <a:gd name="connsiteX17" fmla="*/ 1856232 w 2240280"/>
              <a:gd name="connsiteY17" fmla="*/ 249876 h 323028"/>
              <a:gd name="connsiteX18" fmla="*/ 1956816 w 2240280"/>
              <a:gd name="connsiteY18" fmla="*/ 268164 h 323028"/>
              <a:gd name="connsiteX19" fmla="*/ 2093976 w 2240280"/>
              <a:gd name="connsiteY19" fmla="*/ 313884 h 323028"/>
              <a:gd name="connsiteX20" fmla="*/ 2194560 w 2240280"/>
              <a:gd name="connsiteY20" fmla="*/ 277308 h 323028"/>
              <a:gd name="connsiteX21" fmla="*/ 2240280 w 2240280"/>
              <a:gd name="connsiteY21" fmla="*/ 277308 h 3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40280" h="323028">
                <a:moveTo>
                  <a:pt x="0" y="12132"/>
                </a:moveTo>
                <a:cubicBezTo>
                  <a:pt x="76200" y="3750"/>
                  <a:pt x="152400" y="-4632"/>
                  <a:pt x="201168" y="2988"/>
                </a:cubicBezTo>
                <a:cubicBezTo>
                  <a:pt x="249936" y="10608"/>
                  <a:pt x="262128" y="44136"/>
                  <a:pt x="292608" y="57852"/>
                </a:cubicBezTo>
                <a:cubicBezTo>
                  <a:pt x="323088" y="71568"/>
                  <a:pt x="384048" y="85284"/>
                  <a:pt x="384048" y="85284"/>
                </a:cubicBezTo>
                <a:cubicBezTo>
                  <a:pt x="419100" y="95952"/>
                  <a:pt x="467868" y="112716"/>
                  <a:pt x="502920" y="121860"/>
                </a:cubicBezTo>
                <a:cubicBezTo>
                  <a:pt x="537972" y="131004"/>
                  <a:pt x="569976" y="141672"/>
                  <a:pt x="594360" y="140148"/>
                </a:cubicBezTo>
                <a:cubicBezTo>
                  <a:pt x="618744" y="138624"/>
                  <a:pt x="627888" y="117288"/>
                  <a:pt x="649224" y="112716"/>
                </a:cubicBezTo>
                <a:cubicBezTo>
                  <a:pt x="670560" y="108144"/>
                  <a:pt x="722376" y="112716"/>
                  <a:pt x="722376" y="112716"/>
                </a:cubicBezTo>
                <a:cubicBezTo>
                  <a:pt x="746760" y="112716"/>
                  <a:pt x="766572" y="108144"/>
                  <a:pt x="795528" y="112716"/>
                </a:cubicBezTo>
                <a:cubicBezTo>
                  <a:pt x="824484" y="117288"/>
                  <a:pt x="896112" y="140148"/>
                  <a:pt x="896112" y="140148"/>
                </a:cubicBezTo>
                <a:cubicBezTo>
                  <a:pt x="929640" y="149292"/>
                  <a:pt x="954024" y="152340"/>
                  <a:pt x="996696" y="167580"/>
                </a:cubicBezTo>
                <a:cubicBezTo>
                  <a:pt x="1039368" y="182820"/>
                  <a:pt x="1124712" y="217872"/>
                  <a:pt x="1152144" y="231588"/>
                </a:cubicBezTo>
                <a:cubicBezTo>
                  <a:pt x="1179576" y="245304"/>
                  <a:pt x="1143000" y="239208"/>
                  <a:pt x="1161288" y="249876"/>
                </a:cubicBezTo>
                <a:cubicBezTo>
                  <a:pt x="1179576" y="260544"/>
                  <a:pt x="1220724" y="287976"/>
                  <a:pt x="1261872" y="295596"/>
                </a:cubicBezTo>
                <a:cubicBezTo>
                  <a:pt x="1303020" y="303216"/>
                  <a:pt x="1347216" y="291024"/>
                  <a:pt x="1408176" y="295596"/>
                </a:cubicBezTo>
                <a:cubicBezTo>
                  <a:pt x="1469136" y="300168"/>
                  <a:pt x="1572768" y="323028"/>
                  <a:pt x="1627632" y="323028"/>
                </a:cubicBezTo>
                <a:cubicBezTo>
                  <a:pt x="1682496" y="323028"/>
                  <a:pt x="1699260" y="307788"/>
                  <a:pt x="1737360" y="295596"/>
                </a:cubicBezTo>
                <a:cubicBezTo>
                  <a:pt x="1775460" y="283404"/>
                  <a:pt x="1819656" y="254448"/>
                  <a:pt x="1856232" y="249876"/>
                </a:cubicBezTo>
                <a:cubicBezTo>
                  <a:pt x="1892808" y="245304"/>
                  <a:pt x="1917192" y="257496"/>
                  <a:pt x="1956816" y="268164"/>
                </a:cubicBezTo>
                <a:cubicBezTo>
                  <a:pt x="1996440" y="278832"/>
                  <a:pt x="2054352" y="312360"/>
                  <a:pt x="2093976" y="313884"/>
                </a:cubicBezTo>
                <a:cubicBezTo>
                  <a:pt x="2133600" y="315408"/>
                  <a:pt x="2170176" y="283404"/>
                  <a:pt x="2194560" y="277308"/>
                </a:cubicBezTo>
                <a:cubicBezTo>
                  <a:pt x="2218944" y="271212"/>
                  <a:pt x="2229612" y="274260"/>
                  <a:pt x="2240280" y="27730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3" name="グループ化 112"/>
          <p:cNvGrpSpPr/>
          <p:nvPr/>
        </p:nvGrpSpPr>
        <p:grpSpPr>
          <a:xfrm>
            <a:off x="406309" y="4945494"/>
            <a:ext cx="151812" cy="32400"/>
            <a:chOff x="-1363845" y="6486781"/>
            <a:chExt cx="151812" cy="32400"/>
          </a:xfrm>
        </p:grpSpPr>
        <p:cxnSp>
          <p:nvCxnSpPr>
            <p:cNvPr id="114" name="直線コネクタ 113"/>
            <p:cNvCxnSpPr/>
            <p:nvPr/>
          </p:nvCxnSpPr>
          <p:spPr>
            <a:xfrm flipV="1">
              <a:off x="-1363845" y="6502400"/>
              <a:ext cx="1512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線コネクタ 114"/>
            <p:cNvCxnSpPr/>
            <p:nvPr/>
          </p:nvCxnSpPr>
          <p:spPr>
            <a:xfrm rot="5400000" flipV="1">
              <a:off x="-1380045" y="6502981"/>
              <a:ext cx="324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線コネクタ 115"/>
            <p:cNvCxnSpPr/>
            <p:nvPr/>
          </p:nvCxnSpPr>
          <p:spPr>
            <a:xfrm rot="5400000" flipV="1">
              <a:off x="-1228233" y="6502981"/>
              <a:ext cx="324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テキスト ボックス 120"/>
          <p:cNvSpPr txBox="1"/>
          <p:nvPr/>
        </p:nvSpPr>
        <p:spPr>
          <a:xfrm>
            <a:off x="709437" y="3443462"/>
            <a:ext cx="7105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3543193" y="3442832"/>
            <a:ext cx="5900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3" name="テキスト ボックス 122"/>
          <p:cNvSpPr txBox="1"/>
          <p:nvPr/>
        </p:nvSpPr>
        <p:spPr>
          <a:xfrm>
            <a:off x="2117802" y="3442832"/>
            <a:ext cx="668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0" b="1" dirty="0">
              <a:solidFill>
                <a:srgbClr val="00B05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4" name="テキスト ボックス 123"/>
          <p:cNvSpPr txBox="1"/>
          <p:nvPr/>
        </p:nvSpPr>
        <p:spPr>
          <a:xfrm>
            <a:off x="3413964" y="5052878"/>
            <a:ext cx="8098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0070C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Hoechst</a:t>
            </a:r>
            <a:endParaRPr lang="ja-JP" altLang="en-US" sz="1000" b="1" dirty="0">
              <a:solidFill>
                <a:srgbClr val="0070C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5" name="テキスト ボックス 124"/>
          <p:cNvSpPr txBox="1"/>
          <p:nvPr/>
        </p:nvSpPr>
        <p:spPr>
          <a:xfrm>
            <a:off x="495303" y="5050207"/>
            <a:ext cx="12433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0" b="1" dirty="0">
              <a:solidFill>
                <a:srgbClr val="00B05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6" name="テキスト ボックス 125"/>
          <p:cNvSpPr txBox="1"/>
          <p:nvPr/>
        </p:nvSpPr>
        <p:spPr>
          <a:xfrm>
            <a:off x="1691547" y="5050207"/>
            <a:ext cx="16895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27" name="図 1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274" y="6936395"/>
            <a:ext cx="1368000" cy="1368000"/>
          </a:xfrm>
          <a:prstGeom prst="rect">
            <a:avLst/>
          </a:prstGeom>
        </p:spPr>
      </p:pic>
      <p:sp>
        <p:nvSpPr>
          <p:cNvPr id="128" name="テキスト ボックス 127"/>
          <p:cNvSpPr txBox="1"/>
          <p:nvPr/>
        </p:nvSpPr>
        <p:spPr>
          <a:xfrm>
            <a:off x="4214486" y="6728601"/>
            <a:ext cx="153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solidFill>
                  <a:srgbClr val="FF000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5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000" b="1" dirty="0">
                <a:solidFill>
                  <a:srgbClr val="00B0F0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endParaRPr lang="ja-JP" altLang="en-US" sz="1000" b="1" dirty="0">
              <a:solidFill>
                <a:srgbClr val="00B0F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29" name="直線矢印コネクタ 128"/>
          <p:cNvCxnSpPr/>
          <p:nvPr/>
        </p:nvCxnSpPr>
        <p:spPr>
          <a:xfrm>
            <a:off x="757130" y="4124460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矢印コネクタ 129"/>
          <p:cNvCxnSpPr/>
          <p:nvPr/>
        </p:nvCxnSpPr>
        <p:spPr>
          <a:xfrm>
            <a:off x="2160887" y="4124460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矢印コネクタ 130"/>
          <p:cNvCxnSpPr/>
          <p:nvPr/>
        </p:nvCxnSpPr>
        <p:spPr>
          <a:xfrm>
            <a:off x="3568421" y="4124460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矢印コネクタ 131"/>
          <p:cNvCxnSpPr/>
          <p:nvPr/>
        </p:nvCxnSpPr>
        <p:spPr>
          <a:xfrm>
            <a:off x="731902" y="5749324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矢印コネクタ 132"/>
          <p:cNvCxnSpPr/>
          <p:nvPr/>
        </p:nvCxnSpPr>
        <p:spPr>
          <a:xfrm>
            <a:off x="2135659" y="5749324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テキスト ボックス 134"/>
          <p:cNvSpPr txBox="1"/>
          <p:nvPr/>
        </p:nvSpPr>
        <p:spPr>
          <a:xfrm>
            <a:off x="355786" y="4483516"/>
            <a:ext cx="3689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solidFill>
                  <a:schemeClr val="bg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ECs</a:t>
            </a:r>
            <a:endParaRPr lang="ja-JP" altLang="en-US" sz="700" dirty="0">
              <a:solidFill>
                <a:schemeClr val="bg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89" name="直線矢印コネクタ 88"/>
          <p:cNvCxnSpPr/>
          <p:nvPr/>
        </p:nvCxnSpPr>
        <p:spPr>
          <a:xfrm>
            <a:off x="4921096" y="7212081"/>
            <a:ext cx="78375" cy="7188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/>
          <p:cNvCxnSpPr/>
          <p:nvPr/>
        </p:nvCxnSpPr>
        <p:spPr>
          <a:xfrm>
            <a:off x="4999471" y="7040631"/>
            <a:ext cx="80532" cy="8031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90"/>
          <p:cNvCxnSpPr/>
          <p:nvPr/>
        </p:nvCxnSpPr>
        <p:spPr>
          <a:xfrm>
            <a:off x="4905486" y="7314086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矢印コネクタ 91"/>
          <p:cNvCxnSpPr/>
          <p:nvPr/>
        </p:nvCxnSpPr>
        <p:spPr>
          <a:xfrm>
            <a:off x="4836301" y="7863062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/>
          <p:nvPr/>
        </p:nvCxnSpPr>
        <p:spPr>
          <a:xfrm>
            <a:off x="4836301" y="8027309"/>
            <a:ext cx="77121" cy="5928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/>
          <p:cNvCxnSpPr/>
          <p:nvPr/>
        </p:nvCxnSpPr>
        <p:spPr>
          <a:xfrm flipH="1">
            <a:off x="5265376" y="8087177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矢印コネクタ 96"/>
          <p:cNvCxnSpPr/>
          <p:nvPr/>
        </p:nvCxnSpPr>
        <p:spPr>
          <a:xfrm flipH="1">
            <a:off x="5381262" y="7819251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矢印コネクタ 97"/>
          <p:cNvCxnSpPr/>
          <p:nvPr/>
        </p:nvCxnSpPr>
        <p:spPr>
          <a:xfrm flipH="1">
            <a:off x="5333961" y="7255447"/>
            <a:ext cx="94601" cy="438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グループ化 23"/>
          <p:cNvGrpSpPr/>
          <p:nvPr/>
        </p:nvGrpSpPr>
        <p:grpSpPr>
          <a:xfrm>
            <a:off x="1136001" y="8235998"/>
            <a:ext cx="261659" cy="24326"/>
            <a:chOff x="-1456444" y="7687984"/>
            <a:chExt cx="1101616" cy="102416"/>
          </a:xfrm>
        </p:grpSpPr>
        <p:cxnSp>
          <p:nvCxnSpPr>
            <p:cNvPr id="23" name="直線コネクタ 22"/>
            <p:cNvCxnSpPr/>
            <p:nvPr/>
          </p:nvCxnSpPr>
          <p:spPr>
            <a:xfrm>
              <a:off x="-1456444" y="7742238"/>
              <a:ext cx="1101616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コネクタ 98"/>
            <p:cNvCxnSpPr/>
            <p:nvPr/>
          </p:nvCxnSpPr>
          <p:spPr>
            <a:xfrm rot="5400000">
              <a:off x="-1504463" y="7740000"/>
              <a:ext cx="1008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コネクタ 99"/>
            <p:cNvCxnSpPr/>
            <p:nvPr/>
          </p:nvCxnSpPr>
          <p:spPr>
            <a:xfrm rot="5400000">
              <a:off x="-405228" y="7738384"/>
              <a:ext cx="100800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グループ化 52"/>
          <p:cNvGrpSpPr/>
          <p:nvPr/>
        </p:nvGrpSpPr>
        <p:grpSpPr>
          <a:xfrm>
            <a:off x="330672" y="256577"/>
            <a:ext cx="1368000" cy="1368000"/>
            <a:chOff x="-1102944" y="226800"/>
            <a:chExt cx="1368000" cy="1368000"/>
          </a:xfrm>
        </p:grpSpPr>
        <p:pic>
          <p:nvPicPr>
            <p:cNvPr id="52" name="図 5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2944" y="226800"/>
              <a:ext cx="1368000" cy="1368000"/>
            </a:xfrm>
            <a:prstGeom prst="rect">
              <a:avLst/>
            </a:prstGeom>
          </p:spPr>
        </p:pic>
        <p:grpSp>
          <p:nvGrpSpPr>
            <p:cNvPr id="108" name="グループ化 107"/>
            <p:cNvGrpSpPr/>
            <p:nvPr/>
          </p:nvGrpSpPr>
          <p:grpSpPr>
            <a:xfrm>
              <a:off x="23056" y="1498294"/>
              <a:ext cx="189914" cy="32400"/>
              <a:chOff x="-1363845" y="6486781"/>
              <a:chExt cx="189914" cy="32400"/>
            </a:xfrm>
          </p:grpSpPr>
          <p:cxnSp>
            <p:nvCxnSpPr>
              <p:cNvPr id="117" name="直線コネクタ 116"/>
              <p:cNvCxnSpPr/>
              <p:nvPr/>
            </p:nvCxnSpPr>
            <p:spPr>
              <a:xfrm flipV="1">
                <a:off x="-1363845" y="6502400"/>
                <a:ext cx="187200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コネクタ 117"/>
              <p:cNvCxnSpPr/>
              <p:nvPr/>
            </p:nvCxnSpPr>
            <p:spPr>
              <a:xfrm rot="5400000" flipV="1">
                <a:off x="-1380045" y="6502981"/>
                <a:ext cx="32400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コネクタ 118"/>
              <p:cNvCxnSpPr/>
              <p:nvPr/>
            </p:nvCxnSpPr>
            <p:spPr>
              <a:xfrm rot="5400000" flipV="1">
                <a:off x="-1190131" y="6502981"/>
                <a:ext cx="32400" cy="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4" name="図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72" y="1904400"/>
            <a:ext cx="1368000" cy="1368000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00" y="1904329"/>
            <a:ext cx="1368000" cy="1368000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600" y="255756"/>
            <a:ext cx="1368000" cy="1368000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400" y="1904329"/>
            <a:ext cx="1368000" cy="1368000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400" y="256827"/>
            <a:ext cx="1368000" cy="1368000"/>
          </a:xfrm>
          <a:prstGeom prst="rect">
            <a:avLst/>
          </a:prstGeom>
        </p:spPr>
      </p:pic>
      <p:cxnSp>
        <p:nvCxnSpPr>
          <p:cNvPr id="120" name="直線矢印コネクタ 119"/>
          <p:cNvCxnSpPr/>
          <p:nvPr/>
        </p:nvCxnSpPr>
        <p:spPr>
          <a:xfrm>
            <a:off x="597986" y="709955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線矢印コネクタ 133"/>
          <p:cNvCxnSpPr/>
          <p:nvPr/>
        </p:nvCxnSpPr>
        <p:spPr>
          <a:xfrm>
            <a:off x="2012842" y="709479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矢印コネクタ 135"/>
          <p:cNvCxnSpPr/>
          <p:nvPr/>
        </p:nvCxnSpPr>
        <p:spPr>
          <a:xfrm>
            <a:off x="3438002" y="709479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線矢印コネクタ 136"/>
          <p:cNvCxnSpPr/>
          <p:nvPr/>
        </p:nvCxnSpPr>
        <p:spPr>
          <a:xfrm>
            <a:off x="597986" y="2343511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線矢印コネクタ 137"/>
          <p:cNvCxnSpPr/>
          <p:nvPr/>
        </p:nvCxnSpPr>
        <p:spPr>
          <a:xfrm>
            <a:off x="2012842" y="2351421"/>
            <a:ext cx="144000" cy="14400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/>
          <p:nvPr/>
        </p:nvCxnSpPr>
        <p:spPr>
          <a:xfrm flipH="1">
            <a:off x="498394" y="255756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 flipH="1">
            <a:off x="1895495" y="262297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/>
          <p:cNvCxnSpPr/>
          <p:nvPr/>
        </p:nvCxnSpPr>
        <p:spPr>
          <a:xfrm flipH="1">
            <a:off x="3279795" y="262297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/>
          <p:cNvCxnSpPr/>
          <p:nvPr/>
        </p:nvCxnSpPr>
        <p:spPr>
          <a:xfrm flipH="1">
            <a:off x="498393" y="1900406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/>
          <p:cNvCxnSpPr/>
          <p:nvPr/>
        </p:nvCxnSpPr>
        <p:spPr>
          <a:xfrm flipH="1">
            <a:off x="1895495" y="1919647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/>
          <p:cNvCxnSpPr/>
          <p:nvPr/>
        </p:nvCxnSpPr>
        <p:spPr>
          <a:xfrm flipH="1">
            <a:off x="3278431" y="1900597"/>
            <a:ext cx="986940" cy="136800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テキスト ボックス 105"/>
          <p:cNvSpPr txBox="1"/>
          <p:nvPr/>
        </p:nvSpPr>
        <p:spPr>
          <a:xfrm>
            <a:off x="559048" y="1435835"/>
            <a:ext cx="3689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solidFill>
                  <a:schemeClr val="bg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ECs</a:t>
            </a:r>
            <a:endParaRPr lang="ja-JP" altLang="en-US" sz="700" dirty="0">
              <a:solidFill>
                <a:schemeClr val="bg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276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グループ化 25"/>
          <p:cNvGrpSpPr/>
          <p:nvPr/>
        </p:nvGrpSpPr>
        <p:grpSpPr>
          <a:xfrm>
            <a:off x="2784570" y="3945935"/>
            <a:ext cx="1756800" cy="1555200"/>
            <a:chOff x="4922708" y="3674925"/>
            <a:chExt cx="1756800" cy="1555200"/>
          </a:xfrm>
        </p:grpSpPr>
        <p:graphicFrame>
          <p:nvGraphicFramePr>
            <p:cNvPr id="866" name="グラフ 86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62015646"/>
                </p:ext>
              </p:extLst>
            </p:nvPr>
          </p:nvGraphicFramePr>
          <p:xfrm>
            <a:off x="4922708" y="3674925"/>
            <a:ext cx="1756800" cy="1555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正方形/長方形 24"/>
            <p:cNvSpPr/>
            <p:nvPr/>
          </p:nvSpPr>
          <p:spPr>
            <a:xfrm>
              <a:off x="4975001" y="3741847"/>
              <a:ext cx="121316" cy="13535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862" name="グラフ 86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6108698"/>
              </p:ext>
            </p:extLst>
          </p:nvPr>
        </p:nvGraphicFramePr>
        <p:xfrm>
          <a:off x="2784570" y="2257853"/>
          <a:ext cx="1756800" cy="155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グループ化 2"/>
          <p:cNvGrpSpPr/>
          <p:nvPr/>
        </p:nvGrpSpPr>
        <p:grpSpPr>
          <a:xfrm>
            <a:off x="2770557" y="604442"/>
            <a:ext cx="1756800" cy="1555200"/>
            <a:chOff x="5993024" y="169652"/>
            <a:chExt cx="1756800" cy="1555200"/>
          </a:xfrm>
        </p:grpSpPr>
        <p:graphicFrame>
          <p:nvGraphicFramePr>
            <p:cNvPr id="865" name="グラフ 86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57947390"/>
                </p:ext>
              </p:extLst>
            </p:nvPr>
          </p:nvGraphicFramePr>
          <p:xfrm>
            <a:off x="5993024" y="169652"/>
            <a:ext cx="1756800" cy="1555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正方形/長方形 1"/>
            <p:cNvSpPr/>
            <p:nvPr/>
          </p:nvSpPr>
          <p:spPr>
            <a:xfrm>
              <a:off x="6278798" y="1568021"/>
              <a:ext cx="1260000" cy="7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テキスト ボックス 4"/>
          <p:cNvSpPr txBox="1"/>
          <p:nvPr/>
        </p:nvSpPr>
        <p:spPr>
          <a:xfrm>
            <a:off x="1355460" y="1599882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355460" y="1323308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355460" y="1042513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55460" y="1871196"/>
            <a:ext cx="68033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GATA2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55460" y="2109636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</a:t>
            </a:r>
            <a:r>
              <a:rPr lang="en-US" altLang="ja-JP" sz="1001" i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Myb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355461" y="2396106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Runx1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355461" y="2657586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</a:t>
            </a:r>
            <a:r>
              <a:rPr lang="en-US" altLang="ja-JP" sz="1001" i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Mpl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355461" y="776121"/>
            <a:ext cx="680333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 rot="19620000">
            <a:off x="619029" y="453960"/>
            <a:ext cx="730238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 rot="19620000">
            <a:off x="1010807" y="422891"/>
            <a:ext cx="83992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NICD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7" name="図 16"/>
          <p:cNvPicPr preferRelativeResize="0"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81" r="33111" b="9358"/>
          <a:stretch/>
        </p:blipFill>
        <p:spPr>
          <a:xfrm>
            <a:off x="546404" y="1594960"/>
            <a:ext cx="853772" cy="237404"/>
          </a:xfrm>
          <a:prstGeom prst="rect">
            <a:avLst/>
          </a:prstGeom>
        </p:spPr>
      </p:pic>
      <p:pic>
        <p:nvPicPr>
          <p:cNvPr id="18" name="図 17"/>
          <p:cNvPicPr preferRelativeResize="0"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72"/>
          <a:stretch/>
        </p:blipFill>
        <p:spPr>
          <a:xfrm>
            <a:off x="547200" y="1049780"/>
            <a:ext cx="852975" cy="237404"/>
          </a:xfrm>
          <a:prstGeom prst="rect">
            <a:avLst/>
          </a:prstGeom>
        </p:spPr>
      </p:pic>
      <p:pic>
        <p:nvPicPr>
          <p:cNvPr id="19" name="図 18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06"/>
          <a:stretch/>
        </p:blipFill>
        <p:spPr>
          <a:xfrm>
            <a:off x="547626" y="781480"/>
            <a:ext cx="852550" cy="237404"/>
          </a:xfrm>
          <a:prstGeom prst="rect">
            <a:avLst/>
          </a:prstGeom>
        </p:spPr>
      </p:pic>
      <p:pic>
        <p:nvPicPr>
          <p:cNvPr id="20" name="図 19"/>
          <p:cNvPicPr preferRelativeResize="0"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87"/>
          <a:stretch/>
        </p:blipFill>
        <p:spPr>
          <a:xfrm>
            <a:off x="547392" y="1322370"/>
            <a:ext cx="852783" cy="237404"/>
          </a:xfrm>
          <a:prstGeom prst="rect">
            <a:avLst/>
          </a:prstGeom>
        </p:spPr>
      </p:pic>
      <p:pic>
        <p:nvPicPr>
          <p:cNvPr id="21" name="図 20"/>
          <p:cNvPicPr preferRelativeResize="0"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33188"/>
          <a:stretch/>
        </p:blipFill>
        <p:spPr>
          <a:xfrm>
            <a:off x="547391" y="2121771"/>
            <a:ext cx="852783" cy="237404"/>
          </a:xfrm>
          <a:prstGeom prst="rect">
            <a:avLst/>
          </a:prstGeom>
        </p:spPr>
      </p:pic>
      <p:pic>
        <p:nvPicPr>
          <p:cNvPr id="22" name="図 21"/>
          <p:cNvPicPr preferRelativeResize="0">
            <a:picLocks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187"/>
          <a:stretch/>
        </p:blipFill>
        <p:spPr>
          <a:xfrm>
            <a:off x="547393" y="2672788"/>
            <a:ext cx="852782" cy="237404"/>
          </a:xfrm>
          <a:prstGeom prst="rect">
            <a:avLst/>
          </a:prstGeom>
        </p:spPr>
      </p:pic>
      <p:pic>
        <p:nvPicPr>
          <p:cNvPr id="23" name="図 22"/>
          <p:cNvPicPr preferRelativeResize="0">
            <a:picLocks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171"/>
          <a:stretch/>
        </p:blipFill>
        <p:spPr>
          <a:xfrm>
            <a:off x="547200" y="1855587"/>
            <a:ext cx="852975" cy="237404"/>
          </a:xfrm>
          <a:prstGeom prst="rect">
            <a:avLst/>
          </a:prstGeom>
        </p:spPr>
      </p:pic>
      <p:pic>
        <p:nvPicPr>
          <p:cNvPr id="24" name="図 23"/>
          <p:cNvPicPr preferRelativeResize="0">
            <a:picLocks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87"/>
          <a:stretch/>
        </p:blipFill>
        <p:spPr>
          <a:xfrm>
            <a:off x="547392" y="2392488"/>
            <a:ext cx="852783" cy="237404"/>
          </a:xfrm>
          <a:prstGeom prst="rect">
            <a:avLst/>
          </a:prstGeom>
        </p:spPr>
      </p:pic>
      <p:sp>
        <p:nvSpPr>
          <p:cNvPr id="48" name="テキスト ボックス 47"/>
          <p:cNvSpPr txBox="1"/>
          <p:nvPr/>
        </p:nvSpPr>
        <p:spPr>
          <a:xfrm>
            <a:off x="893256" y="3524617"/>
            <a:ext cx="825631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GFP</a:t>
            </a:r>
            <a:r>
              <a:rPr lang="en-US" altLang="ja-JP" sz="1001" b="1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+</a:t>
            </a:r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6" name="Text Box 128"/>
          <p:cNvSpPr txBox="1">
            <a:spLocks noChangeArrowheads="1"/>
          </p:cNvSpPr>
          <p:nvPr/>
        </p:nvSpPr>
        <p:spPr bwMode="auto">
          <a:xfrm>
            <a:off x="515710" y="4785698"/>
            <a:ext cx="558681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1001" b="1" dirty="0">
                <a:ea typeface="Meiryo UI" panose="020B0604030504040204" pitchFamily="50" charset="-128"/>
                <a:cs typeface="Arial" panose="020B0604020202020204" pitchFamily="34" charset="0"/>
              </a:rPr>
              <a:t>CD45</a:t>
            </a:r>
          </a:p>
        </p:txBody>
      </p:sp>
      <p:sp>
        <p:nvSpPr>
          <p:cNvPr id="57" name="Text Box 127"/>
          <p:cNvSpPr txBox="1">
            <a:spLocks noChangeArrowheads="1"/>
          </p:cNvSpPr>
          <p:nvPr/>
        </p:nvSpPr>
        <p:spPr bwMode="auto">
          <a:xfrm rot="16200000">
            <a:off x="76488" y="4354105"/>
            <a:ext cx="504000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1001" b="1" dirty="0"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</a:p>
        </p:txBody>
      </p:sp>
      <p:cxnSp>
        <p:nvCxnSpPr>
          <p:cNvPr id="58" name="直線矢印コネクタ 57"/>
          <p:cNvCxnSpPr>
            <a:cxnSpLocks noChangeAspect="1"/>
          </p:cNvCxnSpPr>
          <p:nvPr/>
        </p:nvCxnSpPr>
        <p:spPr>
          <a:xfrm flipV="1">
            <a:off x="330715" y="4680464"/>
            <a:ext cx="0" cy="2104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/>
          <p:cNvCxnSpPr>
            <a:cxnSpLocks noChangeAspect="1"/>
          </p:cNvCxnSpPr>
          <p:nvPr/>
        </p:nvCxnSpPr>
        <p:spPr>
          <a:xfrm rot="5400000" flipV="1">
            <a:off x="481913" y="4798117"/>
            <a:ext cx="0" cy="2104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72"/>
          <p:cNvSpPr txBox="1"/>
          <p:nvPr/>
        </p:nvSpPr>
        <p:spPr>
          <a:xfrm>
            <a:off x="0" y="424716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0" y="3331826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2788527" y="1841565"/>
            <a:ext cx="3600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2740453" y="1554694"/>
            <a:ext cx="3600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2740453" y="1247399"/>
            <a:ext cx="3600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40</a:t>
            </a:r>
            <a:endParaRPr lang="ja-JP" altLang="en-US" sz="728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2740453" y="941092"/>
            <a:ext cx="3600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60</a:t>
            </a:r>
            <a:endParaRPr lang="ja-JP" altLang="en-US" sz="728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2740453" y="641126"/>
            <a:ext cx="3600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80</a:t>
            </a:r>
            <a:endParaRPr lang="ja-JP" altLang="en-US" sz="728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3139669" y="2088985"/>
            <a:ext cx="1141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 of passages</a:t>
            </a:r>
          </a:p>
        </p:txBody>
      </p:sp>
      <p:sp>
        <p:nvSpPr>
          <p:cNvPr id="85" name="Text Box 72"/>
          <p:cNvSpPr txBox="1">
            <a:spLocks noChangeArrowheads="1"/>
          </p:cNvSpPr>
          <p:nvPr/>
        </p:nvSpPr>
        <p:spPr bwMode="auto">
          <a:xfrm rot="16200000">
            <a:off x="1843088" y="1177987"/>
            <a:ext cx="15444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total colonies </a:t>
            </a:r>
          </a:p>
          <a:p>
            <a:pPr algn="ctr"/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250 cells (CFU-C)</a:t>
            </a:r>
            <a:r>
              <a:rPr lang="en-US" altLang="ja-JP" sz="800" dirty="0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rPr>
              <a:t>  </a:t>
            </a:r>
            <a:endParaRPr lang="ja-JP" altLang="en-US" sz="800" dirty="0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grpSp>
        <p:nvGrpSpPr>
          <p:cNvPr id="86" name="グループ化 85"/>
          <p:cNvGrpSpPr>
            <a:grpSpLocks noChangeAspect="1"/>
          </p:cNvGrpSpPr>
          <p:nvPr/>
        </p:nvGrpSpPr>
        <p:grpSpPr>
          <a:xfrm>
            <a:off x="2447022" y="2260140"/>
            <a:ext cx="1819319" cy="1710588"/>
            <a:chOff x="3173421" y="3005397"/>
            <a:chExt cx="2835208" cy="2198643"/>
          </a:xfrm>
        </p:grpSpPr>
        <p:grpSp>
          <p:nvGrpSpPr>
            <p:cNvPr id="87" name="グループ化 86"/>
            <p:cNvGrpSpPr/>
            <p:nvPr/>
          </p:nvGrpSpPr>
          <p:grpSpPr>
            <a:xfrm>
              <a:off x="3173421" y="3005397"/>
              <a:ext cx="1095265" cy="1915201"/>
              <a:chOff x="3708899" y="3585789"/>
              <a:chExt cx="1343588" cy="1915202"/>
            </a:xfrm>
          </p:grpSpPr>
          <p:grpSp>
            <p:nvGrpSpPr>
              <p:cNvPr id="89" name="グループ化 88"/>
              <p:cNvGrpSpPr/>
              <p:nvPr/>
            </p:nvGrpSpPr>
            <p:grpSpPr>
              <a:xfrm>
                <a:off x="4267918" y="3597869"/>
                <a:ext cx="784569" cy="1881773"/>
                <a:chOff x="3880207" y="4662897"/>
                <a:chExt cx="784569" cy="1881773"/>
              </a:xfrm>
            </p:grpSpPr>
            <p:sp>
              <p:nvSpPr>
                <p:cNvPr id="99" name="正方形/長方形 98"/>
                <p:cNvSpPr/>
                <p:nvPr/>
              </p:nvSpPr>
              <p:spPr>
                <a:xfrm>
                  <a:off x="3910113" y="4662897"/>
                  <a:ext cx="329183" cy="18817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274">
                    <a:latin typeface="Arial" panose="020B0604020202020204" pitchFamily="34" charset="0"/>
                    <a:ea typeface="HGｺﾞｼｯｸE" panose="020B0909000000000000" pitchFamily="49" charset="-128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92" name="グループ化 91"/>
                <p:cNvGrpSpPr/>
                <p:nvPr/>
              </p:nvGrpSpPr>
              <p:grpSpPr>
                <a:xfrm>
                  <a:off x="3880207" y="4707243"/>
                  <a:ext cx="784569" cy="1776645"/>
                  <a:chOff x="2422745" y="2482024"/>
                  <a:chExt cx="1040077" cy="2623368"/>
                </a:xfrm>
              </p:grpSpPr>
              <p:sp>
                <p:nvSpPr>
                  <p:cNvPr id="93" name="テキスト ボックス 92"/>
                  <p:cNvSpPr txBox="1"/>
                  <p:nvPr/>
                </p:nvSpPr>
                <p:spPr>
                  <a:xfrm>
                    <a:off x="2550474" y="4717559"/>
                    <a:ext cx="912348" cy="38783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ja-JP" sz="728" dirty="0">
                        <a:latin typeface="Arial" panose="020B0604020202020204" pitchFamily="34" charset="0"/>
                        <a:ea typeface="Meiryo UI" panose="020B0604030504040204" pitchFamily="50" charset="-128"/>
                        <a:cs typeface="Arial" panose="020B0604020202020204" pitchFamily="34" charset="0"/>
                      </a:rPr>
                      <a:t>0</a:t>
                    </a:r>
                    <a:endParaRPr lang="ja-JP" altLang="en-US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4" name="テキスト ボックス 93"/>
                  <p:cNvSpPr txBox="1"/>
                  <p:nvPr/>
                </p:nvSpPr>
                <p:spPr>
                  <a:xfrm>
                    <a:off x="2422745" y="3580991"/>
                    <a:ext cx="912348" cy="38783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ja-JP" sz="728" dirty="0">
                        <a:latin typeface="Arial" panose="020B0604020202020204" pitchFamily="34" charset="0"/>
                        <a:ea typeface="Meiryo UI" panose="020B0604030504040204" pitchFamily="50" charset="-128"/>
                        <a:cs typeface="Arial" panose="020B0604020202020204" pitchFamily="34" charset="0"/>
                      </a:rPr>
                      <a:t>10</a:t>
                    </a:r>
                    <a:endParaRPr lang="ja-JP" altLang="en-US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5" name="テキスト ボックス 94"/>
                  <p:cNvSpPr txBox="1"/>
                  <p:nvPr/>
                </p:nvSpPr>
                <p:spPr>
                  <a:xfrm>
                    <a:off x="2422745" y="3030568"/>
                    <a:ext cx="912348" cy="38783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ja-JP" sz="728" dirty="0">
                        <a:latin typeface="Arial" panose="020B0604020202020204" pitchFamily="34" charset="0"/>
                        <a:ea typeface="Meiryo UI" panose="020B0604030504040204" pitchFamily="50" charset="-128"/>
                        <a:cs typeface="Arial" panose="020B0604020202020204" pitchFamily="34" charset="0"/>
                      </a:rPr>
                      <a:t>15</a:t>
                    </a:r>
                    <a:endParaRPr lang="ja-JP" altLang="en-US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6" name="テキスト ボックス 95"/>
                  <p:cNvSpPr txBox="1"/>
                  <p:nvPr/>
                </p:nvSpPr>
                <p:spPr>
                  <a:xfrm>
                    <a:off x="2422745" y="2482024"/>
                    <a:ext cx="912348" cy="38783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ja-JP" sz="728" dirty="0">
                        <a:latin typeface="Arial" panose="020B0604020202020204" pitchFamily="34" charset="0"/>
                        <a:ea typeface="Meiryo UI" panose="020B0604030504040204" pitchFamily="50" charset="-128"/>
                        <a:cs typeface="Arial" panose="020B0604020202020204" pitchFamily="34" charset="0"/>
                      </a:rPr>
                      <a:t>20</a:t>
                    </a:r>
                  </a:p>
                </p:txBody>
              </p:sp>
              <p:sp>
                <p:nvSpPr>
                  <p:cNvPr id="97" name="テキスト ボックス 96"/>
                  <p:cNvSpPr txBox="1"/>
                  <p:nvPr/>
                </p:nvSpPr>
                <p:spPr>
                  <a:xfrm>
                    <a:off x="2550473" y="4175302"/>
                    <a:ext cx="912349" cy="38783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ja-JP" sz="728" dirty="0">
                        <a:latin typeface="Arial" panose="020B0604020202020204" pitchFamily="34" charset="0"/>
                        <a:ea typeface="Meiryo UI" panose="020B0604030504040204" pitchFamily="50" charset="-128"/>
                        <a:cs typeface="Arial" panose="020B0604020202020204" pitchFamily="34" charset="0"/>
                      </a:rPr>
                      <a:t>5</a:t>
                    </a:r>
                    <a:endParaRPr lang="ja-JP" altLang="en-US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0" name="Text Box 72"/>
              <p:cNvSpPr txBox="1">
                <a:spLocks noChangeArrowheads="1"/>
              </p:cNvSpPr>
              <p:nvPr/>
            </p:nvSpPr>
            <p:spPr bwMode="auto">
              <a:xfrm rot="16200000">
                <a:off x="3074908" y="4219780"/>
                <a:ext cx="1915202" cy="647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n-US" altLang="ja-JP" sz="800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Numbers of mixed colonies per 250 cells (CFU-Mix)  </a:t>
                </a:r>
                <a:endParaRPr lang="ja-JP" altLang="en-US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8" name="テキスト ボックス 87"/>
            <p:cNvSpPr txBox="1"/>
            <p:nvPr/>
          </p:nvSpPr>
          <p:spPr>
            <a:xfrm>
              <a:off x="4241850" y="4927127"/>
              <a:ext cx="1766779" cy="276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Number of passages</a:t>
              </a:r>
            </a:p>
          </p:txBody>
        </p:sp>
      </p:grpSp>
      <p:grpSp>
        <p:nvGrpSpPr>
          <p:cNvPr id="101" name="グループ化 100"/>
          <p:cNvGrpSpPr/>
          <p:nvPr/>
        </p:nvGrpSpPr>
        <p:grpSpPr>
          <a:xfrm>
            <a:off x="2457334" y="3826024"/>
            <a:ext cx="1809006" cy="1821599"/>
            <a:chOff x="6093843" y="2936879"/>
            <a:chExt cx="2829936" cy="2341339"/>
          </a:xfrm>
        </p:grpSpPr>
        <p:grpSp>
          <p:nvGrpSpPr>
            <p:cNvPr id="103" name="グループ化 102"/>
            <p:cNvGrpSpPr/>
            <p:nvPr/>
          </p:nvGrpSpPr>
          <p:grpSpPr>
            <a:xfrm>
              <a:off x="6093843" y="2936879"/>
              <a:ext cx="1083327" cy="2106821"/>
              <a:chOff x="3185146" y="4953274"/>
              <a:chExt cx="1335242" cy="2106821"/>
            </a:xfrm>
          </p:grpSpPr>
          <p:grpSp>
            <p:nvGrpSpPr>
              <p:cNvPr id="105" name="グループ化 104"/>
              <p:cNvGrpSpPr>
                <a:grpSpLocks/>
              </p:cNvGrpSpPr>
              <p:nvPr/>
            </p:nvGrpSpPr>
            <p:grpSpPr>
              <a:xfrm>
                <a:off x="3729081" y="5140331"/>
                <a:ext cx="791307" cy="1827051"/>
                <a:chOff x="1337035" y="5431080"/>
                <a:chExt cx="590256" cy="1430360"/>
              </a:xfrm>
            </p:grpSpPr>
            <p:sp>
              <p:nvSpPr>
                <p:cNvPr id="108" name="テキスト ボックス 107"/>
                <p:cNvSpPr txBox="1"/>
                <p:nvPr/>
              </p:nvSpPr>
              <p:spPr>
                <a:xfrm>
                  <a:off x="1409523" y="6655812"/>
                  <a:ext cx="517768" cy="205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0</a:t>
                  </a:r>
                  <a:endParaRPr lang="ja-JP" altLang="en-US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9" name="テキスト ボックス 108"/>
                <p:cNvSpPr txBox="1"/>
                <p:nvPr/>
              </p:nvSpPr>
              <p:spPr>
                <a:xfrm>
                  <a:off x="1337035" y="6363732"/>
                  <a:ext cx="517770" cy="205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10</a:t>
                  </a:r>
                  <a:endParaRPr lang="ja-JP" altLang="en-US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0" name="テキスト ボックス 109"/>
                <p:cNvSpPr txBox="1"/>
                <p:nvPr/>
              </p:nvSpPr>
              <p:spPr>
                <a:xfrm>
                  <a:off x="1337035" y="6053336"/>
                  <a:ext cx="517768" cy="205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20</a:t>
                  </a:r>
                  <a:endParaRPr lang="ja-JP" altLang="en-US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1" name="テキスト ボックス 110"/>
                <p:cNvSpPr txBox="1"/>
                <p:nvPr/>
              </p:nvSpPr>
              <p:spPr>
                <a:xfrm>
                  <a:off x="1337035" y="5740235"/>
                  <a:ext cx="517768" cy="205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30</a:t>
                  </a:r>
                  <a:endParaRPr lang="ja-JP" altLang="en-US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2" name="テキスト ボックス 111"/>
                <p:cNvSpPr txBox="1"/>
                <p:nvPr/>
              </p:nvSpPr>
              <p:spPr>
                <a:xfrm>
                  <a:off x="1337035" y="5431080"/>
                  <a:ext cx="517768" cy="2056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728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40</a:t>
                  </a:r>
                  <a:endParaRPr lang="ja-JP" altLang="en-US" sz="728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06" name="Text Box 72"/>
              <p:cNvSpPr txBox="1">
                <a:spLocks noChangeArrowheads="1"/>
              </p:cNvSpPr>
              <p:nvPr/>
            </p:nvSpPr>
            <p:spPr bwMode="auto">
              <a:xfrm rot="16200000">
                <a:off x="2458124" y="5680296"/>
                <a:ext cx="2106821" cy="652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Numbers of erythroid colonies per 250 cells (CFU-E)  </a:t>
                </a:r>
                <a:endParaRPr lang="ja-JP" altLang="en-US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4" name="テキスト ボックス 103"/>
            <p:cNvSpPr txBox="1"/>
            <p:nvPr/>
          </p:nvSpPr>
          <p:spPr>
            <a:xfrm>
              <a:off x="7149332" y="5001304"/>
              <a:ext cx="1774447" cy="276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Number of passages</a:t>
              </a:r>
            </a:p>
          </p:txBody>
        </p:sp>
      </p:grpSp>
      <p:grpSp>
        <p:nvGrpSpPr>
          <p:cNvPr id="114" name="グループ化 113"/>
          <p:cNvGrpSpPr/>
          <p:nvPr/>
        </p:nvGrpSpPr>
        <p:grpSpPr>
          <a:xfrm>
            <a:off x="4318920" y="589039"/>
            <a:ext cx="1020647" cy="246349"/>
            <a:chOff x="2415935" y="6379530"/>
            <a:chExt cx="1121837" cy="270771"/>
          </a:xfrm>
        </p:grpSpPr>
        <p:cxnSp>
          <p:nvCxnSpPr>
            <p:cNvPr id="115" name="直線コネクタ 114"/>
            <p:cNvCxnSpPr/>
            <p:nvPr/>
          </p:nvCxnSpPr>
          <p:spPr>
            <a:xfrm>
              <a:off x="2415935" y="6515100"/>
              <a:ext cx="360000" cy="0"/>
            </a:xfrm>
            <a:prstGeom prst="line">
              <a:avLst/>
            </a:prstGeom>
            <a:ln w="12700">
              <a:solidFill>
                <a:srgbClr val="0F0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円/楕円 115"/>
            <p:cNvSpPr/>
            <p:nvPr/>
          </p:nvSpPr>
          <p:spPr>
            <a:xfrm>
              <a:off x="2542608" y="6477875"/>
              <a:ext cx="79138" cy="79138"/>
            </a:xfrm>
            <a:prstGeom prst="ellipse">
              <a:avLst/>
            </a:prstGeom>
            <a:solidFill>
              <a:srgbClr val="0F0FF9"/>
            </a:solidFill>
            <a:ln>
              <a:solidFill>
                <a:srgbClr val="0F0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001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テキスト ボックス 116"/>
            <p:cNvSpPr txBox="1"/>
            <p:nvPr/>
          </p:nvSpPr>
          <p:spPr>
            <a:xfrm>
              <a:off x="2753314" y="6379530"/>
              <a:ext cx="784458" cy="27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b="1" dirty="0">
                  <a:solidFill>
                    <a:srgbClr val="0F0FF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NICD</a:t>
              </a:r>
              <a:endParaRPr lang="ja-JP" altLang="en-US" sz="1001" b="1" dirty="0">
                <a:solidFill>
                  <a:srgbClr val="0F0FF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8" name="グループ化 117"/>
          <p:cNvGrpSpPr/>
          <p:nvPr/>
        </p:nvGrpSpPr>
        <p:grpSpPr>
          <a:xfrm>
            <a:off x="4318920" y="809118"/>
            <a:ext cx="1020647" cy="246349"/>
            <a:chOff x="2415935" y="6379530"/>
            <a:chExt cx="1121837" cy="270771"/>
          </a:xfrm>
        </p:grpSpPr>
        <p:cxnSp>
          <p:nvCxnSpPr>
            <p:cNvPr id="119" name="直線コネクタ 118"/>
            <p:cNvCxnSpPr/>
            <p:nvPr/>
          </p:nvCxnSpPr>
          <p:spPr>
            <a:xfrm>
              <a:off x="2415935" y="6515100"/>
              <a:ext cx="36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円/楕円 119"/>
            <p:cNvSpPr/>
            <p:nvPr/>
          </p:nvSpPr>
          <p:spPr>
            <a:xfrm>
              <a:off x="2542608" y="6477875"/>
              <a:ext cx="79138" cy="791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001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2753314" y="6379530"/>
              <a:ext cx="784458" cy="27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b="1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1001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6" name="テキスト ボックス 125"/>
          <p:cNvSpPr txBox="1"/>
          <p:nvPr/>
        </p:nvSpPr>
        <p:spPr>
          <a:xfrm>
            <a:off x="2295913" y="424240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7" name="テキスト ボックス 126"/>
          <p:cNvSpPr txBox="1"/>
          <p:nvPr/>
        </p:nvSpPr>
        <p:spPr>
          <a:xfrm>
            <a:off x="3174903" y="5795850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3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3074791" y="3652970"/>
            <a:ext cx="1260000" cy="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3038216" y="5341356"/>
            <a:ext cx="1260000" cy="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テキスト ボックス 129"/>
          <p:cNvSpPr txBox="1"/>
          <p:nvPr/>
        </p:nvSpPr>
        <p:spPr>
          <a:xfrm>
            <a:off x="3090035" y="1942669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1" name="テキスト ボックス 130"/>
          <p:cNvSpPr txBox="1"/>
          <p:nvPr/>
        </p:nvSpPr>
        <p:spPr>
          <a:xfrm>
            <a:off x="3559578" y="1942669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2" name="テキスト ボックス 131"/>
          <p:cNvSpPr txBox="1"/>
          <p:nvPr/>
        </p:nvSpPr>
        <p:spPr>
          <a:xfrm>
            <a:off x="4025625" y="1942669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3" name="テキスト ボックス 132"/>
          <p:cNvSpPr txBox="1"/>
          <p:nvPr/>
        </p:nvSpPr>
        <p:spPr>
          <a:xfrm>
            <a:off x="3090035" y="3610906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4" name="テキスト ボックス 133"/>
          <p:cNvSpPr txBox="1"/>
          <p:nvPr/>
        </p:nvSpPr>
        <p:spPr>
          <a:xfrm>
            <a:off x="3550052" y="3610906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5" name="テキスト ボックス 134"/>
          <p:cNvSpPr txBox="1"/>
          <p:nvPr/>
        </p:nvSpPr>
        <p:spPr>
          <a:xfrm>
            <a:off x="4016099" y="3610906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3090035" y="5288451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3550052" y="5288451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4016099" y="5288451"/>
            <a:ext cx="298313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60" name="テキスト ボックス 859"/>
          <p:cNvSpPr txBox="1"/>
          <p:nvPr/>
        </p:nvSpPr>
        <p:spPr>
          <a:xfrm>
            <a:off x="3029396" y="1112912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1" name="テキスト ボックス 860"/>
          <p:cNvSpPr txBox="1"/>
          <p:nvPr/>
        </p:nvSpPr>
        <p:spPr>
          <a:xfrm>
            <a:off x="3966880" y="890967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3" name="テキスト ボックス 862"/>
          <p:cNvSpPr txBox="1"/>
          <p:nvPr/>
        </p:nvSpPr>
        <p:spPr>
          <a:xfrm>
            <a:off x="3043213" y="2687044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4" name="テキスト ボックス 863"/>
          <p:cNvSpPr txBox="1"/>
          <p:nvPr/>
        </p:nvSpPr>
        <p:spPr>
          <a:xfrm>
            <a:off x="3037016" y="4446561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7" name="テキスト ボックス 866"/>
          <p:cNvSpPr txBox="1"/>
          <p:nvPr/>
        </p:nvSpPr>
        <p:spPr>
          <a:xfrm>
            <a:off x="3562644" y="970400"/>
            <a:ext cx="249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8" name="テキスト ボックス 867"/>
          <p:cNvSpPr txBox="1"/>
          <p:nvPr/>
        </p:nvSpPr>
        <p:spPr>
          <a:xfrm>
            <a:off x="3569705" y="2554588"/>
            <a:ext cx="249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9" name="テキスト ボックス 868"/>
          <p:cNvSpPr txBox="1"/>
          <p:nvPr/>
        </p:nvSpPr>
        <p:spPr>
          <a:xfrm>
            <a:off x="3569705" y="4446560"/>
            <a:ext cx="249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0" name="テキスト ボックス 869"/>
          <p:cNvSpPr txBox="1"/>
          <p:nvPr/>
        </p:nvSpPr>
        <p:spPr>
          <a:xfrm>
            <a:off x="4044889" y="2490129"/>
            <a:ext cx="2497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59" name="図 858" descr="3083.jpg"/>
          <p:cNvPicPr preferRelativeResize="0">
            <a:picLocks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1"/>
          <a:stretch/>
        </p:blipFill>
        <p:spPr>
          <a:xfrm>
            <a:off x="547391" y="2945463"/>
            <a:ext cx="852783" cy="237600"/>
          </a:xfrm>
          <a:prstGeom prst="rect">
            <a:avLst/>
          </a:prstGeom>
        </p:spPr>
      </p:pic>
      <p:sp>
        <p:nvSpPr>
          <p:cNvPr id="871" name="テキスト ボックス 870"/>
          <p:cNvSpPr txBox="1"/>
          <p:nvPr/>
        </p:nvSpPr>
        <p:spPr>
          <a:xfrm>
            <a:off x="1358327" y="2935812"/>
            <a:ext cx="5895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Actin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58" name="テキスト ボックス 457"/>
          <p:cNvSpPr txBox="1"/>
          <p:nvPr/>
        </p:nvSpPr>
        <p:spPr>
          <a:xfrm>
            <a:off x="1541432" y="3702085"/>
            <a:ext cx="642367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NICD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59" name="テキスト ボックス 458"/>
          <p:cNvSpPr txBox="1"/>
          <p:nvPr/>
        </p:nvSpPr>
        <p:spPr>
          <a:xfrm>
            <a:off x="628250" y="3702085"/>
            <a:ext cx="632565" cy="2463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6" name="直線コネクタ 15"/>
          <p:cNvCxnSpPr/>
          <p:nvPr/>
        </p:nvCxnSpPr>
        <p:spPr>
          <a:xfrm flipV="1">
            <a:off x="455183" y="3737100"/>
            <a:ext cx="17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グループ化 99"/>
          <p:cNvGrpSpPr>
            <a:grpSpLocks noChangeAspect="1"/>
          </p:cNvGrpSpPr>
          <p:nvPr/>
        </p:nvGrpSpPr>
        <p:grpSpPr>
          <a:xfrm>
            <a:off x="1329440" y="3904714"/>
            <a:ext cx="875440" cy="913829"/>
            <a:chOff x="1023938" y="1317625"/>
            <a:chExt cx="2244725" cy="2343150"/>
          </a:xfrm>
        </p:grpSpPr>
        <p:sp>
          <p:nvSpPr>
            <p:cNvPr id="102" name="Rectangle 7"/>
            <p:cNvSpPr>
              <a:spLocks noChangeArrowheads="1"/>
            </p:cNvSpPr>
            <p:nvPr/>
          </p:nvSpPr>
          <p:spPr bwMode="auto">
            <a:xfrm>
              <a:off x="1084263" y="1327150"/>
              <a:ext cx="2184400" cy="2279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107" name="Picture 8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263" y="1327150"/>
              <a:ext cx="2184400" cy="227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" name="Picture 9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263" y="1327150"/>
              <a:ext cx="2184400" cy="227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" name="Freeform 10"/>
            <p:cNvSpPr>
              <a:spLocks/>
            </p:cNvSpPr>
            <p:nvPr/>
          </p:nvSpPr>
          <p:spPr bwMode="auto">
            <a:xfrm>
              <a:off x="1954213" y="1931988"/>
              <a:ext cx="393700" cy="1050925"/>
            </a:xfrm>
            <a:custGeom>
              <a:avLst/>
              <a:gdLst>
                <a:gd name="T0" fmla="*/ 0 w 248"/>
                <a:gd name="T1" fmla="*/ 0 h 662"/>
                <a:gd name="T2" fmla="*/ 248 w 248"/>
                <a:gd name="T3" fmla="*/ 0 h 662"/>
                <a:gd name="T4" fmla="*/ 248 w 248"/>
                <a:gd name="T5" fmla="*/ 662 h 662"/>
                <a:gd name="T6" fmla="*/ 0 w 248"/>
                <a:gd name="T7" fmla="*/ 662 h 662"/>
                <a:gd name="T8" fmla="*/ 0 w 248"/>
                <a:gd name="T9" fmla="*/ 0 h 662"/>
                <a:gd name="T10" fmla="*/ 0 w 248"/>
                <a:gd name="T11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662">
                  <a:moveTo>
                    <a:pt x="0" y="0"/>
                  </a:moveTo>
                  <a:lnTo>
                    <a:pt x="248" y="0"/>
                  </a:lnTo>
                  <a:lnTo>
                    <a:pt x="248" y="662"/>
                  </a:lnTo>
                  <a:lnTo>
                    <a:pt x="0" y="66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"/>
            <p:cNvSpPr>
              <a:spLocks/>
            </p:cNvSpPr>
            <p:nvPr/>
          </p:nvSpPr>
          <p:spPr bwMode="auto">
            <a:xfrm>
              <a:off x="1084263" y="1317625"/>
              <a:ext cx="2184400" cy="2279650"/>
            </a:xfrm>
            <a:custGeom>
              <a:avLst/>
              <a:gdLst>
                <a:gd name="T0" fmla="*/ 0 w 1376"/>
                <a:gd name="T1" fmla="*/ 0 h 1436"/>
                <a:gd name="T2" fmla="*/ 1376 w 1376"/>
                <a:gd name="T3" fmla="*/ 0 h 1436"/>
                <a:gd name="T4" fmla="*/ 1376 w 1376"/>
                <a:gd name="T5" fmla="*/ 1436 h 1436"/>
                <a:gd name="T6" fmla="*/ 0 w 1376"/>
                <a:gd name="T7" fmla="*/ 1436 h 1436"/>
                <a:gd name="T8" fmla="*/ 0 w 1376"/>
                <a:gd name="T9" fmla="*/ 0 h 1436"/>
                <a:gd name="T10" fmla="*/ 0 w 1376"/>
                <a:gd name="T11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436">
                  <a:moveTo>
                    <a:pt x="0" y="0"/>
                  </a:moveTo>
                  <a:lnTo>
                    <a:pt x="1376" y="0"/>
                  </a:lnTo>
                  <a:lnTo>
                    <a:pt x="1376" y="1436"/>
                  </a:lnTo>
                  <a:lnTo>
                    <a:pt x="0" y="143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Line 12"/>
            <p:cNvSpPr>
              <a:spLocks noChangeShapeType="1"/>
            </p:cNvSpPr>
            <p:nvPr/>
          </p:nvSpPr>
          <p:spPr bwMode="auto">
            <a:xfrm>
              <a:off x="1314450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>
              <a:off x="13652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39" name="Line 14"/>
            <p:cNvSpPr>
              <a:spLocks noChangeShapeType="1"/>
            </p:cNvSpPr>
            <p:nvPr/>
          </p:nvSpPr>
          <p:spPr bwMode="auto">
            <a:xfrm>
              <a:off x="13827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0" name="Line 15"/>
            <p:cNvSpPr>
              <a:spLocks noChangeShapeType="1"/>
            </p:cNvSpPr>
            <p:nvPr/>
          </p:nvSpPr>
          <p:spPr bwMode="auto">
            <a:xfrm>
              <a:off x="14081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1" name="Line 16"/>
            <p:cNvSpPr>
              <a:spLocks noChangeShapeType="1"/>
            </p:cNvSpPr>
            <p:nvPr/>
          </p:nvSpPr>
          <p:spPr bwMode="auto">
            <a:xfrm>
              <a:off x="1433513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2" name="Line 17"/>
            <p:cNvSpPr>
              <a:spLocks noChangeShapeType="1"/>
            </p:cNvSpPr>
            <p:nvPr/>
          </p:nvSpPr>
          <p:spPr bwMode="auto">
            <a:xfrm>
              <a:off x="14589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3" name="Line 18"/>
            <p:cNvSpPr>
              <a:spLocks noChangeShapeType="1"/>
            </p:cNvSpPr>
            <p:nvPr/>
          </p:nvSpPr>
          <p:spPr bwMode="auto">
            <a:xfrm>
              <a:off x="14763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4" name="Line 19"/>
            <p:cNvSpPr>
              <a:spLocks noChangeShapeType="1"/>
            </p:cNvSpPr>
            <p:nvPr/>
          </p:nvSpPr>
          <p:spPr bwMode="auto">
            <a:xfrm>
              <a:off x="15017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5" name="Line 20"/>
            <p:cNvSpPr>
              <a:spLocks noChangeShapeType="1"/>
            </p:cNvSpPr>
            <p:nvPr/>
          </p:nvSpPr>
          <p:spPr bwMode="auto">
            <a:xfrm>
              <a:off x="15192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6" name="Line 21"/>
            <p:cNvSpPr>
              <a:spLocks noChangeShapeType="1"/>
            </p:cNvSpPr>
            <p:nvPr/>
          </p:nvSpPr>
          <p:spPr bwMode="auto">
            <a:xfrm>
              <a:off x="1536700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7" name="Line 22"/>
            <p:cNvSpPr>
              <a:spLocks noChangeShapeType="1"/>
            </p:cNvSpPr>
            <p:nvPr/>
          </p:nvSpPr>
          <p:spPr bwMode="auto">
            <a:xfrm>
              <a:off x="16906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8" name="Line 23"/>
            <p:cNvSpPr>
              <a:spLocks noChangeShapeType="1"/>
            </p:cNvSpPr>
            <p:nvPr/>
          </p:nvSpPr>
          <p:spPr bwMode="auto">
            <a:xfrm>
              <a:off x="17843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49" name="Line 24"/>
            <p:cNvSpPr>
              <a:spLocks noChangeShapeType="1"/>
            </p:cNvSpPr>
            <p:nvPr/>
          </p:nvSpPr>
          <p:spPr bwMode="auto">
            <a:xfrm>
              <a:off x="18526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0" name="Line 25"/>
            <p:cNvSpPr>
              <a:spLocks noChangeShapeType="1"/>
            </p:cNvSpPr>
            <p:nvPr/>
          </p:nvSpPr>
          <p:spPr bwMode="auto">
            <a:xfrm>
              <a:off x="1903413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1" name="Line 26"/>
            <p:cNvSpPr>
              <a:spLocks noChangeShapeType="1"/>
            </p:cNvSpPr>
            <p:nvPr/>
          </p:nvSpPr>
          <p:spPr bwMode="auto">
            <a:xfrm>
              <a:off x="19462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2" name="Line 27"/>
            <p:cNvSpPr>
              <a:spLocks noChangeShapeType="1"/>
            </p:cNvSpPr>
            <p:nvPr/>
          </p:nvSpPr>
          <p:spPr bwMode="auto">
            <a:xfrm>
              <a:off x="19796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3" name="Line 28"/>
            <p:cNvSpPr>
              <a:spLocks noChangeShapeType="1"/>
            </p:cNvSpPr>
            <p:nvPr/>
          </p:nvSpPr>
          <p:spPr bwMode="auto">
            <a:xfrm>
              <a:off x="20145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4" name="Line 29"/>
            <p:cNvSpPr>
              <a:spLocks noChangeShapeType="1"/>
            </p:cNvSpPr>
            <p:nvPr/>
          </p:nvSpPr>
          <p:spPr bwMode="auto">
            <a:xfrm>
              <a:off x="20399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5" name="Line 30"/>
            <p:cNvSpPr>
              <a:spLocks noChangeShapeType="1"/>
            </p:cNvSpPr>
            <p:nvPr/>
          </p:nvSpPr>
          <p:spPr bwMode="auto">
            <a:xfrm>
              <a:off x="2065338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6" name="Line 31"/>
            <p:cNvSpPr>
              <a:spLocks noChangeShapeType="1"/>
            </p:cNvSpPr>
            <p:nvPr/>
          </p:nvSpPr>
          <p:spPr bwMode="auto">
            <a:xfrm>
              <a:off x="221932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7" name="Line 32"/>
            <p:cNvSpPr>
              <a:spLocks noChangeShapeType="1"/>
            </p:cNvSpPr>
            <p:nvPr/>
          </p:nvSpPr>
          <p:spPr bwMode="auto">
            <a:xfrm>
              <a:off x="23050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8" name="Line 33"/>
            <p:cNvSpPr>
              <a:spLocks noChangeShapeType="1"/>
            </p:cNvSpPr>
            <p:nvPr/>
          </p:nvSpPr>
          <p:spPr bwMode="auto">
            <a:xfrm>
              <a:off x="23733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59" name="Line 34"/>
            <p:cNvSpPr>
              <a:spLocks noChangeShapeType="1"/>
            </p:cNvSpPr>
            <p:nvPr/>
          </p:nvSpPr>
          <p:spPr bwMode="auto">
            <a:xfrm>
              <a:off x="2416175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0" name="Line 35"/>
            <p:cNvSpPr>
              <a:spLocks noChangeShapeType="1"/>
            </p:cNvSpPr>
            <p:nvPr/>
          </p:nvSpPr>
          <p:spPr bwMode="auto">
            <a:xfrm>
              <a:off x="24590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1" name="Line 36"/>
            <p:cNvSpPr>
              <a:spLocks noChangeShapeType="1"/>
            </p:cNvSpPr>
            <p:nvPr/>
          </p:nvSpPr>
          <p:spPr bwMode="auto">
            <a:xfrm>
              <a:off x="24923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2" name="Line 37"/>
            <p:cNvSpPr>
              <a:spLocks noChangeShapeType="1"/>
            </p:cNvSpPr>
            <p:nvPr/>
          </p:nvSpPr>
          <p:spPr bwMode="auto">
            <a:xfrm>
              <a:off x="25177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>
              <a:off x="254317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4" name="Line 39"/>
            <p:cNvSpPr>
              <a:spLocks noChangeShapeType="1"/>
            </p:cNvSpPr>
            <p:nvPr/>
          </p:nvSpPr>
          <p:spPr bwMode="auto">
            <a:xfrm>
              <a:off x="2568575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5" name="Line 40"/>
            <p:cNvSpPr>
              <a:spLocks noChangeShapeType="1"/>
            </p:cNvSpPr>
            <p:nvPr/>
          </p:nvSpPr>
          <p:spPr bwMode="auto">
            <a:xfrm>
              <a:off x="271462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6" name="Line 41"/>
            <p:cNvSpPr>
              <a:spLocks noChangeShapeType="1"/>
            </p:cNvSpPr>
            <p:nvPr/>
          </p:nvSpPr>
          <p:spPr bwMode="auto">
            <a:xfrm>
              <a:off x="28003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7" name="Line 42"/>
            <p:cNvSpPr>
              <a:spLocks noChangeShapeType="1"/>
            </p:cNvSpPr>
            <p:nvPr/>
          </p:nvSpPr>
          <p:spPr bwMode="auto">
            <a:xfrm>
              <a:off x="28590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8" name="Line 43"/>
            <p:cNvSpPr>
              <a:spLocks noChangeShapeType="1"/>
            </p:cNvSpPr>
            <p:nvPr/>
          </p:nvSpPr>
          <p:spPr bwMode="auto">
            <a:xfrm>
              <a:off x="2911475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69" name="Line 44"/>
            <p:cNvSpPr>
              <a:spLocks noChangeShapeType="1"/>
            </p:cNvSpPr>
            <p:nvPr/>
          </p:nvSpPr>
          <p:spPr bwMode="auto">
            <a:xfrm>
              <a:off x="29448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0" name="Line 45"/>
            <p:cNvSpPr>
              <a:spLocks noChangeShapeType="1"/>
            </p:cNvSpPr>
            <p:nvPr/>
          </p:nvSpPr>
          <p:spPr bwMode="auto">
            <a:xfrm>
              <a:off x="29797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1" name="Line 46"/>
            <p:cNvSpPr>
              <a:spLocks noChangeShapeType="1"/>
            </p:cNvSpPr>
            <p:nvPr/>
          </p:nvSpPr>
          <p:spPr bwMode="auto">
            <a:xfrm>
              <a:off x="30051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2" name="Line 47"/>
            <p:cNvSpPr>
              <a:spLocks noChangeShapeType="1"/>
            </p:cNvSpPr>
            <p:nvPr/>
          </p:nvSpPr>
          <p:spPr bwMode="auto">
            <a:xfrm>
              <a:off x="303053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3" name="Line 48"/>
            <p:cNvSpPr>
              <a:spLocks noChangeShapeType="1"/>
            </p:cNvSpPr>
            <p:nvPr/>
          </p:nvSpPr>
          <p:spPr bwMode="auto">
            <a:xfrm>
              <a:off x="3055938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4" name="Line 49"/>
            <p:cNvSpPr>
              <a:spLocks noChangeShapeType="1"/>
            </p:cNvSpPr>
            <p:nvPr/>
          </p:nvSpPr>
          <p:spPr bwMode="auto">
            <a:xfrm>
              <a:off x="320040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5" name="Line 50"/>
            <p:cNvSpPr>
              <a:spLocks noChangeShapeType="1"/>
            </p:cNvSpPr>
            <p:nvPr/>
          </p:nvSpPr>
          <p:spPr bwMode="auto">
            <a:xfrm>
              <a:off x="1314450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6" name="Line 51"/>
            <p:cNvSpPr>
              <a:spLocks noChangeShapeType="1"/>
            </p:cNvSpPr>
            <p:nvPr/>
          </p:nvSpPr>
          <p:spPr bwMode="auto">
            <a:xfrm>
              <a:off x="13065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7" name="Line 52"/>
            <p:cNvSpPr>
              <a:spLocks noChangeShapeType="1"/>
            </p:cNvSpPr>
            <p:nvPr/>
          </p:nvSpPr>
          <p:spPr bwMode="auto">
            <a:xfrm>
              <a:off x="13065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8" name="Line 53"/>
            <p:cNvSpPr>
              <a:spLocks noChangeShapeType="1"/>
            </p:cNvSpPr>
            <p:nvPr/>
          </p:nvSpPr>
          <p:spPr bwMode="auto">
            <a:xfrm>
              <a:off x="130651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79" name="Line 54"/>
            <p:cNvSpPr>
              <a:spLocks noChangeShapeType="1"/>
            </p:cNvSpPr>
            <p:nvPr/>
          </p:nvSpPr>
          <p:spPr bwMode="auto">
            <a:xfrm>
              <a:off x="1306513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0" name="Line 55"/>
            <p:cNvSpPr>
              <a:spLocks noChangeShapeType="1"/>
            </p:cNvSpPr>
            <p:nvPr/>
          </p:nvSpPr>
          <p:spPr bwMode="auto">
            <a:xfrm>
              <a:off x="12969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1" name="Line 56"/>
            <p:cNvSpPr>
              <a:spLocks noChangeShapeType="1"/>
            </p:cNvSpPr>
            <p:nvPr/>
          </p:nvSpPr>
          <p:spPr bwMode="auto">
            <a:xfrm>
              <a:off x="12969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2" name="Line 57"/>
            <p:cNvSpPr>
              <a:spLocks noChangeShapeType="1"/>
            </p:cNvSpPr>
            <p:nvPr/>
          </p:nvSpPr>
          <p:spPr bwMode="auto">
            <a:xfrm>
              <a:off x="12969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3" name="Line 58"/>
            <p:cNvSpPr>
              <a:spLocks noChangeShapeType="1"/>
            </p:cNvSpPr>
            <p:nvPr/>
          </p:nvSpPr>
          <p:spPr bwMode="auto">
            <a:xfrm>
              <a:off x="12890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4" name="Line 59"/>
            <p:cNvSpPr>
              <a:spLocks noChangeShapeType="1"/>
            </p:cNvSpPr>
            <p:nvPr/>
          </p:nvSpPr>
          <p:spPr bwMode="auto">
            <a:xfrm>
              <a:off x="1289050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5" name="Line 60"/>
            <p:cNvSpPr>
              <a:spLocks noChangeShapeType="1"/>
            </p:cNvSpPr>
            <p:nvPr/>
          </p:nvSpPr>
          <p:spPr bwMode="auto">
            <a:xfrm>
              <a:off x="12636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6" name="Line 61"/>
            <p:cNvSpPr>
              <a:spLocks noChangeShapeType="1"/>
            </p:cNvSpPr>
            <p:nvPr/>
          </p:nvSpPr>
          <p:spPr bwMode="auto">
            <a:xfrm>
              <a:off x="1238250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7" name="Line 62"/>
            <p:cNvSpPr>
              <a:spLocks noChangeShapeType="1"/>
            </p:cNvSpPr>
            <p:nvPr/>
          </p:nvSpPr>
          <p:spPr bwMode="auto">
            <a:xfrm>
              <a:off x="12207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8" name="Line 63"/>
            <p:cNvSpPr>
              <a:spLocks noChangeShapeType="1"/>
            </p:cNvSpPr>
            <p:nvPr/>
          </p:nvSpPr>
          <p:spPr bwMode="auto">
            <a:xfrm>
              <a:off x="1195388" y="3606800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89" name="Line 64"/>
            <p:cNvSpPr>
              <a:spLocks noChangeShapeType="1"/>
            </p:cNvSpPr>
            <p:nvPr/>
          </p:nvSpPr>
          <p:spPr bwMode="auto">
            <a:xfrm>
              <a:off x="1169988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0" name="Line 65"/>
            <p:cNvSpPr>
              <a:spLocks noChangeShapeType="1"/>
            </p:cNvSpPr>
            <p:nvPr/>
          </p:nvSpPr>
          <p:spPr bwMode="auto">
            <a:xfrm>
              <a:off x="115252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1" name="Line 66"/>
            <p:cNvSpPr>
              <a:spLocks noChangeShapeType="1"/>
            </p:cNvSpPr>
            <p:nvPr/>
          </p:nvSpPr>
          <p:spPr bwMode="auto">
            <a:xfrm>
              <a:off x="1127125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2" name="Line 67"/>
            <p:cNvSpPr>
              <a:spLocks noChangeShapeType="1"/>
            </p:cNvSpPr>
            <p:nvPr/>
          </p:nvSpPr>
          <p:spPr bwMode="auto">
            <a:xfrm>
              <a:off x="1109663" y="3606800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3" name="Line 68"/>
            <p:cNvSpPr>
              <a:spLocks noChangeShapeType="1"/>
            </p:cNvSpPr>
            <p:nvPr/>
          </p:nvSpPr>
          <p:spPr bwMode="auto">
            <a:xfrm>
              <a:off x="1092200" y="3606800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4" name="Line 69"/>
            <p:cNvSpPr>
              <a:spLocks noChangeShapeType="1"/>
            </p:cNvSpPr>
            <p:nvPr/>
          </p:nvSpPr>
          <p:spPr bwMode="auto">
            <a:xfrm flipH="1">
              <a:off x="1023938" y="3357563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5" name="Line 70"/>
            <p:cNvSpPr>
              <a:spLocks noChangeShapeType="1"/>
            </p:cNvSpPr>
            <p:nvPr/>
          </p:nvSpPr>
          <p:spPr bwMode="auto">
            <a:xfrm flipH="1">
              <a:off x="1058863" y="330358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6" name="Line 71"/>
            <p:cNvSpPr>
              <a:spLocks noChangeShapeType="1"/>
            </p:cNvSpPr>
            <p:nvPr/>
          </p:nvSpPr>
          <p:spPr bwMode="auto">
            <a:xfrm flipH="1">
              <a:off x="1058863" y="32861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7" name="Line 72"/>
            <p:cNvSpPr>
              <a:spLocks noChangeShapeType="1"/>
            </p:cNvSpPr>
            <p:nvPr/>
          </p:nvSpPr>
          <p:spPr bwMode="auto">
            <a:xfrm flipH="1">
              <a:off x="1058863" y="32591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8" name="Line 73"/>
            <p:cNvSpPr>
              <a:spLocks noChangeShapeType="1"/>
            </p:cNvSpPr>
            <p:nvPr/>
          </p:nvSpPr>
          <p:spPr bwMode="auto">
            <a:xfrm flipH="1">
              <a:off x="1041400" y="3232150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99" name="Line 74"/>
            <p:cNvSpPr>
              <a:spLocks noChangeShapeType="1"/>
            </p:cNvSpPr>
            <p:nvPr/>
          </p:nvSpPr>
          <p:spPr bwMode="auto">
            <a:xfrm flipH="1">
              <a:off x="1058863" y="32051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0" name="Line 75"/>
            <p:cNvSpPr>
              <a:spLocks noChangeShapeType="1"/>
            </p:cNvSpPr>
            <p:nvPr/>
          </p:nvSpPr>
          <p:spPr bwMode="auto">
            <a:xfrm flipH="1">
              <a:off x="1058863" y="31877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1" name="Line 76"/>
            <p:cNvSpPr>
              <a:spLocks noChangeShapeType="1"/>
            </p:cNvSpPr>
            <p:nvPr/>
          </p:nvSpPr>
          <p:spPr bwMode="auto">
            <a:xfrm flipH="1">
              <a:off x="1058863" y="316071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2" name="Line 77"/>
            <p:cNvSpPr>
              <a:spLocks noChangeShapeType="1"/>
            </p:cNvSpPr>
            <p:nvPr/>
          </p:nvSpPr>
          <p:spPr bwMode="auto">
            <a:xfrm flipH="1">
              <a:off x="1058863" y="31432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3" name="Line 78"/>
            <p:cNvSpPr>
              <a:spLocks noChangeShapeType="1"/>
            </p:cNvSpPr>
            <p:nvPr/>
          </p:nvSpPr>
          <p:spPr bwMode="auto">
            <a:xfrm flipH="1">
              <a:off x="1023938" y="3125788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4" name="Line 79"/>
            <p:cNvSpPr>
              <a:spLocks noChangeShapeType="1"/>
            </p:cNvSpPr>
            <p:nvPr/>
          </p:nvSpPr>
          <p:spPr bwMode="auto">
            <a:xfrm flipH="1">
              <a:off x="1058863" y="29654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5" name="Line 80"/>
            <p:cNvSpPr>
              <a:spLocks noChangeShapeType="1"/>
            </p:cNvSpPr>
            <p:nvPr/>
          </p:nvSpPr>
          <p:spPr bwMode="auto">
            <a:xfrm flipH="1">
              <a:off x="1058863" y="28670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6" name="Line 81"/>
            <p:cNvSpPr>
              <a:spLocks noChangeShapeType="1"/>
            </p:cNvSpPr>
            <p:nvPr/>
          </p:nvSpPr>
          <p:spPr bwMode="auto">
            <a:xfrm flipH="1">
              <a:off x="1058863" y="279558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7" name="Line 82"/>
            <p:cNvSpPr>
              <a:spLocks noChangeShapeType="1"/>
            </p:cNvSpPr>
            <p:nvPr/>
          </p:nvSpPr>
          <p:spPr bwMode="auto">
            <a:xfrm flipH="1">
              <a:off x="1041400" y="2743200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8" name="Line 83"/>
            <p:cNvSpPr>
              <a:spLocks noChangeShapeType="1"/>
            </p:cNvSpPr>
            <p:nvPr/>
          </p:nvSpPr>
          <p:spPr bwMode="auto">
            <a:xfrm flipH="1">
              <a:off x="1058863" y="26987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09" name="Line 84"/>
            <p:cNvSpPr>
              <a:spLocks noChangeShapeType="1"/>
            </p:cNvSpPr>
            <p:nvPr/>
          </p:nvSpPr>
          <p:spPr bwMode="auto">
            <a:xfrm flipH="1">
              <a:off x="1058863" y="26622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0" name="Line 85"/>
            <p:cNvSpPr>
              <a:spLocks noChangeShapeType="1"/>
            </p:cNvSpPr>
            <p:nvPr/>
          </p:nvSpPr>
          <p:spPr bwMode="auto">
            <a:xfrm flipH="1">
              <a:off x="1058863" y="262731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1" name="Line 86"/>
            <p:cNvSpPr>
              <a:spLocks noChangeShapeType="1"/>
            </p:cNvSpPr>
            <p:nvPr/>
          </p:nvSpPr>
          <p:spPr bwMode="auto">
            <a:xfrm flipH="1">
              <a:off x="1058863" y="26003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2" name="Line 87"/>
            <p:cNvSpPr>
              <a:spLocks noChangeShapeType="1"/>
            </p:cNvSpPr>
            <p:nvPr/>
          </p:nvSpPr>
          <p:spPr bwMode="auto">
            <a:xfrm flipH="1">
              <a:off x="1023938" y="2573338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3" name="Line 88"/>
            <p:cNvSpPr>
              <a:spLocks noChangeShapeType="1"/>
            </p:cNvSpPr>
            <p:nvPr/>
          </p:nvSpPr>
          <p:spPr bwMode="auto">
            <a:xfrm flipH="1">
              <a:off x="1058863" y="24130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4" name="Line 89"/>
            <p:cNvSpPr>
              <a:spLocks noChangeShapeType="1"/>
            </p:cNvSpPr>
            <p:nvPr/>
          </p:nvSpPr>
          <p:spPr bwMode="auto">
            <a:xfrm flipH="1">
              <a:off x="1058863" y="23241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5" name="Line 90"/>
            <p:cNvSpPr>
              <a:spLocks noChangeShapeType="1"/>
            </p:cNvSpPr>
            <p:nvPr/>
          </p:nvSpPr>
          <p:spPr bwMode="auto">
            <a:xfrm flipH="1">
              <a:off x="1058863" y="22526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6" name="Line 91"/>
            <p:cNvSpPr>
              <a:spLocks noChangeShapeType="1"/>
            </p:cNvSpPr>
            <p:nvPr/>
          </p:nvSpPr>
          <p:spPr bwMode="auto">
            <a:xfrm flipH="1">
              <a:off x="1041400" y="2208213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7" name="Line 92"/>
            <p:cNvSpPr>
              <a:spLocks noChangeShapeType="1"/>
            </p:cNvSpPr>
            <p:nvPr/>
          </p:nvSpPr>
          <p:spPr bwMode="auto">
            <a:xfrm flipH="1">
              <a:off x="1058863" y="21637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8" name="Line 93"/>
            <p:cNvSpPr>
              <a:spLocks noChangeShapeType="1"/>
            </p:cNvSpPr>
            <p:nvPr/>
          </p:nvSpPr>
          <p:spPr bwMode="auto">
            <a:xfrm flipH="1">
              <a:off x="1058863" y="21288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19" name="Line 94"/>
            <p:cNvSpPr>
              <a:spLocks noChangeShapeType="1"/>
            </p:cNvSpPr>
            <p:nvPr/>
          </p:nvSpPr>
          <p:spPr bwMode="auto">
            <a:xfrm flipH="1">
              <a:off x="1058863" y="21018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0" name="Line 95"/>
            <p:cNvSpPr>
              <a:spLocks noChangeShapeType="1"/>
            </p:cNvSpPr>
            <p:nvPr/>
          </p:nvSpPr>
          <p:spPr bwMode="auto">
            <a:xfrm flipH="1">
              <a:off x="1058863" y="20748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1" name="Line 96"/>
            <p:cNvSpPr>
              <a:spLocks noChangeShapeType="1"/>
            </p:cNvSpPr>
            <p:nvPr/>
          </p:nvSpPr>
          <p:spPr bwMode="auto">
            <a:xfrm flipH="1">
              <a:off x="1023938" y="2047875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2" name="Line 97"/>
            <p:cNvSpPr>
              <a:spLocks noChangeShapeType="1"/>
            </p:cNvSpPr>
            <p:nvPr/>
          </p:nvSpPr>
          <p:spPr bwMode="auto">
            <a:xfrm flipH="1">
              <a:off x="1058863" y="18970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3" name="Line 98"/>
            <p:cNvSpPr>
              <a:spLocks noChangeShapeType="1"/>
            </p:cNvSpPr>
            <p:nvPr/>
          </p:nvSpPr>
          <p:spPr bwMode="auto">
            <a:xfrm flipH="1">
              <a:off x="1058863" y="18081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4" name="Line 99"/>
            <p:cNvSpPr>
              <a:spLocks noChangeShapeType="1"/>
            </p:cNvSpPr>
            <p:nvPr/>
          </p:nvSpPr>
          <p:spPr bwMode="auto">
            <a:xfrm flipH="1">
              <a:off x="1058863" y="17446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5" name="Line 100"/>
            <p:cNvSpPr>
              <a:spLocks noChangeShapeType="1"/>
            </p:cNvSpPr>
            <p:nvPr/>
          </p:nvSpPr>
          <p:spPr bwMode="auto">
            <a:xfrm flipH="1">
              <a:off x="1041400" y="1692275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6" name="Line 101"/>
            <p:cNvSpPr>
              <a:spLocks noChangeShapeType="1"/>
            </p:cNvSpPr>
            <p:nvPr/>
          </p:nvSpPr>
          <p:spPr bwMode="auto">
            <a:xfrm flipH="1">
              <a:off x="1058863" y="16557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7" name="Line 102"/>
            <p:cNvSpPr>
              <a:spLocks noChangeShapeType="1"/>
            </p:cNvSpPr>
            <p:nvPr/>
          </p:nvSpPr>
          <p:spPr bwMode="auto">
            <a:xfrm flipH="1">
              <a:off x="1058863" y="16208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8" name="Line 103"/>
            <p:cNvSpPr>
              <a:spLocks noChangeShapeType="1"/>
            </p:cNvSpPr>
            <p:nvPr/>
          </p:nvSpPr>
          <p:spPr bwMode="auto">
            <a:xfrm flipH="1">
              <a:off x="1058863" y="15938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29" name="Line 104"/>
            <p:cNvSpPr>
              <a:spLocks noChangeShapeType="1"/>
            </p:cNvSpPr>
            <p:nvPr/>
          </p:nvSpPr>
          <p:spPr bwMode="auto">
            <a:xfrm flipH="1">
              <a:off x="1058863" y="15668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0" name="Line 105"/>
            <p:cNvSpPr>
              <a:spLocks noChangeShapeType="1"/>
            </p:cNvSpPr>
            <p:nvPr/>
          </p:nvSpPr>
          <p:spPr bwMode="auto">
            <a:xfrm flipH="1">
              <a:off x="1023938" y="1539875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1" name="Line 106"/>
            <p:cNvSpPr>
              <a:spLocks noChangeShapeType="1"/>
            </p:cNvSpPr>
            <p:nvPr/>
          </p:nvSpPr>
          <p:spPr bwMode="auto">
            <a:xfrm flipH="1">
              <a:off x="1058863" y="1389063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2" name="Line 107"/>
            <p:cNvSpPr>
              <a:spLocks noChangeShapeType="1"/>
            </p:cNvSpPr>
            <p:nvPr/>
          </p:nvSpPr>
          <p:spPr bwMode="auto">
            <a:xfrm flipH="1">
              <a:off x="1023938" y="3357563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3" name="Line 108"/>
            <p:cNvSpPr>
              <a:spLocks noChangeShapeType="1"/>
            </p:cNvSpPr>
            <p:nvPr/>
          </p:nvSpPr>
          <p:spPr bwMode="auto">
            <a:xfrm flipH="1">
              <a:off x="1058863" y="33655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4" name="Line 109"/>
            <p:cNvSpPr>
              <a:spLocks noChangeShapeType="1"/>
            </p:cNvSpPr>
            <p:nvPr/>
          </p:nvSpPr>
          <p:spPr bwMode="auto">
            <a:xfrm flipH="1">
              <a:off x="1058863" y="33655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5" name="Line 110"/>
            <p:cNvSpPr>
              <a:spLocks noChangeShapeType="1"/>
            </p:cNvSpPr>
            <p:nvPr/>
          </p:nvSpPr>
          <p:spPr bwMode="auto">
            <a:xfrm flipH="1">
              <a:off x="1058863" y="33655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6" name="Line 111"/>
            <p:cNvSpPr>
              <a:spLocks noChangeShapeType="1"/>
            </p:cNvSpPr>
            <p:nvPr/>
          </p:nvSpPr>
          <p:spPr bwMode="auto">
            <a:xfrm flipH="1">
              <a:off x="1041400" y="3365500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7" name="Line 112"/>
            <p:cNvSpPr>
              <a:spLocks noChangeShapeType="1"/>
            </p:cNvSpPr>
            <p:nvPr/>
          </p:nvSpPr>
          <p:spPr bwMode="auto">
            <a:xfrm flipH="1">
              <a:off x="1058863" y="33750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8" name="Line 113"/>
            <p:cNvSpPr>
              <a:spLocks noChangeShapeType="1"/>
            </p:cNvSpPr>
            <p:nvPr/>
          </p:nvSpPr>
          <p:spPr bwMode="auto">
            <a:xfrm flipH="1">
              <a:off x="1058863" y="33750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39" name="Line 114"/>
            <p:cNvSpPr>
              <a:spLocks noChangeShapeType="1"/>
            </p:cNvSpPr>
            <p:nvPr/>
          </p:nvSpPr>
          <p:spPr bwMode="auto">
            <a:xfrm flipH="1">
              <a:off x="1058863" y="33750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0" name="Line 115"/>
            <p:cNvSpPr>
              <a:spLocks noChangeShapeType="1"/>
            </p:cNvSpPr>
            <p:nvPr/>
          </p:nvSpPr>
          <p:spPr bwMode="auto">
            <a:xfrm flipH="1">
              <a:off x="1058863" y="33845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1" name="Line 116"/>
            <p:cNvSpPr>
              <a:spLocks noChangeShapeType="1"/>
            </p:cNvSpPr>
            <p:nvPr/>
          </p:nvSpPr>
          <p:spPr bwMode="auto">
            <a:xfrm flipH="1">
              <a:off x="1023938" y="3384550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2" name="Line 117"/>
            <p:cNvSpPr>
              <a:spLocks noChangeShapeType="1"/>
            </p:cNvSpPr>
            <p:nvPr/>
          </p:nvSpPr>
          <p:spPr bwMode="auto">
            <a:xfrm flipH="1">
              <a:off x="1058863" y="340995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3" name="Line 118"/>
            <p:cNvSpPr>
              <a:spLocks noChangeShapeType="1"/>
            </p:cNvSpPr>
            <p:nvPr/>
          </p:nvSpPr>
          <p:spPr bwMode="auto">
            <a:xfrm flipH="1">
              <a:off x="1058863" y="34369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4" name="Line 119"/>
            <p:cNvSpPr>
              <a:spLocks noChangeShapeType="1"/>
            </p:cNvSpPr>
            <p:nvPr/>
          </p:nvSpPr>
          <p:spPr bwMode="auto">
            <a:xfrm flipH="1">
              <a:off x="1058863" y="3454400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5" name="Line 120"/>
            <p:cNvSpPr>
              <a:spLocks noChangeShapeType="1"/>
            </p:cNvSpPr>
            <p:nvPr/>
          </p:nvSpPr>
          <p:spPr bwMode="auto">
            <a:xfrm flipH="1">
              <a:off x="1041400" y="3481388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6" name="Line 121"/>
            <p:cNvSpPr>
              <a:spLocks noChangeShapeType="1"/>
            </p:cNvSpPr>
            <p:nvPr/>
          </p:nvSpPr>
          <p:spPr bwMode="auto">
            <a:xfrm flipH="1">
              <a:off x="1058863" y="350837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7" name="Line 122"/>
            <p:cNvSpPr>
              <a:spLocks noChangeShapeType="1"/>
            </p:cNvSpPr>
            <p:nvPr/>
          </p:nvSpPr>
          <p:spPr bwMode="auto">
            <a:xfrm flipH="1">
              <a:off x="1058863" y="352583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8" name="Line 123"/>
            <p:cNvSpPr>
              <a:spLocks noChangeShapeType="1"/>
            </p:cNvSpPr>
            <p:nvPr/>
          </p:nvSpPr>
          <p:spPr bwMode="auto">
            <a:xfrm flipH="1">
              <a:off x="1058863" y="3552825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49" name="Line 124"/>
            <p:cNvSpPr>
              <a:spLocks noChangeShapeType="1"/>
            </p:cNvSpPr>
            <p:nvPr/>
          </p:nvSpPr>
          <p:spPr bwMode="auto">
            <a:xfrm flipH="1">
              <a:off x="1058863" y="3570288"/>
              <a:ext cx="15875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0" name="Line 125"/>
            <p:cNvSpPr>
              <a:spLocks noChangeShapeType="1"/>
            </p:cNvSpPr>
            <p:nvPr/>
          </p:nvSpPr>
          <p:spPr bwMode="auto">
            <a:xfrm flipH="1">
              <a:off x="1023938" y="3589338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251" name="グループ化 250"/>
          <p:cNvGrpSpPr>
            <a:grpSpLocks noChangeAspect="1"/>
          </p:cNvGrpSpPr>
          <p:nvPr/>
        </p:nvGrpSpPr>
        <p:grpSpPr>
          <a:xfrm>
            <a:off x="416711" y="3903566"/>
            <a:ext cx="875440" cy="913829"/>
            <a:chOff x="904875" y="1246188"/>
            <a:chExt cx="2244725" cy="2343150"/>
          </a:xfrm>
        </p:grpSpPr>
        <p:sp>
          <p:nvSpPr>
            <p:cNvPr id="252" name="Rectangle 7"/>
            <p:cNvSpPr>
              <a:spLocks noChangeArrowheads="1"/>
            </p:cNvSpPr>
            <p:nvPr/>
          </p:nvSpPr>
          <p:spPr bwMode="auto">
            <a:xfrm>
              <a:off x="965200" y="1255713"/>
              <a:ext cx="2184400" cy="227965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pic>
          <p:nvPicPr>
            <p:cNvPr id="253" name="Picture 8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" y="1255713"/>
              <a:ext cx="2184400" cy="227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4" name="Picture 9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" y="1255713"/>
              <a:ext cx="2184400" cy="227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5" name="Freeform 10"/>
            <p:cNvSpPr>
              <a:spLocks/>
            </p:cNvSpPr>
            <p:nvPr/>
          </p:nvSpPr>
          <p:spPr bwMode="auto">
            <a:xfrm>
              <a:off x="1835150" y="1860550"/>
              <a:ext cx="392113" cy="1050925"/>
            </a:xfrm>
            <a:custGeom>
              <a:avLst/>
              <a:gdLst>
                <a:gd name="T0" fmla="*/ 0 w 247"/>
                <a:gd name="T1" fmla="*/ 0 h 662"/>
                <a:gd name="T2" fmla="*/ 247 w 247"/>
                <a:gd name="T3" fmla="*/ 0 h 662"/>
                <a:gd name="T4" fmla="*/ 247 w 247"/>
                <a:gd name="T5" fmla="*/ 662 h 662"/>
                <a:gd name="T6" fmla="*/ 0 w 247"/>
                <a:gd name="T7" fmla="*/ 662 h 662"/>
                <a:gd name="T8" fmla="*/ 0 w 247"/>
                <a:gd name="T9" fmla="*/ 0 h 662"/>
                <a:gd name="T10" fmla="*/ 0 w 247"/>
                <a:gd name="T11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662">
                  <a:moveTo>
                    <a:pt x="0" y="0"/>
                  </a:moveTo>
                  <a:lnTo>
                    <a:pt x="247" y="0"/>
                  </a:lnTo>
                  <a:lnTo>
                    <a:pt x="247" y="662"/>
                  </a:lnTo>
                  <a:lnTo>
                    <a:pt x="0" y="66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6" name="Freeform 11"/>
            <p:cNvSpPr>
              <a:spLocks/>
            </p:cNvSpPr>
            <p:nvPr/>
          </p:nvSpPr>
          <p:spPr bwMode="auto">
            <a:xfrm>
              <a:off x="965200" y="1246188"/>
              <a:ext cx="2184400" cy="2279650"/>
            </a:xfrm>
            <a:custGeom>
              <a:avLst/>
              <a:gdLst>
                <a:gd name="T0" fmla="*/ 0 w 1376"/>
                <a:gd name="T1" fmla="*/ 0 h 1436"/>
                <a:gd name="T2" fmla="*/ 1376 w 1376"/>
                <a:gd name="T3" fmla="*/ 0 h 1436"/>
                <a:gd name="T4" fmla="*/ 1376 w 1376"/>
                <a:gd name="T5" fmla="*/ 1436 h 1436"/>
                <a:gd name="T6" fmla="*/ 0 w 1376"/>
                <a:gd name="T7" fmla="*/ 1436 h 1436"/>
                <a:gd name="T8" fmla="*/ 0 w 1376"/>
                <a:gd name="T9" fmla="*/ 0 h 1436"/>
                <a:gd name="T10" fmla="*/ 0 w 1376"/>
                <a:gd name="T11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6" h="1436">
                  <a:moveTo>
                    <a:pt x="0" y="0"/>
                  </a:moveTo>
                  <a:lnTo>
                    <a:pt x="1376" y="0"/>
                  </a:lnTo>
                  <a:lnTo>
                    <a:pt x="1376" y="1436"/>
                  </a:lnTo>
                  <a:lnTo>
                    <a:pt x="0" y="143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7" name="Line 12"/>
            <p:cNvSpPr>
              <a:spLocks noChangeShapeType="1"/>
            </p:cNvSpPr>
            <p:nvPr/>
          </p:nvSpPr>
          <p:spPr bwMode="auto">
            <a:xfrm>
              <a:off x="1195388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8" name="Line 13"/>
            <p:cNvSpPr>
              <a:spLocks noChangeShapeType="1"/>
            </p:cNvSpPr>
            <p:nvPr/>
          </p:nvSpPr>
          <p:spPr bwMode="auto">
            <a:xfrm>
              <a:off x="12461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59" name="Line 14"/>
            <p:cNvSpPr>
              <a:spLocks noChangeShapeType="1"/>
            </p:cNvSpPr>
            <p:nvPr/>
          </p:nvSpPr>
          <p:spPr bwMode="auto">
            <a:xfrm>
              <a:off x="12636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0" name="Line 15"/>
            <p:cNvSpPr>
              <a:spLocks noChangeShapeType="1"/>
            </p:cNvSpPr>
            <p:nvPr/>
          </p:nvSpPr>
          <p:spPr bwMode="auto">
            <a:xfrm>
              <a:off x="12890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1" name="Line 16"/>
            <p:cNvSpPr>
              <a:spLocks noChangeShapeType="1"/>
            </p:cNvSpPr>
            <p:nvPr/>
          </p:nvSpPr>
          <p:spPr bwMode="auto">
            <a:xfrm>
              <a:off x="1314450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2" name="Line 17"/>
            <p:cNvSpPr>
              <a:spLocks noChangeShapeType="1"/>
            </p:cNvSpPr>
            <p:nvPr/>
          </p:nvSpPr>
          <p:spPr bwMode="auto">
            <a:xfrm>
              <a:off x="13398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3" name="Line 18"/>
            <p:cNvSpPr>
              <a:spLocks noChangeShapeType="1"/>
            </p:cNvSpPr>
            <p:nvPr/>
          </p:nvSpPr>
          <p:spPr bwMode="auto">
            <a:xfrm>
              <a:off x="13573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4" name="Line 19"/>
            <p:cNvSpPr>
              <a:spLocks noChangeShapeType="1"/>
            </p:cNvSpPr>
            <p:nvPr/>
          </p:nvSpPr>
          <p:spPr bwMode="auto">
            <a:xfrm>
              <a:off x="13827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5" name="Line 20"/>
            <p:cNvSpPr>
              <a:spLocks noChangeShapeType="1"/>
            </p:cNvSpPr>
            <p:nvPr/>
          </p:nvSpPr>
          <p:spPr bwMode="auto">
            <a:xfrm>
              <a:off x="140017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6" name="Line 21"/>
            <p:cNvSpPr>
              <a:spLocks noChangeShapeType="1"/>
            </p:cNvSpPr>
            <p:nvPr/>
          </p:nvSpPr>
          <p:spPr bwMode="auto">
            <a:xfrm>
              <a:off x="1417638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7" name="Line 22"/>
            <p:cNvSpPr>
              <a:spLocks noChangeShapeType="1"/>
            </p:cNvSpPr>
            <p:nvPr/>
          </p:nvSpPr>
          <p:spPr bwMode="auto">
            <a:xfrm>
              <a:off x="157003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8" name="Line 23"/>
            <p:cNvSpPr>
              <a:spLocks noChangeShapeType="1"/>
            </p:cNvSpPr>
            <p:nvPr/>
          </p:nvSpPr>
          <p:spPr bwMode="auto">
            <a:xfrm>
              <a:off x="16652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9" name="Line 24"/>
            <p:cNvSpPr>
              <a:spLocks noChangeShapeType="1"/>
            </p:cNvSpPr>
            <p:nvPr/>
          </p:nvSpPr>
          <p:spPr bwMode="auto">
            <a:xfrm>
              <a:off x="17335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0" name="Line 25"/>
            <p:cNvSpPr>
              <a:spLocks noChangeShapeType="1"/>
            </p:cNvSpPr>
            <p:nvPr/>
          </p:nvSpPr>
          <p:spPr bwMode="auto">
            <a:xfrm>
              <a:off x="1784350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1" name="Line 26"/>
            <p:cNvSpPr>
              <a:spLocks noChangeShapeType="1"/>
            </p:cNvSpPr>
            <p:nvPr/>
          </p:nvSpPr>
          <p:spPr bwMode="auto">
            <a:xfrm>
              <a:off x="18272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2" name="Line 27"/>
            <p:cNvSpPr>
              <a:spLocks noChangeShapeType="1"/>
            </p:cNvSpPr>
            <p:nvPr/>
          </p:nvSpPr>
          <p:spPr bwMode="auto">
            <a:xfrm>
              <a:off x="18605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3" name="Line 28"/>
            <p:cNvSpPr>
              <a:spLocks noChangeShapeType="1"/>
            </p:cNvSpPr>
            <p:nvPr/>
          </p:nvSpPr>
          <p:spPr bwMode="auto">
            <a:xfrm>
              <a:off x="189547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4" name="Line 29"/>
            <p:cNvSpPr>
              <a:spLocks noChangeShapeType="1"/>
            </p:cNvSpPr>
            <p:nvPr/>
          </p:nvSpPr>
          <p:spPr bwMode="auto">
            <a:xfrm>
              <a:off x="192087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5" name="Line 30"/>
            <p:cNvSpPr>
              <a:spLocks noChangeShapeType="1"/>
            </p:cNvSpPr>
            <p:nvPr/>
          </p:nvSpPr>
          <p:spPr bwMode="auto">
            <a:xfrm>
              <a:off x="1946275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6" name="Line 31"/>
            <p:cNvSpPr>
              <a:spLocks noChangeShapeType="1"/>
            </p:cNvSpPr>
            <p:nvPr/>
          </p:nvSpPr>
          <p:spPr bwMode="auto">
            <a:xfrm>
              <a:off x="21002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7" name="Line 32"/>
            <p:cNvSpPr>
              <a:spLocks noChangeShapeType="1"/>
            </p:cNvSpPr>
            <p:nvPr/>
          </p:nvSpPr>
          <p:spPr bwMode="auto">
            <a:xfrm>
              <a:off x="21859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8" name="Line 33"/>
            <p:cNvSpPr>
              <a:spLocks noChangeShapeType="1"/>
            </p:cNvSpPr>
            <p:nvPr/>
          </p:nvSpPr>
          <p:spPr bwMode="auto">
            <a:xfrm>
              <a:off x="22542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9" name="Line 34"/>
            <p:cNvSpPr>
              <a:spLocks noChangeShapeType="1"/>
            </p:cNvSpPr>
            <p:nvPr/>
          </p:nvSpPr>
          <p:spPr bwMode="auto">
            <a:xfrm>
              <a:off x="2295525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0" name="Line 35"/>
            <p:cNvSpPr>
              <a:spLocks noChangeShapeType="1"/>
            </p:cNvSpPr>
            <p:nvPr/>
          </p:nvSpPr>
          <p:spPr bwMode="auto">
            <a:xfrm>
              <a:off x="23383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1" name="Line 36"/>
            <p:cNvSpPr>
              <a:spLocks noChangeShapeType="1"/>
            </p:cNvSpPr>
            <p:nvPr/>
          </p:nvSpPr>
          <p:spPr bwMode="auto">
            <a:xfrm>
              <a:off x="23733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2" name="Line 37"/>
            <p:cNvSpPr>
              <a:spLocks noChangeShapeType="1"/>
            </p:cNvSpPr>
            <p:nvPr/>
          </p:nvSpPr>
          <p:spPr bwMode="auto">
            <a:xfrm>
              <a:off x="23987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3" name="Line 38"/>
            <p:cNvSpPr>
              <a:spLocks noChangeShapeType="1"/>
            </p:cNvSpPr>
            <p:nvPr/>
          </p:nvSpPr>
          <p:spPr bwMode="auto">
            <a:xfrm>
              <a:off x="242411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4" name="Line 39"/>
            <p:cNvSpPr>
              <a:spLocks noChangeShapeType="1"/>
            </p:cNvSpPr>
            <p:nvPr/>
          </p:nvSpPr>
          <p:spPr bwMode="auto">
            <a:xfrm>
              <a:off x="2449513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5" name="Line 40"/>
            <p:cNvSpPr>
              <a:spLocks noChangeShapeType="1"/>
            </p:cNvSpPr>
            <p:nvPr/>
          </p:nvSpPr>
          <p:spPr bwMode="auto">
            <a:xfrm>
              <a:off x="25955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6" name="Line 41"/>
            <p:cNvSpPr>
              <a:spLocks noChangeShapeType="1"/>
            </p:cNvSpPr>
            <p:nvPr/>
          </p:nvSpPr>
          <p:spPr bwMode="auto">
            <a:xfrm>
              <a:off x="267970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7" name="Line 42"/>
            <p:cNvSpPr>
              <a:spLocks noChangeShapeType="1"/>
            </p:cNvSpPr>
            <p:nvPr/>
          </p:nvSpPr>
          <p:spPr bwMode="auto">
            <a:xfrm>
              <a:off x="274002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8" name="Line 43"/>
            <p:cNvSpPr>
              <a:spLocks noChangeShapeType="1"/>
            </p:cNvSpPr>
            <p:nvPr/>
          </p:nvSpPr>
          <p:spPr bwMode="auto">
            <a:xfrm>
              <a:off x="2790825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9" name="Line 44"/>
            <p:cNvSpPr>
              <a:spLocks noChangeShapeType="1"/>
            </p:cNvSpPr>
            <p:nvPr/>
          </p:nvSpPr>
          <p:spPr bwMode="auto">
            <a:xfrm>
              <a:off x="282575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0" name="Line 45"/>
            <p:cNvSpPr>
              <a:spLocks noChangeShapeType="1"/>
            </p:cNvSpPr>
            <p:nvPr/>
          </p:nvSpPr>
          <p:spPr bwMode="auto">
            <a:xfrm>
              <a:off x="28590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1" name="Line 46"/>
            <p:cNvSpPr>
              <a:spLocks noChangeShapeType="1"/>
            </p:cNvSpPr>
            <p:nvPr/>
          </p:nvSpPr>
          <p:spPr bwMode="auto">
            <a:xfrm>
              <a:off x="28844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2" name="Line 47"/>
            <p:cNvSpPr>
              <a:spLocks noChangeShapeType="1"/>
            </p:cNvSpPr>
            <p:nvPr/>
          </p:nvSpPr>
          <p:spPr bwMode="auto">
            <a:xfrm>
              <a:off x="291147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3" name="Line 48"/>
            <p:cNvSpPr>
              <a:spLocks noChangeShapeType="1"/>
            </p:cNvSpPr>
            <p:nvPr/>
          </p:nvSpPr>
          <p:spPr bwMode="auto">
            <a:xfrm>
              <a:off x="2936875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4" name="Line 49"/>
            <p:cNvSpPr>
              <a:spLocks noChangeShapeType="1"/>
            </p:cNvSpPr>
            <p:nvPr/>
          </p:nvSpPr>
          <p:spPr bwMode="auto">
            <a:xfrm>
              <a:off x="308133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5" name="Line 50"/>
            <p:cNvSpPr>
              <a:spLocks noChangeShapeType="1"/>
            </p:cNvSpPr>
            <p:nvPr/>
          </p:nvSpPr>
          <p:spPr bwMode="auto">
            <a:xfrm>
              <a:off x="1195388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6" name="Line 51"/>
            <p:cNvSpPr>
              <a:spLocks noChangeShapeType="1"/>
            </p:cNvSpPr>
            <p:nvPr/>
          </p:nvSpPr>
          <p:spPr bwMode="auto">
            <a:xfrm>
              <a:off x="11858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7" name="Line 52"/>
            <p:cNvSpPr>
              <a:spLocks noChangeShapeType="1"/>
            </p:cNvSpPr>
            <p:nvPr/>
          </p:nvSpPr>
          <p:spPr bwMode="auto">
            <a:xfrm>
              <a:off x="11858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8" name="Line 53"/>
            <p:cNvSpPr>
              <a:spLocks noChangeShapeType="1"/>
            </p:cNvSpPr>
            <p:nvPr/>
          </p:nvSpPr>
          <p:spPr bwMode="auto">
            <a:xfrm>
              <a:off x="11858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9" name="Line 54"/>
            <p:cNvSpPr>
              <a:spLocks noChangeShapeType="1"/>
            </p:cNvSpPr>
            <p:nvPr/>
          </p:nvSpPr>
          <p:spPr bwMode="auto">
            <a:xfrm>
              <a:off x="1185863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0" name="Line 55"/>
            <p:cNvSpPr>
              <a:spLocks noChangeShapeType="1"/>
            </p:cNvSpPr>
            <p:nvPr/>
          </p:nvSpPr>
          <p:spPr bwMode="auto">
            <a:xfrm>
              <a:off x="117792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1" name="Line 56"/>
            <p:cNvSpPr>
              <a:spLocks noChangeShapeType="1"/>
            </p:cNvSpPr>
            <p:nvPr/>
          </p:nvSpPr>
          <p:spPr bwMode="auto">
            <a:xfrm>
              <a:off x="117792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2" name="Line 57"/>
            <p:cNvSpPr>
              <a:spLocks noChangeShapeType="1"/>
            </p:cNvSpPr>
            <p:nvPr/>
          </p:nvSpPr>
          <p:spPr bwMode="auto">
            <a:xfrm>
              <a:off x="117792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3" name="Line 58"/>
            <p:cNvSpPr>
              <a:spLocks noChangeShapeType="1"/>
            </p:cNvSpPr>
            <p:nvPr/>
          </p:nvSpPr>
          <p:spPr bwMode="auto">
            <a:xfrm>
              <a:off x="11699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4" name="Line 59"/>
            <p:cNvSpPr>
              <a:spLocks noChangeShapeType="1"/>
            </p:cNvSpPr>
            <p:nvPr/>
          </p:nvSpPr>
          <p:spPr bwMode="auto">
            <a:xfrm>
              <a:off x="1169988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5" name="Line 60"/>
            <p:cNvSpPr>
              <a:spLocks noChangeShapeType="1"/>
            </p:cNvSpPr>
            <p:nvPr/>
          </p:nvSpPr>
          <p:spPr bwMode="auto">
            <a:xfrm>
              <a:off x="114458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6" name="Line 61"/>
            <p:cNvSpPr>
              <a:spLocks noChangeShapeType="1"/>
            </p:cNvSpPr>
            <p:nvPr/>
          </p:nvSpPr>
          <p:spPr bwMode="auto">
            <a:xfrm>
              <a:off x="111760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7" name="Line 62"/>
            <p:cNvSpPr>
              <a:spLocks noChangeShapeType="1"/>
            </p:cNvSpPr>
            <p:nvPr/>
          </p:nvSpPr>
          <p:spPr bwMode="auto">
            <a:xfrm>
              <a:off x="110172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8" name="Line 63"/>
            <p:cNvSpPr>
              <a:spLocks noChangeShapeType="1"/>
            </p:cNvSpPr>
            <p:nvPr/>
          </p:nvSpPr>
          <p:spPr bwMode="auto">
            <a:xfrm>
              <a:off x="1074738" y="3535363"/>
              <a:ext cx="0" cy="3492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9" name="Line 64"/>
            <p:cNvSpPr>
              <a:spLocks noChangeShapeType="1"/>
            </p:cNvSpPr>
            <p:nvPr/>
          </p:nvSpPr>
          <p:spPr bwMode="auto">
            <a:xfrm>
              <a:off x="1049338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0" name="Line 65"/>
            <p:cNvSpPr>
              <a:spLocks noChangeShapeType="1"/>
            </p:cNvSpPr>
            <p:nvPr/>
          </p:nvSpPr>
          <p:spPr bwMode="auto">
            <a:xfrm>
              <a:off x="1033463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1" name="Line 66"/>
            <p:cNvSpPr>
              <a:spLocks noChangeShapeType="1"/>
            </p:cNvSpPr>
            <p:nvPr/>
          </p:nvSpPr>
          <p:spPr bwMode="auto">
            <a:xfrm>
              <a:off x="1006475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2" name="Line 67"/>
            <p:cNvSpPr>
              <a:spLocks noChangeShapeType="1"/>
            </p:cNvSpPr>
            <p:nvPr/>
          </p:nvSpPr>
          <p:spPr bwMode="auto">
            <a:xfrm>
              <a:off x="990600" y="3535363"/>
              <a:ext cx="0" cy="17463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3" name="Line 68"/>
            <p:cNvSpPr>
              <a:spLocks noChangeShapeType="1"/>
            </p:cNvSpPr>
            <p:nvPr/>
          </p:nvSpPr>
          <p:spPr bwMode="auto">
            <a:xfrm>
              <a:off x="973138" y="3535363"/>
              <a:ext cx="0" cy="5397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4" name="Line 69"/>
            <p:cNvSpPr>
              <a:spLocks noChangeShapeType="1"/>
            </p:cNvSpPr>
            <p:nvPr/>
          </p:nvSpPr>
          <p:spPr bwMode="auto">
            <a:xfrm flipH="1">
              <a:off x="904875" y="3286125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5" name="Line 70"/>
            <p:cNvSpPr>
              <a:spLocks noChangeShapeType="1"/>
            </p:cNvSpPr>
            <p:nvPr/>
          </p:nvSpPr>
          <p:spPr bwMode="auto">
            <a:xfrm flipH="1">
              <a:off x="938213" y="323215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6" name="Line 71"/>
            <p:cNvSpPr>
              <a:spLocks noChangeShapeType="1"/>
            </p:cNvSpPr>
            <p:nvPr/>
          </p:nvSpPr>
          <p:spPr bwMode="auto">
            <a:xfrm flipH="1">
              <a:off x="938213" y="32146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7" name="Line 72"/>
            <p:cNvSpPr>
              <a:spLocks noChangeShapeType="1"/>
            </p:cNvSpPr>
            <p:nvPr/>
          </p:nvSpPr>
          <p:spPr bwMode="auto">
            <a:xfrm flipH="1">
              <a:off x="938213" y="31877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8" name="Line 73"/>
            <p:cNvSpPr>
              <a:spLocks noChangeShapeType="1"/>
            </p:cNvSpPr>
            <p:nvPr/>
          </p:nvSpPr>
          <p:spPr bwMode="auto">
            <a:xfrm flipH="1">
              <a:off x="922338" y="3160713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9" name="Line 74"/>
            <p:cNvSpPr>
              <a:spLocks noChangeShapeType="1"/>
            </p:cNvSpPr>
            <p:nvPr/>
          </p:nvSpPr>
          <p:spPr bwMode="auto">
            <a:xfrm flipH="1">
              <a:off x="938213" y="31353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0" name="Line 75"/>
            <p:cNvSpPr>
              <a:spLocks noChangeShapeType="1"/>
            </p:cNvSpPr>
            <p:nvPr/>
          </p:nvSpPr>
          <p:spPr bwMode="auto">
            <a:xfrm flipH="1">
              <a:off x="938213" y="311626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1" name="Line 76"/>
            <p:cNvSpPr>
              <a:spLocks noChangeShapeType="1"/>
            </p:cNvSpPr>
            <p:nvPr/>
          </p:nvSpPr>
          <p:spPr bwMode="auto">
            <a:xfrm flipH="1">
              <a:off x="938213" y="308927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2" name="Line 77"/>
            <p:cNvSpPr>
              <a:spLocks noChangeShapeType="1"/>
            </p:cNvSpPr>
            <p:nvPr/>
          </p:nvSpPr>
          <p:spPr bwMode="auto">
            <a:xfrm flipH="1">
              <a:off x="938213" y="30718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3" name="Line 78"/>
            <p:cNvSpPr>
              <a:spLocks noChangeShapeType="1"/>
            </p:cNvSpPr>
            <p:nvPr/>
          </p:nvSpPr>
          <p:spPr bwMode="auto">
            <a:xfrm flipH="1">
              <a:off x="904875" y="3054350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4" name="Line 79"/>
            <p:cNvSpPr>
              <a:spLocks noChangeShapeType="1"/>
            </p:cNvSpPr>
            <p:nvPr/>
          </p:nvSpPr>
          <p:spPr bwMode="auto">
            <a:xfrm flipH="1">
              <a:off x="938213" y="28940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5" name="Line 80"/>
            <p:cNvSpPr>
              <a:spLocks noChangeShapeType="1"/>
            </p:cNvSpPr>
            <p:nvPr/>
          </p:nvSpPr>
          <p:spPr bwMode="auto">
            <a:xfrm flipH="1">
              <a:off x="938213" y="27955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6" name="Line 81"/>
            <p:cNvSpPr>
              <a:spLocks noChangeShapeType="1"/>
            </p:cNvSpPr>
            <p:nvPr/>
          </p:nvSpPr>
          <p:spPr bwMode="auto">
            <a:xfrm flipH="1">
              <a:off x="938213" y="272573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7" name="Line 82"/>
            <p:cNvSpPr>
              <a:spLocks noChangeShapeType="1"/>
            </p:cNvSpPr>
            <p:nvPr/>
          </p:nvSpPr>
          <p:spPr bwMode="auto">
            <a:xfrm flipH="1">
              <a:off x="922338" y="2671763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8" name="Line 83"/>
            <p:cNvSpPr>
              <a:spLocks noChangeShapeType="1"/>
            </p:cNvSpPr>
            <p:nvPr/>
          </p:nvSpPr>
          <p:spPr bwMode="auto">
            <a:xfrm flipH="1">
              <a:off x="938213" y="26273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9" name="Line 84"/>
            <p:cNvSpPr>
              <a:spLocks noChangeShapeType="1"/>
            </p:cNvSpPr>
            <p:nvPr/>
          </p:nvSpPr>
          <p:spPr bwMode="auto">
            <a:xfrm flipH="1">
              <a:off x="938213" y="25908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0" name="Line 85"/>
            <p:cNvSpPr>
              <a:spLocks noChangeShapeType="1"/>
            </p:cNvSpPr>
            <p:nvPr/>
          </p:nvSpPr>
          <p:spPr bwMode="auto">
            <a:xfrm flipH="1">
              <a:off x="938213" y="255587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1" name="Line 86"/>
            <p:cNvSpPr>
              <a:spLocks noChangeShapeType="1"/>
            </p:cNvSpPr>
            <p:nvPr/>
          </p:nvSpPr>
          <p:spPr bwMode="auto">
            <a:xfrm flipH="1">
              <a:off x="938213" y="25288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2" name="Line 87"/>
            <p:cNvSpPr>
              <a:spLocks noChangeShapeType="1"/>
            </p:cNvSpPr>
            <p:nvPr/>
          </p:nvSpPr>
          <p:spPr bwMode="auto">
            <a:xfrm flipH="1">
              <a:off x="904875" y="2501900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3" name="Line 88"/>
            <p:cNvSpPr>
              <a:spLocks noChangeShapeType="1"/>
            </p:cNvSpPr>
            <p:nvPr/>
          </p:nvSpPr>
          <p:spPr bwMode="auto">
            <a:xfrm flipH="1">
              <a:off x="938213" y="234156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4" name="Line 89"/>
            <p:cNvSpPr>
              <a:spLocks noChangeShapeType="1"/>
            </p:cNvSpPr>
            <p:nvPr/>
          </p:nvSpPr>
          <p:spPr bwMode="auto">
            <a:xfrm flipH="1">
              <a:off x="938213" y="225266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5" name="Line 90"/>
            <p:cNvSpPr>
              <a:spLocks noChangeShapeType="1"/>
            </p:cNvSpPr>
            <p:nvPr/>
          </p:nvSpPr>
          <p:spPr bwMode="auto">
            <a:xfrm flipH="1">
              <a:off x="938213" y="21812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6" name="Line 91"/>
            <p:cNvSpPr>
              <a:spLocks noChangeShapeType="1"/>
            </p:cNvSpPr>
            <p:nvPr/>
          </p:nvSpPr>
          <p:spPr bwMode="auto">
            <a:xfrm flipH="1">
              <a:off x="922338" y="2136775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7" name="Line 92"/>
            <p:cNvSpPr>
              <a:spLocks noChangeShapeType="1"/>
            </p:cNvSpPr>
            <p:nvPr/>
          </p:nvSpPr>
          <p:spPr bwMode="auto">
            <a:xfrm flipH="1">
              <a:off x="938213" y="20923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8" name="Line 93"/>
            <p:cNvSpPr>
              <a:spLocks noChangeShapeType="1"/>
            </p:cNvSpPr>
            <p:nvPr/>
          </p:nvSpPr>
          <p:spPr bwMode="auto">
            <a:xfrm flipH="1">
              <a:off x="938213" y="20574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9" name="Line 94"/>
            <p:cNvSpPr>
              <a:spLocks noChangeShapeType="1"/>
            </p:cNvSpPr>
            <p:nvPr/>
          </p:nvSpPr>
          <p:spPr bwMode="auto">
            <a:xfrm flipH="1">
              <a:off x="938213" y="20304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0" name="Line 95"/>
            <p:cNvSpPr>
              <a:spLocks noChangeShapeType="1"/>
            </p:cNvSpPr>
            <p:nvPr/>
          </p:nvSpPr>
          <p:spPr bwMode="auto">
            <a:xfrm flipH="1">
              <a:off x="938213" y="20034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1" name="Line 96"/>
            <p:cNvSpPr>
              <a:spLocks noChangeShapeType="1"/>
            </p:cNvSpPr>
            <p:nvPr/>
          </p:nvSpPr>
          <p:spPr bwMode="auto">
            <a:xfrm flipH="1">
              <a:off x="904875" y="1976438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2" name="Line 97"/>
            <p:cNvSpPr>
              <a:spLocks noChangeShapeType="1"/>
            </p:cNvSpPr>
            <p:nvPr/>
          </p:nvSpPr>
          <p:spPr bwMode="auto">
            <a:xfrm flipH="1">
              <a:off x="938213" y="18256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3" name="Line 98"/>
            <p:cNvSpPr>
              <a:spLocks noChangeShapeType="1"/>
            </p:cNvSpPr>
            <p:nvPr/>
          </p:nvSpPr>
          <p:spPr bwMode="auto">
            <a:xfrm flipH="1">
              <a:off x="938213" y="17367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4" name="Line 99"/>
            <p:cNvSpPr>
              <a:spLocks noChangeShapeType="1"/>
            </p:cNvSpPr>
            <p:nvPr/>
          </p:nvSpPr>
          <p:spPr bwMode="auto">
            <a:xfrm flipH="1">
              <a:off x="938213" y="16748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5" name="Line 100"/>
            <p:cNvSpPr>
              <a:spLocks noChangeShapeType="1"/>
            </p:cNvSpPr>
            <p:nvPr/>
          </p:nvSpPr>
          <p:spPr bwMode="auto">
            <a:xfrm flipH="1">
              <a:off x="922338" y="1620838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6" name="Line 101"/>
            <p:cNvSpPr>
              <a:spLocks noChangeShapeType="1"/>
            </p:cNvSpPr>
            <p:nvPr/>
          </p:nvSpPr>
          <p:spPr bwMode="auto">
            <a:xfrm flipH="1">
              <a:off x="938213" y="15843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7" name="Line 102"/>
            <p:cNvSpPr>
              <a:spLocks noChangeShapeType="1"/>
            </p:cNvSpPr>
            <p:nvPr/>
          </p:nvSpPr>
          <p:spPr bwMode="auto">
            <a:xfrm flipH="1">
              <a:off x="938213" y="15494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8" name="Line 103"/>
            <p:cNvSpPr>
              <a:spLocks noChangeShapeType="1"/>
            </p:cNvSpPr>
            <p:nvPr/>
          </p:nvSpPr>
          <p:spPr bwMode="auto">
            <a:xfrm flipH="1">
              <a:off x="938213" y="15224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9" name="Line 104"/>
            <p:cNvSpPr>
              <a:spLocks noChangeShapeType="1"/>
            </p:cNvSpPr>
            <p:nvPr/>
          </p:nvSpPr>
          <p:spPr bwMode="auto">
            <a:xfrm flipH="1">
              <a:off x="938213" y="14954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0" name="Line 105"/>
            <p:cNvSpPr>
              <a:spLocks noChangeShapeType="1"/>
            </p:cNvSpPr>
            <p:nvPr/>
          </p:nvSpPr>
          <p:spPr bwMode="auto">
            <a:xfrm flipH="1">
              <a:off x="904875" y="1470025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1" name="Line 106"/>
            <p:cNvSpPr>
              <a:spLocks noChangeShapeType="1"/>
            </p:cNvSpPr>
            <p:nvPr/>
          </p:nvSpPr>
          <p:spPr bwMode="auto">
            <a:xfrm flipH="1">
              <a:off x="938213" y="1317625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2" name="Line 107"/>
            <p:cNvSpPr>
              <a:spLocks noChangeShapeType="1"/>
            </p:cNvSpPr>
            <p:nvPr/>
          </p:nvSpPr>
          <p:spPr bwMode="auto">
            <a:xfrm flipH="1">
              <a:off x="904875" y="3286125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3" name="Line 108"/>
            <p:cNvSpPr>
              <a:spLocks noChangeShapeType="1"/>
            </p:cNvSpPr>
            <p:nvPr/>
          </p:nvSpPr>
          <p:spPr bwMode="auto">
            <a:xfrm flipH="1">
              <a:off x="938213" y="329565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4" name="Line 109"/>
            <p:cNvSpPr>
              <a:spLocks noChangeShapeType="1"/>
            </p:cNvSpPr>
            <p:nvPr/>
          </p:nvSpPr>
          <p:spPr bwMode="auto">
            <a:xfrm flipH="1">
              <a:off x="938213" y="329565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5" name="Line 110"/>
            <p:cNvSpPr>
              <a:spLocks noChangeShapeType="1"/>
            </p:cNvSpPr>
            <p:nvPr/>
          </p:nvSpPr>
          <p:spPr bwMode="auto">
            <a:xfrm flipH="1">
              <a:off x="938213" y="329565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6" name="Line 111"/>
            <p:cNvSpPr>
              <a:spLocks noChangeShapeType="1"/>
            </p:cNvSpPr>
            <p:nvPr/>
          </p:nvSpPr>
          <p:spPr bwMode="auto">
            <a:xfrm flipH="1">
              <a:off x="922338" y="3295650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7" name="Line 112"/>
            <p:cNvSpPr>
              <a:spLocks noChangeShapeType="1"/>
            </p:cNvSpPr>
            <p:nvPr/>
          </p:nvSpPr>
          <p:spPr bwMode="auto">
            <a:xfrm flipH="1">
              <a:off x="938213" y="33035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8" name="Line 113"/>
            <p:cNvSpPr>
              <a:spLocks noChangeShapeType="1"/>
            </p:cNvSpPr>
            <p:nvPr/>
          </p:nvSpPr>
          <p:spPr bwMode="auto">
            <a:xfrm flipH="1">
              <a:off x="938213" y="33035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9" name="Line 114"/>
            <p:cNvSpPr>
              <a:spLocks noChangeShapeType="1"/>
            </p:cNvSpPr>
            <p:nvPr/>
          </p:nvSpPr>
          <p:spPr bwMode="auto">
            <a:xfrm flipH="1">
              <a:off x="938213" y="33035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0" name="Line 115"/>
            <p:cNvSpPr>
              <a:spLocks noChangeShapeType="1"/>
            </p:cNvSpPr>
            <p:nvPr/>
          </p:nvSpPr>
          <p:spPr bwMode="auto">
            <a:xfrm flipH="1">
              <a:off x="938213" y="3313113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1" name="Line 116"/>
            <p:cNvSpPr>
              <a:spLocks noChangeShapeType="1"/>
            </p:cNvSpPr>
            <p:nvPr/>
          </p:nvSpPr>
          <p:spPr bwMode="auto">
            <a:xfrm flipH="1">
              <a:off x="904875" y="3313113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2" name="Line 117"/>
            <p:cNvSpPr>
              <a:spLocks noChangeShapeType="1"/>
            </p:cNvSpPr>
            <p:nvPr/>
          </p:nvSpPr>
          <p:spPr bwMode="auto">
            <a:xfrm flipH="1">
              <a:off x="938213" y="33401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3" name="Line 118"/>
            <p:cNvSpPr>
              <a:spLocks noChangeShapeType="1"/>
            </p:cNvSpPr>
            <p:nvPr/>
          </p:nvSpPr>
          <p:spPr bwMode="auto">
            <a:xfrm flipH="1">
              <a:off x="938213" y="33655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4" name="Line 119"/>
            <p:cNvSpPr>
              <a:spLocks noChangeShapeType="1"/>
            </p:cNvSpPr>
            <p:nvPr/>
          </p:nvSpPr>
          <p:spPr bwMode="auto">
            <a:xfrm flipH="1">
              <a:off x="938213" y="338455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5" name="Line 120"/>
            <p:cNvSpPr>
              <a:spLocks noChangeShapeType="1"/>
            </p:cNvSpPr>
            <p:nvPr/>
          </p:nvSpPr>
          <p:spPr bwMode="auto">
            <a:xfrm flipH="1">
              <a:off x="922338" y="3409950"/>
              <a:ext cx="33338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6" name="Line 121"/>
            <p:cNvSpPr>
              <a:spLocks noChangeShapeType="1"/>
            </p:cNvSpPr>
            <p:nvPr/>
          </p:nvSpPr>
          <p:spPr bwMode="auto">
            <a:xfrm flipH="1">
              <a:off x="938213" y="343693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7" name="Line 122"/>
            <p:cNvSpPr>
              <a:spLocks noChangeShapeType="1"/>
            </p:cNvSpPr>
            <p:nvPr/>
          </p:nvSpPr>
          <p:spPr bwMode="auto">
            <a:xfrm flipH="1">
              <a:off x="938213" y="3454400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8" name="Line 123"/>
            <p:cNvSpPr>
              <a:spLocks noChangeShapeType="1"/>
            </p:cNvSpPr>
            <p:nvPr/>
          </p:nvSpPr>
          <p:spPr bwMode="auto">
            <a:xfrm flipH="1">
              <a:off x="938213" y="348138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9" name="Line 124"/>
            <p:cNvSpPr>
              <a:spLocks noChangeShapeType="1"/>
            </p:cNvSpPr>
            <p:nvPr/>
          </p:nvSpPr>
          <p:spPr bwMode="auto">
            <a:xfrm flipH="1">
              <a:off x="938213" y="3500438"/>
              <a:ext cx="17463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0" name="Line 125"/>
            <p:cNvSpPr>
              <a:spLocks noChangeShapeType="1"/>
            </p:cNvSpPr>
            <p:nvPr/>
          </p:nvSpPr>
          <p:spPr bwMode="auto">
            <a:xfrm flipH="1">
              <a:off x="904875" y="3517900"/>
              <a:ext cx="50800" cy="0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7684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/>
        </p:nvGrpSpPr>
        <p:grpSpPr>
          <a:xfrm>
            <a:off x="766178" y="684918"/>
            <a:ext cx="1757943" cy="1505357"/>
            <a:chOff x="4533071" y="6822947"/>
            <a:chExt cx="1932231" cy="1654604"/>
          </a:xfrm>
        </p:grpSpPr>
        <p:graphicFrame>
          <p:nvGraphicFramePr>
            <p:cNvPr id="20" name="グラフ 1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76752717"/>
                </p:ext>
              </p:extLst>
            </p:nvPr>
          </p:nvGraphicFramePr>
          <p:xfrm>
            <a:off x="4533071" y="6822947"/>
            <a:ext cx="1932231" cy="16546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正方形/長方形 20"/>
            <p:cNvSpPr/>
            <p:nvPr/>
          </p:nvSpPr>
          <p:spPr>
            <a:xfrm>
              <a:off x="4930477" y="8320009"/>
              <a:ext cx="1265467" cy="72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 rot="5400000">
              <a:off x="3957441" y="7571050"/>
              <a:ext cx="1394381" cy="933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グループ化 22"/>
          <p:cNvGrpSpPr/>
          <p:nvPr/>
        </p:nvGrpSpPr>
        <p:grpSpPr>
          <a:xfrm>
            <a:off x="2725871" y="681496"/>
            <a:ext cx="1755549" cy="1503353"/>
            <a:chOff x="4565705" y="8283468"/>
            <a:chExt cx="1944000" cy="1656000"/>
          </a:xfrm>
        </p:grpSpPr>
        <p:graphicFrame>
          <p:nvGraphicFramePr>
            <p:cNvPr id="24" name="グラフ 2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62968837"/>
                </p:ext>
              </p:extLst>
            </p:nvPr>
          </p:nvGraphicFramePr>
          <p:xfrm>
            <a:off x="4565705" y="8283468"/>
            <a:ext cx="1944000" cy="1656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5" name="正方形/長方形 24"/>
            <p:cNvSpPr/>
            <p:nvPr/>
          </p:nvSpPr>
          <p:spPr>
            <a:xfrm>
              <a:off x="4978102" y="9777334"/>
              <a:ext cx="1265467" cy="72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 rot="5400000">
              <a:off x="3994487" y="9036366"/>
              <a:ext cx="1394381" cy="933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テキスト ボックス 26"/>
          <p:cNvSpPr txBox="1"/>
          <p:nvPr/>
        </p:nvSpPr>
        <p:spPr>
          <a:xfrm>
            <a:off x="1189042" y="1963221"/>
            <a:ext cx="2368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929613" y="1943639"/>
            <a:ext cx="2368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072299" y="2106849"/>
            <a:ext cx="115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 of passages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157432" y="1943840"/>
            <a:ext cx="2368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884662" y="1943840"/>
            <a:ext cx="2368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769954" y="1886207"/>
            <a:ext cx="17944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694672" y="1102388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703337" y="711395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703337" y="1510557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803695" y="1887362"/>
            <a:ext cx="17944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28412" y="1103543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40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37078" y="712550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60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737078" y="1511710"/>
            <a:ext cx="37840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 rot="16200000">
            <a:off x="-183396" y="1079084"/>
            <a:ext cx="16304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total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(CFU-C)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 rot="16200000">
            <a:off x="1740949" y="1054060"/>
            <a:ext cx="1763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42" name="グループ化 41"/>
          <p:cNvGrpSpPr/>
          <p:nvPr/>
        </p:nvGrpSpPr>
        <p:grpSpPr>
          <a:xfrm>
            <a:off x="3639759" y="694947"/>
            <a:ext cx="1160371" cy="497966"/>
            <a:chOff x="11842281" y="162743"/>
            <a:chExt cx="1754883" cy="987690"/>
          </a:xfrm>
        </p:grpSpPr>
        <p:sp>
          <p:nvSpPr>
            <p:cNvPr id="43" name="正方形/長方形 42"/>
            <p:cNvSpPr/>
            <p:nvPr/>
          </p:nvSpPr>
          <p:spPr>
            <a:xfrm>
              <a:off x="11842281" y="185666"/>
              <a:ext cx="99067" cy="3248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 b="1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  <p:sp>
          <p:nvSpPr>
            <p:cNvPr id="44" name="正方形/長方形 43"/>
            <p:cNvSpPr/>
            <p:nvPr/>
          </p:nvSpPr>
          <p:spPr>
            <a:xfrm>
              <a:off x="11845161" y="706100"/>
              <a:ext cx="99067" cy="32481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 b="1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  <p:sp>
          <p:nvSpPr>
            <p:cNvPr id="45" name="正方形/長方形 44"/>
            <p:cNvSpPr/>
            <p:nvPr/>
          </p:nvSpPr>
          <p:spPr>
            <a:xfrm>
              <a:off x="11911050" y="162743"/>
              <a:ext cx="1686114" cy="47488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956" b="1" dirty="0">
                  <a:ea typeface="HGｺﾞｼｯｸE" panose="020B0909000000000000" pitchFamily="49" charset="-128"/>
                  <a:cs typeface="Arial" panose="020B0604020202020204" pitchFamily="34" charset="0"/>
                </a:rPr>
                <a:t>: Control </a:t>
              </a:r>
              <a:r>
                <a:rPr lang="en-US" altLang="ja-JP" sz="956" b="1" dirty="0" err="1">
                  <a:ea typeface="HGｺﾞｼｯｸE" panose="020B0909000000000000" pitchFamily="49" charset="-128"/>
                  <a:cs typeface="Arial" panose="020B0604020202020204" pitchFamily="34" charset="0"/>
                </a:rPr>
                <a:t>IgG</a:t>
              </a:r>
              <a:r>
                <a:rPr lang="en-US" altLang="ja-JP" sz="956" b="1" dirty="0">
                  <a:ea typeface="HGｺﾞｼｯｸE" panose="020B0909000000000000" pitchFamily="49" charset="-128"/>
                  <a:cs typeface="Arial" panose="020B0604020202020204" pitchFamily="34" charset="0"/>
                </a:rPr>
                <a:t>-Fc</a:t>
              </a:r>
              <a:endParaRPr lang="ja-JP" altLang="en-US" sz="956" b="1" dirty="0"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  <p:sp>
          <p:nvSpPr>
            <p:cNvPr id="46" name="正方形/長方形 45"/>
            <p:cNvSpPr/>
            <p:nvPr/>
          </p:nvSpPr>
          <p:spPr>
            <a:xfrm>
              <a:off x="11911055" y="675546"/>
              <a:ext cx="1308237" cy="47488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r>
                <a:rPr lang="en-US" altLang="ja-JP" sz="956" b="1" dirty="0">
                  <a:ea typeface="HGｺﾞｼｯｸE" panose="020B0909000000000000" pitchFamily="49" charset="-128"/>
                  <a:cs typeface="Arial" panose="020B0604020202020204" pitchFamily="34" charset="0"/>
                </a:rPr>
                <a:t>: Jagged 1</a:t>
              </a:r>
              <a:endParaRPr lang="ja-JP" altLang="en-US" sz="956" b="1" dirty="0"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</p:grpSp>
      <p:sp>
        <p:nvSpPr>
          <p:cNvPr id="81" name="Text Box 128"/>
          <p:cNvSpPr txBox="1">
            <a:spLocks noChangeArrowheads="1"/>
          </p:cNvSpPr>
          <p:nvPr/>
        </p:nvSpPr>
        <p:spPr bwMode="auto">
          <a:xfrm>
            <a:off x="345228" y="5739179"/>
            <a:ext cx="558681" cy="23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910" b="1" dirty="0">
                <a:ea typeface="Meiryo UI" panose="020B0604030504040204" pitchFamily="50" charset="-128"/>
                <a:cs typeface="Arial" panose="020B0604020202020204" pitchFamily="34" charset="0"/>
              </a:rPr>
              <a:t>CD45</a:t>
            </a:r>
          </a:p>
        </p:txBody>
      </p:sp>
      <p:sp>
        <p:nvSpPr>
          <p:cNvPr id="82" name="Text Box 127"/>
          <p:cNvSpPr txBox="1">
            <a:spLocks noChangeArrowheads="1"/>
          </p:cNvSpPr>
          <p:nvPr/>
        </p:nvSpPr>
        <p:spPr bwMode="auto">
          <a:xfrm rot="16200000">
            <a:off x="-134190" y="5288898"/>
            <a:ext cx="569507" cy="23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910" b="1" dirty="0"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</a:p>
        </p:txBody>
      </p:sp>
      <p:cxnSp>
        <p:nvCxnSpPr>
          <p:cNvPr id="83" name="直線矢印コネクタ 82"/>
          <p:cNvCxnSpPr>
            <a:cxnSpLocks noChangeAspect="1"/>
          </p:cNvCxnSpPr>
          <p:nvPr/>
        </p:nvCxnSpPr>
        <p:spPr>
          <a:xfrm flipV="1">
            <a:off x="160233" y="5633945"/>
            <a:ext cx="0" cy="2104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矢印コネクタ 83"/>
          <p:cNvCxnSpPr>
            <a:cxnSpLocks noChangeAspect="1"/>
          </p:cNvCxnSpPr>
          <p:nvPr/>
        </p:nvCxnSpPr>
        <p:spPr>
          <a:xfrm rot="5400000" flipV="1">
            <a:off x="311431" y="5751598"/>
            <a:ext cx="0" cy="2104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矢印コネクタ 86"/>
          <p:cNvCxnSpPr/>
          <p:nvPr/>
        </p:nvCxnSpPr>
        <p:spPr>
          <a:xfrm>
            <a:off x="1404996" y="4957918"/>
            <a:ext cx="26202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 Box 128"/>
          <p:cNvSpPr txBox="1">
            <a:spLocks noChangeArrowheads="1"/>
          </p:cNvSpPr>
          <p:nvPr/>
        </p:nvSpPr>
        <p:spPr bwMode="auto">
          <a:xfrm>
            <a:off x="1874638" y="5759096"/>
            <a:ext cx="558682" cy="23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910" b="1" dirty="0">
                <a:ea typeface="Meiryo UI" panose="020B0604030504040204" pitchFamily="50" charset="-128"/>
                <a:cs typeface="Arial" panose="020B0604020202020204" pitchFamily="34" charset="0"/>
              </a:rPr>
              <a:t>CD31</a:t>
            </a:r>
          </a:p>
        </p:txBody>
      </p:sp>
      <p:sp>
        <p:nvSpPr>
          <p:cNvPr id="91" name="Text Box 127"/>
          <p:cNvSpPr txBox="1">
            <a:spLocks noChangeArrowheads="1"/>
          </p:cNvSpPr>
          <p:nvPr/>
        </p:nvSpPr>
        <p:spPr bwMode="auto">
          <a:xfrm rot="16200000">
            <a:off x="1385262" y="5298856"/>
            <a:ext cx="589426" cy="23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910" b="1" dirty="0">
                <a:ea typeface="Meiryo UI" panose="020B0604030504040204" pitchFamily="50" charset="-128"/>
                <a:cs typeface="Arial" panose="020B0604020202020204" pitchFamily="34" charset="0"/>
              </a:rPr>
              <a:t>FITC</a:t>
            </a:r>
          </a:p>
        </p:txBody>
      </p:sp>
      <p:cxnSp>
        <p:nvCxnSpPr>
          <p:cNvPr id="92" name="直線矢印コネクタ 91"/>
          <p:cNvCxnSpPr>
            <a:cxnSpLocks noChangeAspect="1"/>
          </p:cNvCxnSpPr>
          <p:nvPr/>
        </p:nvCxnSpPr>
        <p:spPr>
          <a:xfrm flipV="1">
            <a:off x="1689643" y="5653862"/>
            <a:ext cx="0" cy="2104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>
            <a:cxnSpLocks noChangeAspect="1"/>
          </p:cNvCxnSpPr>
          <p:nvPr/>
        </p:nvCxnSpPr>
        <p:spPr>
          <a:xfrm rot="5400000" flipV="1">
            <a:off x="1840841" y="5771515"/>
            <a:ext cx="0" cy="2104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テキスト ボックス 98"/>
          <p:cNvSpPr txBox="1"/>
          <p:nvPr/>
        </p:nvSpPr>
        <p:spPr>
          <a:xfrm>
            <a:off x="0" y="453440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0" y="2324365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1080000" y="2105501"/>
            <a:ext cx="115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 of passages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0" y="4311204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1749055" y="4451666"/>
            <a:ext cx="1290669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CD45</a:t>
            </a:r>
            <a:r>
              <a:rPr lang="en-US" altLang="ja-JP" sz="1001" b="1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–</a:t>
            </a:r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c-KIT</a:t>
            </a:r>
            <a:r>
              <a:rPr lang="en-US" altLang="ja-JP" sz="1001" b="1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–</a:t>
            </a:r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</a:t>
            </a:r>
            <a:endParaRPr lang="ja-JP" altLang="en-US" sz="100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4" name="テキスト ボックス 103"/>
          <p:cNvSpPr txBox="1"/>
          <p:nvPr/>
        </p:nvSpPr>
        <p:spPr>
          <a:xfrm>
            <a:off x="3050533" y="4327040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188" name="グラフ 1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686168"/>
              </p:ext>
            </p:extLst>
          </p:nvPr>
        </p:nvGraphicFramePr>
        <p:xfrm>
          <a:off x="748417" y="2683343"/>
          <a:ext cx="1756444" cy="150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9" name="正方形/長方形 188"/>
          <p:cNvSpPr/>
          <p:nvPr/>
        </p:nvSpPr>
        <p:spPr>
          <a:xfrm>
            <a:off x="1064695" y="4036831"/>
            <a:ext cx="1176943" cy="119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0" name="正方形/長方形 189"/>
          <p:cNvSpPr/>
          <p:nvPr/>
        </p:nvSpPr>
        <p:spPr>
          <a:xfrm rot="5400000">
            <a:off x="180892" y="3340062"/>
            <a:ext cx="1345875" cy="147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8" name="テキスト ボックス 177"/>
          <p:cNvSpPr txBox="1"/>
          <p:nvPr/>
        </p:nvSpPr>
        <p:spPr>
          <a:xfrm>
            <a:off x="1188000" y="3952666"/>
            <a:ext cx="3016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9" name="テキスト ボックス 178"/>
          <p:cNvSpPr txBox="1"/>
          <p:nvPr/>
        </p:nvSpPr>
        <p:spPr>
          <a:xfrm>
            <a:off x="1929600" y="3943638"/>
            <a:ext cx="3016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0" name="テキスト ボックス 179"/>
          <p:cNvSpPr txBox="1"/>
          <p:nvPr/>
        </p:nvSpPr>
        <p:spPr>
          <a:xfrm>
            <a:off x="1080360" y="4098140"/>
            <a:ext cx="115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 of passages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1" name="テキスト ボックス 180"/>
          <p:cNvSpPr txBox="1"/>
          <p:nvPr/>
        </p:nvSpPr>
        <p:spPr>
          <a:xfrm>
            <a:off x="788115" y="3898435"/>
            <a:ext cx="217483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2" name="テキスト ボックス 181"/>
          <p:cNvSpPr txBox="1"/>
          <p:nvPr/>
        </p:nvSpPr>
        <p:spPr>
          <a:xfrm>
            <a:off x="728821" y="2952412"/>
            <a:ext cx="38905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40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3" name="テキスト ボックス 182"/>
          <p:cNvSpPr txBox="1"/>
          <p:nvPr/>
        </p:nvSpPr>
        <p:spPr>
          <a:xfrm>
            <a:off x="728379" y="3424345"/>
            <a:ext cx="365813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4" name="テキスト ボックス 183"/>
          <p:cNvSpPr txBox="1"/>
          <p:nvPr/>
        </p:nvSpPr>
        <p:spPr>
          <a:xfrm>
            <a:off x="726878" y="2713873"/>
            <a:ext cx="390993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5" name="テキスト ボックス 184"/>
          <p:cNvSpPr txBox="1"/>
          <p:nvPr/>
        </p:nvSpPr>
        <p:spPr>
          <a:xfrm>
            <a:off x="726512" y="3188441"/>
            <a:ext cx="39136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6" name="テキスト ボックス 185"/>
          <p:cNvSpPr txBox="1"/>
          <p:nvPr/>
        </p:nvSpPr>
        <p:spPr>
          <a:xfrm>
            <a:off x="728379" y="3668913"/>
            <a:ext cx="365813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7" name="テキスト ボックス 186"/>
          <p:cNvSpPr txBox="1"/>
          <p:nvPr/>
        </p:nvSpPr>
        <p:spPr>
          <a:xfrm rot="16200000">
            <a:off x="-235298" y="3019162"/>
            <a:ext cx="17349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total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500 cells (CFU-C)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192" name="グループ化 191"/>
          <p:cNvGrpSpPr/>
          <p:nvPr/>
        </p:nvGrpSpPr>
        <p:grpSpPr>
          <a:xfrm>
            <a:off x="2724964" y="2670728"/>
            <a:ext cx="1749133" cy="1507001"/>
            <a:chOff x="3461001" y="3071400"/>
            <a:chExt cx="2350800" cy="2743200"/>
          </a:xfrm>
        </p:grpSpPr>
        <p:grpSp>
          <p:nvGrpSpPr>
            <p:cNvPr id="202" name="グループ化 201"/>
            <p:cNvGrpSpPr/>
            <p:nvPr/>
          </p:nvGrpSpPr>
          <p:grpSpPr>
            <a:xfrm>
              <a:off x="3461001" y="3071400"/>
              <a:ext cx="2350800" cy="2743200"/>
              <a:chOff x="3259287" y="2931722"/>
              <a:chExt cx="2588401" cy="2743200"/>
            </a:xfrm>
          </p:grpSpPr>
          <p:graphicFrame>
            <p:nvGraphicFramePr>
              <p:cNvPr id="204" name="グラフ 20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65318484"/>
                  </p:ext>
                </p:extLst>
              </p:nvPr>
            </p:nvGraphicFramePr>
            <p:xfrm>
              <a:off x="3259287" y="2931722"/>
              <a:ext cx="2588401" cy="27432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205" name="正方形/長方形 204"/>
              <p:cNvSpPr/>
              <p:nvPr/>
            </p:nvSpPr>
            <p:spPr>
              <a:xfrm>
                <a:off x="3939715" y="5398726"/>
                <a:ext cx="1393370" cy="2145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1638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3" name="正方形/長方形 202"/>
            <p:cNvSpPr/>
            <p:nvPr/>
          </p:nvSpPr>
          <p:spPr>
            <a:xfrm rot="5400000">
              <a:off x="2355674" y="4352688"/>
              <a:ext cx="2484000" cy="870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638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3" name="テキスト ボックス 192"/>
          <p:cNvSpPr txBox="1"/>
          <p:nvPr/>
        </p:nvSpPr>
        <p:spPr>
          <a:xfrm>
            <a:off x="2739575" y="3898132"/>
            <a:ext cx="315382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4" name="テキスト ボックス 193"/>
          <p:cNvSpPr txBox="1"/>
          <p:nvPr/>
        </p:nvSpPr>
        <p:spPr>
          <a:xfrm>
            <a:off x="2678010" y="2999431"/>
            <a:ext cx="376949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5" name="テキスト ボックス 194"/>
          <p:cNvSpPr txBox="1"/>
          <p:nvPr/>
        </p:nvSpPr>
        <p:spPr>
          <a:xfrm>
            <a:off x="2743302" y="3598914"/>
            <a:ext cx="311656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6" name="テキスト ボックス 195"/>
          <p:cNvSpPr txBox="1"/>
          <p:nvPr/>
        </p:nvSpPr>
        <p:spPr>
          <a:xfrm>
            <a:off x="2685097" y="2691286"/>
            <a:ext cx="39260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7" name="テキスト ボックス 196"/>
          <p:cNvSpPr txBox="1"/>
          <p:nvPr/>
        </p:nvSpPr>
        <p:spPr>
          <a:xfrm>
            <a:off x="2685097" y="3302075"/>
            <a:ext cx="41566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8" name="テキスト ボックス 197"/>
          <p:cNvSpPr txBox="1"/>
          <p:nvPr/>
        </p:nvSpPr>
        <p:spPr>
          <a:xfrm>
            <a:off x="3157200" y="3945440"/>
            <a:ext cx="3080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9" name="テキスト ボックス 198"/>
          <p:cNvSpPr txBox="1"/>
          <p:nvPr/>
        </p:nvSpPr>
        <p:spPr>
          <a:xfrm>
            <a:off x="3884400" y="3945440"/>
            <a:ext cx="3080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</a:t>
            </a:r>
            <a:endParaRPr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0" name="テキスト ボックス 199"/>
          <p:cNvSpPr txBox="1"/>
          <p:nvPr/>
        </p:nvSpPr>
        <p:spPr>
          <a:xfrm>
            <a:off x="3070800" y="4087099"/>
            <a:ext cx="1152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 of passages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1" name="テキスト ボックス 200"/>
          <p:cNvSpPr txBox="1"/>
          <p:nvPr/>
        </p:nvSpPr>
        <p:spPr>
          <a:xfrm rot="16200000">
            <a:off x="1735545" y="3042430"/>
            <a:ext cx="1781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500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3729059" y="2482876"/>
            <a:ext cx="1354011" cy="501269"/>
            <a:chOff x="4144558" y="2872392"/>
            <a:chExt cx="1488252" cy="550967"/>
          </a:xfrm>
        </p:grpSpPr>
        <p:grpSp>
          <p:nvGrpSpPr>
            <p:cNvPr id="206" name="グループ化 205"/>
            <p:cNvGrpSpPr/>
            <p:nvPr/>
          </p:nvGrpSpPr>
          <p:grpSpPr>
            <a:xfrm>
              <a:off x="4172920" y="2872392"/>
              <a:ext cx="1459890" cy="550967"/>
              <a:chOff x="11911054" y="162744"/>
              <a:chExt cx="2008709" cy="994241"/>
            </a:xfrm>
          </p:grpSpPr>
          <p:sp>
            <p:nvSpPr>
              <p:cNvPr id="209" name="正方形/長方形 208"/>
              <p:cNvSpPr/>
              <p:nvPr/>
            </p:nvSpPr>
            <p:spPr>
              <a:xfrm>
                <a:off x="11911054" y="162744"/>
                <a:ext cx="1522961" cy="474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r>
                  <a:rPr lang="en-US" altLang="ja-JP" sz="956" b="1" dirty="0">
                    <a:ea typeface="HGｺﾞｼｯｸE" panose="020B0909000000000000" pitchFamily="49" charset="-128"/>
                    <a:cs typeface="Arial" panose="020B0604020202020204" pitchFamily="34" charset="0"/>
                  </a:rPr>
                  <a:t>: OP9/G cells</a:t>
                </a:r>
                <a:endParaRPr lang="ja-JP" altLang="en-US" sz="956" b="1" dirty="0">
                  <a:ea typeface="HGｺﾞｼｯｸE" panose="020B0909000000000000" pitchFamily="49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0" name="正方形/長方形 209"/>
              <p:cNvSpPr/>
              <p:nvPr/>
            </p:nvSpPr>
            <p:spPr>
              <a:xfrm>
                <a:off x="11911054" y="682098"/>
                <a:ext cx="2008709" cy="474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r>
                  <a:rPr lang="en-US" altLang="ja-JP" sz="956" b="1" dirty="0">
                    <a:ea typeface="HGｺﾞｼｯｸE" panose="020B0909000000000000" pitchFamily="49" charset="-128"/>
                    <a:cs typeface="Arial" panose="020B0604020202020204" pitchFamily="34" charset="0"/>
                  </a:rPr>
                  <a:t>: OP9/G-DLL1 cells</a:t>
                </a:r>
                <a:endParaRPr lang="ja-JP" altLang="en-US" sz="956" b="1" dirty="0">
                  <a:ea typeface="HGｺﾞｼｯｸE" panose="020B0909000000000000" pitchFamily="49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2" name="正方形/長方形 211"/>
            <p:cNvSpPr/>
            <p:nvPr/>
          </p:nvSpPr>
          <p:spPr>
            <a:xfrm>
              <a:off x="4144558" y="2925012"/>
              <a:ext cx="7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 b="1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  <p:sp>
          <p:nvSpPr>
            <p:cNvPr id="213" name="正方形/長方形 212"/>
            <p:cNvSpPr/>
            <p:nvPr/>
          </p:nvSpPr>
          <p:spPr>
            <a:xfrm>
              <a:off x="4146651" y="3213415"/>
              <a:ext cx="72000" cy="180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 b="1">
                <a:latin typeface="Arial" panose="020B0604020202020204" pitchFamily="34" charset="0"/>
                <a:ea typeface="HGｺﾞｼｯｸE" panose="020B0909000000000000" pitchFamily="49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9" name="グループ化 8"/>
          <p:cNvGrpSpPr/>
          <p:nvPr/>
        </p:nvGrpSpPr>
        <p:grpSpPr>
          <a:xfrm>
            <a:off x="3174003" y="4250356"/>
            <a:ext cx="2356130" cy="2029536"/>
            <a:chOff x="653051" y="5518690"/>
            <a:chExt cx="2356130" cy="2029536"/>
          </a:xfrm>
        </p:grpSpPr>
        <p:sp>
          <p:nvSpPr>
            <p:cNvPr id="106" name="Text Box 40"/>
            <p:cNvSpPr txBox="1">
              <a:spLocks noChangeArrowheads="1"/>
            </p:cNvSpPr>
            <p:nvPr/>
          </p:nvSpPr>
          <p:spPr bwMode="auto">
            <a:xfrm rot="16200000">
              <a:off x="281498" y="6196608"/>
              <a:ext cx="157127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1pPr>
              <a:lvl2pPr marL="37931725" indent="-37474525"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2pPr>
              <a:lvl3pPr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3pPr>
              <a:lvl4pPr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4pPr>
              <a:lvl5pPr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5pPr>
              <a:lvl6pPr marL="2282825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6pPr>
              <a:lvl7pPr marL="2740025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7pPr>
              <a:lvl8pPr marL="3197225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8pPr>
              <a:lvl9pPr marL="3654425" indent="1588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Helvetica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Percentage of CD45</a:t>
              </a:r>
              <a:r>
                <a:rPr lang="en-US" altLang="ja-JP" sz="800" baseline="300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+ </a:t>
              </a:r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cells</a:t>
              </a:r>
            </a:p>
          </p:txBody>
        </p:sp>
        <p:grpSp>
          <p:nvGrpSpPr>
            <p:cNvPr id="8" name="グループ化 7"/>
            <p:cNvGrpSpPr/>
            <p:nvPr/>
          </p:nvGrpSpPr>
          <p:grpSpPr>
            <a:xfrm>
              <a:off x="653051" y="5688140"/>
              <a:ext cx="2356130" cy="1860086"/>
              <a:chOff x="653051" y="5688140"/>
              <a:chExt cx="2356130" cy="1860086"/>
            </a:xfrm>
          </p:grpSpPr>
          <p:grpSp>
            <p:nvGrpSpPr>
              <p:cNvPr id="7" name="グループ化 6"/>
              <p:cNvGrpSpPr/>
              <p:nvPr/>
            </p:nvGrpSpPr>
            <p:grpSpPr>
              <a:xfrm>
                <a:off x="1122000" y="5688140"/>
                <a:ext cx="1746000" cy="1497600"/>
                <a:chOff x="1122000" y="5688140"/>
                <a:chExt cx="1746000" cy="1497600"/>
              </a:xfrm>
            </p:grpSpPr>
            <p:graphicFrame>
              <p:nvGraphicFramePr>
                <p:cNvPr id="128" name="グラフ 127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2649614817"/>
                    </p:ext>
                  </p:extLst>
                </p:nvPr>
              </p:nvGraphicFramePr>
              <p:xfrm>
                <a:off x="1122000" y="5688140"/>
                <a:ext cx="1746000" cy="14976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sp>
              <p:nvSpPr>
                <p:cNvPr id="6" name="正方形/長方形 5"/>
                <p:cNvSpPr/>
                <p:nvPr/>
              </p:nvSpPr>
              <p:spPr>
                <a:xfrm>
                  <a:off x="1200784" y="5814060"/>
                  <a:ext cx="94616" cy="11963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9" name="正方形/長方形 138"/>
                <p:cNvSpPr/>
                <p:nvPr/>
              </p:nvSpPr>
              <p:spPr>
                <a:xfrm rot="5400000">
                  <a:off x="1916643" y="6491061"/>
                  <a:ext cx="94616" cy="119634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4" name="Rectangle 25"/>
              <p:cNvSpPr>
                <a:spLocks noChangeArrowheads="1"/>
              </p:cNvSpPr>
              <p:nvPr/>
            </p:nvSpPr>
            <p:spPr bwMode="auto">
              <a:xfrm>
                <a:off x="1240724" y="6877806"/>
                <a:ext cx="51296" cy="112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728" dirty="0">
                    <a:solidFill>
                      <a:srgbClr val="00000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0</a:t>
                </a:r>
                <a:endPara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1196092" y="5773291"/>
                <a:ext cx="102592" cy="112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728" dirty="0">
                    <a:solidFill>
                      <a:srgbClr val="00000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60</a:t>
                </a:r>
                <a:endPara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3" name="Rectangle 27"/>
              <p:cNvSpPr>
                <a:spLocks noChangeArrowheads="1"/>
              </p:cNvSpPr>
              <p:nvPr/>
            </p:nvSpPr>
            <p:spPr bwMode="auto">
              <a:xfrm>
                <a:off x="1190394" y="6538136"/>
                <a:ext cx="102592" cy="112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728" dirty="0">
                    <a:solidFill>
                      <a:srgbClr val="00000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20</a:t>
                </a:r>
                <a:endPara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6" name="Rectangle 27"/>
              <p:cNvSpPr>
                <a:spLocks noChangeArrowheads="1"/>
              </p:cNvSpPr>
              <p:nvPr/>
            </p:nvSpPr>
            <p:spPr bwMode="auto">
              <a:xfrm>
                <a:off x="1189445" y="6156106"/>
                <a:ext cx="102592" cy="112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728" dirty="0">
                    <a:solidFill>
                      <a:srgbClr val="00000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40</a:t>
                </a:r>
                <a:endPara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07" name="テキスト ボックス 169"/>
              <p:cNvSpPr txBox="1">
                <a:spLocks noChangeArrowheads="1"/>
              </p:cNvSpPr>
              <p:nvPr/>
            </p:nvSpPr>
            <p:spPr bwMode="auto">
              <a:xfrm>
                <a:off x="653051" y="6950520"/>
                <a:ext cx="847217" cy="246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001" b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Jagged 1</a:t>
                </a:r>
                <a:endParaRPr lang="ja-JP" altLang="en-US" sz="1001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7" name="テキスト ボックス 165"/>
              <p:cNvSpPr txBox="1">
                <a:spLocks noChangeArrowheads="1"/>
              </p:cNvSpPr>
              <p:nvPr/>
            </p:nvSpPr>
            <p:spPr bwMode="auto">
              <a:xfrm rot="16200000">
                <a:off x="1427916" y="6946174"/>
                <a:ext cx="166366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 sz="1274" b="1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4" name="テキスト ボックス 169"/>
              <p:cNvSpPr txBox="1">
                <a:spLocks noChangeArrowheads="1"/>
              </p:cNvSpPr>
              <p:nvPr/>
            </p:nvSpPr>
            <p:spPr bwMode="auto">
              <a:xfrm>
                <a:off x="1357551" y="6911344"/>
                <a:ext cx="297833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274" b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endParaRPr lang="ja-JP" altLang="en-US" sz="1274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6" name="テキスト ボックス 165"/>
              <p:cNvSpPr txBox="1">
                <a:spLocks noChangeArrowheads="1"/>
              </p:cNvSpPr>
              <p:nvPr/>
            </p:nvSpPr>
            <p:spPr bwMode="auto">
              <a:xfrm rot="16200000">
                <a:off x="1940252" y="6945672"/>
                <a:ext cx="165358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 sz="1274" b="1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27" name="テキスト ボックス 169"/>
              <p:cNvSpPr txBox="1">
                <a:spLocks noChangeArrowheads="1"/>
              </p:cNvSpPr>
              <p:nvPr/>
            </p:nvSpPr>
            <p:spPr bwMode="auto">
              <a:xfrm>
                <a:off x="2050462" y="6911344"/>
                <a:ext cx="227903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274" b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endParaRPr lang="ja-JP" altLang="en-US" sz="1274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cxnSp>
            <p:nvCxnSpPr>
              <p:cNvPr id="129" name="直線コネクタ 155"/>
              <p:cNvCxnSpPr>
                <a:cxnSpLocks noChangeShapeType="1"/>
              </p:cNvCxnSpPr>
              <p:nvPr/>
            </p:nvCxnSpPr>
            <p:spPr bwMode="auto">
              <a:xfrm>
                <a:off x="1366146" y="7174151"/>
                <a:ext cx="612000" cy="10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0" name="直線コネクタ 156"/>
              <p:cNvCxnSpPr>
                <a:cxnSpLocks noChangeShapeType="1"/>
              </p:cNvCxnSpPr>
              <p:nvPr/>
            </p:nvCxnSpPr>
            <p:spPr bwMode="auto">
              <a:xfrm>
                <a:off x="2080776" y="7174151"/>
                <a:ext cx="648000" cy="10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1" name="正方形/長方形 131"/>
              <p:cNvSpPr>
                <a:spLocks noChangeArrowheads="1"/>
              </p:cNvSpPr>
              <p:nvPr/>
            </p:nvSpPr>
            <p:spPr bwMode="auto">
              <a:xfrm>
                <a:off x="1203583" y="7140191"/>
                <a:ext cx="1024116" cy="400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001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CD45</a:t>
                </a:r>
                <a:r>
                  <a:rPr lang="en-US" altLang="ja-JP" sz="1001" baseline="30000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r>
                  <a:rPr lang="en-US" altLang="ja-JP" sz="1001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c-KIT</a:t>
                </a:r>
                <a:r>
                  <a:rPr lang="en-US" altLang="ja-JP" sz="1001" baseline="30000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r>
                  <a:rPr lang="en-US" altLang="ja-JP" sz="1001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CD31</a:t>
                </a:r>
                <a:r>
                  <a:rPr lang="en-US" altLang="ja-JP" sz="1001" baseline="30000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+ </a:t>
                </a:r>
                <a:r>
                  <a:rPr lang="en-US" altLang="ja-JP" sz="1001" dirty="0">
                    <a:solidFill>
                      <a:srgbClr val="00B050"/>
                    </a:solidFill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cells</a:t>
                </a:r>
                <a:endParaRPr lang="ja-JP" altLang="en-US" sz="1001" dirty="0">
                  <a:solidFill>
                    <a:srgbClr val="00B050"/>
                  </a:solidFill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2" name="正方形/長方形 130"/>
              <p:cNvSpPr>
                <a:spLocks noChangeArrowheads="1"/>
              </p:cNvSpPr>
              <p:nvPr/>
            </p:nvSpPr>
            <p:spPr bwMode="auto">
              <a:xfrm>
                <a:off x="1978146" y="7147860"/>
                <a:ext cx="1031035" cy="400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00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CD45</a:t>
                </a:r>
                <a:r>
                  <a:rPr lang="en-US" altLang="ja-JP" sz="1001" baseline="30000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r>
                  <a:rPr lang="en-US" altLang="ja-JP" sz="100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c-KIT</a:t>
                </a:r>
                <a:r>
                  <a:rPr lang="en-US" altLang="ja-JP" sz="1001" baseline="30000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</a:t>
                </a:r>
                <a:r>
                  <a:rPr lang="en-US" altLang="ja-JP" sz="100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CD31</a:t>
                </a:r>
                <a:r>
                  <a:rPr lang="en-US" altLang="ja-JP" sz="1001" baseline="30000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– </a:t>
                </a:r>
                <a:r>
                  <a:rPr lang="en-US" altLang="ja-JP" sz="100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cells</a:t>
                </a:r>
                <a:endParaRPr lang="ja-JP" altLang="en-US" sz="100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41" name="テキスト ボックス 169"/>
              <p:cNvSpPr txBox="1">
                <a:spLocks noChangeArrowheads="1"/>
              </p:cNvSpPr>
              <p:nvPr/>
            </p:nvSpPr>
            <p:spPr bwMode="auto">
              <a:xfrm>
                <a:off x="1694902" y="6914924"/>
                <a:ext cx="309496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274" b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+</a:t>
                </a:r>
                <a:endParaRPr lang="ja-JP" altLang="en-US" sz="1274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42" name="テキスト ボックス 169"/>
              <p:cNvSpPr txBox="1">
                <a:spLocks noChangeArrowheads="1"/>
              </p:cNvSpPr>
              <p:nvPr/>
            </p:nvSpPr>
            <p:spPr bwMode="auto">
              <a:xfrm>
                <a:off x="2431591" y="6909208"/>
                <a:ext cx="309496" cy="288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1pPr>
                <a:lvl2pPr marL="37931725" indent="-37474525"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2pPr>
                <a:lvl3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3pPr>
                <a:lvl4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4pPr>
                <a:lvl5pPr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2828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7400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1972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654425" indent="15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000">
                    <a:solidFill>
                      <a:schemeClr val="tx1"/>
                    </a:solidFill>
                    <a:latin typeface="Helvetica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r>
                  <a:rPr lang="en-US" altLang="ja-JP" sz="1274" b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rPr>
                  <a:t>+</a:t>
                </a:r>
                <a:endParaRPr lang="ja-JP" altLang="en-US" sz="1274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3" name="テキスト ボックス 112"/>
          <p:cNvSpPr txBox="1"/>
          <p:nvPr/>
        </p:nvSpPr>
        <p:spPr>
          <a:xfrm>
            <a:off x="3743863" y="6357006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4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83910" y="682461"/>
            <a:ext cx="379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1" name="テキスト ボックス 420"/>
          <p:cNvSpPr txBox="1"/>
          <p:nvPr/>
        </p:nvSpPr>
        <p:spPr>
          <a:xfrm>
            <a:off x="3169142" y="698855"/>
            <a:ext cx="267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テキスト ボックス 421"/>
          <p:cNvSpPr txBox="1"/>
          <p:nvPr/>
        </p:nvSpPr>
        <p:spPr>
          <a:xfrm>
            <a:off x="1218868" y="2627518"/>
            <a:ext cx="267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テキスト ボックス 422"/>
          <p:cNvSpPr txBox="1"/>
          <p:nvPr/>
        </p:nvSpPr>
        <p:spPr>
          <a:xfrm>
            <a:off x="3183211" y="2598100"/>
            <a:ext cx="246675" cy="27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37" y="4666419"/>
            <a:ext cx="1152244" cy="114614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836" y="4659029"/>
            <a:ext cx="1158340" cy="1152244"/>
          </a:xfrm>
          <a:prstGeom prst="rect">
            <a:avLst/>
          </a:prstGeom>
        </p:spPr>
      </p:pic>
      <p:sp>
        <p:nvSpPr>
          <p:cNvPr id="125" name="右大かっこ 124"/>
          <p:cNvSpPr/>
          <p:nvPr/>
        </p:nvSpPr>
        <p:spPr>
          <a:xfrm rot="16200000">
            <a:off x="1274367" y="762746"/>
            <a:ext cx="101530" cy="252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3" name="右大かっこ 132"/>
          <p:cNvSpPr/>
          <p:nvPr/>
        </p:nvSpPr>
        <p:spPr>
          <a:xfrm rot="16200000">
            <a:off x="1282593" y="2702710"/>
            <a:ext cx="101530" cy="252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4" name="右大かっこ 133"/>
          <p:cNvSpPr/>
          <p:nvPr/>
        </p:nvSpPr>
        <p:spPr>
          <a:xfrm rot="16200000">
            <a:off x="3235529" y="768562"/>
            <a:ext cx="101530" cy="252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5" name="右大かっこ 134"/>
          <p:cNvSpPr/>
          <p:nvPr/>
        </p:nvSpPr>
        <p:spPr>
          <a:xfrm rot="16200000">
            <a:off x="3242419" y="2670658"/>
            <a:ext cx="101530" cy="252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645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テキスト ボックス 19"/>
          <p:cNvSpPr txBox="1"/>
          <p:nvPr/>
        </p:nvSpPr>
        <p:spPr>
          <a:xfrm>
            <a:off x="0" y="757408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21" name="グループ化 20"/>
          <p:cNvGrpSpPr>
            <a:grpSpLocks noChangeAspect="1"/>
          </p:cNvGrpSpPr>
          <p:nvPr/>
        </p:nvGrpSpPr>
        <p:grpSpPr>
          <a:xfrm>
            <a:off x="392317" y="795903"/>
            <a:ext cx="1933377" cy="1641830"/>
            <a:chOff x="3760320" y="2748566"/>
            <a:chExt cx="3035813" cy="2578008"/>
          </a:xfrm>
        </p:grpSpPr>
        <p:sp>
          <p:nvSpPr>
            <p:cNvPr id="22" name="テキスト ボックス 21"/>
            <p:cNvSpPr txBox="1"/>
            <p:nvPr/>
          </p:nvSpPr>
          <p:spPr>
            <a:xfrm rot="19620000">
              <a:off x="3808263" y="2805169"/>
              <a:ext cx="932730" cy="3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Mock</a:t>
              </a:r>
              <a:endParaRPr lang="ja-JP" altLang="en-US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 rot="19620000">
              <a:off x="4308681" y="2766523"/>
              <a:ext cx="1072829" cy="3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Hes1</a:t>
              </a:r>
              <a:endParaRPr lang="ja-JP" altLang="en-US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 rot="19620000">
              <a:off x="4816629" y="2748566"/>
              <a:ext cx="1113141" cy="38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1" b="1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Hes5</a:t>
              </a:r>
              <a:endParaRPr lang="ja-JP" altLang="en-US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25" name="グループ化 24"/>
            <p:cNvGrpSpPr>
              <a:grpSpLocks/>
            </p:cNvGrpSpPr>
            <p:nvPr/>
          </p:nvGrpSpPr>
          <p:grpSpPr>
            <a:xfrm>
              <a:off x="3760320" y="3248807"/>
              <a:ext cx="3035813" cy="2077767"/>
              <a:chOff x="884950" y="702120"/>
              <a:chExt cx="2004845" cy="1482049"/>
            </a:xfrm>
          </p:grpSpPr>
          <p:grpSp>
            <p:nvGrpSpPr>
              <p:cNvPr id="26" name="グループ化 25"/>
              <p:cNvGrpSpPr/>
              <p:nvPr/>
            </p:nvGrpSpPr>
            <p:grpSpPr>
              <a:xfrm>
                <a:off x="884950" y="702120"/>
                <a:ext cx="1701286" cy="275914"/>
                <a:chOff x="884950" y="702120"/>
                <a:chExt cx="1701286" cy="275914"/>
              </a:xfrm>
            </p:grpSpPr>
            <p:pic>
              <p:nvPicPr>
                <p:cNvPr id="42" name="図 41"/>
                <p:cNvPicPr preferRelativeResize="0">
                  <a:picLocks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743118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43" name="テキスト ボックス 42"/>
                <p:cNvSpPr txBox="1">
                  <a:spLocks/>
                </p:cNvSpPr>
                <p:nvPr/>
              </p:nvSpPr>
              <p:spPr>
                <a:xfrm>
                  <a:off x="1938235" y="702120"/>
                  <a:ext cx="648001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c-</a:t>
                  </a:r>
                  <a:r>
                    <a:rPr lang="en-US" altLang="ja-JP" sz="1001" i="1" dirty="0" err="1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Myb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7" name="グループ化 26"/>
              <p:cNvGrpSpPr/>
              <p:nvPr/>
            </p:nvGrpSpPr>
            <p:grpSpPr>
              <a:xfrm>
                <a:off x="884950" y="945958"/>
                <a:ext cx="1696930" cy="275914"/>
                <a:chOff x="884950" y="1194155"/>
                <a:chExt cx="1696930" cy="275914"/>
              </a:xfrm>
            </p:grpSpPr>
            <p:pic>
              <p:nvPicPr>
                <p:cNvPr id="40" name="図 39"/>
                <p:cNvPicPr preferRelativeResize="0">
                  <a:picLocks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1224331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41" name="テキスト ボックス 40"/>
                <p:cNvSpPr txBox="1">
                  <a:spLocks/>
                </p:cNvSpPr>
                <p:nvPr/>
              </p:nvSpPr>
              <p:spPr>
                <a:xfrm>
                  <a:off x="1933880" y="1194155"/>
                  <a:ext cx="648000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Runx1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グループ化 27"/>
              <p:cNvGrpSpPr/>
              <p:nvPr/>
            </p:nvGrpSpPr>
            <p:grpSpPr>
              <a:xfrm>
                <a:off x="884950" y="1176730"/>
                <a:ext cx="1692573" cy="275914"/>
                <a:chOff x="884950" y="1751502"/>
                <a:chExt cx="1692573" cy="275914"/>
              </a:xfrm>
            </p:grpSpPr>
            <p:pic>
              <p:nvPicPr>
                <p:cNvPr id="38" name="図 37"/>
                <p:cNvPicPr preferRelativeResize="0">
                  <a:picLocks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1788613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39" name="テキスト ボックス 38"/>
                <p:cNvSpPr txBox="1">
                  <a:spLocks/>
                </p:cNvSpPr>
                <p:nvPr/>
              </p:nvSpPr>
              <p:spPr>
                <a:xfrm>
                  <a:off x="1929523" y="1751502"/>
                  <a:ext cx="648000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01" i="1" dirty="0" err="1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EpoR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グループ化 28"/>
              <p:cNvGrpSpPr/>
              <p:nvPr/>
            </p:nvGrpSpPr>
            <p:grpSpPr>
              <a:xfrm>
                <a:off x="884950" y="1420574"/>
                <a:ext cx="2004845" cy="275914"/>
                <a:chOff x="884950" y="2321915"/>
                <a:chExt cx="2004845" cy="275914"/>
              </a:xfrm>
            </p:grpSpPr>
            <p:pic>
              <p:nvPicPr>
                <p:cNvPr id="36" name="図 35"/>
                <p:cNvPicPr preferRelativeResize="0">
                  <a:picLocks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2352895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37" name="テキスト ボックス 36"/>
                <p:cNvSpPr txBox="1">
                  <a:spLocks/>
                </p:cNvSpPr>
                <p:nvPr/>
              </p:nvSpPr>
              <p:spPr>
                <a:xfrm>
                  <a:off x="1925169" y="2321915"/>
                  <a:ext cx="964626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β</a:t>
                  </a:r>
                  <a:r>
                    <a:rPr lang="en-US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-globin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0" name="グループ化 29"/>
              <p:cNvGrpSpPr/>
              <p:nvPr/>
            </p:nvGrpSpPr>
            <p:grpSpPr>
              <a:xfrm>
                <a:off x="884950" y="1664411"/>
                <a:ext cx="1840482" cy="275914"/>
                <a:chOff x="884950" y="2827011"/>
                <a:chExt cx="1840482" cy="275914"/>
              </a:xfrm>
            </p:grpSpPr>
            <p:pic>
              <p:nvPicPr>
                <p:cNvPr id="34" name="図 33"/>
                <p:cNvPicPr preferRelativeResize="0">
                  <a:picLocks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2855302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35" name="テキスト ボックス 34"/>
                <p:cNvSpPr txBox="1">
                  <a:spLocks/>
                </p:cNvSpPr>
                <p:nvPr/>
              </p:nvSpPr>
              <p:spPr>
                <a:xfrm>
                  <a:off x="1920807" y="2827011"/>
                  <a:ext cx="804625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GATA2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1" name="グループ化 30"/>
              <p:cNvGrpSpPr/>
              <p:nvPr/>
            </p:nvGrpSpPr>
            <p:grpSpPr>
              <a:xfrm>
                <a:off x="884950" y="1908255"/>
                <a:ext cx="1679508" cy="275914"/>
                <a:chOff x="884950" y="3332107"/>
                <a:chExt cx="1679508" cy="275914"/>
              </a:xfrm>
            </p:grpSpPr>
            <p:pic>
              <p:nvPicPr>
                <p:cNvPr id="32" name="図 31"/>
                <p:cNvPicPr preferRelativeResize="0">
                  <a:picLocks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950" y="3357709"/>
                  <a:ext cx="1080000" cy="216000"/>
                </a:xfrm>
                <a:prstGeom prst="rect">
                  <a:avLst/>
                </a:prstGeom>
              </p:spPr>
            </p:pic>
            <p:sp>
              <p:nvSpPr>
                <p:cNvPr id="33" name="テキスト ボックス 32"/>
                <p:cNvSpPr txBox="1">
                  <a:spLocks/>
                </p:cNvSpPr>
                <p:nvPr/>
              </p:nvSpPr>
              <p:spPr>
                <a:xfrm>
                  <a:off x="1916457" y="3332107"/>
                  <a:ext cx="648001" cy="275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01" i="1" dirty="0">
                      <a:latin typeface="Arial" panose="020B0604020202020204" pitchFamily="34" charset="0"/>
                      <a:ea typeface="Meiryo UI" panose="020B0604030504040204" pitchFamily="50" charset="-128"/>
                      <a:cs typeface="Arial" panose="020B0604020202020204" pitchFamily="34" charset="0"/>
                    </a:rPr>
                    <a:t>Actin</a:t>
                  </a:r>
                  <a:endParaRPr lang="ja-JP" altLang="en-US" sz="1001" i="1" dirty="0">
                    <a:latin typeface="Arial" panose="020B0604020202020204" pitchFamily="34" charset="0"/>
                    <a:ea typeface="Meiryo UI" panose="020B0604030504040204" pitchFamily="50" charset="-128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14" name="テキスト ボックス 113"/>
          <p:cNvSpPr txBox="1"/>
          <p:nvPr/>
        </p:nvSpPr>
        <p:spPr>
          <a:xfrm>
            <a:off x="0" y="2361246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501594" y="3864204"/>
            <a:ext cx="301456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427309" y="3550991"/>
            <a:ext cx="447748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431360" y="2682820"/>
            <a:ext cx="345488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60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427309" y="3111284"/>
            <a:ext cx="372986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40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83" name="グラフ 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854195"/>
              </p:ext>
            </p:extLst>
          </p:nvPr>
        </p:nvGraphicFramePr>
        <p:xfrm>
          <a:off x="531922" y="2634888"/>
          <a:ext cx="1515276" cy="1630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79" name="直線コネクタ 78"/>
          <p:cNvCxnSpPr/>
          <p:nvPr/>
        </p:nvCxnSpPr>
        <p:spPr>
          <a:xfrm flipV="1">
            <a:off x="664634" y="3645310"/>
            <a:ext cx="51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/>
          <p:nvPr/>
        </p:nvCxnSpPr>
        <p:spPr>
          <a:xfrm flipV="1">
            <a:off x="664632" y="3210721"/>
            <a:ext cx="51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V="1">
            <a:off x="664628" y="2776132"/>
            <a:ext cx="517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正方形/長方形 71"/>
          <p:cNvSpPr/>
          <p:nvPr/>
        </p:nvSpPr>
        <p:spPr>
          <a:xfrm>
            <a:off x="631120" y="4016803"/>
            <a:ext cx="1306573" cy="180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8">
              <a:latin typeface="Arial" panose="020B0604020202020204" pitchFamily="34" charset="0"/>
              <a:ea typeface="HGｺﾞｼｯｸE" panose="020B09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1025001" y="3936241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1439416" y="3935708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5" name="テキスト ボックス 114"/>
          <p:cNvSpPr txBox="1"/>
          <p:nvPr/>
        </p:nvSpPr>
        <p:spPr>
          <a:xfrm rot="16200000">
            <a:off x="-462782" y="3058591"/>
            <a:ext cx="1651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total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(CFU-C)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608909" y="3935705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105" name="グラフ 10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945162"/>
              </p:ext>
            </p:extLst>
          </p:nvPr>
        </p:nvGraphicFramePr>
        <p:xfrm>
          <a:off x="2298904" y="2644798"/>
          <a:ext cx="1501672" cy="1613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09" name="テキスト ボックス 108"/>
          <p:cNvSpPr txBox="1"/>
          <p:nvPr/>
        </p:nvSpPr>
        <p:spPr>
          <a:xfrm>
            <a:off x="2246716" y="3877634"/>
            <a:ext cx="293690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0" name="テキスト ボックス 109"/>
          <p:cNvSpPr txBox="1"/>
          <p:nvPr/>
        </p:nvSpPr>
        <p:spPr>
          <a:xfrm>
            <a:off x="2248808" y="3641713"/>
            <a:ext cx="337519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2192429" y="2988586"/>
            <a:ext cx="389803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2194152" y="3317942"/>
            <a:ext cx="46247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3" name="テキスト ボックス 112"/>
          <p:cNvSpPr txBox="1"/>
          <p:nvPr/>
        </p:nvSpPr>
        <p:spPr>
          <a:xfrm>
            <a:off x="2193453" y="2661045"/>
            <a:ext cx="388779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96" name="直線コネクタ 95"/>
          <p:cNvCxnSpPr/>
          <p:nvPr/>
        </p:nvCxnSpPr>
        <p:spPr>
          <a:xfrm flipV="1">
            <a:off x="2431650" y="3732107"/>
            <a:ext cx="51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コネクタ 96"/>
          <p:cNvCxnSpPr/>
          <p:nvPr/>
        </p:nvCxnSpPr>
        <p:spPr>
          <a:xfrm flipV="1">
            <a:off x="2431650" y="3408666"/>
            <a:ext cx="51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コネクタ 97"/>
          <p:cNvCxnSpPr/>
          <p:nvPr/>
        </p:nvCxnSpPr>
        <p:spPr>
          <a:xfrm flipV="1">
            <a:off x="2435464" y="3085800"/>
            <a:ext cx="51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/>
          <p:cNvCxnSpPr/>
          <p:nvPr/>
        </p:nvCxnSpPr>
        <p:spPr>
          <a:xfrm flipV="1">
            <a:off x="2435464" y="2786865"/>
            <a:ext cx="512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正方形/長方形 89"/>
          <p:cNvSpPr/>
          <p:nvPr/>
        </p:nvSpPr>
        <p:spPr>
          <a:xfrm>
            <a:off x="2426090" y="3984221"/>
            <a:ext cx="1262679" cy="178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8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800531" y="3940893"/>
            <a:ext cx="532976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3202600" y="3940893"/>
            <a:ext cx="56243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8" name="テキスト ボックス 117"/>
          <p:cNvSpPr txBox="1"/>
          <p:nvPr/>
        </p:nvSpPr>
        <p:spPr>
          <a:xfrm>
            <a:off x="2394141" y="3939676"/>
            <a:ext cx="548836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 rot="16200000">
            <a:off x="1257512" y="3055279"/>
            <a:ext cx="1715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47" name="グラフ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8828608"/>
              </p:ext>
            </p:extLst>
          </p:nvPr>
        </p:nvGraphicFramePr>
        <p:xfrm>
          <a:off x="4030856" y="2645087"/>
          <a:ext cx="1494589" cy="161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67" name="テキスト ボックス 66"/>
          <p:cNvSpPr txBox="1"/>
          <p:nvPr/>
        </p:nvSpPr>
        <p:spPr>
          <a:xfrm>
            <a:off x="3997771" y="3850577"/>
            <a:ext cx="297468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3921913" y="3329967"/>
            <a:ext cx="348154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3925590" y="2680500"/>
            <a:ext cx="367707" cy="204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5" name="直線コネクタ 54"/>
          <p:cNvCxnSpPr/>
          <p:nvPr/>
        </p:nvCxnSpPr>
        <p:spPr>
          <a:xfrm flipV="1">
            <a:off x="4164472" y="3420194"/>
            <a:ext cx="512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 flipV="1">
            <a:off x="4164919" y="2779490"/>
            <a:ext cx="512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正方形/長方形 57"/>
          <p:cNvSpPr/>
          <p:nvPr/>
        </p:nvSpPr>
        <p:spPr>
          <a:xfrm>
            <a:off x="4138328" y="4007763"/>
            <a:ext cx="1262679" cy="178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38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4536177" y="3932418"/>
            <a:ext cx="554792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4966227" y="3932418"/>
            <a:ext cx="541652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4132020" y="3931116"/>
            <a:ext cx="548837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3" name="テキスト ボックス 122"/>
          <p:cNvSpPr txBox="1"/>
          <p:nvPr/>
        </p:nvSpPr>
        <p:spPr>
          <a:xfrm rot="16200000">
            <a:off x="3003021" y="2995065"/>
            <a:ext cx="1717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erythroid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(CFU-E)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7" name="テキスト ボックス 106"/>
          <p:cNvSpPr txBox="1"/>
          <p:nvPr/>
        </p:nvSpPr>
        <p:spPr>
          <a:xfrm>
            <a:off x="3743863" y="4243960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5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63" name="テキスト ボックス 362"/>
          <p:cNvSpPr txBox="1"/>
          <p:nvPr/>
        </p:nvSpPr>
        <p:spPr>
          <a:xfrm>
            <a:off x="2661443" y="2768466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テキスト ボックス 363"/>
          <p:cNvSpPr txBox="1"/>
          <p:nvPr/>
        </p:nvSpPr>
        <p:spPr>
          <a:xfrm>
            <a:off x="4597809" y="2533064"/>
            <a:ext cx="385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テキスト ボックス 364"/>
          <p:cNvSpPr txBox="1"/>
          <p:nvPr/>
        </p:nvSpPr>
        <p:spPr>
          <a:xfrm>
            <a:off x="4453977" y="3358151"/>
            <a:ext cx="240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右大かっこ 87"/>
          <p:cNvSpPr/>
          <p:nvPr/>
        </p:nvSpPr>
        <p:spPr>
          <a:xfrm rot="16200000">
            <a:off x="4523597" y="3357686"/>
            <a:ext cx="101530" cy="4032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右大かっこ 88"/>
          <p:cNvSpPr/>
          <p:nvPr/>
        </p:nvSpPr>
        <p:spPr>
          <a:xfrm rot="16200000">
            <a:off x="4726997" y="2331559"/>
            <a:ext cx="101530" cy="810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右大かっこ 92"/>
          <p:cNvSpPr/>
          <p:nvPr/>
        </p:nvSpPr>
        <p:spPr>
          <a:xfrm rot="16200000">
            <a:off x="2795602" y="2768271"/>
            <a:ext cx="101530" cy="4032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3882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グラフ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0808"/>
              </p:ext>
            </p:extLst>
          </p:nvPr>
        </p:nvGraphicFramePr>
        <p:xfrm>
          <a:off x="2356120" y="3462559"/>
          <a:ext cx="1986361" cy="172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4" name="グラフ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461712"/>
              </p:ext>
            </p:extLst>
          </p:nvPr>
        </p:nvGraphicFramePr>
        <p:xfrm>
          <a:off x="2358196" y="934091"/>
          <a:ext cx="1986362" cy="172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3" name="図 162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8" y="942495"/>
            <a:ext cx="1044000" cy="216000"/>
          </a:xfrm>
          <a:prstGeom prst="rect">
            <a:avLst/>
          </a:prstGeom>
        </p:spPr>
      </p:pic>
      <p:sp>
        <p:nvSpPr>
          <p:cNvPr id="164" name="テキスト ボックス 163"/>
          <p:cNvSpPr txBox="1"/>
          <p:nvPr/>
        </p:nvSpPr>
        <p:spPr>
          <a:xfrm>
            <a:off x="221805" y="741600"/>
            <a:ext cx="590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5" name="テキスト ボックス 164"/>
          <p:cNvSpPr txBox="1"/>
          <p:nvPr/>
        </p:nvSpPr>
        <p:spPr>
          <a:xfrm>
            <a:off x="705081" y="741600"/>
            <a:ext cx="9279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66" name="図 165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78" y="1385132"/>
            <a:ext cx="1044000" cy="216000"/>
          </a:xfrm>
          <a:prstGeom prst="rect">
            <a:avLst/>
          </a:prstGeom>
        </p:spPr>
      </p:pic>
      <p:sp>
        <p:nvSpPr>
          <p:cNvPr id="167" name="テキスト ボックス 166"/>
          <p:cNvSpPr txBox="1"/>
          <p:nvPr/>
        </p:nvSpPr>
        <p:spPr>
          <a:xfrm>
            <a:off x="221807" y="1170072"/>
            <a:ext cx="5703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8" name="テキスト ボックス 167"/>
          <p:cNvSpPr txBox="1"/>
          <p:nvPr/>
        </p:nvSpPr>
        <p:spPr>
          <a:xfrm>
            <a:off x="703045" y="1171040"/>
            <a:ext cx="9604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1" name="正方形/長方形 170"/>
          <p:cNvSpPr/>
          <p:nvPr/>
        </p:nvSpPr>
        <p:spPr>
          <a:xfrm>
            <a:off x="2688197" y="2489857"/>
            <a:ext cx="1381630" cy="73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正方形/長方形 171"/>
          <p:cNvSpPr/>
          <p:nvPr/>
        </p:nvSpPr>
        <p:spPr>
          <a:xfrm rot="5400000">
            <a:off x="1737853" y="1682360"/>
            <a:ext cx="1511156" cy="129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3" name="テキスト ボックス 172"/>
          <p:cNvSpPr txBox="1"/>
          <p:nvPr/>
        </p:nvSpPr>
        <p:spPr>
          <a:xfrm>
            <a:off x="2418548" y="2337406"/>
            <a:ext cx="1993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4" name="テキスト ボックス 173"/>
          <p:cNvSpPr txBox="1"/>
          <p:nvPr/>
        </p:nvSpPr>
        <p:spPr>
          <a:xfrm>
            <a:off x="2370891" y="1875103"/>
            <a:ext cx="3056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5" name="テキスト ボックス 174"/>
          <p:cNvSpPr txBox="1"/>
          <p:nvPr/>
        </p:nvSpPr>
        <p:spPr>
          <a:xfrm>
            <a:off x="2371380" y="974742"/>
            <a:ext cx="3216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2374218" y="1426771"/>
            <a:ext cx="2976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8" name="テキスト ボックス 177"/>
          <p:cNvSpPr txBox="1"/>
          <p:nvPr/>
        </p:nvSpPr>
        <p:spPr>
          <a:xfrm rot="19208255">
            <a:off x="2630132" y="2426632"/>
            <a:ext cx="4293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79" name="テキスト ボックス 178"/>
          <p:cNvSpPr txBox="1"/>
          <p:nvPr/>
        </p:nvSpPr>
        <p:spPr>
          <a:xfrm rot="19208255">
            <a:off x="2693992" y="2582495"/>
            <a:ext cx="931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0" name="テキスト ボックス 179"/>
          <p:cNvSpPr txBox="1"/>
          <p:nvPr/>
        </p:nvSpPr>
        <p:spPr>
          <a:xfrm rot="19208255">
            <a:off x="3175225" y="2592922"/>
            <a:ext cx="902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1" name="テキスト ボックス 180"/>
          <p:cNvSpPr txBox="1"/>
          <p:nvPr/>
        </p:nvSpPr>
        <p:spPr>
          <a:xfrm rot="16200000">
            <a:off x="1438425" y="1399148"/>
            <a:ext cx="1734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82" name="直線コネクタ 181"/>
          <p:cNvCxnSpPr/>
          <p:nvPr/>
        </p:nvCxnSpPr>
        <p:spPr>
          <a:xfrm flipH="1">
            <a:off x="2856714" y="1297441"/>
            <a:ext cx="0" cy="1044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線コネクタ 182"/>
          <p:cNvCxnSpPr/>
          <p:nvPr/>
        </p:nvCxnSpPr>
        <p:spPr>
          <a:xfrm rot="5400000" flipH="1">
            <a:off x="3123555" y="1031062"/>
            <a:ext cx="0" cy="54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線コネクタ 183"/>
          <p:cNvCxnSpPr/>
          <p:nvPr/>
        </p:nvCxnSpPr>
        <p:spPr>
          <a:xfrm flipH="1">
            <a:off x="3390485" y="1298694"/>
            <a:ext cx="0" cy="43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線コネクタ 184"/>
          <p:cNvCxnSpPr/>
          <p:nvPr/>
        </p:nvCxnSpPr>
        <p:spPr>
          <a:xfrm flipH="1">
            <a:off x="2856714" y="1108821"/>
            <a:ext cx="0" cy="1044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線コネクタ 185"/>
          <p:cNvCxnSpPr/>
          <p:nvPr/>
        </p:nvCxnSpPr>
        <p:spPr>
          <a:xfrm rot="5400000" flipH="1">
            <a:off x="3386712" y="574220"/>
            <a:ext cx="0" cy="1069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線コネクタ 186"/>
          <p:cNvCxnSpPr/>
          <p:nvPr/>
        </p:nvCxnSpPr>
        <p:spPr>
          <a:xfrm flipH="1">
            <a:off x="3923075" y="1104454"/>
            <a:ext cx="0" cy="648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1" name="図 190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00" y="2167029"/>
            <a:ext cx="1044000" cy="216000"/>
          </a:xfrm>
          <a:prstGeom prst="rect">
            <a:avLst/>
          </a:prstGeom>
        </p:spPr>
      </p:pic>
      <p:pic>
        <p:nvPicPr>
          <p:cNvPr id="192" name="図 191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873"/>
          <a:stretch/>
        </p:blipFill>
        <p:spPr>
          <a:xfrm>
            <a:off x="247700" y="2395067"/>
            <a:ext cx="1044000" cy="216000"/>
          </a:xfrm>
          <a:prstGeom prst="rect">
            <a:avLst/>
          </a:prstGeom>
        </p:spPr>
      </p:pic>
      <p:pic>
        <p:nvPicPr>
          <p:cNvPr id="193" name="図 192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00" y="2625709"/>
            <a:ext cx="1044000" cy="216000"/>
          </a:xfrm>
          <a:prstGeom prst="rect">
            <a:avLst/>
          </a:prstGeom>
        </p:spPr>
      </p:pic>
      <p:sp>
        <p:nvSpPr>
          <p:cNvPr id="195" name="テキスト ボックス 194"/>
          <p:cNvSpPr txBox="1"/>
          <p:nvPr/>
        </p:nvSpPr>
        <p:spPr>
          <a:xfrm rot="19509797">
            <a:off x="235244" y="1844975"/>
            <a:ext cx="6254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6" name="テキスト ボックス 195"/>
          <p:cNvSpPr txBox="1"/>
          <p:nvPr/>
        </p:nvSpPr>
        <p:spPr>
          <a:xfrm rot="19509797">
            <a:off x="556149" y="1783171"/>
            <a:ext cx="9217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7" name="テキスト ボックス 196"/>
          <p:cNvSpPr txBox="1"/>
          <p:nvPr/>
        </p:nvSpPr>
        <p:spPr>
          <a:xfrm rot="19509797">
            <a:off x="902815" y="1773011"/>
            <a:ext cx="9742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shNotch1#2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8" name="テキスト ボックス 197"/>
          <p:cNvSpPr txBox="1"/>
          <p:nvPr/>
        </p:nvSpPr>
        <p:spPr>
          <a:xfrm>
            <a:off x="1240880" y="2174822"/>
            <a:ext cx="569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9" name="テキスト ボックス 198"/>
          <p:cNvSpPr txBox="1"/>
          <p:nvPr/>
        </p:nvSpPr>
        <p:spPr>
          <a:xfrm>
            <a:off x="1242028" y="2389626"/>
            <a:ext cx="569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Hes5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0" name="テキスト ボックス 199"/>
          <p:cNvSpPr txBox="1"/>
          <p:nvPr/>
        </p:nvSpPr>
        <p:spPr>
          <a:xfrm>
            <a:off x="1240880" y="2618471"/>
            <a:ext cx="569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1" name="テキスト ボックス 200"/>
          <p:cNvSpPr txBox="1"/>
          <p:nvPr/>
        </p:nvSpPr>
        <p:spPr>
          <a:xfrm>
            <a:off x="1240880" y="2852918"/>
            <a:ext cx="569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Hey2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2" name="テキスト ボックス 201"/>
          <p:cNvSpPr txBox="1"/>
          <p:nvPr/>
        </p:nvSpPr>
        <p:spPr>
          <a:xfrm>
            <a:off x="1224619" y="928800"/>
            <a:ext cx="7424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3" name="テキスト ボックス 202"/>
          <p:cNvSpPr txBox="1"/>
          <p:nvPr/>
        </p:nvSpPr>
        <p:spPr>
          <a:xfrm>
            <a:off x="1231336" y="1373366"/>
            <a:ext cx="7424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Notch1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2" name="図 1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0" y="2855764"/>
            <a:ext cx="1044000" cy="216000"/>
          </a:xfrm>
          <a:prstGeom prst="rect">
            <a:avLst/>
          </a:prstGeom>
        </p:spPr>
      </p:pic>
      <p:sp>
        <p:nvSpPr>
          <p:cNvPr id="204" name="テキスト ボックス 203"/>
          <p:cNvSpPr txBox="1"/>
          <p:nvPr/>
        </p:nvSpPr>
        <p:spPr>
          <a:xfrm>
            <a:off x="0" y="544048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5" name="テキスト ボックス 204"/>
          <p:cNvSpPr txBox="1"/>
          <p:nvPr/>
        </p:nvSpPr>
        <p:spPr>
          <a:xfrm>
            <a:off x="2057345" y="544048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207" name="図 206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4103888"/>
            <a:ext cx="1044000" cy="216000"/>
          </a:xfrm>
          <a:prstGeom prst="rect">
            <a:avLst/>
          </a:prstGeom>
        </p:spPr>
      </p:pic>
      <p:pic>
        <p:nvPicPr>
          <p:cNvPr id="221" name="図 220"/>
          <p:cNvPicPr preferRelativeResize="0"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4520094"/>
            <a:ext cx="1044000" cy="216000"/>
          </a:xfrm>
          <a:prstGeom prst="rect">
            <a:avLst/>
          </a:prstGeom>
        </p:spPr>
      </p:pic>
      <p:pic>
        <p:nvPicPr>
          <p:cNvPr id="219" name="図 218"/>
          <p:cNvPicPr preferRelativeResize="0"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5179786"/>
            <a:ext cx="1044000" cy="216000"/>
          </a:xfrm>
          <a:prstGeom prst="rect">
            <a:avLst/>
          </a:prstGeom>
        </p:spPr>
      </p:pic>
      <p:sp>
        <p:nvSpPr>
          <p:cNvPr id="223" name="テキスト ボックス 222"/>
          <p:cNvSpPr txBox="1"/>
          <p:nvPr/>
        </p:nvSpPr>
        <p:spPr>
          <a:xfrm>
            <a:off x="211645" y="3893904"/>
            <a:ext cx="590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4" name="テキスト ボックス 223"/>
          <p:cNvSpPr txBox="1"/>
          <p:nvPr/>
        </p:nvSpPr>
        <p:spPr>
          <a:xfrm>
            <a:off x="693171" y="3894738"/>
            <a:ext cx="779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shHes1#1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5" name="テキスト ボックス 224"/>
          <p:cNvSpPr txBox="1"/>
          <p:nvPr/>
        </p:nvSpPr>
        <p:spPr>
          <a:xfrm>
            <a:off x="211645" y="4313323"/>
            <a:ext cx="590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6" name="テキスト ボックス 225"/>
          <p:cNvSpPr txBox="1"/>
          <p:nvPr/>
        </p:nvSpPr>
        <p:spPr>
          <a:xfrm>
            <a:off x="692246" y="4313324"/>
            <a:ext cx="8940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shHes1#2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7" name="テキスト ボックス 226"/>
          <p:cNvSpPr txBox="1"/>
          <p:nvPr/>
        </p:nvSpPr>
        <p:spPr>
          <a:xfrm rot="19752718">
            <a:off x="256328" y="4888954"/>
            <a:ext cx="6193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 err="1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0" name="テキスト ボックス 229"/>
          <p:cNvSpPr txBox="1"/>
          <p:nvPr/>
        </p:nvSpPr>
        <p:spPr>
          <a:xfrm rot="19752718">
            <a:off x="599183" y="4868550"/>
            <a:ext cx="7792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shHes1#1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1" name="テキスト ボックス 230"/>
          <p:cNvSpPr txBox="1"/>
          <p:nvPr/>
        </p:nvSpPr>
        <p:spPr>
          <a:xfrm rot="19752718">
            <a:off x="982803" y="4847990"/>
            <a:ext cx="835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shHes1#2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1" name="テキスト ボックス 210"/>
          <p:cNvSpPr txBox="1"/>
          <p:nvPr/>
        </p:nvSpPr>
        <p:spPr>
          <a:xfrm>
            <a:off x="-1843" y="3737585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2" name="テキスト ボックス 211"/>
          <p:cNvSpPr txBox="1"/>
          <p:nvPr/>
        </p:nvSpPr>
        <p:spPr>
          <a:xfrm>
            <a:off x="2052974" y="2984117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3" name="図 2"/>
          <p:cNvPicPr preferRelativeResize="0"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0" y="3079726"/>
            <a:ext cx="1044000" cy="216000"/>
          </a:xfrm>
          <a:prstGeom prst="rect">
            <a:avLst/>
          </a:prstGeom>
        </p:spPr>
      </p:pic>
      <p:sp>
        <p:nvSpPr>
          <p:cNvPr id="169" name="テキスト ボックス 168"/>
          <p:cNvSpPr txBox="1"/>
          <p:nvPr/>
        </p:nvSpPr>
        <p:spPr>
          <a:xfrm>
            <a:off x="1240880" y="3079719"/>
            <a:ext cx="719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G3PDH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4" name="テキスト ボックス 193"/>
          <p:cNvSpPr txBox="1"/>
          <p:nvPr/>
        </p:nvSpPr>
        <p:spPr>
          <a:xfrm>
            <a:off x="1240880" y="4085216"/>
            <a:ext cx="7424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6" name="テキスト ボックス 205"/>
          <p:cNvSpPr txBox="1"/>
          <p:nvPr/>
        </p:nvSpPr>
        <p:spPr>
          <a:xfrm>
            <a:off x="1240880" y="4512985"/>
            <a:ext cx="7424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8" name="テキスト ボックス 207"/>
          <p:cNvSpPr txBox="1"/>
          <p:nvPr/>
        </p:nvSpPr>
        <p:spPr>
          <a:xfrm>
            <a:off x="1240880" y="5164675"/>
            <a:ext cx="719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G3PDH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2589054" y="5683342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6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2992807" y="1144839"/>
            <a:ext cx="240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2992807" y="945952"/>
            <a:ext cx="240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4" name="直線コネクタ 113"/>
          <p:cNvCxnSpPr/>
          <p:nvPr/>
        </p:nvCxnSpPr>
        <p:spPr>
          <a:xfrm flipH="1">
            <a:off x="2836063" y="3483864"/>
            <a:ext cx="0" cy="1047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/>
          <p:cNvCxnSpPr/>
          <p:nvPr/>
        </p:nvCxnSpPr>
        <p:spPr>
          <a:xfrm rot="5400000" flipH="1">
            <a:off x="3111299" y="3207590"/>
            <a:ext cx="0" cy="561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コネクタ 115"/>
          <p:cNvCxnSpPr/>
          <p:nvPr/>
        </p:nvCxnSpPr>
        <p:spPr>
          <a:xfrm flipH="1">
            <a:off x="3395178" y="3483371"/>
            <a:ext cx="0" cy="2444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テキスト ボックス 116"/>
          <p:cNvSpPr txBox="1"/>
          <p:nvPr/>
        </p:nvSpPr>
        <p:spPr>
          <a:xfrm>
            <a:off x="2963252" y="3341091"/>
            <a:ext cx="307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*</a:t>
            </a:r>
          </a:p>
        </p:txBody>
      </p:sp>
      <p:cxnSp>
        <p:nvCxnSpPr>
          <p:cNvPr id="118" name="直線コネクタ 117"/>
          <p:cNvCxnSpPr/>
          <p:nvPr/>
        </p:nvCxnSpPr>
        <p:spPr>
          <a:xfrm flipH="1">
            <a:off x="2836063" y="3228285"/>
            <a:ext cx="0" cy="1047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rot="5400000" flipH="1">
            <a:off x="3374691" y="2685789"/>
            <a:ext cx="0" cy="10872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flipH="1">
            <a:off x="3913338" y="3227792"/>
            <a:ext cx="0" cy="48888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2963252" y="3075987"/>
            <a:ext cx="3074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*</a:t>
            </a:r>
          </a:p>
        </p:txBody>
      </p:sp>
      <p:sp>
        <p:nvSpPr>
          <p:cNvPr id="145" name="正方形/長方形 144"/>
          <p:cNvSpPr/>
          <p:nvPr/>
        </p:nvSpPr>
        <p:spPr>
          <a:xfrm rot="5400000">
            <a:off x="1735827" y="4222542"/>
            <a:ext cx="1510286" cy="134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正方形/長方形 145"/>
          <p:cNvSpPr/>
          <p:nvPr/>
        </p:nvSpPr>
        <p:spPr>
          <a:xfrm>
            <a:off x="2637007" y="5013433"/>
            <a:ext cx="1466640" cy="85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テキスト ボックス 146"/>
          <p:cNvSpPr txBox="1"/>
          <p:nvPr/>
        </p:nvSpPr>
        <p:spPr>
          <a:xfrm rot="19208255">
            <a:off x="2573127" y="4957254"/>
            <a:ext cx="431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8" name="テキスト ボックス 147"/>
          <p:cNvSpPr txBox="1"/>
          <p:nvPr/>
        </p:nvSpPr>
        <p:spPr>
          <a:xfrm rot="19208255">
            <a:off x="2798841" y="5085747"/>
            <a:ext cx="8008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shHes1#1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9" name="テキスト ボックス 148"/>
          <p:cNvSpPr txBox="1"/>
          <p:nvPr/>
        </p:nvSpPr>
        <p:spPr>
          <a:xfrm rot="19208255">
            <a:off x="3270807" y="5095084"/>
            <a:ext cx="7885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Hes</a:t>
            </a:r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0" name="テキスト ボックス 149"/>
          <p:cNvSpPr txBox="1"/>
          <p:nvPr/>
        </p:nvSpPr>
        <p:spPr>
          <a:xfrm>
            <a:off x="2423952" y="4831932"/>
            <a:ext cx="19996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1" name="テキスト ボックス 150"/>
          <p:cNvSpPr txBox="1"/>
          <p:nvPr/>
        </p:nvSpPr>
        <p:spPr>
          <a:xfrm>
            <a:off x="2376155" y="4182462"/>
            <a:ext cx="30653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2" name="テキスト ボックス 151"/>
          <p:cNvSpPr txBox="1"/>
          <p:nvPr/>
        </p:nvSpPr>
        <p:spPr>
          <a:xfrm>
            <a:off x="2376645" y="3521262"/>
            <a:ext cx="3226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40</a:t>
            </a:r>
            <a:endParaRPr kumimoji="1" lang="ja-JP" altLang="en-US" sz="7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4" name="テキスト ボックス 153"/>
          <p:cNvSpPr txBox="1"/>
          <p:nvPr/>
        </p:nvSpPr>
        <p:spPr>
          <a:xfrm rot="16200000">
            <a:off x="1363953" y="3841734"/>
            <a:ext cx="1885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994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グラフ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8193895"/>
              </p:ext>
            </p:extLst>
          </p:nvPr>
        </p:nvGraphicFramePr>
        <p:xfrm>
          <a:off x="2116959" y="3477717"/>
          <a:ext cx="1836000" cy="164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6" name="グループ化 45"/>
          <p:cNvGrpSpPr/>
          <p:nvPr/>
        </p:nvGrpSpPr>
        <p:grpSpPr>
          <a:xfrm>
            <a:off x="77654" y="1293173"/>
            <a:ext cx="1728057" cy="1810181"/>
            <a:chOff x="77654" y="489898"/>
            <a:chExt cx="1728057" cy="1810181"/>
          </a:xfrm>
        </p:grpSpPr>
        <p:graphicFrame>
          <p:nvGraphicFramePr>
            <p:cNvPr id="6" name="グラフ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2775410"/>
                </p:ext>
              </p:extLst>
            </p:nvPr>
          </p:nvGraphicFramePr>
          <p:xfrm>
            <a:off x="290111" y="669279"/>
            <a:ext cx="1515600" cy="1630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正方形/長方形 14"/>
            <p:cNvSpPr/>
            <p:nvPr/>
          </p:nvSpPr>
          <p:spPr>
            <a:xfrm>
              <a:off x="379524" y="773994"/>
              <a:ext cx="126729" cy="14213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406218" y="2037970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352878" y="1239965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60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352878" y="1506029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40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352878" y="1775097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20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352878" y="973715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80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299538" y="715805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100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 rot="16200000">
              <a:off x="-559421" y="1126973"/>
              <a:ext cx="161270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Numbers of total colonies </a:t>
              </a:r>
            </a:p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per 1×10</a:t>
              </a:r>
              <a:r>
                <a:rPr lang="en-US" altLang="ja-JP" sz="800" baseline="300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3</a:t>
              </a:r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 cells (CFU-C)</a:t>
              </a:r>
              <a:endParaRPr lang="ja-JP" altLang="en-US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1" name="正方形/長方形 40"/>
            <p:cNvSpPr/>
            <p:nvPr/>
          </p:nvSpPr>
          <p:spPr>
            <a:xfrm rot="5400000">
              <a:off x="1082640" y="1664799"/>
              <a:ext cx="82618" cy="10763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6" name="グループ化 25"/>
          <p:cNvGrpSpPr/>
          <p:nvPr/>
        </p:nvGrpSpPr>
        <p:grpSpPr>
          <a:xfrm>
            <a:off x="2087910" y="1472554"/>
            <a:ext cx="1515600" cy="1630800"/>
            <a:chOff x="2236500" y="669279"/>
            <a:chExt cx="1515600" cy="1630800"/>
          </a:xfrm>
        </p:grpSpPr>
        <p:graphicFrame>
          <p:nvGraphicFramePr>
            <p:cNvPr id="4" name="グラフ 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50487681"/>
                </p:ext>
              </p:extLst>
            </p:nvPr>
          </p:nvGraphicFramePr>
          <p:xfrm>
            <a:off x="2236500" y="669279"/>
            <a:ext cx="1515600" cy="1630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正方形/長方形 17"/>
            <p:cNvSpPr/>
            <p:nvPr/>
          </p:nvSpPr>
          <p:spPr>
            <a:xfrm>
              <a:off x="2265265" y="759557"/>
              <a:ext cx="126729" cy="14213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/>
          <p:cNvSpPr txBox="1"/>
          <p:nvPr/>
        </p:nvSpPr>
        <p:spPr>
          <a:xfrm>
            <a:off x="2164374" y="2844923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111034" y="1518273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111034" y="1946267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111034" y="2405834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 rot="16200000">
            <a:off x="1050728" y="1827940"/>
            <a:ext cx="19624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 rot="5400000">
            <a:off x="2839967" y="2468074"/>
            <a:ext cx="82618" cy="1076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4" name="グループ化 43"/>
          <p:cNvGrpSpPr/>
          <p:nvPr/>
        </p:nvGrpSpPr>
        <p:grpSpPr>
          <a:xfrm>
            <a:off x="3610259" y="1140956"/>
            <a:ext cx="1722471" cy="1962398"/>
            <a:chOff x="3610259" y="337681"/>
            <a:chExt cx="1722471" cy="1962398"/>
          </a:xfrm>
        </p:grpSpPr>
        <p:grpSp>
          <p:nvGrpSpPr>
            <p:cNvPr id="34" name="グループ化 33"/>
            <p:cNvGrpSpPr/>
            <p:nvPr/>
          </p:nvGrpSpPr>
          <p:grpSpPr>
            <a:xfrm>
              <a:off x="3817130" y="669279"/>
              <a:ext cx="1515600" cy="1630800"/>
              <a:chOff x="4243850" y="669279"/>
              <a:chExt cx="1515600" cy="1630800"/>
            </a:xfrm>
          </p:grpSpPr>
          <p:graphicFrame>
            <p:nvGraphicFramePr>
              <p:cNvPr id="5" name="グラフ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27606855"/>
                  </p:ext>
                </p:extLst>
              </p:nvPr>
            </p:nvGraphicFramePr>
            <p:xfrm>
              <a:off x="4243850" y="669279"/>
              <a:ext cx="1515600" cy="16308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3" name="正方形/長方形 32"/>
              <p:cNvSpPr/>
              <p:nvPr/>
            </p:nvSpPr>
            <p:spPr>
              <a:xfrm>
                <a:off x="4306790" y="754910"/>
                <a:ext cx="126729" cy="142136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5" name="テキスト ボックス 34"/>
            <p:cNvSpPr txBox="1"/>
            <p:nvPr/>
          </p:nvSpPr>
          <p:spPr>
            <a:xfrm>
              <a:off x="3894281" y="2044369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3840941" y="1039195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30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3840941" y="1379076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20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3840941" y="1710058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3840941" y="711030"/>
              <a:ext cx="360000" cy="206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728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40</a:t>
              </a:r>
              <a:endParaRPr lang="ja-JP" altLang="en-US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 rot="16200000">
              <a:off x="2890065" y="1057875"/>
              <a:ext cx="1778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Numbers of erythroid</a:t>
              </a:r>
            </a:p>
            <a:p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per 1×10</a:t>
              </a:r>
              <a:r>
                <a:rPr lang="en-US" altLang="ja-JP" sz="800" baseline="300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3</a:t>
              </a:r>
              <a:r>
                <a:rPr lang="en-US" altLang="ja-JP" sz="8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 cells (CFU-E)</a:t>
              </a:r>
              <a:endParaRPr lang="ja-JP" altLang="en-US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" name="正方形/長方形 42"/>
            <p:cNvSpPr/>
            <p:nvPr/>
          </p:nvSpPr>
          <p:spPr>
            <a:xfrm rot="5400000">
              <a:off x="4566592" y="1664796"/>
              <a:ext cx="82618" cy="10763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0" name="テキスト ボックス 49"/>
          <p:cNvSpPr txBox="1"/>
          <p:nvPr/>
        </p:nvSpPr>
        <p:spPr>
          <a:xfrm>
            <a:off x="871364" y="2911235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241329" y="2910702"/>
            <a:ext cx="55406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499722" y="2910699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2650853" y="2911235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3020818" y="2910702"/>
            <a:ext cx="55406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2279211" y="2910699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384643" y="2911235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4754608" y="2910702"/>
            <a:ext cx="554064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Hey2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4013001" y="2910699"/>
            <a:ext cx="554064" cy="248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0" y="1255883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B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3" name="右大かっこ 62"/>
          <p:cNvSpPr/>
          <p:nvPr/>
        </p:nvSpPr>
        <p:spPr>
          <a:xfrm rot="16200000">
            <a:off x="2648285" y="1964990"/>
            <a:ext cx="101530" cy="3816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右大かっこ 63"/>
          <p:cNvSpPr/>
          <p:nvPr/>
        </p:nvSpPr>
        <p:spPr>
          <a:xfrm rot="16200000">
            <a:off x="2840885" y="1560645"/>
            <a:ext cx="101530" cy="7668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右大かっこ 64"/>
          <p:cNvSpPr/>
          <p:nvPr/>
        </p:nvSpPr>
        <p:spPr>
          <a:xfrm rot="16200000">
            <a:off x="877149" y="1601537"/>
            <a:ext cx="101530" cy="3708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右大かっこ 65"/>
          <p:cNvSpPr/>
          <p:nvPr/>
        </p:nvSpPr>
        <p:spPr>
          <a:xfrm rot="16200000">
            <a:off x="1060749" y="1206192"/>
            <a:ext cx="101530" cy="738000"/>
          </a:xfrm>
          <a:prstGeom prst="rightBracket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955784" y="1375805"/>
            <a:ext cx="356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804629" y="1584856"/>
            <a:ext cx="258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2575112" y="1960555"/>
            <a:ext cx="258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2750444" y="1742079"/>
            <a:ext cx="258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2164694" y="3589993"/>
            <a:ext cx="126729" cy="142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2180448" y="4866112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2127108" y="3539462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45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2127108" y="3961106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30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2127108" y="4420673"/>
            <a:ext cx="360000" cy="206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28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lang="ja-JP" altLang="en-US" sz="728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 rot="16200000">
            <a:off x="1165133" y="3916980"/>
            <a:ext cx="1765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Numbers of mixed colonies </a:t>
            </a:r>
          </a:p>
          <a:p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per 1×10</a:t>
            </a:r>
            <a:r>
              <a:rPr lang="en-US" altLang="ja-JP" sz="800" baseline="30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</a:t>
            </a:r>
            <a:r>
              <a:rPr lang="en-US" altLang="ja-JP" sz="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cells (CFU-Mix)</a:t>
            </a:r>
            <a:endParaRPr lang="ja-JP" altLang="en-US" sz="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8" name="正方形/長方形 77"/>
          <p:cNvSpPr/>
          <p:nvPr/>
        </p:nvSpPr>
        <p:spPr>
          <a:xfrm rot="5400000">
            <a:off x="2949139" y="4459376"/>
            <a:ext cx="173073" cy="1231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/>
        </p:nvSpPr>
        <p:spPr>
          <a:xfrm rot="19208255">
            <a:off x="2293265" y="4959842"/>
            <a:ext cx="431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 rot="19208255">
            <a:off x="2444965" y="5055135"/>
            <a:ext cx="8875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shHey1#1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 rot="19208255">
            <a:off x="2911322" y="5066505"/>
            <a:ext cx="8815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</a:t>
            </a:r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</a:t>
            </a:r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3764183" y="5572299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7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1785614" y="3264329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8" name="テキスト ボックス 87"/>
          <p:cNvSpPr txBox="1"/>
          <p:nvPr/>
        </p:nvSpPr>
        <p:spPr>
          <a:xfrm>
            <a:off x="-1843" y="3264850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C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11" name="図 10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7" y="4343424"/>
            <a:ext cx="936000" cy="216000"/>
          </a:xfrm>
          <a:prstGeom prst="rect">
            <a:avLst/>
          </a:prstGeom>
        </p:spPr>
      </p:pic>
      <p:pic>
        <p:nvPicPr>
          <p:cNvPr id="16" name="図 15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95" y="4092474"/>
            <a:ext cx="936000" cy="216000"/>
          </a:xfrm>
          <a:prstGeom prst="rect">
            <a:avLst/>
          </a:prstGeom>
        </p:spPr>
      </p:pic>
      <p:sp>
        <p:nvSpPr>
          <p:cNvPr id="79" name="テキスト ボックス 78"/>
          <p:cNvSpPr txBox="1"/>
          <p:nvPr/>
        </p:nvSpPr>
        <p:spPr>
          <a:xfrm>
            <a:off x="1124800" y="4079047"/>
            <a:ext cx="5305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124776" y="4358812"/>
            <a:ext cx="5373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Actin</a:t>
            </a:r>
            <a:endParaRPr kumimoji="1" lang="ja-JP" altLang="en-US" sz="1000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 rot="19208255">
            <a:off x="234303" y="3837172"/>
            <a:ext cx="4315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Luc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 rot="19208255">
            <a:off x="490656" y="3652606"/>
            <a:ext cx="93766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shHey1#1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0" name="テキスト ボックス 89"/>
          <p:cNvSpPr txBox="1"/>
          <p:nvPr/>
        </p:nvSpPr>
        <p:spPr>
          <a:xfrm rot="19208255">
            <a:off x="803422" y="3666473"/>
            <a:ext cx="9238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shHey1#2</a:t>
            </a:r>
            <a:endParaRPr kumimoji="1" lang="ja-JP" altLang="en-US" sz="1000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91" name="図 90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14" y="975574"/>
            <a:ext cx="684000" cy="216000"/>
          </a:xfrm>
          <a:prstGeom prst="rect">
            <a:avLst/>
          </a:prstGeom>
        </p:spPr>
      </p:pic>
      <p:pic>
        <p:nvPicPr>
          <p:cNvPr id="92" name="図 91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14" y="738445"/>
            <a:ext cx="684000" cy="216000"/>
          </a:xfrm>
          <a:prstGeom prst="rect">
            <a:avLst/>
          </a:prstGeom>
        </p:spPr>
      </p:pic>
      <p:sp>
        <p:nvSpPr>
          <p:cNvPr id="93" name="テキスト ボックス 92"/>
          <p:cNvSpPr txBox="1"/>
          <p:nvPr/>
        </p:nvSpPr>
        <p:spPr>
          <a:xfrm>
            <a:off x="76036" y="317215"/>
            <a:ext cx="545785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Mock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446661" y="316941"/>
            <a:ext cx="58445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Sox17</a:t>
            </a:r>
            <a:endParaRPr lang="ja-JP" altLang="en-US" sz="1001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802025" y="483820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Hey1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806357" y="726247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Hey2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810936" y="965728"/>
            <a:ext cx="6480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1" i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Actin</a:t>
            </a:r>
            <a:endParaRPr lang="ja-JP" altLang="en-US" sz="1001" i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98" name="図 97"/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14" y="502160"/>
            <a:ext cx="684000" cy="216000"/>
          </a:xfrm>
          <a:prstGeom prst="rect">
            <a:avLst/>
          </a:prstGeom>
        </p:spPr>
      </p:pic>
      <p:sp>
        <p:nvSpPr>
          <p:cNvPr id="99" name="テキスト ボックス 98"/>
          <p:cNvSpPr txBox="1"/>
          <p:nvPr/>
        </p:nvSpPr>
        <p:spPr>
          <a:xfrm>
            <a:off x="-6274" y="91258"/>
            <a:ext cx="360000" cy="34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38" b="1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</a:t>
            </a:r>
            <a:endParaRPr lang="ja-JP" altLang="en-US" sz="1638" b="1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96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吹き出し 52"/>
          <p:cNvSpPr/>
          <p:nvPr/>
        </p:nvSpPr>
        <p:spPr>
          <a:xfrm flipH="1" flipV="1">
            <a:off x="335185" y="1368406"/>
            <a:ext cx="5195638" cy="2508001"/>
          </a:xfrm>
          <a:custGeom>
            <a:avLst/>
            <a:gdLst>
              <a:gd name="connsiteX0" fmla="*/ 0 w 8311732"/>
              <a:gd name="connsiteY0" fmla="*/ 470020 h 2820062"/>
              <a:gd name="connsiteX1" fmla="*/ 470020 w 8311732"/>
              <a:gd name="connsiteY1" fmla="*/ 0 h 2820062"/>
              <a:gd name="connsiteX2" fmla="*/ 1385289 w 8311732"/>
              <a:gd name="connsiteY2" fmla="*/ 0 h 2820062"/>
              <a:gd name="connsiteX3" fmla="*/ 1385289 w 8311732"/>
              <a:gd name="connsiteY3" fmla="*/ 0 h 2820062"/>
              <a:gd name="connsiteX4" fmla="*/ 3463222 w 8311732"/>
              <a:gd name="connsiteY4" fmla="*/ 0 h 2820062"/>
              <a:gd name="connsiteX5" fmla="*/ 7841712 w 8311732"/>
              <a:gd name="connsiteY5" fmla="*/ 0 h 2820062"/>
              <a:gd name="connsiteX6" fmla="*/ 8311732 w 8311732"/>
              <a:gd name="connsiteY6" fmla="*/ 470020 h 2820062"/>
              <a:gd name="connsiteX7" fmla="*/ 8311732 w 8311732"/>
              <a:gd name="connsiteY7" fmla="*/ 1645036 h 2820062"/>
              <a:gd name="connsiteX8" fmla="*/ 8311732 w 8311732"/>
              <a:gd name="connsiteY8" fmla="*/ 1645036 h 2820062"/>
              <a:gd name="connsiteX9" fmla="*/ 8311732 w 8311732"/>
              <a:gd name="connsiteY9" fmla="*/ 2350052 h 2820062"/>
              <a:gd name="connsiteX10" fmla="*/ 8311732 w 8311732"/>
              <a:gd name="connsiteY10" fmla="*/ 2350042 h 2820062"/>
              <a:gd name="connsiteX11" fmla="*/ 7841712 w 8311732"/>
              <a:gd name="connsiteY11" fmla="*/ 2820062 h 2820062"/>
              <a:gd name="connsiteX12" fmla="*/ 3463222 w 8311732"/>
              <a:gd name="connsiteY12" fmla="*/ 2820062 h 2820062"/>
              <a:gd name="connsiteX13" fmla="*/ 1782451 w 8311732"/>
              <a:gd name="connsiteY13" fmla="*/ 3766052 h 2820062"/>
              <a:gd name="connsiteX14" fmla="*/ 1385289 w 8311732"/>
              <a:gd name="connsiteY14" fmla="*/ 2820062 h 2820062"/>
              <a:gd name="connsiteX15" fmla="*/ 470020 w 8311732"/>
              <a:gd name="connsiteY15" fmla="*/ 2820062 h 2820062"/>
              <a:gd name="connsiteX16" fmla="*/ 0 w 8311732"/>
              <a:gd name="connsiteY16" fmla="*/ 2350042 h 2820062"/>
              <a:gd name="connsiteX17" fmla="*/ 0 w 8311732"/>
              <a:gd name="connsiteY17" fmla="*/ 2350052 h 2820062"/>
              <a:gd name="connsiteX18" fmla="*/ 0 w 8311732"/>
              <a:gd name="connsiteY18" fmla="*/ 1645036 h 2820062"/>
              <a:gd name="connsiteX19" fmla="*/ 0 w 8311732"/>
              <a:gd name="connsiteY19" fmla="*/ 1645036 h 2820062"/>
              <a:gd name="connsiteX20" fmla="*/ 0 w 8311732"/>
              <a:gd name="connsiteY20" fmla="*/ 470020 h 2820062"/>
              <a:gd name="connsiteX0" fmla="*/ 0 w 8311732"/>
              <a:gd name="connsiteY0" fmla="*/ 470020 h 3766052"/>
              <a:gd name="connsiteX1" fmla="*/ 470020 w 8311732"/>
              <a:gd name="connsiteY1" fmla="*/ 0 h 3766052"/>
              <a:gd name="connsiteX2" fmla="*/ 1385289 w 8311732"/>
              <a:gd name="connsiteY2" fmla="*/ 0 h 3766052"/>
              <a:gd name="connsiteX3" fmla="*/ 1385289 w 8311732"/>
              <a:gd name="connsiteY3" fmla="*/ 0 h 3766052"/>
              <a:gd name="connsiteX4" fmla="*/ 3463222 w 8311732"/>
              <a:gd name="connsiteY4" fmla="*/ 0 h 3766052"/>
              <a:gd name="connsiteX5" fmla="*/ 7841712 w 8311732"/>
              <a:gd name="connsiteY5" fmla="*/ 0 h 3766052"/>
              <a:gd name="connsiteX6" fmla="*/ 8311732 w 8311732"/>
              <a:gd name="connsiteY6" fmla="*/ 470020 h 3766052"/>
              <a:gd name="connsiteX7" fmla="*/ 8311732 w 8311732"/>
              <a:gd name="connsiteY7" fmla="*/ 1645036 h 3766052"/>
              <a:gd name="connsiteX8" fmla="*/ 8311732 w 8311732"/>
              <a:gd name="connsiteY8" fmla="*/ 1645036 h 3766052"/>
              <a:gd name="connsiteX9" fmla="*/ 8311732 w 8311732"/>
              <a:gd name="connsiteY9" fmla="*/ 2350052 h 3766052"/>
              <a:gd name="connsiteX10" fmla="*/ 8311732 w 8311732"/>
              <a:gd name="connsiteY10" fmla="*/ 2350042 h 3766052"/>
              <a:gd name="connsiteX11" fmla="*/ 7841712 w 8311732"/>
              <a:gd name="connsiteY11" fmla="*/ 2820062 h 3766052"/>
              <a:gd name="connsiteX12" fmla="*/ 2327441 w 8311732"/>
              <a:gd name="connsiteY12" fmla="*/ 2810436 h 3766052"/>
              <a:gd name="connsiteX13" fmla="*/ 1782451 w 8311732"/>
              <a:gd name="connsiteY13" fmla="*/ 3766052 h 3766052"/>
              <a:gd name="connsiteX14" fmla="*/ 1385289 w 8311732"/>
              <a:gd name="connsiteY14" fmla="*/ 2820062 h 3766052"/>
              <a:gd name="connsiteX15" fmla="*/ 470020 w 8311732"/>
              <a:gd name="connsiteY15" fmla="*/ 2820062 h 3766052"/>
              <a:gd name="connsiteX16" fmla="*/ 0 w 8311732"/>
              <a:gd name="connsiteY16" fmla="*/ 2350042 h 3766052"/>
              <a:gd name="connsiteX17" fmla="*/ 0 w 8311732"/>
              <a:gd name="connsiteY17" fmla="*/ 2350052 h 3766052"/>
              <a:gd name="connsiteX18" fmla="*/ 0 w 8311732"/>
              <a:gd name="connsiteY18" fmla="*/ 1645036 h 3766052"/>
              <a:gd name="connsiteX19" fmla="*/ 0 w 8311732"/>
              <a:gd name="connsiteY19" fmla="*/ 1645036 h 3766052"/>
              <a:gd name="connsiteX20" fmla="*/ 0 w 8311732"/>
              <a:gd name="connsiteY20" fmla="*/ 470020 h 3766052"/>
              <a:gd name="connsiteX0" fmla="*/ 0 w 8311732"/>
              <a:gd name="connsiteY0" fmla="*/ 470020 h 3824109"/>
              <a:gd name="connsiteX1" fmla="*/ 470020 w 8311732"/>
              <a:gd name="connsiteY1" fmla="*/ 0 h 3824109"/>
              <a:gd name="connsiteX2" fmla="*/ 1385289 w 8311732"/>
              <a:gd name="connsiteY2" fmla="*/ 0 h 3824109"/>
              <a:gd name="connsiteX3" fmla="*/ 1385289 w 8311732"/>
              <a:gd name="connsiteY3" fmla="*/ 0 h 3824109"/>
              <a:gd name="connsiteX4" fmla="*/ 3463222 w 8311732"/>
              <a:gd name="connsiteY4" fmla="*/ 0 h 3824109"/>
              <a:gd name="connsiteX5" fmla="*/ 7841712 w 8311732"/>
              <a:gd name="connsiteY5" fmla="*/ 0 h 3824109"/>
              <a:gd name="connsiteX6" fmla="*/ 8311732 w 8311732"/>
              <a:gd name="connsiteY6" fmla="*/ 470020 h 3824109"/>
              <a:gd name="connsiteX7" fmla="*/ 8311732 w 8311732"/>
              <a:gd name="connsiteY7" fmla="*/ 1645036 h 3824109"/>
              <a:gd name="connsiteX8" fmla="*/ 8311732 w 8311732"/>
              <a:gd name="connsiteY8" fmla="*/ 1645036 h 3824109"/>
              <a:gd name="connsiteX9" fmla="*/ 8311732 w 8311732"/>
              <a:gd name="connsiteY9" fmla="*/ 2350052 h 3824109"/>
              <a:gd name="connsiteX10" fmla="*/ 8311732 w 8311732"/>
              <a:gd name="connsiteY10" fmla="*/ 2350042 h 3824109"/>
              <a:gd name="connsiteX11" fmla="*/ 7841712 w 8311732"/>
              <a:gd name="connsiteY11" fmla="*/ 2820062 h 3824109"/>
              <a:gd name="connsiteX12" fmla="*/ 2327441 w 8311732"/>
              <a:gd name="connsiteY12" fmla="*/ 2810436 h 3824109"/>
              <a:gd name="connsiteX13" fmla="*/ 6093194 w 8311732"/>
              <a:gd name="connsiteY13" fmla="*/ 3824109 h 3824109"/>
              <a:gd name="connsiteX14" fmla="*/ 1385289 w 8311732"/>
              <a:gd name="connsiteY14" fmla="*/ 2820062 h 3824109"/>
              <a:gd name="connsiteX15" fmla="*/ 470020 w 8311732"/>
              <a:gd name="connsiteY15" fmla="*/ 2820062 h 3824109"/>
              <a:gd name="connsiteX16" fmla="*/ 0 w 8311732"/>
              <a:gd name="connsiteY16" fmla="*/ 2350042 h 3824109"/>
              <a:gd name="connsiteX17" fmla="*/ 0 w 8311732"/>
              <a:gd name="connsiteY17" fmla="*/ 2350052 h 3824109"/>
              <a:gd name="connsiteX18" fmla="*/ 0 w 8311732"/>
              <a:gd name="connsiteY18" fmla="*/ 1645036 h 3824109"/>
              <a:gd name="connsiteX19" fmla="*/ 0 w 8311732"/>
              <a:gd name="connsiteY19" fmla="*/ 1645036 h 3824109"/>
              <a:gd name="connsiteX20" fmla="*/ 0 w 8311732"/>
              <a:gd name="connsiteY20" fmla="*/ 470020 h 3824109"/>
              <a:gd name="connsiteX0" fmla="*/ 0 w 8311732"/>
              <a:gd name="connsiteY0" fmla="*/ 470020 h 3824109"/>
              <a:gd name="connsiteX1" fmla="*/ 470020 w 8311732"/>
              <a:gd name="connsiteY1" fmla="*/ 0 h 3824109"/>
              <a:gd name="connsiteX2" fmla="*/ 1385289 w 8311732"/>
              <a:gd name="connsiteY2" fmla="*/ 0 h 3824109"/>
              <a:gd name="connsiteX3" fmla="*/ 1385289 w 8311732"/>
              <a:gd name="connsiteY3" fmla="*/ 0 h 3824109"/>
              <a:gd name="connsiteX4" fmla="*/ 3463222 w 8311732"/>
              <a:gd name="connsiteY4" fmla="*/ 0 h 3824109"/>
              <a:gd name="connsiteX5" fmla="*/ 7841712 w 8311732"/>
              <a:gd name="connsiteY5" fmla="*/ 0 h 3824109"/>
              <a:gd name="connsiteX6" fmla="*/ 8311732 w 8311732"/>
              <a:gd name="connsiteY6" fmla="*/ 470020 h 3824109"/>
              <a:gd name="connsiteX7" fmla="*/ 8311732 w 8311732"/>
              <a:gd name="connsiteY7" fmla="*/ 1645036 h 3824109"/>
              <a:gd name="connsiteX8" fmla="*/ 8311732 w 8311732"/>
              <a:gd name="connsiteY8" fmla="*/ 1645036 h 3824109"/>
              <a:gd name="connsiteX9" fmla="*/ 8311732 w 8311732"/>
              <a:gd name="connsiteY9" fmla="*/ 2350052 h 3824109"/>
              <a:gd name="connsiteX10" fmla="*/ 8311732 w 8311732"/>
              <a:gd name="connsiteY10" fmla="*/ 2350042 h 3824109"/>
              <a:gd name="connsiteX11" fmla="*/ 7841712 w 8311732"/>
              <a:gd name="connsiteY11" fmla="*/ 2820062 h 3824109"/>
              <a:gd name="connsiteX12" fmla="*/ 6115670 w 8311732"/>
              <a:gd name="connsiteY12" fmla="*/ 2824950 h 3824109"/>
              <a:gd name="connsiteX13" fmla="*/ 6093194 w 8311732"/>
              <a:gd name="connsiteY13" fmla="*/ 3824109 h 3824109"/>
              <a:gd name="connsiteX14" fmla="*/ 1385289 w 8311732"/>
              <a:gd name="connsiteY14" fmla="*/ 2820062 h 3824109"/>
              <a:gd name="connsiteX15" fmla="*/ 470020 w 8311732"/>
              <a:gd name="connsiteY15" fmla="*/ 2820062 h 3824109"/>
              <a:gd name="connsiteX16" fmla="*/ 0 w 8311732"/>
              <a:gd name="connsiteY16" fmla="*/ 2350042 h 3824109"/>
              <a:gd name="connsiteX17" fmla="*/ 0 w 8311732"/>
              <a:gd name="connsiteY17" fmla="*/ 2350052 h 3824109"/>
              <a:gd name="connsiteX18" fmla="*/ 0 w 8311732"/>
              <a:gd name="connsiteY18" fmla="*/ 1645036 h 3824109"/>
              <a:gd name="connsiteX19" fmla="*/ 0 w 8311732"/>
              <a:gd name="connsiteY19" fmla="*/ 1645036 h 3824109"/>
              <a:gd name="connsiteX20" fmla="*/ 0 w 8311732"/>
              <a:gd name="connsiteY20" fmla="*/ 470020 h 3824109"/>
              <a:gd name="connsiteX0" fmla="*/ 0 w 8311732"/>
              <a:gd name="connsiteY0" fmla="*/ 470020 h 3824109"/>
              <a:gd name="connsiteX1" fmla="*/ 470020 w 8311732"/>
              <a:gd name="connsiteY1" fmla="*/ 0 h 3824109"/>
              <a:gd name="connsiteX2" fmla="*/ 1385289 w 8311732"/>
              <a:gd name="connsiteY2" fmla="*/ 0 h 3824109"/>
              <a:gd name="connsiteX3" fmla="*/ 1385289 w 8311732"/>
              <a:gd name="connsiteY3" fmla="*/ 0 h 3824109"/>
              <a:gd name="connsiteX4" fmla="*/ 3463222 w 8311732"/>
              <a:gd name="connsiteY4" fmla="*/ 0 h 3824109"/>
              <a:gd name="connsiteX5" fmla="*/ 7841712 w 8311732"/>
              <a:gd name="connsiteY5" fmla="*/ 0 h 3824109"/>
              <a:gd name="connsiteX6" fmla="*/ 8311732 w 8311732"/>
              <a:gd name="connsiteY6" fmla="*/ 470020 h 3824109"/>
              <a:gd name="connsiteX7" fmla="*/ 8311732 w 8311732"/>
              <a:gd name="connsiteY7" fmla="*/ 1645036 h 3824109"/>
              <a:gd name="connsiteX8" fmla="*/ 8311732 w 8311732"/>
              <a:gd name="connsiteY8" fmla="*/ 1645036 h 3824109"/>
              <a:gd name="connsiteX9" fmla="*/ 8311732 w 8311732"/>
              <a:gd name="connsiteY9" fmla="*/ 2350052 h 3824109"/>
              <a:gd name="connsiteX10" fmla="*/ 8311732 w 8311732"/>
              <a:gd name="connsiteY10" fmla="*/ 2350042 h 3824109"/>
              <a:gd name="connsiteX11" fmla="*/ 7841712 w 8311732"/>
              <a:gd name="connsiteY11" fmla="*/ 2820062 h 3824109"/>
              <a:gd name="connsiteX12" fmla="*/ 6115670 w 8311732"/>
              <a:gd name="connsiteY12" fmla="*/ 2824950 h 3824109"/>
              <a:gd name="connsiteX13" fmla="*/ 6093194 w 8311732"/>
              <a:gd name="connsiteY13" fmla="*/ 3824109 h 3824109"/>
              <a:gd name="connsiteX14" fmla="*/ 5463803 w 8311732"/>
              <a:gd name="connsiteY14" fmla="*/ 2849091 h 3824109"/>
              <a:gd name="connsiteX15" fmla="*/ 470020 w 8311732"/>
              <a:gd name="connsiteY15" fmla="*/ 2820062 h 3824109"/>
              <a:gd name="connsiteX16" fmla="*/ 0 w 8311732"/>
              <a:gd name="connsiteY16" fmla="*/ 2350042 h 3824109"/>
              <a:gd name="connsiteX17" fmla="*/ 0 w 8311732"/>
              <a:gd name="connsiteY17" fmla="*/ 2350052 h 3824109"/>
              <a:gd name="connsiteX18" fmla="*/ 0 w 8311732"/>
              <a:gd name="connsiteY18" fmla="*/ 1645036 h 3824109"/>
              <a:gd name="connsiteX19" fmla="*/ 0 w 8311732"/>
              <a:gd name="connsiteY19" fmla="*/ 1645036 h 3824109"/>
              <a:gd name="connsiteX20" fmla="*/ 0 w 8311732"/>
              <a:gd name="connsiteY20" fmla="*/ 470020 h 3824109"/>
              <a:gd name="connsiteX0" fmla="*/ 0 w 8311732"/>
              <a:gd name="connsiteY0" fmla="*/ 470020 h 3744104"/>
              <a:gd name="connsiteX1" fmla="*/ 470020 w 8311732"/>
              <a:gd name="connsiteY1" fmla="*/ 0 h 3744104"/>
              <a:gd name="connsiteX2" fmla="*/ 1385289 w 8311732"/>
              <a:gd name="connsiteY2" fmla="*/ 0 h 3744104"/>
              <a:gd name="connsiteX3" fmla="*/ 1385289 w 8311732"/>
              <a:gd name="connsiteY3" fmla="*/ 0 h 3744104"/>
              <a:gd name="connsiteX4" fmla="*/ 3463222 w 8311732"/>
              <a:gd name="connsiteY4" fmla="*/ 0 h 3744104"/>
              <a:gd name="connsiteX5" fmla="*/ 7841712 w 8311732"/>
              <a:gd name="connsiteY5" fmla="*/ 0 h 3744104"/>
              <a:gd name="connsiteX6" fmla="*/ 8311732 w 8311732"/>
              <a:gd name="connsiteY6" fmla="*/ 470020 h 3744104"/>
              <a:gd name="connsiteX7" fmla="*/ 8311732 w 8311732"/>
              <a:gd name="connsiteY7" fmla="*/ 1645036 h 3744104"/>
              <a:gd name="connsiteX8" fmla="*/ 8311732 w 8311732"/>
              <a:gd name="connsiteY8" fmla="*/ 1645036 h 3744104"/>
              <a:gd name="connsiteX9" fmla="*/ 8311732 w 8311732"/>
              <a:gd name="connsiteY9" fmla="*/ 2350052 h 3744104"/>
              <a:gd name="connsiteX10" fmla="*/ 8311732 w 8311732"/>
              <a:gd name="connsiteY10" fmla="*/ 2350042 h 3744104"/>
              <a:gd name="connsiteX11" fmla="*/ 7841712 w 8311732"/>
              <a:gd name="connsiteY11" fmla="*/ 2820062 h 3744104"/>
              <a:gd name="connsiteX12" fmla="*/ 6115670 w 8311732"/>
              <a:gd name="connsiteY12" fmla="*/ 2824950 h 3744104"/>
              <a:gd name="connsiteX13" fmla="*/ 6931394 w 8311732"/>
              <a:gd name="connsiteY13" fmla="*/ 3744104 h 3744104"/>
              <a:gd name="connsiteX14" fmla="*/ 5463803 w 8311732"/>
              <a:gd name="connsiteY14" fmla="*/ 2849091 h 3744104"/>
              <a:gd name="connsiteX15" fmla="*/ 470020 w 8311732"/>
              <a:gd name="connsiteY15" fmla="*/ 2820062 h 3744104"/>
              <a:gd name="connsiteX16" fmla="*/ 0 w 8311732"/>
              <a:gd name="connsiteY16" fmla="*/ 2350042 h 3744104"/>
              <a:gd name="connsiteX17" fmla="*/ 0 w 8311732"/>
              <a:gd name="connsiteY17" fmla="*/ 2350052 h 3744104"/>
              <a:gd name="connsiteX18" fmla="*/ 0 w 8311732"/>
              <a:gd name="connsiteY18" fmla="*/ 1645036 h 3744104"/>
              <a:gd name="connsiteX19" fmla="*/ 0 w 8311732"/>
              <a:gd name="connsiteY19" fmla="*/ 1645036 h 3744104"/>
              <a:gd name="connsiteX20" fmla="*/ 0 w 8311732"/>
              <a:gd name="connsiteY20" fmla="*/ 470020 h 3744104"/>
              <a:gd name="connsiteX0" fmla="*/ 0 w 8311732"/>
              <a:gd name="connsiteY0" fmla="*/ 470020 h 3744104"/>
              <a:gd name="connsiteX1" fmla="*/ 470020 w 8311732"/>
              <a:gd name="connsiteY1" fmla="*/ 0 h 3744104"/>
              <a:gd name="connsiteX2" fmla="*/ 1385289 w 8311732"/>
              <a:gd name="connsiteY2" fmla="*/ 0 h 3744104"/>
              <a:gd name="connsiteX3" fmla="*/ 1385289 w 8311732"/>
              <a:gd name="connsiteY3" fmla="*/ 0 h 3744104"/>
              <a:gd name="connsiteX4" fmla="*/ 3463222 w 8311732"/>
              <a:gd name="connsiteY4" fmla="*/ 0 h 3744104"/>
              <a:gd name="connsiteX5" fmla="*/ 7841712 w 8311732"/>
              <a:gd name="connsiteY5" fmla="*/ 0 h 3744104"/>
              <a:gd name="connsiteX6" fmla="*/ 8311732 w 8311732"/>
              <a:gd name="connsiteY6" fmla="*/ 470020 h 3744104"/>
              <a:gd name="connsiteX7" fmla="*/ 8311732 w 8311732"/>
              <a:gd name="connsiteY7" fmla="*/ 1645036 h 3744104"/>
              <a:gd name="connsiteX8" fmla="*/ 8311732 w 8311732"/>
              <a:gd name="connsiteY8" fmla="*/ 1645036 h 3744104"/>
              <a:gd name="connsiteX9" fmla="*/ 8311732 w 8311732"/>
              <a:gd name="connsiteY9" fmla="*/ 2350052 h 3744104"/>
              <a:gd name="connsiteX10" fmla="*/ 8311732 w 8311732"/>
              <a:gd name="connsiteY10" fmla="*/ 2350042 h 3744104"/>
              <a:gd name="connsiteX11" fmla="*/ 7841712 w 8311732"/>
              <a:gd name="connsiteY11" fmla="*/ 2820062 h 3744104"/>
              <a:gd name="connsiteX12" fmla="*/ 6115670 w 8311732"/>
              <a:gd name="connsiteY12" fmla="*/ 2824950 h 3744104"/>
              <a:gd name="connsiteX13" fmla="*/ 6931394 w 8311732"/>
              <a:gd name="connsiteY13" fmla="*/ 3744104 h 3744104"/>
              <a:gd name="connsiteX14" fmla="*/ 4244603 w 8311732"/>
              <a:gd name="connsiteY14" fmla="*/ 2835757 h 3744104"/>
              <a:gd name="connsiteX15" fmla="*/ 470020 w 8311732"/>
              <a:gd name="connsiteY15" fmla="*/ 2820062 h 3744104"/>
              <a:gd name="connsiteX16" fmla="*/ 0 w 8311732"/>
              <a:gd name="connsiteY16" fmla="*/ 2350042 h 3744104"/>
              <a:gd name="connsiteX17" fmla="*/ 0 w 8311732"/>
              <a:gd name="connsiteY17" fmla="*/ 2350052 h 3744104"/>
              <a:gd name="connsiteX18" fmla="*/ 0 w 8311732"/>
              <a:gd name="connsiteY18" fmla="*/ 1645036 h 3744104"/>
              <a:gd name="connsiteX19" fmla="*/ 0 w 8311732"/>
              <a:gd name="connsiteY19" fmla="*/ 1645036 h 3744104"/>
              <a:gd name="connsiteX20" fmla="*/ 0 w 8311732"/>
              <a:gd name="connsiteY20" fmla="*/ 470020 h 3744104"/>
              <a:gd name="connsiteX0" fmla="*/ 0 w 8311732"/>
              <a:gd name="connsiteY0" fmla="*/ 470020 h 3744104"/>
              <a:gd name="connsiteX1" fmla="*/ 470020 w 8311732"/>
              <a:gd name="connsiteY1" fmla="*/ 0 h 3744104"/>
              <a:gd name="connsiteX2" fmla="*/ 1385289 w 8311732"/>
              <a:gd name="connsiteY2" fmla="*/ 0 h 3744104"/>
              <a:gd name="connsiteX3" fmla="*/ 1385289 w 8311732"/>
              <a:gd name="connsiteY3" fmla="*/ 0 h 3744104"/>
              <a:gd name="connsiteX4" fmla="*/ 3463222 w 8311732"/>
              <a:gd name="connsiteY4" fmla="*/ 0 h 3744104"/>
              <a:gd name="connsiteX5" fmla="*/ 7841712 w 8311732"/>
              <a:gd name="connsiteY5" fmla="*/ 0 h 3744104"/>
              <a:gd name="connsiteX6" fmla="*/ 8311732 w 8311732"/>
              <a:gd name="connsiteY6" fmla="*/ 470020 h 3744104"/>
              <a:gd name="connsiteX7" fmla="*/ 8311732 w 8311732"/>
              <a:gd name="connsiteY7" fmla="*/ 1645036 h 3744104"/>
              <a:gd name="connsiteX8" fmla="*/ 8311732 w 8311732"/>
              <a:gd name="connsiteY8" fmla="*/ 1645036 h 3744104"/>
              <a:gd name="connsiteX9" fmla="*/ 8311732 w 8311732"/>
              <a:gd name="connsiteY9" fmla="*/ 2350052 h 3744104"/>
              <a:gd name="connsiteX10" fmla="*/ 8311732 w 8311732"/>
              <a:gd name="connsiteY10" fmla="*/ 2350042 h 3744104"/>
              <a:gd name="connsiteX11" fmla="*/ 7841712 w 8311732"/>
              <a:gd name="connsiteY11" fmla="*/ 2820062 h 3744104"/>
              <a:gd name="connsiteX12" fmla="*/ 5302870 w 8311732"/>
              <a:gd name="connsiteY12" fmla="*/ 2824950 h 3744104"/>
              <a:gd name="connsiteX13" fmla="*/ 6931394 w 8311732"/>
              <a:gd name="connsiteY13" fmla="*/ 3744104 h 3744104"/>
              <a:gd name="connsiteX14" fmla="*/ 4244603 w 8311732"/>
              <a:gd name="connsiteY14" fmla="*/ 2835757 h 3744104"/>
              <a:gd name="connsiteX15" fmla="*/ 470020 w 8311732"/>
              <a:gd name="connsiteY15" fmla="*/ 2820062 h 3744104"/>
              <a:gd name="connsiteX16" fmla="*/ 0 w 8311732"/>
              <a:gd name="connsiteY16" fmla="*/ 2350042 h 3744104"/>
              <a:gd name="connsiteX17" fmla="*/ 0 w 8311732"/>
              <a:gd name="connsiteY17" fmla="*/ 2350052 h 3744104"/>
              <a:gd name="connsiteX18" fmla="*/ 0 w 8311732"/>
              <a:gd name="connsiteY18" fmla="*/ 1645036 h 3744104"/>
              <a:gd name="connsiteX19" fmla="*/ 0 w 8311732"/>
              <a:gd name="connsiteY19" fmla="*/ 1645036 h 3744104"/>
              <a:gd name="connsiteX20" fmla="*/ 0 w 8311732"/>
              <a:gd name="connsiteY20" fmla="*/ 470020 h 3744104"/>
              <a:gd name="connsiteX0" fmla="*/ 0 w 8311732"/>
              <a:gd name="connsiteY0" fmla="*/ 470020 h 3704101"/>
              <a:gd name="connsiteX1" fmla="*/ 470020 w 8311732"/>
              <a:gd name="connsiteY1" fmla="*/ 0 h 3704101"/>
              <a:gd name="connsiteX2" fmla="*/ 1385289 w 8311732"/>
              <a:gd name="connsiteY2" fmla="*/ 0 h 3704101"/>
              <a:gd name="connsiteX3" fmla="*/ 1385289 w 8311732"/>
              <a:gd name="connsiteY3" fmla="*/ 0 h 3704101"/>
              <a:gd name="connsiteX4" fmla="*/ 3463222 w 8311732"/>
              <a:gd name="connsiteY4" fmla="*/ 0 h 3704101"/>
              <a:gd name="connsiteX5" fmla="*/ 7841712 w 8311732"/>
              <a:gd name="connsiteY5" fmla="*/ 0 h 3704101"/>
              <a:gd name="connsiteX6" fmla="*/ 8311732 w 8311732"/>
              <a:gd name="connsiteY6" fmla="*/ 470020 h 3704101"/>
              <a:gd name="connsiteX7" fmla="*/ 8311732 w 8311732"/>
              <a:gd name="connsiteY7" fmla="*/ 1645036 h 3704101"/>
              <a:gd name="connsiteX8" fmla="*/ 8311732 w 8311732"/>
              <a:gd name="connsiteY8" fmla="*/ 1645036 h 3704101"/>
              <a:gd name="connsiteX9" fmla="*/ 8311732 w 8311732"/>
              <a:gd name="connsiteY9" fmla="*/ 2350052 h 3704101"/>
              <a:gd name="connsiteX10" fmla="*/ 8311732 w 8311732"/>
              <a:gd name="connsiteY10" fmla="*/ 2350042 h 3704101"/>
              <a:gd name="connsiteX11" fmla="*/ 7841712 w 8311732"/>
              <a:gd name="connsiteY11" fmla="*/ 2820062 h 3704101"/>
              <a:gd name="connsiteX12" fmla="*/ 5302870 w 8311732"/>
              <a:gd name="connsiteY12" fmla="*/ 2824950 h 3704101"/>
              <a:gd name="connsiteX13" fmla="*/ 6778994 w 8311732"/>
              <a:gd name="connsiteY13" fmla="*/ 3704101 h 3704101"/>
              <a:gd name="connsiteX14" fmla="*/ 4244603 w 8311732"/>
              <a:gd name="connsiteY14" fmla="*/ 2835757 h 3704101"/>
              <a:gd name="connsiteX15" fmla="*/ 470020 w 8311732"/>
              <a:gd name="connsiteY15" fmla="*/ 2820062 h 3704101"/>
              <a:gd name="connsiteX16" fmla="*/ 0 w 8311732"/>
              <a:gd name="connsiteY16" fmla="*/ 2350042 h 3704101"/>
              <a:gd name="connsiteX17" fmla="*/ 0 w 8311732"/>
              <a:gd name="connsiteY17" fmla="*/ 2350052 h 3704101"/>
              <a:gd name="connsiteX18" fmla="*/ 0 w 8311732"/>
              <a:gd name="connsiteY18" fmla="*/ 1645036 h 3704101"/>
              <a:gd name="connsiteX19" fmla="*/ 0 w 8311732"/>
              <a:gd name="connsiteY19" fmla="*/ 1645036 h 3704101"/>
              <a:gd name="connsiteX20" fmla="*/ 0 w 8311732"/>
              <a:gd name="connsiteY20" fmla="*/ 470020 h 3704101"/>
              <a:gd name="connsiteX0" fmla="*/ 0 w 8311732"/>
              <a:gd name="connsiteY0" fmla="*/ 470020 h 3667155"/>
              <a:gd name="connsiteX1" fmla="*/ 470020 w 8311732"/>
              <a:gd name="connsiteY1" fmla="*/ 0 h 3667155"/>
              <a:gd name="connsiteX2" fmla="*/ 1385289 w 8311732"/>
              <a:gd name="connsiteY2" fmla="*/ 0 h 3667155"/>
              <a:gd name="connsiteX3" fmla="*/ 1385289 w 8311732"/>
              <a:gd name="connsiteY3" fmla="*/ 0 h 3667155"/>
              <a:gd name="connsiteX4" fmla="*/ 3463222 w 8311732"/>
              <a:gd name="connsiteY4" fmla="*/ 0 h 3667155"/>
              <a:gd name="connsiteX5" fmla="*/ 7841712 w 8311732"/>
              <a:gd name="connsiteY5" fmla="*/ 0 h 3667155"/>
              <a:gd name="connsiteX6" fmla="*/ 8311732 w 8311732"/>
              <a:gd name="connsiteY6" fmla="*/ 470020 h 3667155"/>
              <a:gd name="connsiteX7" fmla="*/ 8311732 w 8311732"/>
              <a:gd name="connsiteY7" fmla="*/ 1645036 h 3667155"/>
              <a:gd name="connsiteX8" fmla="*/ 8311732 w 8311732"/>
              <a:gd name="connsiteY8" fmla="*/ 1645036 h 3667155"/>
              <a:gd name="connsiteX9" fmla="*/ 8311732 w 8311732"/>
              <a:gd name="connsiteY9" fmla="*/ 2350052 h 3667155"/>
              <a:gd name="connsiteX10" fmla="*/ 8311732 w 8311732"/>
              <a:gd name="connsiteY10" fmla="*/ 2350042 h 3667155"/>
              <a:gd name="connsiteX11" fmla="*/ 7841712 w 8311732"/>
              <a:gd name="connsiteY11" fmla="*/ 2820062 h 3667155"/>
              <a:gd name="connsiteX12" fmla="*/ 5302870 w 8311732"/>
              <a:gd name="connsiteY12" fmla="*/ 2824950 h 3667155"/>
              <a:gd name="connsiteX13" fmla="*/ 6681473 w 8311732"/>
              <a:gd name="connsiteY13" fmla="*/ 3667155 h 3667155"/>
              <a:gd name="connsiteX14" fmla="*/ 4244603 w 8311732"/>
              <a:gd name="connsiteY14" fmla="*/ 2835757 h 3667155"/>
              <a:gd name="connsiteX15" fmla="*/ 470020 w 8311732"/>
              <a:gd name="connsiteY15" fmla="*/ 2820062 h 3667155"/>
              <a:gd name="connsiteX16" fmla="*/ 0 w 8311732"/>
              <a:gd name="connsiteY16" fmla="*/ 2350042 h 3667155"/>
              <a:gd name="connsiteX17" fmla="*/ 0 w 8311732"/>
              <a:gd name="connsiteY17" fmla="*/ 2350052 h 3667155"/>
              <a:gd name="connsiteX18" fmla="*/ 0 w 8311732"/>
              <a:gd name="connsiteY18" fmla="*/ 1645036 h 3667155"/>
              <a:gd name="connsiteX19" fmla="*/ 0 w 8311732"/>
              <a:gd name="connsiteY19" fmla="*/ 1645036 h 3667155"/>
              <a:gd name="connsiteX20" fmla="*/ 0 w 8311732"/>
              <a:gd name="connsiteY20" fmla="*/ 470020 h 366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311732" h="3667155">
                <a:moveTo>
                  <a:pt x="0" y="470020"/>
                </a:moveTo>
                <a:cubicBezTo>
                  <a:pt x="0" y="210435"/>
                  <a:pt x="210435" y="0"/>
                  <a:pt x="470020" y="0"/>
                </a:cubicBezTo>
                <a:lnTo>
                  <a:pt x="1385289" y="0"/>
                </a:lnTo>
                <a:lnTo>
                  <a:pt x="1385289" y="0"/>
                </a:lnTo>
                <a:lnTo>
                  <a:pt x="3463222" y="0"/>
                </a:lnTo>
                <a:lnTo>
                  <a:pt x="7841712" y="0"/>
                </a:lnTo>
                <a:cubicBezTo>
                  <a:pt x="8101297" y="0"/>
                  <a:pt x="8311732" y="210435"/>
                  <a:pt x="8311732" y="470020"/>
                </a:cubicBezTo>
                <a:lnTo>
                  <a:pt x="8311732" y="1645036"/>
                </a:lnTo>
                <a:lnTo>
                  <a:pt x="8311732" y="1645036"/>
                </a:lnTo>
                <a:lnTo>
                  <a:pt x="8311732" y="2350052"/>
                </a:lnTo>
                <a:lnTo>
                  <a:pt x="8311732" y="2350042"/>
                </a:lnTo>
                <a:cubicBezTo>
                  <a:pt x="8311732" y="2609627"/>
                  <a:pt x="8101297" y="2820062"/>
                  <a:pt x="7841712" y="2820062"/>
                </a:cubicBezTo>
                <a:lnTo>
                  <a:pt x="5302870" y="2824950"/>
                </a:lnTo>
                <a:lnTo>
                  <a:pt x="6681473" y="3667155"/>
                </a:lnTo>
                <a:lnTo>
                  <a:pt x="4244603" y="2835757"/>
                </a:lnTo>
                <a:lnTo>
                  <a:pt x="470020" y="2820062"/>
                </a:lnTo>
                <a:cubicBezTo>
                  <a:pt x="210435" y="2820062"/>
                  <a:pt x="0" y="2609627"/>
                  <a:pt x="0" y="2350042"/>
                </a:cubicBezTo>
                <a:lnTo>
                  <a:pt x="0" y="2350052"/>
                </a:lnTo>
                <a:lnTo>
                  <a:pt x="0" y="1645036"/>
                </a:lnTo>
                <a:lnTo>
                  <a:pt x="0" y="1645036"/>
                </a:lnTo>
                <a:lnTo>
                  <a:pt x="0" y="47002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円弧 4"/>
          <p:cNvSpPr/>
          <p:nvPr/>
        </p:nvSpPr>
        <p:spPr>
          <a:xfrm rot="17447008">
            <a:off x="2266212" y="869176"/>
            <a:ext cx="3816797" cy="6644216"/>
          </a:xfrm>
          <a:prstGeom prst="arc">
            <a:avLst>
              <a:gd name="adj1" fmla="val 16200233"/>
              <a:gd name="adj2" fmla="val 111716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1157447" y="2497530"/>
            <a:ext cx="4223390" cy="118233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 rot="20280000">
            <a:off x="2520728" y="1975446"/>
            <a:ext cx="108257" cy="346423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9" name="直線コネクタ 8"/>
          <p:cNvCxnSpPr/>
          <p:nvPr/>
        </p:nvCxnSpPr>
        <p:spPr>
          <a:xfrm flipV="1">
            <a:off x="2396625" y="2094520"/>
            <a:ext cx="315463" cy="70029"/>
          </a:xfrm>
          <a:prstGeom prst="line">
            <a:avLst/>
          </a:prstGeom>
          <a:ln w="28575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グループ化 9"/>
          <p:cNvGrpSpPr/>
          <p:nvPr/>
        </p:nvGrpSpPr>
        <p:grpSpPr>
          <a:xfrm>
            <a:off x="1840336" y="2876864"/>
            <a:ext cx="488403" cy="194733"/>
            <a:chOff x="24025874" y="21850747"/>
            <a:chExt cx="2559919" cy="1189155"/>
          </a:xfrm>
        </p:grpSpPr>
        <p:sp>
          <p:nvSpPr>
            <p:cNvPr id="82" name="フリーフォーム 81"/>
            <p:cNvSpPr/>
            <p:nvPr/>
          </p:nvSpPr>
          <p:spPr>
            <a:xfrm>
              <a:off x="24025874" y="22463901"/>
              <a:ext cx="2160000" cy="576001"/>
            </a:xfrm>
            <a:custGeom>
              <a:avLst/>
              <a:gdLst>
                <a:gd name="connsiteX0" fmla="*/ 0 w 887895"/>
                <a:gd name="connsiteY0" fmla="*/ 106922 h 160040"/>
                <a:gd name="connsiteX1" fmla="*/ 145774 w 887895"/>
                <a:gd name="connsiteY1" fmla="*/ 904 h 160040"/>
                <a:gd name="connsiteX2" fmla="*/ 278295 w 887895"/>
                <a:gd name="connsiteY2" fmla="*/ 159931 h 160040"/>
                <a:gd name="connsiteX3" fmla="*/ 450574 w 887895"/>
                <a:gd name="connsiteY3" fmla="*/ 904 h 160040"/>
                <a:gd name="connsiteX4" fmla="*/ 596348 w 887895"/>
                <a:gd name="connsiteY4" fmla="*/ 159931 h 160040"/>
                <a:gd name="connsiteX5" fmla="*/ 755374 w 887895"/>
                <a:gd name="connsiteY5" fmla="*/ 27409 h 160040"/>
                <a:gd name="connsiteX6" fmla="*/ 887895 w 887895"/>
                <a:gd name="connsiteY6" fmla="*/ 120174 h 160040"/>
                <a:gd name="connsiteX7" fmla="*/ 887895 w 887895"/>
                <a:gd name="connsiteY7" fmla="*/ 120174 h 1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7895" h="160040">
                  <a:moveTo>
                    <a:pt x="0" y="106922"/>
                  </a:moveTo>
                  <a:cubicBezTo>
                    <a:pt x="49696" y="49495"/>
                    <a:pt x="99392" y="-7931"/>
                    <a:pt x="145774" y="904"/>
                  </a:cubicBezTo>
                  <a:cubicBezTo>
                    <a:pt x="192157" y="9739"/>
                    <a:pt x="227495" y="159931"/>
                    <a:pt x="278295" y="159931"/>
                  </a:cubicBezTo>
                  <a:cubicBezTo>
                    <a:pt x="329095" y="159931"/>
                    <a:pt x="397565" y="904"/>
                    <a:pt x="450574" y="904"/>
                  </a:cubicBezTo>
                  <a:cubicBezTo>
                    <a:pt x="503583" y="904"/>
                    <a:pt x="545548" y="155514"/>
                    <a:pt x="596348" y="159931"/>
                  </a:cubicBezTo>
                  <a:cubicBezTo>
                    <a:pt x="647148" y="164349"/>
                    <a:pt x="706783" y="34035"/>
                    <a:pt x="755374" y="27409"/>
                  </a:cubicBezTo>
                  <a:cubicBezTo>
                    <a:pt x="803965" y="20783"/>
                    <a:pt x="887895" y="120174"/>
                    <a:pt x="887895" y="120174"/>
                  </a:cubicBezTo>
                  <a:lnTo>
                    <a:pt x="887895" y="120174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83" name="曲折矢印 82"/>
            <p:cNvSpPr/>
            <p:nvPr/>
          </p:nvSpPr>
          <p:spPr>
            <a:xfrm>
              <a:off x="25802934" y="21850747"/>
              <a:ext cx="782859" cy="553557"/>
            </a:xfrm>
            <a:prstGeom prst="ben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solidFill>
                  <a:schemeClr val="tx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cxnSp>
        <p:nvCxnSpPr>
          <p:cNvPr id="11" name="直線矢印コネクタ 10"/>
          <p:cNvCxnSpPr/>
          <p:nvPr/>
        </p:nvCxnSpPr>
        <p:spPr>
          <a:xfrm flipH="1" flipV="1">
            <a:off x="2520992" y="2314040"/>
            <a:ext cx="4339" cy="488421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>
            <a:off x="3075421" y="2335119"/>
            <a:ext cx="1" cy="40457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1856542" y="1906807"/>
            <a:ext cx="688014" cy="23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NOTCH1</a:t>
            </a:r>
            <a:endParaRPr lang="ja-JP" altLang="en-US" sz="956" b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3834413" y="3088172"/>
            <a:ext cx="0" cy="1152000"/>
          </a:xfrm>
          <a:prstGeom prst="straightConnector1">
            <a:avLst/>
          </a:prstGeom>
          <a:ln w="762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3921019" y="3370457"/>
            <a:ext cx="1395138" cy="33155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905865" y="3350495"/>
            <a:ext cx="1438867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Maintenance of undifferentiated state</a:t>
            </a:r>
            <a:endParaRPr lang="ja-JP" altLang="en-US" sz="956" b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18" name="グループ化 17"/>
          <p:cNvGrpSpPr/>
          <p:nvPr/>
        </p:nvGrpSpPr>
        <p:grpSpPr>
          <a:xfrm>
            <a:off x="1597819" y="2780378"/>
            <a:ext cx="590319" cy="386516"/>
            <a:chOff x="2028728" y="2830825"/>
            <a:chExt cx="617922" cy="424837"/>
          </a:xfrm>
        </p:grpSpPr>
        <p:sp>
          <p:nvSpPr>
            <p:cNvPr id="80" name="正方形/長方形 79"/>
            <p:cNvSpPr/>
            <p:nvPr/>
          </p:nvSpPr>
          <p:spPr>
            <a:xfrm>
              <a:off x="2086335" y="2879404"/>
              <a:ext cx="491444" cy="166587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2028728" y="2830825"/>
              <a:ext cx="617922" cy="42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SOX17</a:t>
              </a:r>
              <a:endParaRPr lang="ja-JP" altLang="en-US" sz="956" b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19" name="右中かっこ 18"/>
          <p:cNvSpPr/>
          <p:nvPr/>
        </p:nvSpPr>
        <p:spPr>
          <a:xfrm>
            <a:off x="2718107" y="2126853"/>
            <a:ext cx="132572" cy="169156"/>
          </a:xfrm>
          <a:prstGeom prst="rightBrace">
            <a:avLst>
              <a:gd name="adj1" fmla="val 0"/>
              <a:gd name="adj2" fmla="val 5338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ja-JP" altLang="en-US" sz="956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80248" y="2180670"/>
            <a:ext cx="75331" cy="576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2843493" y="2101456"/>
            <a:ext cx="608732" cy="239425"/>
            <a:chOff x="4217209" y="2311241"/>
            <a:chExt cx="1249494" cy="418352"/>
          </a:xfrm>
        </p:grpSpPr>
        <p:sp>
          <p:nvSpPr>
            <p:cNvPr id="78" name="正方形/長方形 77"/>
            <p:cNvSpPr/>
            <p:nvPr/>
          </p:nvSpPr>
          <p:spPr>
            <a:xfrm>
              <a:off x="4317363" y="2373506"/>
              <a:ext cx="793651" cy="292691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テキスト ボックス 78"/>
            <p:cNvSpPr txBox="1"/>
            <p:nvPr/>
          </p:nvSpPr>
          <p:spPr>
            <a:xfrm>
              <a:off x="4217209" y="2311241"/>
              <a:ext cx="1249494" cy="41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NICD</a:t>
              </a:r>
              <a:endParaRPr lang="ja-JP" altLang="en-US" sz="956" b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22" name="曲折矢印 21"/>
          <p:cNvSpPr/>
          <p:nvPr/>
        </p:nvSpPr>
        <p:spPr>
          <a:xfrm>
            <a:off x="3500928" y="2972670"/>
            <a:ext cx="166928" cy="94564"/>
          </a:xfrm>
          <a:prstGeom prst="ben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solidFill>
                <a:schemeClr val="tx1"/>
              </a:solidFill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フリーフォーム 22"/>
          <p:cNvSpPr/>
          <p:nvPr/>
        </p:nvSpPr>
        <p:spPr>
          <a:xfrm>
            <a:off x="3158914" y="3081770"/>
            <a:ext cx="412104" cy="94324"/>
          </a:xfrm>
          <a:custGeom>
            <a:avLst/>
            <a:gdLst>
              <a:gd name="connsiteX0" fmla="*/ 0 w 887895"/>
              <a:gd name="connsiteY0" fmla="*/ 106922 h 160040"/>
              <a:gd name="connsiteX1" fmla="*/ 145774 w 887895"/>
              <a:gd name="connsiteY1" fmla="*/ 904 h 160040"/>
              <a:gd name="connsiteX2" fmla="*/ 278295 w 887895"/>
              <a:gd name="connsiteY2" fmla="*/ 159931 h 160040"/>
              <a:gd name="connsiteX3" fmla="*/ 450574 w 887895"/>
              <a:gd name="connsiteY3" fmla="*/ 904 h 160040"/>
              <a:gd name="connsiteX4" fmla="*/ 596348 w 887895"/>
              <a:gd name="connsiteY4" fmla="*/ 159931 h 160040"/>
              <a:gd name="connsiteX5" fmla="*/ 755374 w 887895"/>
              <a:gd name="connsiteY5" fmla="*/ 27409 h 160040"/>
              <a:gd name="connsiteX6" fmla="*/ 887895 w 887895"/>
              <a:gd name="connsiteY6" fmla="*/ 120174 h 160040"/>
              <a:gd name="connsiteX7" fmla="*/ 887895 w 887895"/>
              <a:gd name="connsiteY7" fmla="*/ 120174 h 1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895" h="160040">
                <a:moveTo>
                  <a:pt x="0" y="106922"/>
                </a:moveTo>
                <a:cubicBezTo>
                  <a:pt x="49696" y="49495"/>
                  <a:pt x="99392" y="-7931"/>
                  <a:pt x="145774" y="904"/>
                </a:cubicBezTo>
                <a:cubicBezTo>
                  <a:pt x="192157" y="9739"/>
                  <a:pt x="227495" y="159931"/>
                  <a:pt x="278295" y="159931"/>
                </a:cubicBezTo>
                <a:cubicBezTo>
                  <a:pt x="329095" y="159931"/>
                  <a:pt x="397565" y="904"/>
                  <a:pt x="450574" y="904"/>
                </a:cubicBezTo>
                <a:cubicBezTo>
                  <a:pt x="503583" y="904"/>
                  <a:pt x="545548" y="155514"/>
                  <a:pt x="596348" y="159931"/>
                </a:cubicBezTo>
                <a:cubicBezTo>
                  <a:pt x="647148" y="164349"/>
                  <a:pt x="706783" y="34035"/>
                  <a:pt x="755374" y="27409"/>
                </a:cubicBezTo>
                <a:cubicBezTo>
                  <a:pt x="803965" y="20783"/>
                  <a:pt x="887895" y="120174"/>
                  <a:pt x="887895" y="120174"/>
                </a:cubicBezTo>
                <a:lnTo>
                  <a:pt x="887895" y="120174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2902472" y="2712267"/>
            <a:ext cx="608732" cy="239425"/>
            <a:chOff x="4232687" y="2316334"/>
            <a:chExt cx="1249494" cy="418351"/>
          </a:xfrm>
        </p:grpSpPr>
        <p:sp>
          <p:nvSpPr>
            <p:cNvPr id="76" name="正方形/長方形 75"/>
            <p:cNvSpPr/>
            <p:nvPr/>
          </p:nvSpPr>
          <p:spPr>
            <a:xfrm>
              <a:off x="4317363" y="2373506"/>
              <a:ext cx="793651" cy="292691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テキスト ボックス 76"/>
            <p:cNvSpPr txBox="1"/>
            <p:nvPr/>
          </p:nvSpPr>
          <p:spPr>
            <a:xfrm>
              <a:off x="4232687" y="2316334"/>
              <a:ext cx="1249494" cy="41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NICD</a:t>
              </a:r>
              <a:endParaRPr lang="ja-JP" altLang="en-US" sz="956" b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25" name="左カーブ矢印 24"/>
          <p:cNvSpPr/>
          <p:nvPr/>
        </p:nvSpPr>
        <p:spPr>
          <a:xfrm rot="20373497" flipV="1">
            <a:off x="4329746" y="4126223"/>
            <a:ext cx="391512" cy="492681"/>
          </a:xfrm>
          <a:prstGeom prst="curvedLeftArrow">
            <a:avLst/>
          </a:prstGeom>
          <a:solidFill>
            <a:srgbClr val="1070FC"/>
          </a:solidFill>
          <a:ln>
            <a:solidFill>
              <a:srgbClr val="1070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404447" y="980105"/>
            <a:ext cx="1611013" cy="38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E10.5</a:t>
            </a:r>
          </a:p>
          <a:p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Hematopoietic cluster </a:t>
            </a:r>
          </a:p>
        </p:txBody>
      </p:sp>
      <p:grpSp>
        <p:nvGrpSpPr>
          <p:cNvPr id="27" name="グループ化 26"/>
          <p:cNvGrpSpPr/>
          <p:nvPr/>
        </p:nvGrpSpPr>
        <p:grpSpPr>
          <a:xfrm>
            <a:off x="2299274" y="2783934"/>
            <a:ext cx="651280" cy="239425"/>
            <a:chOff x="2768809" y="2834741"/>
            <a:chExt cx="715850" cy="263163"/>
          </a:xfrm>
        </p:grpSpPr>
        <p:sp>
          <p:nvSpPr>
            <p:cNvPr id="74" name="正方形/長方形 73"/>
            <p:cNvSpPr/>
            <p:nvPr/>
          </p:nvSpPr>
          <p:spPr>
            <a:xfrm>
              <a:off x="2830584" y="2879408"/>
              <a:ext cx="534766" cy="166858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2768809" y="2834741"/>
              <a:ext cx="715850" cy="263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i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Notch1</a:t>
              </a:r>
            </a:p>
          </p:txBody>
        </p:sp>
      </p:grpSp>
      <p:sp>
        <p:nvSpPr>
          <p:cNvPr id="28" name="円/楕円 27"/>
          <p:cNvSpPr/>
          <p:nvPr/>
        </p:nvSpPr>
        <p:spPr bwMode="gray">
          <a:xfrm rot="2181057">
            <a:off x="681681" y="1396139"/>
            <a:ext cx="259402" cy="27807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円/楕円 28"/>
          <p:cNvSpPr/>
          <p:nvPr/>
        </p:nvSpPr>
        <p:spPr bwMode="gray">
          <a:xfrm rot="2181057">
            <a:off x="736328" y="1451093"/>
            <a:ext cx="155641" cy="16684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図形グループ 130"/>
          <p:cNvGrpSpPr/>
          <p:nvPr/>
        </p:nvGrpSpPr>
        <p:grpSpPr bwMode="auto">
          <a:xfrm rot="3064984">
            <a:off x="1216446" y="1509829"/>
            <a:ext cx="195086" cy="416816"/>
            <a:chOff x="4905375" y="4702492"/>
            <a:chExt cx="360892" cy="34395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72" name="フリーフォーム 71"/>
            <p:cNvSpPr/>
            <p:nvPr/>
          </p:nvSpPr>
          <p:spPr>
            <a:xfrm flipH="1">
              <a:off x="4905375" y="4702492"/>
              <a:ext cx="360892" cy="343958"/>
            </a:xfrm>
            <a:custGeom>
              <a:avLst/>
              <a:gdLst>
                <a:gd name="connsiteX0" fmla="*/ 9525 w 360892"/>
                <a:gd name="connsiteY0" fmla="*/ 9525 h 343958"/>
                <a:gd name="connsiteX1" fmla="*/ 28575 w 360892"/>
                <a:gd name="connsiteY1" fmla="*/ 136525 h 343958"/>
                <a:gd name="connsiteX2" fmla="*/ 53975 w 360892"/>
                <a:gd name="connsiteY2" fmla="*/ 231775 h 343958"/>
                <a:gd name="connsiteX3" fmla="*/ 161925 w 360892"/>
                <a:gd name="connsiteY3" fmla="*/ 276225 h 343958"/>
                <a:gd name="connsiteX4" fmla="*/ 282575 w 360892"/>
                <a:gd name="connsiteY4" fmla="*/ 307975 h 343958"/>
                <a:gd name="connsiteX5" fmla="*/ 346075 w 360892"/>
                <a:gd name="connsiteY5" fmla="*/ 339725 h 343958"/>
                <a:gd name="connsiteX6" fmla="*/ 346075 w 360892"/>
                <a:gd name="connsiteY6" fmla="*/ 282575 h 343958"/>
                <a:gd name="connsiteX7" fmla="*/ 257175 w 360892"/>
                <a:gd name="connsiteY7" fmla="*/ 206375 h 343958"/>
                <a:gd name="connsiteX8" fmla="*/ 206375 w 360892"/>
                <a:gd name="connsiteY8" fmla="*/ 117475 h 343958"/>
                <a:gd name="connsiteX9" fmla="*/ 85725 w 360892"/>
                <a:gd name="connsiteY9" fmla="*/ 79375 h 343958"/>
                <a:gd name="connsiteX10" fmla="*/ 9525 w 360892"/>
                <a:gd name="connsiteY10" fmla="*/ 9525 h 3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892" h="343958">
                  <a:moveTo>
                    <a:pt x="9525" y="9525"/>
                  </a:moveTo>
                  <a:cubicBezTo>
                    <a:pt x="0" y="19050"/>
                    <a:pt x="21167" y="99483"/>
                    <a:pt x="28575" y="136525"/>
                  </a:cubicBezTo>
                  <a:cubicBezTo>
                    <a:pt x="35983" y="173567"/>
                    <a:pt x="31750" y="208492"/>
                    <a:pt x="53975" y="231775"/>
                  </a:cubicBezTo>
                  <a:cubicBezTo>
                    <a:pt x="76200" y="255058"/>
                    <a:pt x="123825" y="263525"/>
                    <a:pt x="161925" y="276225"/>
                  </a:cubicBezTo>
                  <a:cubicBezTo>
                    <a:pt x="200025" y="288925"/>
                    <a:pt x="251883" y="297392"/>
                    <a:pt x="282575" y="307975"/>
                  </a:cubicBezTo>
                  <a:cubicBezTo>
                    <a:pt x="313267" y="318558"/>
                    <a:pt x="335492" y="343958"/>
                    <a:pt x="346075" y="339725"/>
                  </a:cubicBezTo>
                  <a:cubicBezTo>
                    <a:pt x="356658" y="335492"/>
                    <a:pt x="360892" y="304800"/>
                    <a:pt x="346075" y="282575"/>
                  </a:cubicBezTo>
                  <a:cubicBezTo>
                    <a:pt x="331258" y="260350"/>
                    <a:pt x="280458" y="233892"/>
                    <a:pt x="257175" y="206375"/>
                  </a:cubicBezTo>
                  <a:cubicBezTo>
                    <a:pt x="233892" y="178858"/>
                    <a:pt x="234950" y="138642"/>
                    <a:pt x="206375" y="117475"/>
                  </a:cubicBezTo>
                  <a:cubicBezTo>
                    <a:pt x="177800" y="96308"/>
                    <a:pt x="114300" y="96308"/>
                    <a:pt x="85725" y="79375"/>
                  </a:cubicBezTo>
                  <a:cubicBezTo>
                    <a:pt x="57150" y="62442"/>
                    <a:pt x="19050" y="0"/>
                    <a:pt x="9525" y="9525"/>
                  </a:cubicBezTo>
                  <a:close/>
                </a:path>
              </a:pathLst>
            </a:custGeom>
            <a:grpFill/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956">
                <a:latin typeface="Arial" panose="020B0604020202020204" pitchFamily="34" charset="0"/>
                <a:ea typeface="メイリオ"/>
                <a:cs typeface="Arial" panose="020B0604020202020204" pitchFamily="34" charset="0"/>
              </a:endParaRPr>
            </a:p>
          </p:txBody>
        </p:sp>
        <p:sp>
          <p:nvSpPr>
            <p:cNvPr id="73" name="Oval 18"/>
            <p:cNvSpPr>
              <a:spLocks noChangeAspect="1" noChangeArrowheads="1"/>
            </p:cNvSpPr>
            <p:nvPr/>
          </p:nvSpPr>
          <p:spPr bwMode="auto">
            <a:xfrm>
              <a:off x="5093405" y="4872797"/>
              <a:ext cx="60218" cy="60095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2700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ja-JP" altLang="en-US" sz="956">
                <a:latin typeface="Arial" panose="020B0604020202020204" pitchFamily="34" charset="0"/>
                <a:ea typeface="メイリオ"/>
                <a:cs typeface="Arial" panose="020B0604020202020204" pitchFamily="34" charset="0"/>
              </a:endParaRPr>
            </a:p>
          </p:txBody>
        </p:sp>
      </p:grpSp>
      <p:sp>
        <p:nvSpPr>
          <p:cNvPr id="31" name="フリーフォーム 30"/>
          <p:cNvSpPr>
            <a:spLocks/>
          </p:cNvSpPr>
          <p:nvPr/>
        </p:nvSpPr>
        <p:spPr bwMode="auto">
          <a:xfrm rot="2847026">
            <a:off x="578192" y="1558811"/>
            <a:ext cx="502209" cy="240602"/>
          </a:xfrm>
          <a:custGeom>
            <a:avLst/>
            <a:gdLst>
              <a:gd name="T0" fmla="*/ 788635 w 990600"/>
              <a:gd name="T1" fmla="*/ 10716 h 474133"/>
              <a:gd name="T2" fmla="*/ 510293 w 990600"/>
              <a:gd name="T3" fmla="*/ 139303 h 474133"/>
              <a:gd name="T4" fmla="*/ 360417 w 990600"/>
              <a:gd name="T5" fmla="*/ 117872 h 474133"/>
              <a:gd name="T6" fmla="*/ 231952 w 990600"/>
              <a:gd name="T7" fmla="*/ 246460 h 474133"/>
              <a:gd name="T8" fmla="*/ 60664 w 990600"/>
              <a:gd name="T9" fmla="*/ 353616 h 474133"/>
              <a:gd name="T10" fmla="*/ 39254 w 990600"/>
              <a:gd name="T11" fmla="*/ 396478 h 474133"/>
              <a:gd name="T12" fmla="*/ 296184 w 990600"/>
              <a:gd name="T13" fmla="*/ 332185 h 474133"/>
              <a:gd name="T14" fmla="*/ 381828 w 990600"/>
              <a:gd name="T15" fmla="*/ 353616 h 474133"/>
              <a:gd name="T16" fmla="*/ 542410 w 990600"/>
              <a:gd name="T17" fmla="*/ 321469 h 474133"/>
              <a:gd name="T18" fmla="*/ 606642 w 990600"/>
              <a:gd name="T19" fmla="*/ 182166 h 474133"/>
              <a:gd name="T20" fmla="*/ 788635 w 990600"/>
              <a:gd name="T21" fmla="*/ 75009 h 474133"/>
              <a:gd name="T22" fmla="*/ 788635 w 990600"/>
              <a:gd name="T23" fmla="*/ 10716 h 4741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90600" h="474133">
                <a:moveTo>
                  <a:pt x="935567" y="12700"/>
                </a:moveTo>
                <a:cubicBezTo>
                  <a:pt x="880534" y="25400"/>
                  <a:pt x="690034" y="143933"/>
                  <a:pt x="605367" y="165100"/>
                </a:cubicBezTo>
                <a:cubicBezTo>
                  <a:pt x="520700" y="186267"/>
                  <a:pt x="482600" y="118533"/>
                  <a:pt x="427567" y="139700"/>
                </a:cubicBezTo>
                <a:cubicBezTo>
                  <a:pt x="372534" y="160867"/>
                  <a:pt x="334434" y="245533"/>
                  <a:pt x="275167" y="292100"/>
                </a:cubicBezTo>
                <a:cubicBezTo>
                  <a:pt x="215900" y="338667"/>
                  <a:pt x="110067" y="389467"/>
                  <a:pt x="71967" y="419100"/>
                </a:cubicBezTo>
                <a:cubicBezTo>
                  <a:pt x="33867" y="448733"/>
                  <a:pt x="0" y="474133"/>
                  <a:pt x="46567" y="469900"/>
                </a:cubicBezTo>
                <a:cubicBezTo>
                  <a:pt x="93134" y="465667"/>
                  <a:pt x="283634" y="402167"/>
                  <a:pt x="351367" y="393700"/>
                </a:cubicBezTo>
                <a:cubicBezTo>
                  <a:pt x="419100" y="385233"/>
                  <a:pt x="404284" y="421217"/>
                  <a:pt x="452967" y="419100"/>
                </a:cubicBezTo>
                <a:cubicBezTo>
                  <a:pt x="501650" y="416983"/>
                  <a:pt x="599017" y="414867"/>
                  <a:pt x="643467" y="381000"/>
                </a:cubicBezTo>
                <a:cubicBezTo>
                  <a:pt x="687917" y="347133"/>
                  <a:pt x="670984" y="264583"/>
                  <a:pt x="719667" y="215900"/>
                </a:cubicBezTo>
                <a:cubicBezTo>
                  <a:pt x="768350" y="167217"/>
                  <a:pt x="897467" y="118533"/>
                  <a:pt x="935567" y="88900"/>
                </a:cubicBezTo>
                <a:cubicBezTo>
                  <a:pt x="973667" y="59267"/>
                  <a:pt x="990600" y="0"/>
                  <a:pt x="935567" y="1270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 rot="2847026">
            <a:off x="781288" y="1667734"/>
            <a:ext cx="43303" cy="4330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xtLst/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endParaRPr lang="ja-JP" altLang="en-US" sz="956"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3" name="円/楕円 32"/>
          <p:cNvSpPr/>
          <p:nvPr/>
        </p:nvSpPr>
        <p:spPr bwMode="gray">
          <a:xfrm rot="2181057">
            <a:off x="803204" y="1245512"/>
            <a:ext cx="259402" cy="28228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円/楕円 33"/>
          <p:cNvSpPr/>
          <p:nvPr/>
        </p:nvSpPr>
        <p:spPr bwMode="gray">
          <a:xfrm rot="2181057">
            <a:off x="861417" y="1283274"/>
            <a:ext cx="155641" cy="16937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円/楕円 34"/>
          <p:cNvSpPr/>
          <p:nvPr/>
        </p:nvSpPr>
        <p:spPr bwMode="gray">
          <a:xfrm rot="2181057">
            <a:off x="823734" y="1436757"/>
            <a:ext cx="259402" cy="2822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円/楕円 35"/>
          <p:cNvSpPr/>
          <p:nvPr/>
        </p:nvSpPr>
        <p:spPr bwMode="gray">
          <a:xfrm rot="2181057">
            <a:off x="986243" y="1272860"/>
            <a:ext cx="259402" cy="28228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円/楕円 36"/>
          <p:cNvSpPr/>
          <p:nvPr/>
        </p:nvSpPr>
        <p:spPr bwMode="gray">
          <a:xfrm rot="2181057">
            <a:off x="912319" y="1048377"/>
            <a:ext cx="259402" cy="28228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円/楕円 37"/>
          <p:cNvSpPr/>
          <p:nvPr/>
        </p:nvSpPr>
        <p:spPr bwMode="gray">
          <a:xfrm rot="2181057">
            <a:off x="966753" y="1105518"/>
            <a:ext cx="155641" cy="16937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円/楕円 38"/>
          <p:cNvSpPr/>
          <p:nvPr/>
        </p:nvSpPr>
        <p:spPr bwMode="gray">
          <a:xfrm rot="2181057">
            <a:off x="1044078" y="1327457"/>
            <a:ext cx="155641" cy="16937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円/楕円 39"/>
          <p:cNvSpPr/>
          <p:nvPr/>
        </p:nvSpPr>
        <p:spPr bwMode="gray">
          <a:xfrm rot="2181057">
            <a:off x="862480" y="1544407"/>
            <a:ext cx="123524" cy="13442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正方形/長方形 40"/>
          <p:cNvSpPr/>
          <p:nvPr/>
        </p:nvSpPr>
        <p:spPr>
          <a:xfrm rot="1559468">
            <a:off x="630314" y="1004145"/>
            <a:ext cx="651213" cy="682266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円/楕円 41"/>
          <p:cNvSpPr/>
          <p:nvPr/>
        </p:nvSpPr>
        <p:spPr bwMode="gray">
          <a:xfrm rot="2181057">
            <a:off x="642377" y="1266760"/>
            <a:ext cx="259402" cy="2822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円/楕円 42"/>
          <p:cNvSpPr/>
          <p:nvPr/>
        </p:nvSpPr>
        <p:spPr bwMode="gray">
          <a:xfrm rot="2181057">
            <a:off x="688655" y="1334501"/>
            <a:ext cx="155641" cy="16937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グループ化 43"/>
          <p:cNvGrpSpPr/>
          <p:nvPr/>
        </p:nvGrpSpPr>
        <p:grpSpPr>
          <a:xfrm rot="20326951">
            <a:off x="3480370" y="4192770"/>
            <a:ext cx="1199465" cy="881841"/>
            <a:chOff x="3707788" y="5715050"/>
            <a:chExt cx="1994353" cy="1466240"/>
          </a:xfrm>
        </p:grpSpPr>
        <p:sp>
          <p:nvSpPr>
            <p:cNvPr id="53" name="円/楕円 52"/>
            <p:cNvSpPr/>
            <p:nvPr/>
          </p:nvSpPr>
          <p:spPr bwMode="gray">
            <a:xfrm rot="2181057">
              <a:off x="4304282" y="6293274"/>
              <a:ext cx="431308" cy="46235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円/楕円 53"/>
            <p:cNvSpPr/>
            <p:nvPr/>
          </p:nvSpPr>
          <p:spPr bwMode="gray">
            <a:xfrm rot="2181057">
              <a:off x="4395141" y="6384646"/>
              <a:ext cx="258785" cy="2774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フリーフォーム 54"/>
            <p:cNvSpPr>
              <a:spLocks/>
            </p:cNvSpPr>
            <p:nvPr/>
          </p:nvSpPr>
          <p:spPr bwMode="auto">
            <a:xfrm rot="2847026">
              <a:off x="3341075" y="6174889"/>
              <a:ext cx="909638" cy="176212"/>
            </a:xfrm>
            <a:custGeom>
              <a:avLst/>
              <a:gdLst>
                <a:gd name="T0" fmla="*/ 40072 w 720725"/>
                <a:gd name="T1" fmla="*/ 107685 h 209550"/>
                <a:gd name="T2" fmla="*/ 336606 w 720725"/>
                <a:gd name="T3" fmla="*/ 123704 h 209550"/>
                <a:gd name="T4" fmla="*/ 448808 w 720725"/>
                <a:gd name="T5" fmla="*/ 166422 h 209550"/>
                <a:gd name="T6" fmla="*/ 569025 w 720725"/>
                <a:gd name="T7" fmla="*/ 166422 h 209550"/>
                <a:gd name="T8" fmla="*/ 657183 w 720725"/>
                <a:gd name="T9" fmla="*/ 107685 h 209550"/>
                <a:gd name="T10" fmla="*/ 889602 w 720725"/>
                <a:gd name="T11" fmla="*/ 80986 h 209550"/>
                <a:gd name="T12" fmla="*/ 777400 w 720725"/>
                <a:gd name="T13" fmla="*/ 38268 h 209550"/>
                <a:gd name="T14" fmla="*/ 601082 w 720725"/>
                <a:gd name="T15" fmla="*/ 38268 h 209550"/>
                <a:gd name="T16" fmla="*/ 496895 w 720725"/>
                <a:gd name="T17" fmla="*/ 890 h 209550"/>
                <a:gd name="T18" fmla="*/ 336606 w 720725"/>
                <a:gd name="T19" fmla="*/ 43608 h 209550"/>
                <a:gd name="T20" fmla="*/ 96173 w 720725"/>
                <a:gd name="T21" fmla="*/ 70307 h 209550"/>
                <a:gd name="T22" fmla="*/ 40072 w 720725"/>
                <a:gd name="T23" fmla="*/ 107685 h 2095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0725" h="209550">
                  <a:moveTo>
                    <a:pt x="31750" y="128058"/>
                  </a:moveTo>
                  <a:cubicBezTo>
                    <a:pt x="63500" y="138641"/>
                    <a:pt x="212725" y="135466"/>
                    <a:pt x="266700" y="147108"/>
                  </a:cubicBezTo>
                  <a:cubicBezTo>
                    <a:pt x="320675" y="158750"/>
                    <a:pt x="324908" y="189441"/>
                    <a:pt x="355600" y="197908"/>
                  </a:cubicBezTo>
                  <a:cubicBezTo>
                    <a:pt x="386292" y="206375"/>
                    <a:pt x="423333" y="209550"/>
                    <a:pt x="450850" y="197908"/>
                  </a:cubicBezTo>
                  <a:cubicBezTo>
                    <a:pt x="478367" y="186266"/>
                    <a:pt x="478367" y="144991"/>
                    <a:pt x="520700" y="128058"/>
                  </a:cubicBezTo>
                  <a:cubicBezTo>
                    <a:pt x="563033" y="111125"/>
                    <a:pt x="688975" y="110066"/>
                    <a:pt x="704850" y="96308"/>
                  </a:cubicBezTo>
                  <a:cubicBezTo>
                    <a:pt x="720725" y="82550"/>
                    <a:pt x="654050" y="53975"/>
                    <a:pt x="615950" y="45508"/>
                  </a:cubicBezTo>
                  <a:cubicBezTo>
                    <a:pt x="577850" y="37041"/>
                    <a:pt x="513292" y="52916"/>
                    <a:pt x="476250" y="45508"/>
                  </a:cubicBezTo>
                  <a:cubicBezTo>
                    <a:pt x="439208" y="38100"/>
                    <a:pt x="428625" y="0"/>
                    <a:pt x="393700" y="1058"/>
                  </a:cubicBezTo>
                  <a:cubicBezTo>
                    <a:pt x="358775" y="2116"/>
                    <a:pt x="319617" y="38100"/>
                    <a:pt x="266700" y="51858"/>
                  </a:cubicBezTo>
                  <a:cubicBezTo>
                    <a:pt x="213783" y="65616"/>
                    <a:pt x="115358" y="78316"/>
                    <a:pt x="76200" y="83608"/>
                  </a:cubicBezTo>
                  <a:cubicBezTo>
                    <a:pt x="37042" y="88900"/>
                    <a:pt x="0" y="117475"/>
                    <a:pt x="31750" y="128058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2700" cap="flat" cmpd="sng">
              <a:solidFill>
                <a:schemeClr val="accent6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Oval 18"/>
            <p:cNvSpPr>
              <a:spLocks noChangeAspect="1" noChangeArrowheads="1"/>
            </p:cNvSpPr>
            <p:nvPr/>
          </p:nvSpPr>
          <p:spPr bwMode="auto">
            <a:xfrm rot="2847026">
              <a:off x="3760582" y="6251197"/>
              <a:ext cx="76200" cy="508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endParaRPr lang="ja-JP" altLang="en-US" sz="956"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grpSp>
          <p:nvGrpSpPr>
            <p:cNvPr id="57" name="図形グループ 130"/>
            <p:cNvGrpSpPr/>
            <p:nvPr/>
          </p:nvGrpSpPr>
          <p:grpSpPr bwMode="auto">
            <a:xfrm rot="3064984">
              <a:off x="5193435" y="6482309"/>
              <a:ext cx="324371" cy="693040"/>
              <a:chOff x="4905375" y="4702492"/>
              <a:chExt cx="360892" cy="343958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70" name="フリーフォーム 69"/>
              <p:cNvSpPr/>
              <p:nvPr/>
            </p:nvSpPr>
            <p:spPr>
              <a:xfrm flipH="1">
                <a:off x="4905375" y="4702492"/>
                <a:ext cx="360892" cy="343958"/>
              </a:xfrm>
              <a:custGeom>
                <a:avLst/>
                <a:gdLst>
                  <a:gd name="connsiteX0" fmla="*/ 9525 w 360892"/>
                  <a:gd name="connsiteY0" fmla="*/ 9525 h 343958"/>
                  <a:gd name="connsiteX1" fmla="*/ 28575 w 360892"/>
                  <a:gd name="connsiteY1" fmla="*/ 136525 h 343958"/>
                  <a:gd name="connsiteX2" fmla="*/ 53975 w 360892"/>
                  <a:gd name="connsiteY2" fmla="*/ 231775 h 343958"/>
                  <a:gd name="connsiteX3" fmla="*/ 161925 w 360892"/>
                  <a:gd name="connsiteY3" fmla="*/ 276225 h 343958"/>
                  <a:gd name="connsiteX4" fmla="*/ 282575 w 360892"/>
                  <a:gd name="connsiteY4" fmla="*/ 307975 h 343958"/>
                  <a:gd name="connsiteX5" fmla="*/ 346075 w 360892"/>
                  <a:gd name="connsiteY5" fmla="*/ 339725 h 343958"/>
                  <a:gd name="connsiteX6" fmla="*/ 346075 w 360892"/>
                  <a:gd name="connsiteY6" fmla="*/ 282575 h 343958"/>
                  <a:gd name="connsiteX7" fmla="*/ 257175 w 360892"/>
                  <a:gd name="connsiteY7" fmla="*/ 206375 h 343958"/>
                  <a:gd name="connsiteX8" fmla="*/ 206375 w 360892"/>
                  <a:gd name="connsiteY8" fmla="*/ 117475 h 343958"/>
                  <a:gd name="connsiteX9" fmla="*/ 85725 w 360892"/>
                  <a:gd name="connsiteY9" fmla="*/ 79375 h 343958"/>
                  <a:gd name="connsiteX10" fmla="*/ 9525 w 360892"/>
                  <a:gd name="connsiteY10" fmla="*/ 9525 h 3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0892" h="343958">
                    <a:moveTo>
                      <a:pt x="9525" y="9525"/>
                    </a:moveTo>
                    <a:cubicBezTo>
                      <a:pt x="0" y="19050"/>
                      <a:pt x="21167" y="99483"/>
                      <a:pt x="28575" y="136525"/>
                    </a:cubicBezTo>
                    <a:cubicBezTo>
                      <a:pt x="35983" y="173567"/>
                      <a:pt x="31750" y="208492"/>
                      <a:pt x="53975" y="231775"/>
                    </a:cubicBezTo>
                    <a:cubicBezTo>
                      <a:pt x="76200" y="255058"/>
                      <a:pt x="123825" y="263525"/>
                      <a:pt x="161925" y="276225"/>
                    </a:cubicBezTo>
                    <a:cubicBezTo>
                      <a:pt x="200025" y="288925"/>
                      <a:pt x="251883" y="297392"/>
                      <a:pt x="282575" y="307975"/>
                    </a:cubicBezTo>
                    <a:cubicBezTo>
                      <a:pt x="313267" y="318558"/>
                      <a:pt x="335492" y="343958"/>
                      <a:pt x="346075" y="339725"/>
                    </a:cubicBezTo>
                    <a:cubicBezTo>
                      <a:pt x="356658" y="335492"/>
                      <a:pt x="360892" y="304800"/>
                      <a:pt x="346075" y="282575"/>
                    </a:cubicBezTo>
                    <a:cubicBezTo>
                      <a:pt x="331258" y="260350"/>
                      <a:pt x="280458" y="233892"/>
                      <a:pt x="257175" y="206375"/>
                    </a:cubicBezTo>
                    <a:cubicBezTo>
                      <a:pt x="233892" y="178858"/>
                      <a:pt x="234950" y="138642"/>
                      <a:pt x="206375" y="117475"/>
                    </a:cubicBezTo>
                    <a:cubicBezTo>
                      <a:pt x="177800" y="96308"/>
                      <a:pt x="114300" y="96308"/>
                      <a:pt x="85725" y="79375"/>
                    </a:cubicBezTo>
                    <a:cubicBezTo>
                      <a:pt x="57150" y="62442"/>
                      <a:pt x="19050" y="0"/>
                      <a:pt x="9525" y="9525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956">
                  <a:latin typeface="Arial" panose="020B0604020202020204" pitchFamily="34" charset="0"/>
                  <a:ea typeface="メイリオ"/>
                  <a:cs typeface="Arial" panose="020B0604020202020204" pitchFamily="34" charset="0"/>
                </a:endParaRPr>
              </a:p>
            </p:txBody>
          </p:sp>
          <p:sp>
            <p:nvSpPr>
              <p:cNvPr id="71" name="Oval 18"/>
              <p:cNvSpPr>
                <a:spLocks noChangeAspect="1" noChangeArrowheads="1"/>
              </p:cNvSpPr>
              <p:nvPr/>
            </p:nvSpPr>
            <p:spPr bwMode="auto">
              <a:xfrm>
                <a:off x="5093405" y="4872797"/>
                <a:ext cx="60218" cy="6009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1270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ja-JP" altLang="en-US" sz="956">
                  <a:latin typeface="Arial" panose="020B0604020202020204" pitchFamily="34" charset="0"/>
                  <a:ea typeface="メイリオ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8" name="フリーフォーム 57"/>
            <p:cNvSpPr>
              <a:spLocks/>
            </p:cNvSpPr>
            <p:nvPr/>
          </p:nvSpPr>
          <p:spPr bwMode="auto">
            <a:xfrm rot="2847026">
              <a:off x="4132207" y="6563753"/>
              <a:ext cx="835025" cy="400050"/>
            </a:xfrm>
            <a:custGeom>
              <a:avLst/>
              <a:gdLst>
                <a:gd name="T0" fmla="*/ 788635 w 990600"/>
                <a:gd name="T1" fmla="*/ 10716 h 474133"/>
                <a:gd name="T2" fmla="*/ 510293 w 990600"/>
                <a:gd name="T3" fmla="*/ 139303 h 474133"/>
                <a:gd name="T4" fmla="*/ 360417 w 990600"/>
                <a:gd name="T5" fmla="*/ 117872 h 474133"/>
                <a:gd name="T6" fmla="*/ 231952 w 990600"/>
                <a:gd name="T7" fmla="*/ 246460 h 474133"/>
                <a:gd name="T8" fmla="*/ 60664 w 990600"/>
                <a:gd name="T9" fmla="*/ 353616 h 474133"/>
                <a:gd name="T10" fmla="*/ 39254 w 990600"/>
                <a:gd name="T11" fmla="*/ 396478 h 474133"/>
                <a:gd name="T12" fmla="*/ 296184 w 990600"/>
                <a:gd name="T13" fmla="*/ 332185 h 474133"/>
                <a:gd name="T14" fmla="*/ 381828 w 990600"/>
                <a:gd name="T15" fmla="*/ 353616 h 474133"/>
                <a:gd name="T16" fmla="*/ 542410 w 990600"/>
                <a:gd name="T17" fmla="*/ 321469 h 474133"/>
                <a:gd name="T18" fmla="*/ 606642 w 990600"/>
                <a:gd name="T19" fmla="*/ 182166 h 474133"/>
                <a:gd name="T20" fmla="*/ 788635 w 990600"/>
                <a:gd name="T21" fmla="*/ 75009 h 474133"/>
                <a:gd name="T22" fmla="*/ 788635 w 990600"/>
                <a:gd name="T23" fmla="*/ 10716 h 4741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90600" h="474133">
                  <a:moveTo>
                    <a:pt x="935567" y="12700"/>
                  </a:moveTo>
                  <a:cubicBezTo>
                    <a:pt x="880534" y="25400"/>
                    <a:pt x="690034" y="143933"/>
                    <a:pt x="605367" y="165100"/>
                  </a:cubicBezTo>
                  <a:cubicBezTo>
                    <a:pt x="520700" y="186267"/>
                    <a:pt x="482600" y="118533"/>
                    <a:pt x="427567" y="139700"/>
                  </a:cubicBezTo>
                  <a:cubicBezTo>
                    <a:pt x="372534" y="160867"/>
                    <a:pt x="334434" y="245533"/>
                    <a:pt x="275167" y="292100"/>
                  </a:cubicBezTo>
                  <a:cubicBezTo>
                    <a:pt x="215900" y="338667"/>
                    <a:pt x="110067" y="389467"/>
                    <a:pt x="71967" y="419100"/>
                  </a:cubicBezTo>
                  <a:cubicBezTo>
                    <a:pt x="33867" y="448733"/>
                    <a:pt x="0" y="474133"/>
                    <a:pt x="46567" y="469900"/>
                  </a:cubicBezTo>
                  <a:cubicBezTo>
                    <a:pt x="93134" y="465667"/>
                    <a:pt x="283634" y="402167"/>
                    <a:pt x="351367" y="393700"/>
                  </a:cubicBezTo>
                  <a:cubicBezTo>
                    <a:pt x="419100" y="385233"/>
                    <a:pt x="404284" y="421217"/>
                    <a:pt x="452967" y="419100"/>
                  </a:cubicBezTo>
                  <a:cubicBezTo>
                    <a:pt x="501650" y="416983"/>
                    <a:pt x="599017" y="414867"/>
                    <a:pt x="643467" y="381000"/>
                  </a:cubicBezTo>
                  <a:cubicBezTo>
                    <a:pt x="687917" y="347133"/>
                    <a:pt x="670984" y="264583"/>
                    <a:pt x="719667" y="215900"/>
                  </a:cubicBezTo>
                  <a:cubicBezTo>
                    <a:pt x="768350" y="167217"/>
                    <a:pt x="897467" y="118533"/>
                    <a:pt x="935567" y="88900"/>
                  </a:cubicBezTo>
                  <a:cubicBezTo>
                    <a:pt x="973667" y="59267"/>
                    <a:pt x="990600" y="0"/>
                    <a:pt x="935567" y="1270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Oval 18"/>
            <p:cNvSpPr>
              <a:spLocks noChangeArrowheads="1"/>
            </p:cNvSpPr>
            <p:nvPr/>
          </p:nvSpPr>
          <p:spPr bwMode="auto">
            <a:xfrm rot="2847026">
              <a:off x="4469897" y="6744858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xtLst/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endParaRPr lang="ja-JP" altLang="en-US" sz="956"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0" name="円/楕円 59"/>
            <p:cNvSpPr/>
            <p:nvPr/>
          </p:nvSpPr>
          <p:spPr bwMode="gray">
            <a:xfrm rot="2181057">
              <a:off x="4506338" y="6042829"/>
              <a:ext cx="431308" cy="46935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円/楕円 60"/>
            <p:cNvSpPr/>
            <p:nvPr/>
          </p:nvSpPr>
          <p:spPr bwMode="gray">
            <a:xfrm rot="2181057">
              <a:off x="4603127" y="6105617"/>
              <a:ext cx="258785" cy="2816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円/楕円 61"/>
            <p:cNvSpPr/>
            <p:nvPr/>
          </p:nvSpPr>
          <p:spPr bwMode="gray">
            <a:xfrm rot="2181057">
              <a:off x="4540474" y="6360810"/>
              <a:ext cx="431308" cy="4693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円/楕円 62"/>
            <p:cNvSpPr/>
            <p:nvPr/>
          </p:nvSpPr>
          <p:spPr bwMode="gray">
            <a:xfrm rot="2181057">
              <a:off x="4810677" y="6088298"/>
              <a:ext cx="431308" cy="46935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円/楕円 63"/>
            <p:cNvSpPr/>
            <p:nvPr/>
          </p:nvSpPr>
          <p:spPr bwMode="gray">
            <a:xfrm rot="2181057">
              <a:off x="4687763" y="5715050"/>
              <a:ext cx="431308" cy="46935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円/楕円 64"/>
            <p:cNvSpPr/>
            <p:nvPr/>
          </p:nvSpPr>
          <p:spPr bwMode="gray">
            <a:xfrm rot="2181057">
              <a:off x="4778269" y="5810061"/>
              <a:ext cx="258785" cy="2816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円/楕円 65"/>
            <p:cNvSpPr/>
            <p:nvPr/>
          </p:nvSpPr>
          <p:spPr bwMode="gray">
            <a:xfrm rot="2181057">
              <a:off x="4906839" y="6179081"/>
              <a:ext cx="258785" cy="2816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円/楕円 66"/>
            <p:cNvSpPr/>
            <p:nvPr/>
          </p:nvSpPr>
          <p:spPr bwMode="gray">
            <a:xfrm rot="2181057">
              <a:off x="4604893" y="6539801"/>
              <a:ext cx="205384" cy="22350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円/楕円 67"/>
            <p:cNvSpPr/>
            <p:nvPr/>
          </p:nvSpPr>
          <p:spPr bwMode="gray">
            <a:xfrm rot="2181057">
              <a:off x="4238930" y="6078156"/>
              <a:ext cx="431308" cy="4693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円/楕円 68"/>
            <p:cNvSpPr/>
            <p:nvPr/>
          </p:nvSpPr>
          <p:spPr bwMode="gray">
            <a:xfrm rot="2181057">
              <a:off x="4315873" y="6190792"/>
              <a:ext cx="258785" cy="28161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グループ化 44"/>
          <p:cNvGrpSpPr/>
          <p:nvPr/>
        </p:nvGrpSpPr>
        <p:grpSpPr>
          <a:xfrm>
            <a:off x="3636268" y="2863716"/>
            <a:ext cx="532800" cy="239425"/>
            <a:chOff x="4211213" y="2250482"/>
            <a:chExt cx="1006575" cy="539124"/>
          </a:xfrm>
        </p:grpSpPr>
        <p:sp>
          <p:nvSpPr>
            <p:cNvPr id="51" name="正方形/長方形 50"/>
            <p:cNvSpPr/>
            <p:nvPr/>
          </p:nvSpPr>
          <p:spPr>
            <a:xfrm>
              <a:off x="4317364" y="2347444"/>
              <a:ext cx="696834" cy="351003"/>
            </a:xfrm>
            <a:prstGeom prst="rect">
              <a:avLst/>
            </a:prstGeom>
            <a:solidFill>
              <a:srgbClr val="CB07B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4211213" y="2250482"/>
              <a:ext cx="1006575" cy="539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i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Hes1</a:t>
              </a:r>
              <a:endParaRPr lang="ja-JP" altLang="en-US" sz="956" b="1" i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46" name="グループ化 45"/>
          <p:cNvGrpSpPr/>
          <p:nvPr/>
        </p:nvGrpSpPr>
        <p:grpSpPr>
          <a:xfrm rot="1471522">
            <a:off x="119998" y="1333665"/>
            <a:ext cx="547084" cy="105979"/>
            <a:chOff x="86585" y="1060318"/>
            <a:chExt cx="601324" cy="116486"/>
          </a:xfrm>
        </p:grpSpPr>
        <p:sp>
          <p:nvSpPr>
            <p:cNvPr id="49" name="フリーフォーム 48"/>
            <p:cNvSpPr>
              <a:spLocks/>
            </p:cNvSpPr>
            <p:nvPr/>
          </p:nvSpPr>
          <p:spPr bwMode="auto">
            <a:xfrm rot="1573977">
              <a:off x="86585" y="1060318"/>
              <a:ext cx="601324" cy="116486"/>
            </a:xfrm>
            <a:custGeom>
              <a:avLst/>
              <a:gdLst>
                <a:gd name="T0" fmla="*/ 40072 w 720725"/>
                <a:gd name="T1" fmla="*/ 107685 h 209550"/>
                <a:gd name="T2" fmla="*/ 336606 w 720725"/>
                <a:gd name="T3" fmla="*/ 123704 h 209550"/>
                <a:gd name="T4" fmla="*/ 448808 w 720725"/>
                <a:gd name="T5" fmla="*/ 166422 h 209550"/>
                <a:gd name="T6" fmla="*/ 569025 w 720725"/>
                <a:gd name="T7" fmla="*/ 166422 h 209550"/>
                <a:gd name="T8" fmla="*/ 657183 w 720725"/>
                <a:gd name="T9" fmla="*/ 107685 h 209550"/>
                <a:gd name="T10" fmla="*/ 889602 w 720725"/>
                <a:gd name="T11" fmla="*/ 80986 h 209550"/>
                <a:gd name="T12" fmla="*/ 777400 w 720725"/>
                <a:gd name="T13" fmla="*/ 38268 h 209550"/>
                <a:gd name="T14" fmla="*/ 601082 w 720725"/>
                <a:gd name="T15" fmla="*/ 38268 h 209550"/>
                <a:gd name="T16" fmla="*/ 496895 w 720725"/>
                <a:gd name="T17" fmla="*/ 890 h 209550"/>
                <a:gd name="T18" fmla="*/ 336606 w 720725"/>
                <a:gd name="T19" fmla="*/ 43608 h 209550"/>
                <a:gd name="T20" fmla="*/ 96173 w 720725"/>
                <a:gd name="T21" fmla="*/ 70307 h 209550"/>
                <a:gd name="T22" fmla="*/ 40072 w 720725"/>
                <a:gd name="T23" fmla="*/ 107685 h 2095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0725" h="209550">
                  <a:moveTo>
                    <a:pt x="31750" y="128058"/>
                  </a:moveTo>
                  <a:cubicBezTo>
                    <a:pt x="63500" y="138641"/>
                    <a:pt x="212725" y="135466"/>
                    <a:pt x="266700" y="147108"/>
                  </a:cubicBezTo>
                  <a:cubicBezTo>
                    <a:pt x="320675" y="158750"/>
                    <a:pt x="324908" y="189441"/>
                    <a:pt x="355600" y="197908"/>
                  </a:cubicBezTo>
                  <a:cubicBezTo>
                    <a:pt x="386292" y="206375"/>
                    <a:pt x="423333" y="209550"/>
                    <a:pt x="450850" y="197908"/>
                  </a:cubicBezTo>
                  <a:cubicBezTo>
                    <a:pt x="478367" y="186266"/>
                    <a:pt x="478367" y="144991"/>
                    <a:pt x="520700" y="128058"/>
                  </a:cubicBezTo>
                  <a:cubicBezTo>
                    <a:pt x="563033" y="111125"/>
                    <a:pt x="688975" y="110066"/>
                    <a:pt x="704850" y="96308"/>
                  </a:cubicBezTo>
                  <a:cubicBezTo>
                    <a:pt x="720725" y="82550"/>
                    <a:pt x="654050" y="53975"/>
                    <a:pt x="615950" y="45508"/>
                  </a:cubicBezTo>
                  <a:cubicBezTo>
                    <a:pt x="577850" y="37041"/>
                    <a:pt x="513292" y="52916"/>
                    <a:pt x="476250" y="45508"/>
                  </a:cubicBezTo>
                  <a:cubicBezTo>
                    <a:pt x="439208" y="38100"/>
                    <a:pt x="428625" y="0"/>
                    <a:pt x="393700" y="1058"/>
                  </a:cubicBezTo>
                  <a:cubicBezTo>
                    <a:pt x="358775" y="2116"/>
                    <a:pt x="319617" y="38100"/>
                    <a:pt x="266700" y="51858"/>
                  </a:cubicBezTo>
                  <a:cubicBezTo>
                    <a:pt x="213783" y="65616"/>
                    <a:pt x="115358" y="78316"/>
                    <a:pt x="76200" y="83608"/>
                  </a:cubicBezTo>
                  <a:cubicBezTo>
                    <a:pt x="37042" y="88900"/>
                    <a:pt x="0" y="117475"/>
                    <a:pt x="31750" y="128058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12700" cap="flat" cmpd="sng">
              <a:solidFill>
                <a:schemeClr val="accent6">
                  <a:lumMod val="50000"/>
                </a:schemeClr>
              </a:solidFill>
              <a:prstDash val="solid"/>
              <a:round/>
              <a:headEnd/>
              <a:tailEnd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18"/>
            <p:cNvSpPr>
              <a:spLocks noChangeAspect="1" noChangeArrowheads="1"/>
            </p:cNvSpPr>
            <p:nvPr/>
          </p:nvSpPr>
          <p:spPr bwMode="auto">
            <a:xfrm rot="2847026">
              <a:off x="388101" y="1106986"/>
              <a:ext cx="50373" cy="3358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txBody>
            <a:bodyPr wrap="none"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endParaRPr lang="ja-JP" altLang="en-US" sz="956"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47" name="正方形/長方形 46"/>
          <p:cNvSpPr/>
          <p:nvPr/>
        </p:nvSpPr>
        <p:spPr>
          <a:xfrm>
            <a:off x="3051356" y="2920833"/>
            <a:ext cx="368847" cy="1558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991993" y="2893647"/>
            <a:ext cx="532800" cy="23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56" b="1" dirty="0" err="1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RBPj</a:t>
            </a:r>
            <a:endParaRPr lang="ja-JP" altLang="en-US" sz="956" b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3764183" y="5002069"/>
            <a:ext cx="1979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Saito et al., Figure 8</a:t>
            </a:r>
            <a:endParaRPr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4" name="曲折矢印 83"/>
          <p:cNvSpPr/>
          <p:nvPr/>
        </p:nvSpPr>
        <p:spPr>
          <a:xfrm>
            <a:off x="4651192" y="2973820"/>
            <a:ext cx="166928" cy="94564"/>
          </a:xfrm>
          <a:prstGeom prst="ben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solidFill>
                <a:schemeClr val="tx1"/>
              </a:solidFill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6" name="フリーフォーム 85"/>
          <p:cNvSpPr/>
          <p:nvPr/>
        </p:nvSpPr>
        <p:spPr>
          <a:xfrm>
            <a:off x="4309178" y="3082920"/>
            <a:ext cx="412104" cy="94324"/>
          </a:xfrm>
          <a:custGeom>
            <a:avLst/>
            <a:gdLst>
              <a:gd name="connsiteX0" fmla="*/ 0 w 887895"/>
              <a:gd name="connsiteY0" fmla="*/ 106922 h 160040"/>
              <a:gd name="connsiteX1" fmla="*/ 145774 w 887895"/>
              <a:gd name="connsiteY1" fmla="*/ 904 h 160040"/>
              <a:gd name="connsiteX2" fmla="*/ 278295 w 887895"/>
              <a:gd name="connsiteY2" fmla="*/ 159931 h 160040"/>
              <a:gd name="connsiteX3" fmla="*/ 450574 w 887895"/>
              <a:gd name="connsiteY3" fmla="*/ 904 h 160040"/>
              <a:gd name="connsiteX4" fmla="*/ 596348 w 887895"/>
              <a:gd name="connsiteY4" fmla="*/ 159931 h 160040"/>
              <a:gd name="connsiteX5" fmla="*/ 755374 w 887895"/>
              <a:gd name="connsiteY5" fmla="*/ 27409 h 160040"/>
              <a:gd name="connsiteX6" fmla="*/ 887895 w 887895"/>
              <a:gd name="connsiteY6" fmla="*/ 120174 h 160040"/>
              <a:gd name="connsiteX7" fmla="*/ 887895 w 887895"/>
              <a:gd name="connsiteY7" fmla="*/ 120174 h 1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895" h="160040">
                <a:moveTo>
                  <a:pt x="0" y="106922"/>
                </a:moveTo>
                <a:cubicBezTo>
                  <a:pt x="49696" y="49495"/>
                  <a:pt x="99392" y="-7931"/>
                  <a:pt x="145774" y="904"/>
                </a:cubicBezTo>
                <a:cubicBezTo>
                  <a:pt x="192157" y="9739"/>
                  <a:pt x="227495" y="159931"/>
                  <a:pt x="278295" y="159931"/>
                </a:cubicBezTo>
                <a:cubicBezTo>
                  <a:pt x="329095" y="159931"/>
                  <a:pt x="397565" y="904"/>
                  <a:pt x="450574" y="904"/>
                </a:cubicBezTo>
                <a:cubicBezTo>
                  <a:pt x="503583" y="904"/>
                  <a:pt x="545548" y="155514"/>
                  <a:pt x="596348" y="159931"/>
                </a:cubicBezTo>
                <a:cubicBezTo>
                  <a:pt x="647148" y="164349"/>
                  <a:pt x="706783" y="34035"/>
                  <a:pt x="755374" y="27409"/>
                </a:cubicBezTo>
                <a:cubicBezTo>
                  <a:pt x="803965" y="20783"/>
                  <a:pt x="887895" y="120174"/>
                  <a:pt x="887895" y="120174"/>
                </a:cubicBezTo>
                <a:lnTo>
                  <a:pt x="887895" y="120174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87" name="グループ化 86"/>
          <p:cNvGrpSpPr/>
          <p:nvPr/>
        </p:nvGrpSpPr>
        <p:grpSpPr>
          <a:xfrm>
            <a:off x="4043212" y="2710242"/>
            <a:ext cx="608732" cy="239425"/>
            <a:chOff x="4213139" y="2310786"/>
            <a:chExt cx="1249494" cy="418351"/>
          </a:xfrm>
        </p:grpSpPr>
        <p:sp>
          <p:nvSpPr>
            <p:cNvPr id="88" name="正方形/長方形 87"/>
            <p:cNvSpPr/>
            <p:nvPr/>
          </p:nvSpPr>
          <p:spPr>
            <a:xfrm>
              <a:off x="4317363" y="2373506"/>
              <a:ext cx="793651" cy="292691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テキスト ボックス 88"/>
            <p:cNvSpPr txBox="1"/>
            <p:nvPr/>
          </p:nvSpPr>
          <p:spPr>
            <a:xfrm>
              <a:off x="4213139" y="2310786"/>
              <a:ext cx="1249494" cy="41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NICD</a:t>
              </a:r>
              <a:endParaRPr lang="ja-JP" altLang="en-US" sz="956" b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grpSp>
        <p:nvGrpSpPr>
          <p:cNvPr id="90" name="グループ化 89"/>
          <p:cNvGrpSpPr/>
          <p:nvPr/>
        </p:nvGrpSpPr>
        <p:grpSpPr>
          <a:xfrm>
            <a:off x="4783357" y="2864866"/>
            <a:ext cx="532800" cy="239425"/>
            <a:chOff x="4205215" y="2250482"/>
            <a:chExt cx="1006575" cy="539124"/>
          </a:xfrm>
        </p:grpSpPr>
        <p:sp>
          <p:nvSpPr>
            <p:cNvPr id="91" name="正方形/長方形 90"/>
            <p:cNvSpPr/>
            <p:nvPr/>
          </p:nvSpPr>
          <p:spPr>
            <a:xfrm>
              <a:off x="4317364" y="2347444"/>
              <a:ext cx="696834" cy="351003"/>
            </a:xfrm>
            <a:prstGeom prst="rect">
              <a:avLst/>
            </a:prstGeom>
            <a:solidFill>
              <a:srgbClr val="CB07B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テキスト ボックス 91"/>
            <p:cNvSpPr txBox="1"/>
            <p:nvPr/>
          </p:nvSpPr>
          <p:spPr>
            <a:xfrm>
              <a:off x="4205215" y="2250482"/>
              <a:ext cx="1006575" cy="539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i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Hes5</a:t>
              </a:r>
              <a:endParaRPr lang="ja-JP" altLang="en-US" sz="956" b="1" i="1" dirty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93" name="正方形/長方形 92"/>
          <p:cNvSpPr/>
          <p:nvPr/>
        </p:nvSpPr>
        <p:spPr>
          <a:xfrm>
            <a:off x="4201620" y="2921983"/>
            <a:ext cx="368847" cy="15588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4142257" y="2894797"/>
            <a:ext cx="532800" cy="23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956" b="1" dirty="0" err="1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RBPj</a:t>
            </a:r>
            <a:endParaRPr lang="ja-JP" altLang="en-US" sz="956" b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95" name="直線矢印コネクタ 94"/>
          <p:cNvCxnSpPr/>
          <p:nvPr/>
        </p:nvCxnSpPr>
        <p:spPr>
          <a:xfrm>
            <a:off x="3083913" y="2354772"/>
            <a:ext cx="955157" cy="37630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矢印コネクタ 95"/>
          <p:cNvCxnSpPr/>
          <p:nvPr/>
        </p:nvCxnSpPr>
        <p:spPr>
          <a:xfrm>
            <a:off x="1701023" y="2990715"/>
            <a:ext cx="302402" cy="308009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グループ化 101"/>
          <p:cNvGrpSpPr/>
          <p:nvPr/>
        </p:nvGrpSpPr>
        <p:grpSpPr>
          <a:xfrm>
            <a:off x="1882921" y="3140860"/>
            <a:ext cx="555293" cy="253916"/>
            <a:chOff x="1837898" y="3072657"/>
            <a:chExt cx="555293" cy="253916"/>
          </a:xfrm>
        </p:grpSpPr>
        <p:sp>
          <p:nvSpPr>
            <p:cNvPr id="98" name="正方形/長方形 97"/>
            <p:cNvSpPr/>
            <p:nvPr/>
          </p:nvSpPr>
          <p:spPr>
            <a:xfrm>
              <a:off x="1983002" y="3119645"/>
              <a:ext cx="324000" cy="1518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テキスト ボックス 98"/>
            <p:cNvSpPr txBox="1"/>
            <p:nvPr/>
          </p:nvSpPr>
          <p:spPr>
            <a:xfrm>
              <a:off x="1837898" y="3072657"/>
              <a:ext cx="5552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    </a:t>
              </a:r>
              <a:r>
                <a:rPr lang="en-US" altLang="ja-JP" sz="1050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100" name="フリーフォーム 99"/>
          <p:cNvSpPr/>
          <p:nvPr/>
        </p:nvSpPr>
        <p:spPr>
          <a:xfrm>
            <a:off x="2089074" y="3357972"/>
            <a:ext cx="412104" cy="94324"/>
          </a:xfrm>
          <a:custGeom>
            <a:avLst/>
            <a:gdLst>
              <a:gd name="connsiteX0" fmla="*/ 0 w 887895"/>
              <a:gd name="connsiteY0" fmla="*/ 106922 h 160040"/>
              <a:gd name="connsiteX1" fmla="*/ 145774 w 887895"/>
              <a:gd name="connsiteY1" fmla="*/ 904 h 160040"/>
              <a:gd name="connsiteX2" fmla="*/ 278295 w 887895"/>
              <a:gd name="connsiteY2" fmla="*/ 159931 h 160040"/>
              <a:gd name="connsiteX3" fmla="*/ 450574 w 887895"/>
              <a:gd name="connsiteY3" fmla="*/ 904 h 160040"/>
              <a:gd name="connsiteX4" fmla="*/ 596348 w 887895"/>
              <a:gd name="connsiteY4" fmla="*/ 159931 h 160040"/>
              <a:gd name="connsiteX5" fmla="*/ 755374 w 887895"/>
              <a:gd name="connsiteY5" fmla="*/ 27409 h 160040"/>
              <a:gd name="connsiteX6" fmla="*/ 887895 w 887895"/>
              <a:gd name="connsiteY6" fmla="*/ 120174 h 160040"/>
              <a:gd name="connsiteX7" fmla="*/ 887895 w 887895"/>
              <a:gd name="connsiteY7" fmla="*/ 120174 h 1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895" h="160040">
                <a:moveTo>
                  <a:pt x="0" y="106922"/>
                </a:moveTo>
                <a:cubicBezTo>
                  <a:pt x="49696" y="49495"/>
                  <a:pt x="99392" y="-7931"/>
                  <a:pt x="145774" y="904"/>
                </a:cubicBezTo>
                <a:cubicBezTo>
                  <a:pt x="192157" y="9739"/>
                  <a:pt x="227495" y="159931"/>
                  <a:pt x="278295" y="159931"/>
                </a:cubicBezTo>
                <a:cubicBezTo>
                  <a:pt x="329095" y="159931"/>
                  <a:pt x="397565" y="904"/>
                  <a:pt x="450574" y="904"/>
                </a:cubicBezTo>
                <a:cubicBezTo>
                  <a:pt x="503583" y="904"/>
                  <a:pt x="545548" y="155514"/>
                  <a:pt x="596348" y="159931"/>
                </a:cubicBezTo>
                <a:cubicBezTo>
                  <a:pt x="647148" y="164349"/>
                  <a:pt x="706783" y="34035"/>
                  <a:pt x="755374" y="27409"/>
                </a:cubicBezTo>
                <a:cubicBezTo>
                  <a:pt x="803965" y="20783"/>
                  <a:pt x="887895" y="120174"/>
                  <a:pt x="887895" y="120174"/>
                </a:cubicBezTo>
                <a:lnTo>
                  <a:pt x="887895" y="120174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1" name="曲折矢印 100"/>
          <p:cNvSpPr/>
          <p:nvPr/>
        </p:nvSpPr>
        <p:spPr>
          <a:xfrm>
            <a:off x="2414416" y="3256483"/>
            <a:ext cx="166928" cy="94564"/>
          </a:xfrm>
          <a:prstGeom prst="ben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solidFill>
                <a:schemeClr val="tx1"/>
              </a:solidFill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103" name="グループ化 102"/>
          <p:cNvGrpSpPr/>
          <p:nvPr/>
        </p:nvGrpSpPr>
        <p:grpSpPr>
          <a:xfrm>
            <a:off x="2459583" y="3193242"/>
            <a:ext cx="555293" cy="253916"/>
            <a:chOff x="1837898" y="3072657"/>
            <a:chExt cx="555293" cy="253916"/>
          </a:xfrm>
        </p:grpSpPr>
        <p:sp>
          <p:nvSpPr>
            <p:cNvPr id="104" name="正方形/長方形 103"/>
            <p:cNvSpPr/>
            <p:nvPr/>
          </p:nvSpPr>
          <p:spPr>
            <a:xfrm>
              <a:off x="1983002" y="3119645"/>
              <a:ext cx="324000" cy="1518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956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テキスト ボックス 104"/>
            <p:cNvSpPr txBox="1"/>
            <p:nvPr/>
          </p:nvSpPr>
          <p:spPr>
            <a:xfrm>
              <a:off x="1837898" y="3072657"/>
              <a:ext cx="5552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956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    </a:t>
              </a:r>
              <a:r>
                <a:rPr lang="en-US" altLang="ja-JP" sz="1050" b="1" dirty="0">
                  <a:solidFill>
                    <a:schemeClr val="bg1"/>
                  </a:solidFill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6" name="正方形/長方形 5"/>
          <p:cNvSpPr/>
          <p:nvPr/>
        </p:nvSpPr>
        <p:spPr>
          <a:xfrm>
            <a:off x="809363" y="2247794"/>
            <a:ext cx="1508856" cy="5214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956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86808" y="2249435"/>
            <a:ext cx="1535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83"/>
              </a:lnSpc>
            </a:pPr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SOX17 induces </a:t>
            </a:r>
            <a:r>
              <a:rPr lang="en-US" altLang="ja-JP" sz="956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Notch1</a:t>
            </a:r>
            <a:r>
              <a:rPr lang="en-US" altLang="ja-JP" sz="956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expression, and the increase of NICD</a:t>
            </a:r>
          </a:p>
        </p:txBody>
      </p:sp>
    </p:spTree>
    <p:extLst>
      <p:ext uri="{BB962C8B-B14F-4D97-AF65-F5344CB8AC3E}">
        <p14:creationId xmlns:p14="http://schemas.microsoft.com/office/powerpoint/2010/main" val="2800373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14720</TotalTime>
  <Words>731</Words>
  <Application>Microsoft Macintosh PowerPoint</Application>
  <PresentationFormat>ユーザー設定</PresentationFormat>
  <Paragraphs>425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HGｺﾞｼｯｸE</vt:lpstr>
      <vt:lpstr>Meiryo UI</vt:lpstr>
      <vt:lpstr>ＭＳ Ｐゴシック</vt:lpstr>
      <vt:lpstr>メイリオ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SAITO</dc:creator>
  <cp:lastModifiedBy>Microsoft Office ユーザー</cp:lastModifiedBy>
  <cp:revision>255</cp:revision>
  <cp:lastPrinted>2018-01-24T05:19:55Z</cp:lastPrinted>
  <dcterms:created xsi:type="dcterms:W3CDTF">2015-09-04T08:28:40Z</dcterms:created>
  <dcterms:modified xsi:type="dcterms:W3CDTF">2018-02-14T00:30:00Z</dcterms:modified>
</cp:coreProperties>
</file>