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">
          <p15:clr>
            <a:srgbClr val="A4A3A4"/>
          </p15:clr>
        </p15:guide>
        <p15:guide id="2">
          <p15:clr>
            <a:srgbClr val="A4A3A4"/>
          </p15:clr>
        </p15:guide>
        <p15:guide id="3" orient="horz" pos="3371">
          <p15:clr>
            <a:srgbClr val="A4A3A4"/>
          </p15:clr>
        </p15:guide>
        <p15:guide id="4" pos="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AFF"/>
    <a:srgbClr val="C28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2" autoAdjust="0"/>
    <p:restoredTop sz="99122" autoAdjust="0"/>
  </p:normalViewPr>
  <p:slideViewPr>
    <p:cSldViewPr snapToGrid="0" snapToObjects="1">
      <p:cViewPr varScale="1">
        <p:scale>
          <a:sx n="67" d="100"/>
          <a:sy n="67" d="100"/>
        </p:scale>
        <p:origin x="2544" y="67"/>
      </p:cViewPr>
      <p:guideLst>
        <p:guide orient="horz" pos="510"/>
        <p:guide/>
        <p:guide orient="horz" pos="3371"/>
        <p:guide pos="3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C7986-A518-6D43-9145-52DAE81B7C69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3C38C-8AEE-E14D-AA59-F807E8F7F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1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Symbols: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*  WT</a:t>
            </a:r>
            <a:r>
              <a:rPr lang="en-US" baseline="0" dirty="0" smtClean="0"/>
              <a:t> white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WT red</a:t>
            </a:r>
            <a:endParaRPr lang="en-US" dirty="0" smtClean="0"/>
          </a:p>
          <a:p>
            <a:r>
              <a:rPr lang="en-US" sz="1200" dirty="0" smtClean="0"/>
              <a:t>† </a:t>
            </a:r>
            <a:r>
              <a:rPr lang="en-US" dirty="0" smtClean="0"/>
              <a:t>WT white </a:t>
            </a:r>
            <a:r>
              <a:rPr lang="en-US" dirty="0" err="1" smtClean="0"/>
              <a:t>vs</a:t>
            </a:r>
            <a:r>
              <a:rPr lang="en-US" dirty="0" smtClean="0"/>
              <a:t> TG white</a:t>
            </a:r>
            <a:endParaRPr lang="en-US" sz="1200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‡ </a:t>
            </a:r>
            <a:r>
              <a:rPr lang="en-US" dirty="0" smtClean="0"/>
              <a:t>WT white </a:t>
            </a:r>
            <a:r>
              <a:rPr lang="en-US" dirty="0" err="1" smtClean="0"/>
              <a:t>vs</a:t>
            </a:r>
            <a:r>
              <a:rPr lang="en-US" dirty="0" smtClean="0"/>
              <a:t> TG red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§ </a:t>
            </a:r>
            <a:r>
              <a:rPr lang="en-US" dirty="0" smtClean="0"/>
              <a:t>WT red </a:t>
            </a:r>
            <a:r>
              <a:rPr lang="en-US" dirty="0" err="1" smtClean="0"/>
              <a:t>vs</a:t>
            </a:r>
            <a:r>
              <a:rPr lang="en-US" dirty="0" smtClean="0"/>
              <a:t> TG white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¶ </a:t>
            </a:r>
            <a:r>
              <a:rPr lang="en-US" dirty="0" smtClean="0"/>
              <a:t>WT red </a:t>
            </a:r>
            <a:r>
              <a:rPr lang="en-US" dirty="0" err="1" smtClean="0"/>
              <a:t>vs</a:t>
            </a:r>
            <a:r>
              <a:rPr lang="en-US" dirty="0" smtClean="0"/>
              <a:t> TG red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dirty="0" smtClean="0">
              <a:latin typeface="Times New Roman"/>
              <a:cs typeface="Times New Roman"/>
            </a:endParaRPr>
          </a:p>
          <a:p>
            <a:endParaRPr lang="en-US" sz="1200" dirty="0" smtClean="0">
              <a:latin typeface="Times New Roman"/>
              <a:cs typeface="Times New Roman"/>
            </a:endParaRPr>
          </a:p>
          <a:p>
            <a:r>
              <a:rPr lang="en-US" sz="1200" dirty="0" smtClean="0">
                <a:latin typeface="Times New Roman"/>
                <a:cs typeface="Times New Roman"/>
              </a:rPr>
              <a:t>*p&lt;0.05; **p&lt;0.01 vs. Red WT </a:t>
            </a:r>
          </a:p>
          <a:p>
            <a:r>
              <a:rPr lang="en-US" sz="1200" baseline="30000" dirty="0" smtClean="0">
                <a:latin typeface="Times New Roman"/>
                <a:cs typeface="Times New Roman"/>
              </a:rPr>
              <a:t>#</a:t>
            </a:r>
            <a:r>
              <a:rPr lang="en-US" sz="1200" dirty="0" smtClean="0">
                <a:latin typeface="Times New Roman"/>
                <a:cs typeface="Times New Roman"/>
              </a:rPr>
              <a:t>p&lt;0.05; </a:t>
            </a:r>
            <a:r>
              <a:rPr lang="en-US" sz="1200" baseline="30000" dirty="0" smtClean="0">
                <a:latin typeface="Times New Roman"/>
                <a:cs typeface="Times New Roman"/>
              </a:rPr>
              <a:t>##</a:t>
            </a:r>
            <a:r>
              <a:rPr lang="en-US" sz="1200" dirty="0" smtClean="0">
                <a:latin typeface="Times New Roman"/>
                <a:cs typeface="Times New Roman"/>
              </a:rPr>
              <a:t>p&lt;0.01 for White WT vs. TG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3C38C-8AEE-E14D-AA59-F807E8F7F69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0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8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94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4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32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1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7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339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86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61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6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E7E38-A5AB-0849-922E-F639C7C46AE4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91D19-27BC-C447-B66A-EC94702E1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4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Screen Shot 2015-10-23 at 12.38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959">
            <a:off x="4146872" y="1075018"/>
            <a:ext cx="564491" cy="351265"/>
          </a:xfrm>
          <a:prstGeom prst="rect">
            <a:avLst/>
          </a:prstGeom>
        </p:spPr>
      </p:pic>
      <p:pic>
        <p:nvPicPr>
          <p:cNvPr id="91" name="Picture 90" descr="Screen Shot 2015-10-23 at 12.38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959">
            <a:off x="1960745" y="1075018"/>
            <a:ext cx="564491" cy="351265"/>
          </a:xfrm>
          <a:prstGeom prst="rect">
            <a:avLst/>
          </a:prstGeom>
        </p:spPr>
      </p:pic>
      <p:cxnSp>
        <p:nvCxnSpPr>
          <p:cNvPr id="37" name="Straight Connector 36"/>
          <p:cNvCxnSpPr/>
          <p:nvPr/>
        </p:nvCxnSpPr>
        <p:spPr>
          <a:xfrm flipV="1">
            <a:off x="3202001" y="813688"/>
            <a:ext cx="0" cy="230400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59003" y="5353640"/>
            <a:ext cx="5939995" cy="46166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Times New Roman"/>
                <a:cs typeface="Times New Roman"/>
              </a:rPr>
              <a:t>ESM Figure 1. Schematic presentation of the experimental design of the study. IPGTT, </a:t>
            </a:r>
            <a:r>
              <a:rPr lang="en-US" sz="1200" dirty="0" err="1">
                <a:latin typeface="Times New Roman"/>
                <a:cs typeface="Times New Roman"/>
              </a:rPr>
              <a:t>intraperitoneal</a:t>
            </a:r>
            <a:r>
              <a:rPr lang="en-US" sz="1200" dirty="0">
                <a:latin typeface="Times New Roman"/>
                <a:cs typeface="Times New Roman"/>
              </a:rPr>
              <a:t> glucose tolerance test; IPITT, </a:t>
            </a:r>
            <a:r>
              <a:rPr lang="en-US" sz="1200" dirty="0" err="1">
                <a:latin typeface="Times New Roman"/>
                <a:cs typeface="Times New Roman"/>
              </a:rPr>
              <a:t>intraperitoneal</a:t>
            </a:r>
            <a:r>
              <a:rPr lang="en-US" sz="1200" dirty="0">
                <a:latin typeface="Times New Roman"/>
                <a:cs typeface="Times New Roman"/>
              </a:rPr>
              <a:t> insulin tolerance </a:t>
            </a:r>
            <a:r>
              <a:rPr lang="en-US" sz="1200" dirty="0" smtClean="0">
                <a:latin typeface="Times New Roman"/>
                <a:cs typeface="Times New Roman"/>
              </a:rPr>
              <a:t>test; w, week</a:t>
            </a:r>
            <a:endParaRPr lang="en-GB" sz="12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cxnSp>
        <p:nvCxnSpPr>
          <p:cNvPr id="80" name="Straight Connector 79"/>
          <p:cNvCxnSpPr/>
          <p:nvPr/>
        </p:nvCxnSpPr>
        <p:spPr>
          <a:xfrm flipV="1">
            <a:off x="3398024" y="4205795"/>
            <a:ext cx="526922" cy="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3398024" y="3644887"/>
            <a:ext cx="526922" cy="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3390553" y="4570755"/>
            <a:ext cx="526922" cy="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V="1">
            <a:off x="1123098" y="1688097"/>
            <a:ext cx="3266" cy="97200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6091173" y="821640"/>
            <a:ext cx="0" cy="1369109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257604" y="807492"/>
            <a:ext cx="0" cy="1155014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1122712" y="807489"/>
            <a:ext cx="0" cy="2663997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260813" y="1440671"/>
            <a:ext cx="863999" cy="539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132464" y="1440670"/>
            <a:ext cx="4379632" cy="5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High-fat feeding</a:t>
            </a:r>
            <a:endParaRPr lang="en-GB" sz="12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97" name="Straight Connector 96"/>
          <p:cNvCxnSpPr/>
          <p:nvPr/>
        </p:nvCxnSpPr>
        <p:spPr>
          <a:xfrm flipH="1" flipV="1">
            <a:off x="6092462" y="2158160"/>
            <a:ext cx="0" cy="2736000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8" name="Picture 97" descr="Screen Shot 2015-10-23 at 12.38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959">
            <a:off x="530211" y="1156654"/>
            <a:ext cx="381994" cy="221594"/>
          </a:xfrm>
          <a:prstGeom prst="rect">
            <a:avLst/>
          </a:prstGeom>
        </p:spPr>
      </p:pic>
      <p:sp>
        <p:nvSpPr>
          <p:cNvPr id="99" name="Rectangle 98"/>
          <p:cNvSpPr/>
          <p:nvPr/>
        </p:nvSpPr>
        <p:spPr>
          <a:xfrm>
            <a:off x="325474" y="2107535"/>
            <a:ext cx="792754" cy="5420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Start of high-fat feeding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123939" y="782366"/>
            <a:ext cx="467999" cy="23569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</a:t>
            </a:r>
            <a:r>
              <a:rPr lang="en-GB" sz="900" dirty="0">
                <a:solidFill>
                  <a:schemeClr val="tx1"/>
                </a:solidFill>
                <a:latin typeface="Times New Roman"/>
                <a:cs typeface="Times New Roman"/>
              </a:rPr>
              <a:t>0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258424" y="782366"/>
            <a:ext cx="467999" cy="23441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w-6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5051514" y="782366"/>
            <a:ext cx="467999" cy="2354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  <a:latin typeface="Times New Roman"/>
                <a:cs typeface="Times New Roman"/>
              </a:rPr>
              <a:t>w</a:t>
            </a:r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20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5619381" y="782366"/>
            <a:ext cx="467999" cy="23549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  <a:latin typeface="Times New Roman"/>
                <a:cs typeface="Times New Roman"/>
              </a:rPr>
              <a:t>w</a:t>
            </a:r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21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4791096" y="4361240"/>
            <a:ext cx="1296000" cy="5354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Termination and collection of liver samples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109" name="Straight Connector 108"/>
          <p:cNvCxnSpPr/>
          <p:nvPr/>
        </p:nvCxnSpPr>
        <p:spPr>
          <a:xfrm>
            <a:off x="3917475" y="4901311"/>
            <a:ext cx="899997" cy="1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Rectangle 109"/>
          <p:cNvSpPr/>
          <p:nvPr/>
        </p:nvSpPr>
        <p:spPr>
          <a:xfrm>
            <a:off x="1907722" y="3645391"/>
            <a:ext cx="1542585" cy="520940"/>
          </a:xfrm>
          <a:prstGeom prst="rect">
            <a:avLst/>
          </a:prstGeom>
          <a:solidFill>
            <a:srgbClr val="B3A2C7"/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Liver histology, immunohistochemistry, and immunofluorescence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 flipV="1">
            <a:off x="3917475" y="3649475"/>
            <a:ext cx="0" cy="1259999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>
          <a:xfrm>
            <a:off x="1907722" y="4207036"/>
            <a:ext cx="1542585" cy="317736"/>
          </a:xfrm>
          <a:prstGeom prst="rect">
            <a:avLst/>
          </a:prstGeom>
          <a:solidFill>
            <a:srgbClr val="B3A2C7"/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chemeClr val="tx1"/>
                </a:solidFill>
                <a:latin typeface="Times New Roman"/>
                <a:cs typeface="Times New Roman"/>
              </a:rPr>
              <a:t>Liver </a:t>
            </a:r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and plasma biochemical analysis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1907723" y="4571228"/>
            <a:ext cx="1542584" cy="317736"/>
          </a:xfrm>
          <a:prstGeom prst="rect">
            <a:avLst/>
          </a:prstGeom>
          <a:solidFill>
            <a:srgbClr val="B3A2C7"/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mRNA and protein expression profiling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203228" y="782366"/>
            <a:ext cx="467999" cy="241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w15</a:t>
            </a:r>
            <a:endParaRPr lang="en-GB" sz="9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202568" y="2791545"/>
            <a:ext cx="2885633" cy="3388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Weekly monitoring of body weight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125165" y="3253093"/>
            <a:ext cx="4968000" cy="251997"/>
          </a:xfrm>
          <a:prstGeom prst="rect">
            <a:avLst/>
          </a:prstGeom>
          <a:solidFill>
            <a:srgbClr val="FAC090"/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Monitoring of fasting blood glucose and plasma insulin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210143" y="2114505"/>
            <a:ext cx="2876954" cy="5348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ASO treatment twice </a:t>
            </a:r>
            <a:r>
              <a:rPr lang="en-GB" sz="1000" dirty="0">
                <a:solidFill>
                  <a:schemeClr val="tx1"/>
                </a:solidFill>
                <a:latin typeface="Times New Roman"/>
                <a:cs typeface="Times New Roman"/>
              </a:rPr>
              <a:t>weekly </a:t>
            </a:r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with </a:t>
            </a:r>
          </a:p>
          <a:p>
            <a:pPr algn="ctr"/>
            <a:r>
              <a:rPr lang="en-GB" sz="1000" i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Stk25 </a:t>
            </a:r>
            <a:r>
              <a:rPr lang="en-GB" sz="1000" dirty="0">
                <a:solidFill>
                  <a:schemeClr val="tx1"/>
                </a:solidFill>
                <a:latin typeface="Times New Roman"/>
                <a:cs typeface="Times New Roman"/>
              </a:rPr>
              <a:t>ASO#1 </a:t>
            </a:r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or ASO</a:t>
            </a:r>
            <a:r>
              <a:rPr lang="en-GB" sz="1000" dirty="0">
                <a:solidFill>
                  <a:schemeClr val="tx1"/>
                </a:solidFill>
                <a:latin typeface="Times New Roman"/>
                <a:cs typeface="Times New Roman"/>
              </a:rPr>
              <a:t>#2 (</a:t>
            </a:r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50.0 </a:t>
            </a:r>
            <a:r>
              <a:rPr lang="en-GB" sz="1000" dirty="0">
                <a:solidFill>
                  <a:schemeClr val="tx1"/>
                </a:solidFill>
                <a:latin typeface="Times New Roman"/>
                <a:cs typeface="Times New Roman"/>
              </a:rPr>
              <a:t>mg/kg/</a:t>
            </a:r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week)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532336" y="1440318"/>
            <a:ext cx="559529" cy="5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 flipH="1" flipV="1">
            <a:off x="5521589" y="809625"/>
            <a:ext cx="667" cy="1115989"/>
          </a:xfrm>
          <a:prstGeom prst="line">
            <a:avLst/>
          </a:prstGeom>
          <a:ln w="9525" cmpd="sng">
            <a:solidFill>
              <a:srgbClr val="0D0D0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5515879" y="1486816"/>
            <a:ext cx="576000" cy="215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IPGTT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514192" y="1718482"/>
            <a:ext cx="576000" cy="215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D0D0D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IPITT</a:t>
            </a:r>
            <a:endParaRPr lang="en-GB" sz="1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0" y="10024"/>
            <a:ext cx="1492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ESM Figure </a:t>
            </a:r>
            <a:r>
              <a:rPr lang="en-US" dirty="0">
                <a:solidFill>
                  <a:srgbClr val="000000"/>
                </a:solidFill>
                <a:latin typeface="Times New Roman"/>
                <a:cs typeface="Times New Roman"/>
              </a:rPr>
              <a:t>1</a:t>
            </a:r>
            <a:endParaRPr lang="en-US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0648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4185</TotalTime>
  <Words>149</Words>
  <Application>Microsoft Office PowerPoint</Application>
  <PresentationFormat>On-screen Show (4:3)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Manoj Amrutkar</dc:creator>
  <cp:lastModifiedBy>Emmelie Cansby</cp:lastModifiedBy>
  <cp:revision>200</cp:revision>
  <cp:lastPrinted>2016-12-25T08:21:34Z</cp:lastPrinted>
  <dcterms:created xsi:type="dcterms:W3CDTF">2014-10-19T11:14:40Z</dcterms:created>
  <dcterms:modified xsi:type="dcterms:W3CDTF">2017-07-21T18:51:41Z</dcterms:modified>
</cp:coreProperties>
</file>