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96" r:id="rId2"/>
    <p:sldId id="311" r:id="rId3"/>
    <p:sldId id="267" r:id="rId4"/>
  </p:sldIdLst>
  <p:sldSz cx="6858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13" userDrawn="1">
          <p15:clr>
            <a:srgbClr val="A4A3A4"/>
          </p15:clr>
        </p15:guide>
        <p15:guide id="3" orient="horz" pos="698" userDrawn="1">
          <p15:clr>
            <a:srgbClr val="A4A3A4"/>
          </p15:clr>
        </p15:guide>
        <p15:guide id="5" pos="304" userDrawn="1">
          <p15:clr>
            <a:srgbClr val="A4A3A4"/>
          </p15:clr>
        </p15:guide>
        <p15:guide id="7" orient="horz" pos="424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smin Gaugel" initials="JG" lastIdx="13" clrIdx="0">
    <p:extLst>
      <p:ext uri="{19B8F6BF-5375-455C-9EA6-DF929625EA0E}">
        <p15:presenceInfo xmlns:p15="http://schemas.microsoft.com/office/powerpoint/2012/main" userId="S-1-5-21-4204697083-2577199148-1825241824-1022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23D322"/>
    <a:srgbClr val="0000D6"/>
    <a:srgbClr val="92D050"/>
    <a:srgbClr val="00B0F0"/>
    <a:srgbClr val="FFFFFF"/>
    <a:srgbClr val="B3A062"/>
    <a:srgbClr val="FFA3A3"/>
    <a:srgbClr val="CA97B1"/>
    <a:srgbClr val="F6D7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752" autoAdjust="0"/>
    <p:restoredTop sz="96242" autoAdjust="0"/>
  </p:normalViewPr>
  <p:slideViewPr>
    <p:cSldViewPr snapToGrid="0" showGuides="1">
      <p:cViewPr>
        <p:scale>
          <a:sx n="150" d="100"/>
          <a:sy n="150" d="100"/>
        </p:scale>
        <p:origin x="1410" y="-5940"/>
      </p:cViewPr>
      <p:guideLst>
        <p:guide orient="horz" pos="3613"/>
        <p:guide orient="horz" pos="698"/>
        <p:guide pos="304"/>
        <p:guide orient="horz" pos="42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D5A378-4D14-4F55-B9DA-E753281F6C6A}" type="datetimeFigureOut">
              <a:rPr lang="de-DE" smtClean="0"/>
              <a:t>13.02.2026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9B16A7-49C2-4574-9A67-09EE07578AF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73122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9B16A7-49C2-4574-9A67-09EE07578AFA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083744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/>
              <a:t>Seahorse</a:t>
            </a:r>
            <a:r>
              <a:rPr lang="de-DE" dirty="0"/>
              <a:t>: all </a:t>
            </a:r>
            <a:r>
              <a:rPr lang="de-DE" dirty="0" err="1"/>
              <a:t>normalized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protein</a:t>
            </a:r>
            <a:r>
              <a:rPr lang="de-DE" dirty="0"/>
              <a:t>!! N=3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each</a:t>
            </a:r>
            <a:r>
              <a:rPr lang="de-DE" dirty="0"/>
              <a:t> </a:t>
            </a:r>
            <a:r>
              <a:rPr lang="de-DE" dirty="0" err="1"/>
              <a:t>day</a:t>
            </a:r>
            <a:endParaRPr lang="de-DE" dirty="0"/>
          </a:p>
          <a:p>
            <a:r>
              <a:rPr lang="de-DE" dirty="0" err="1"/>
              <a:t>mitoDNA</a:t>
            </a:r>
            <a:r>
              <a:rPr lang="de-DE" dirty="0"/>
              <a:t>: n=4 </a:t>
            </a:r>
            <a:r>
              <a:rPr lang="de-DE" dirty="0" err="1"/>
              <a:t>for</a:t>
            </a:r>
            <a:r>
              <a:rPr lang="de-DE" dirty="0"/>
              <a:t> D7-siRNA-post; n=2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others</a:t>
            </a:r>
            <a:endParaRPr lang="de-DE" dirty="0"/>
          </a:p>
          <a:p>
            <a:r>
              <a:rPr lang="de-DE" dirty="0" err="1"/>
              <a:t>mitoDNA</a:t>
            </a:r>
            <a:r>
              <a:rPr lang="de-DE" dirty="0"/>
              <a:t>: relative </a:t>
            </a:r>
            <a:r>
              <a:rPr lang="de-DE" dirty="0" err="1"/>
              <a:t>to</a:t>
            </a:r>
            <a:r>
              <a:rPr lang="de-DE" dirty="0"/>
              <a:t> Chdh1</a:t>
            </a:r>
          </a:p>
          <a:p>
            <a:r>
              <a:rPr lang="de-DE" dirty="0" err="1"/>
              <a:t>miDNA</a:t>
            </a:r>
            <a:r>
              <a:rPr lang="de-DE" dirty="0"/>
              <a:t>: 2-way ANOVA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9B16A7-49C2-4574-9A67-09EE07578AFA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405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5678B-A83B-41B3-95AC-5C263D0C5BE8}" type="datetimeFigureOut">
              <a:rPr lang="de-DE" smtClean="0"/>
              <a:t>13.02.2026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B0D35-3531-4B83-AFDE-AC56FAC5A61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1938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5678B-A83B-41B3-95AC-5C263D0C5BE8}" type="datetimeFigureOut">
              <a:rPr lang="de-DE" smtClean="0"/>
              <a:t>13.02.2026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B0D35-3531-4B83-AFDE-AC56FAC5A61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6515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5678B-A83B-41B3-95AC-5C263D0C5BE8}" type="datetimeFigureOut">
              <a:rPr lang="de-DE" smtClean="0"/>
              <a:t>13.02.2026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B0D35-3531-4B83-AFDE-AC56FAC5A61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8627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5678B-A83B-41B3-95AC-5C263D0C5BE8}" type="datetimeFigureOut">
              <a:rPr lang="de-DE" smtClean="0"/>
              <a:t>13.02.2026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B0D35-3531-4B83-AFDE-AC56FAC5A61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684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5678B-A83B-41B3-95AC-5C263D0C5BE8}" type="datetimeFigureOut">
              <a:rPr lang="de-DE" smtClean="0"/>
              <a:t>13.02.2026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B0D35-3531-4B83-AFDE-AC56FAC5A61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5422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5678B-A83B-41B3-95AC-5C263D0C5BE8}" type="datetimeFigureOut">
              <a:rPr lang="de-DE" smtClean="0"/>
              <a:t>13.02.2026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B0D35-3531-4B83-AFDE-AC56FAC5A61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74248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5678B-A83B-41B3-95AC-5C263D0C5BE8}" type="datetimeFigureOut">
              <a:rPr lang="de-DE" smtClean="0"/>
              <a:t>13.02.2026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B0D35-3531-4B83-AFDE-AC56FAC5A61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4588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5678B-A83B-41B3-95AC-5C263D0C5BE8}" type="datetimeFigureOut">
              <a:rPr lang="de-DE" smtClean="0"/>
              <a:t>13.02.2026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B0D35-3531-4B83-AFDE-AC56FAC5A61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61016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5678B-A83B-41B3-95AC-5C263D0C5BE8}" type="datetimeFigureOut">
              <a:rPr lang="de-DE" smtClean="0"/>
              <a:t>13.02.2026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B0D35-3531-4B83-AFDE-AC56FAC5A61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7544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5678B-A83B-41B3-95AC-5C263D0C5BE8}" type="datetimeFigureOut">
              <a:rPr lang="de-DE" smtClean="0"/>
              <a:t>13.02.2026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B0D35-3531-4B83-AFDE-AC56FAC5A61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8409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D5678B-A83B-41B3-95AC-5C263D0C5BE8}" type="datetimeFigureOut">
              <a:rPr lang="de-DE" smtClean="0"/>
              <a:t>13.02.2026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B0D35-3531-4B83-AFDE-AC56FAC5A61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00486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D5678B-A83B-41B3-95AC-5C263D0C5BE8}" type="datetimeFigureOut">
              <a:rPr lang="de-DE" smtClean="0"/>
              <a:t>13.02.2026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2B0D35-3531-4B83-AFDE-AC56FAC5A61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5191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.emf"/><Relationship Id="rId18" Type="http://schemas.openxmlformats.org/officeDocument/2006/relationships/image" Target="../media/image9.png"/><Relationship Id="rId26" Type="http://schemas.openxmlformats.org/officeDocument/2006/relationships/image" Target="../media/image13.png"/><Relationship Id="rId39" Type="http://schemas.microsoft.com/office/2007/relationships/hdphoto" Target="../media/hdphoto17.wdp"/><Relationship Id="rId21" Type="http://schemas.microsoft.com/office/2007/relationships/hdphoto" Target="../media/hdphoto8.wdp"/><Relationship Id="rId34" Type="http://schemas.openxmlformats.org/officeDocument/2006/relationships/image" Target="../media/image17.png"/><Relationship Id="rId42" Type="http://schemas.openxmlformats.org/officeDocument/2006/relationships/image" Target="../media/image21.tif"/><Relationship Id="rId47" Type="http://schemas.microsoft.com/office/2007/relationships/hdphoto" Target="../media/hdphoto18.wdp"/><Relationship Id="rId50" Type="http://schemas.openxmlformats.org/officeDocument/2006/relationships/image" Target="../media/image26.png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6" Type="http://schemas.openxmlformats.org/officeDocument/2006/relationships/image" Target="../media/image8.png"/><Relationship Id="rId29" Type="http://schemas.microsoft.com/office/2007/relationships/hdphoto" Target="../media/hdphoto12.wdp"/><Relationship Id="rId11" Type="http://schemas.microsoft.com/office/2007/relationships/hdphoto" Target="../media/hdphoto5.wdp"/><Relationship Id="rId24" Type="http://schemas.openxmlformats.org/officeDocument/2006/relationships/image" Target="../media/image12.png"/><Relationship Id="rId32" Type="http://schemas.openxmlformats.org/officeDocument/2006/relationships/image" Target="../media/image16.png"/><Relationship Id="rId37" Type="http://schemas.microsoft.com/office/2007/relationships/hdphoto" Target="../media/hdphoto16.wdp"/><Relationship Id="rId40" Type="http://schemas.openxmlformats.org/officeDocument/2006/relationships/oleObject" Target="../embeddings/oleObject3.bin"/><Relationship Id="rId45" Type="http://schemas.openxmlformats.org/officeDocument/2006/relationships/image" Target="../media/image23.emf"/><Relationship Id="rId5" Type="http://schemas.microsoft.com/office/2007/relationships/hdphoto" Target="../media/hdphoto2.wdp"/><Relationship Id="rId15" Type="http://schemas.openxmlformats.org/officeDocument/2006/relationships/image" Target="../media/image7.emf"/><Relationship Id="rId23" Type="http://schemas.microsoft.com/office/2007/relationships/hdphoto" Target="../media/hdphoto9.wdp"/><Relationship Id="rId28" Type="http://schemas.openxmlformats.org/officeDocument/2006/relationships/image" Target="../media/image14.png"/><Relationship Id="rId36" Type="http://schemas.openxmlformats.org/officeDocument/2006/relationships/image" Target="../media/image18.png"/><Relationship Id="rId49" Type="http://schemas.microsoft.com/office/2007/relationships/hdphoto" Target="../media/hdphoto19.wdp"/><Relationship Id="rId10" Type="http://schemas.openxmlformats.org/officeDocument/2006/relationships/image" Target="../media/image5.png"/><Relationship Id="rId19" Type="http://schemas.microsoft.com/office/2007/relationships/hdphoto" Target="../media/hdphoto7.wdp"/><Relationship Id="rId31" Type="http://schemas.microsoft.com/office/2007/relationships/hdphoto" Target="../media/hdphoto13.wdp"/><Relationship Id="rId44" Type="http://schemas.openxmlformats.org/officeDocument/2006/relationships/oleObject" Target="../embeddings/oleObject4.bin"/><Relationship Id="rId4" Type="http://schemas.openxmlformats.org/officeDocument/2006/relationships/image" Target="../media/image2.png"/><Relationship Id="rId9" Type="http://schemas.microsoft.com/office/2007/relationships/hdphoto" Target="../media/hdphoto4.wdp"/><Relationship Id="rId14" Type="http://schemas.openxmlformats.org/officeDocument/2006/relationships/oleObject" Target="../embeddings/oleObject2.bin"/><Relationship Id="rId22" Type="http://schemas.openxmlformats.org/officeDocument/2006/relationships/image" Target="../media/image11.png"/><Relationship Id="rId27" Type="http://schemas.microsoft.com/office/2007/relationships/hdphoto" Target="../media/hdphoto11.wdp"/><Relationship Id="rId30" Type="http://schemas.openxmlformats.org/officeDocument/2006/relationships/image" Target="../media/image15.png"/><Relationship Id="rId35" Type="http://schemas.microsoft.com/office/2007/relationships/hdphoto" Target="../media/hdphoto15.wdp"/><Relationship Id="rId43" Type="http://schemas.openxmlformats.org/officeDocument/2006/relationships/image" Target="../media/image22.tif"/><Relationship Id="rId48" Type="http://schemas.openxmlformats.org/officeDocument/2006/relationships/image" Target="../media/image25.png"/><Relationship Id="rId8" Type="http://schemas.openxmlformats.org/officeDocument/2006/relationships/image" Target="../media/image4.png"/><Relationship Id="rId51" Type="http://schemas.microsoft.com/office/2007/relationships/hdphoto" Target="../media/hdphoto20.wdp"/><Relationship Id="rId3" Type="http://schemas.microsoft.com/office/2007/relationships/hdphoto" Target="../media/hdphoto1.wdp"/><Relationship Id="rId12" Type="http://schemas.openxmlformats.org/officeDocument/2006/relationships/oleObject" Target="../embeddings/oleObject1.bin"/><Relationship Id="rId17" Type="http://schemas.microsoft.com/office/2007/relationships/hdphoto" Target="../media/hdphoto6.wdp"/><Relationship Id="rId25" Type="http://schemas.microsoft.com/office/2007/relationships/hdphoto" Target="../media/hdphoto10.wdp"/><Relationship Id="rId33" Type="http://schemas.microsoft.com/office/2007/relationships/hdphoto" Target="../media/hdphoto14.wdp"/><Relationship Id="rId38" Type="http://schemas.openxmlformats.org/officeDocument/2006/relationships/image" Target="../media/image19.png"/><Relationship Id="rId46" Type="http://schemas.openxmlformats.org/officeDocument/2006/relationships/image" Target="../media/image24.png"/><Relationship Id="rId20" Type="http://schemas.openxmlformats.org/officeDocument/2006/relationships/image" Target="../media/image10.png"/><Relationship Id="rId41" Type="http://schemas.openxmlformats.org/officeDocument/2006/relationships/image" Target="../media/image20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emf"/><Relationship Id="rId13" Type="http://schemas.openxmlformats.org/officeDocument/2006/relationships/oleObject" Target="../embeddings/oleObject10.bin"/><Relationship Id="rId18" Type="http://schemas.openxmlformats.org/officeDocument/2006/relationships/image" Target="../media/image34.emf"/><Relationship Id="rId3" Type="http://schemas.openxmlformats.org/officeDocument/2006/relationships/oleObject" Target="../embeddings/oleObject5.bin"/><Relationship Id="rId21" Type="http://schemas.openxmlformats.org/officeDocument/2006/relationships/oleObject" Target="../embeddings/oleObject14.bin"/><Relationship Id="rId7" Type="http://schemas.openxmlformats.org/officeDocument/2006/relationships/oleObject" Target="../embeddings/oleObject7.bin"/><Relationship Id="rId12" Type="http://schemas.openxmlformats.org/officeDocument/2006/relationships/image" Target="../media/image31.emf"/><Relationship Id="rId17" Type="http://schemas.openxmlformats.org/officeDocument/2006/relationships/oleObject" Target="../embeddings/oleObject12.bin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33.emf"/><Relationship Id="rId20" Type="http://schemas.openxmlformats.org/officeDocument/2006/relationships/image" Target="../media/image35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emf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6.bin"/><Relationship Id="rId15" Type="http://schemas.openxmlformats.org/officeDocument/2006/relationships/oleObject" Target="../embeddings/oleObject11.bin"/><Relationship Id="rId10" Type="http://schemas.openxmlformats.org/officeDocument/2006/relationships/image" Target="../media/image30.emf"/><Relationship Id="rId19" Type="http://schemas.openxmlformats.org/officeDocument/2006/relationships/oleObject" Target="../embeddings/oleObject13.bin"/><Relationship Id="rId4" Type="http://schemas.openxmlformats.org/officeDocument/2006/relationships/image" Target="../media/image27.emf"/><Relationship Id="rId9" Type="http://schemas.openxmlformats.org/officeDocument/2006/relationships/oleObject" Target="../embeddings/oleObject8.bin"/><Relationship Id="rId14" Type="http://schemas.openxmlformats.org/officeDocument/2006/relationships/image" Target="../media/image32.emf"/><Relationship Id="rId22" Type="http://schemas.openxmlformats.org/officeDocument/2006/relationships/image" Target="../media/image36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emf"/><Relationship Id="rId13" Type="http://schemas.openxmlformats.org/officeDocument/2006/relationships/oleObject" Target="../embeddings/oleObject20.bin"/><Relationship Id="rId18" Type="http://schemas.openxmlformats.org/officeDocument/2006/relationships/oleObject" Target="../embeddings/oleObject21.bin"/><Relationship Id="rId26" Type="http://schemas.openxmlformats.org/officeDocument/2006/relationships/image" Target="../media/image51.png"/><Relationship Id="rId3" Type="http://schemas.openxmlformats.org/officeDocument/2006/relationships/oleObject" Target="../embeddings/oleObject15.bin"/><Relationship Id="rId21" Type="http://schemas.openxmlformats.org/officeDocument/2006/relationships/image" Target="../media/image48.png"/><Relationship Id="rId7" Type="http://schemas.openxmlformats.org/officeDocument/2006/relationships/oleObject" Target="../embeddings/oleObject17.bin"/><Relationship Id="rId12" Type="http://schemas.openxmlformats.org/officeDocument/2006/relationships/image" Target="../media/image41.emf"/><Relationship Id="rId17" Type="http://schemas.openxmlformats.org/officeDocument/2006/relationships/image" Target="../media/image45.png"/><Relationship Id="rId25" Type="http://schemas.microsoft.com/office/2007/relationships/hdphoto" Target="../media/hdphoto22.wdp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44.png"/><Relationship Id="rId20" Type="http://schemas.openxmlformats.org/officeDocument/2006/relationships/image" Target="../media/image47.emf"/><Relationship Id="rId29" Type="http://schemas.openxmlformats.org/officeDocument/2006/relationships/image" Target="../media/image52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emf"/><Relationship Id="rId11" Type="http://schemas.openxmlformats.org/officeDocument/2006/relationships/oleObject" Target="../embeddings/oleObject19.bin"/><Relationship Id="rId24" Type="http://schemas.openxmlformats.org/officeDocument/2006/relationships/image" Target="../media/image50.png"/><Relationship Id="rId5" Type="http://schemas.openxmlformats.org/officeDocument/2006/relationships/oleObject" Target="../embeddings/oleObject16.bin"/><Relationship Id="rId15" Type="http://schemas.openxmlformats.org/officeDocument/2006/relationships/image" Target="../media/image43.png"/><Relationship Id="rId23" Type="http://schemas.microsoft.com/office/2007/relationships/hdphoto" Target="../media/hdphoto21.wdp"/><Relationship Id="rId28" Type="http://schemas.openxmlformats.org/officeDocument/2006/relationships/oleObject" Target="../embeddings/oleObject22.bin"/><Relationship Id="rId10" Type="http://schemas.openxmlformats.org/officeDocument/2006/relationships/image" Target="../media/image40.emf"/><Relationship Id="rId19" Type="http://schemas.openxmlformats.org/officeDocument/2006/relationships/image" Target="../media/image46.emf"/><Relationship Id="rId4" Type="http://schemas.openxmlformats.org/officeDocument/2006/relationships/image" Target="../media/image37.emf"/><Relationship Id="rId9" Type="http://schemas.openxmlformats.org/officeDocument/2006/relationships/oleObject" Target="../embeddings/oleObject18.bin"/><Relationship Id="rId14" Type="http://schemas.openxmlformats.org/officeDocument/2006/relationships/image" Target="../media/image42.emf"/><Relationship Id="rId22" Type="http://schemas.openxmlformats.org/officeDocument/2006/relationships/image" Target="../media/image49.png"/><Relationship Id="rId27" Type="http://schemas.microsoft.com/office/2007/relationships/hdphoto" Target="../media/hdphoto23.wdp"/><Relationship Id="rId30" Type="http://schemas.openxmlformats.org/officeDocument/2006/relationships/image" Target="../media/image5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rafik 56">
            <a:extLst>
              <a:ext uri="{FF2B5EF4-FFF2-40B4-BE49-F238E27FC236}">
                <a16:creationId xmlns:a16="http://schemas.microsoft.com/office/drawing/2014/main" id="{0DB83371-2B96-04CB-76BA-6B4C92783D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94682" y="708226"/>
            <a:ext cx="1300480" cy="1300480"/>
          </a:xfrm>
          <a:prstGeom prst="rect">
            <a:avLst/>
          </a:prstGeom>
        </p:spPr>
      </p:pic>
      <p:pic>
        <p:nvPicPr>
          <p:cNvPr id="55" name="Grafik 54">
            <a:extLst>
              <a:ext uri="{FF2B5EF4-FFF2-40B4-BE49-F238E27FC236}">
                <a16:creationId xmlns:a16="http://schemas.microsoft.com/office/drawing/2014/main" id="{BF31846A-AB45-448C-3735-CCE452AB3B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26692" y="708226"/>
            <a:ext cx="1300480" cy="1300480"/>
          </a:xfrm>
          <a:prstGeom prst="rect">
            <a:avLst/>
          </a:prstGeom>
        </p:spPr>
      </p:pic>
      <p:pic>
        <p:nvPicPr>
          <p:cNvPr id="51" name="Grafik 50">
            <a:extLst>
              <a:ext uri="{FF2B5EF4-FFF2-40B4-BE49-F238E27FC236}">
                <a16:creationId xmlns:a16="http://schemas.microsoft.com/office/drawing/2014/main" id="{E383283A-DAF8-0208-3118-52A1B7B763A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70580" y="2233781"/>
            <a:ext cx="1300480" cy="1300480"/>
          </a:xfrm>
          <a:prstGeom prst="rect">
            <a:avLst/>
          </a:prstGeom>
        </p:spPr>
      </p:pic>
      <p:pic>
        <p:nvPicPr>
          <p:cNvPr id="52" name="Grafik 51">
            <a:extLst>
              <a:ext uri="{FF2B5EF4-FFF2-40B4-BE49-F238E27FC236}">
                <a16:creationId xmlns:a16="http://schemas.microsoft.com/office/drawing/2014/main" id="{E445D13D-BAB7-4850-FB44-41805233E91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994682" y="2233781"/>
            <a:ext cx="1300480" cy="1300480"/>
          </a:xfrm>
          <a:prstGeom prst="rect">
            <a:avLst/>
          </a:prstGeom>
        </p:spPr>
      </p:pic>
      <p:pic>
        <p:nvPicPr>
          <p:cNvPr id="53" name="Grafik 52">
            <a:extLst>
              <a:ext uri="{FF2B5EF4-FFF2-40B4-BE49-F238E27FC236}">
                <a16:creationId xmlns:a16="http://schemas.microsoft.com/office/drawing/2014/main" id="{5C4701DA-3489-BECC-614F-820FFD715B3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26692" y="2234300"/>
            <a:ext cx="1300480" cy="1300480"/>
          </a:xfrm>
          <a:prstGeom prst="rect">
            <a:avLst/>
          </a:prstGeom>
        </p:spPr>
      </p:pic>
      <p:graphicFrame>
        <p:nvGraphicFramePr>
          <p:cNvPr id="3" name="Objekt 2">
            <a:extLst>
              <a:ext uri="{FF2B5EF4-FFF2-40B4-BE49-F238E27FC236}">
                <a16:creationId xmlns:a16="http://schemas.microsoft.com/office/drawing/2014/main" id="{1A7B9960-ADC2-6396-4736-D3EA4E21EF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1829030"/>
              </p:ext>
            </p:extLst>
          </p:nvPr>
        </p:nvGraphicFramePr>
        <p:xfrm>
          <a:off x="5578295" y="1566565"/>
          <a:ext cx="1285145" cy="15871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12" imgW="2570289" imgH="3174398" progId="Prism10.Document">
                  <p:embed/>
                </p:oleObj>
              </mc:Choice>
              <mc:Fallback>
                <p:oleObj name="Prism 10" r:id="rId12" imgW="2570289" imgH="3174398" progId="Prism10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578295" y="1566565"/>
                        <a:ext cx="1285145" cy="15871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kt 1">
            <a:extLst>
              <a:ext uri="{FF2B5EF4-FFF2-40B4-BE49-F238E27FC236}">
                <a16:creationId xmlns:a16="http://schemas.microsoft.com/office/drawing/2014/main" id="{12618DB3-B2FE-35F9-6A11-9792E72F0F7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48779259"/>
              </p:ext>
            </p:extLst>
          </p:nvPr>
        </p:nvGraphicFramePr>
        <p:xfrm>
          <a:off x="420688" y="7470775"/>
          <a:ext cx="1176337" cy="169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14" imgW="2142087" imgH="3081478" progId="Prism10.Document">
                  <p:embed/>
                </p:oleObj>
              </mc:Choice>
              <mc:Fallback>
                <p:oleObj name="Prism 10" r:id="rId14" imgW="2142087" imgH="3081478" progId="Prism10.Document">
                  <p:embed/>
                  <p:pic>
                    <p:nvPicPr>
                      <p:cNvPr id="8" name="Objekt 7">
                        <a:extLst>
                          <a:ext uri="{FF2B5EF4-FFF2-40B4-BE49-F238E27FC236}">
                            <a16:creationId xmlns:a16="http://schemas.microsoft.com/office/drawing/2014/main" id="{F70C97C8-B7B8-461B-9D4F-DB3A6A7DA6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20688" y="7470775"/>
                        <a:ext cx="1176337" cy="1697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" name="Rechteck 65">
            <a:extLst>
              <a:ext uri="{FF2B5EF4-FFF2-40B4-BE49-F238E27FC236}">
                <a16:creationId xmlns:a16="http://schemas.microsoft.com/office/drawing/2014/main" id="{EB97D45B-7D5F-44D1-B0DB-C0C0C8101059}"/>
              </a:ext>
            </a:extLst>
          </p:cNvPr>
          <p:cNvSpPr/>
          <p:nvPr/>
        </p:nvSpPr>
        <p:spPr>
          <a:xfrm>
            <a:off x="364332" y="361172"/>
            <a:ext cx="2984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a</a:t>
            </a:r>
            <a:endParaRPr lang="de-DE" dirty="0"/>
          </a:p>
        </p:txBody>
      </p:sp>
      <p:sp>
        <p:nvSpPr>
          <p:cNvPr id="70" name="Textfeld 69">
            <a:extLst>
              <a:ext uri="{FF2B5EF4-FFF2-40B4-BE49-F238E27FC236}">
                <a16:creationId xmlns:a16="http://schemas.microsoft.com/office/drawing/2014/main" id="{489F183C-6C8A-47BD-9931-62244427AE74}"/>
              </a:ext>
            </a:extLst>
          </p:cNvPr>
          <p:cNvSpPr txBox="1"/>
          <p:nvPr/>
        </p:nvSpPr>
        <p:spPr>
          <a:xfrm>
            <a:off x="364332" y="10992198"/>
            <a:ext cx="24550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err="1"/>
              <a:t>Supplementary</a:t>
            </a:r>
            <a:r>
              <a:rPr lang="de-DE" b="1" dirty="0"/>
              <a:t> Figure 1</a:t>
            </a:r>
          </a:p>
        </p:txBody>
      </p:sp>
      <p:sp>
        <p:nvSpPr>
          <p:cNvPr id="72" name="Rechteck 71">
            <a:extLst>
              <a:ext uri="{FF2B5EF4-FFF2-40B4-BE49-F238E27FC236}">
                <a16:creationId xmlns:a16="http://schemas.microsoft.com/office/drawing/2014/main" id="{69030E54-82D1-4809-8BA4-3920C5CF7055}"/>
              </a:ext>
            </a:extLst>
          </p:cNvPr>
          <p:cNvSpPr/>
          <p:nvPr/>
        </p:nvSpPr>
        <p:spPr>
          <a:xfrm>
            <a:off x="364332" y="4513164"/>
            <a:ext cx="306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d</a:t>
            </a:r>
          </a:p>
        </p:txBody>
      </p:sp>
      <p:grpSp>
        <p:nvGrpSpPr>
          <p:cNvPr id="89" name="Gruppieren 88">
            <a:extLst>
              <a:ext uri="{FF2B5EF4-FFF2-40B4-BE49-F238E27FC236}">
                <a16:creationId xmlns:a16="http://schemas.microsoft.com/office/drawing/2014/main" id="{B31F0784-5B18-4493-BD52-1ED86019DD0E}"/>
              </a:ext>
            </a:extLst>
          </p:cNvPr>
          <p:cNvGrpSpPr>
            <a:grpSpLocks noChangeAspect="1"/>
          </p:cNvGrpSpPr>
          <p:nvPr/>
        </p:nvGrpSpPr>
        <p:grpSpPr>
          <a:xfrm>
            <a:off x="413385" y="4726402"/>
            <a:ext cx="6206312" cy="2537339"/>
            <a:chOff x="-348591" y="1968317"/>
            <a:chExt cx="11645274" cy="4760960"/>
          </a:xfrm>
        </p:grpSpPr>
        <p:sp>
          <p:nvSpPr>
            <p:cNvPr id="90" name="Textfeld 89">
              <a:extLst>
                <a:ext uri="{FF2B5EF4-FFF2-40B4-BE49-F238E27FC236}">
                  <a16:creationId xmlns:a16="http://schemas.microsoft.com/office/drawing/2014/main" id="{4D8B91D9-725D-4CA4-A4B9-1F2447099F3B}"/>
                </a:ext>
              </a:extLst>
            </p:cNvPr>
            <p:cNvSpPr txBox="1"/>
            <p:nvPr/>
          </p:nvSpPr>
          <p:spPr>
            <a:xfrm>
              <a:off x="2951352" y="1968317"/>
              <a:ext cx="1053335" cy="461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000" dirty="0"/>
                <a:t>Vamp3</a:t>
              </a:r>
            </a:p>
          </p:txBody>
        </p:sp>
        <p:sp>
          <p:nvSpPr>
            <p:cNvPr id="91" name="Textfeld 90">
              <a:extLst>
                <a:ext uri="{FF2B5EF4-FFF2-40B4-BE49-F238E27FC236}">
                  <a16:creationId xmlns:a16="http://schemas.microsoft.com/office/drawing/2014/main" id="{92F68E10-71CA-4A72-927B-E3CB9281E4A6}"/>
                </a:ext>
              </a:extLst>
            </p:cNvPr>
            <p:cNvSpPr txBox="1"/>
            <p:nvPr/>
          </p:nvSpPr>
          <p:spPr>
            <a:xfrm>
              <a:off x="812509" y="1968317"/>
              <a:ext cx="833764" cy="461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000" dirty="0"/>
                <a:t>DAPI</a:t>
              </a:r>
            </a:p>
          </p:txBody>
        </p:sp>
        <p:sp>
          <p:nvSpPr>
            <p:cNvPr id="92" name="Textfeld 91">
              <a:extLst>
                <a:ext uri="{FF2B5EF4-FFF2-40B4-BE49-F238E27FC236}">
                  <a16:creationId xmlns:a16="http://schemas.microsoft.com/office/drawing/2014/main" id="{930E4CFF-3237-4D54-A545-168ACA516590}"/>
                </a:ext>
              </a:extLst>
            </p:cNvPr>
            <p:cNvSpPr txBox="1"/>
            <p:nvPr/>
          </p:nvSpPr>
          <p:spPr>
            <a:xfrm>
              <a:off x="5293966" y="1968317"/>
              <a:ext cx="987164" cy="461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000" dirty="0" err="1"/>
                <a:t>Picalm</a:t>
              </a:r>
              <a:endParaRPr lang="de-DE" sz="1000" dirty="0"/>
            </a:p>
          </p:txBody>
        </p:sp>
        <p:sp>
          <p:nvSpPr>
            <p:cNvPr id="93" name="Textfeld 92">
              <a:extLst>
                <a:ext uri="{FF2B5EF4-FFF2-40B4-BE49-F238E27FC236}">
                  <a16:creationId xmlns:a16="http://schemas.microsoft.com/office/drawing/2014/main" id="{192A8976-0396-4B29-86BB-21284C555147}"/>
                </a:ext>
              </a:extLst>
            </p:cNvPr>
            <p:cNvSpPr txBox="1"/>
            <p:nvPr/>
          </p:nvSpPr>
          <p:spPr>
            <a:xfrm rot="16200000">
              <a:off x="-508903" y="3160218"/>
              <a:ext cx="782633" cy="461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000" dirty="0" err="1"/>
                <a:t>siNT</a:t>
              </a:r>
              <a:endParaRPr lang="de-DE" sz="1000" dirty="0"/>
            </a:p>
          </p:txBody>
        </p:sp>
        <p:sp>
          <p:nvSpPr>
            <p:cNvPr id="94" name="Textfeld 93">
              <a:extLst>
                <a:ext uri="{FF2B5EF4-FFF2-40B4-BE49-F238E27FC236}">
                  <a16:creationId xmlns:a16="http://schemas.microsoft.com/office/drawing/2014/main" id="{11AEFA76-E389-462F-A115-8D7A84240495}"/>
                </a:ext>
              </a:extLst>
            </p:cNvPr>
            <p:cNvSpPr txBox="1"/>
            <p:nvPr/>
          </p:nvSpPr>
          <p:spPr>
            <a:xfrm rot="16200000">
              <a:off x="-699903" y="5384269"/>
              <a:ext cx="1164624" cy="461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000" dirty="0" err="1"/>
                <a:t>si</a:t>
              </a:r>
              <a:r>
                <a:rPr lang="de-DE" sz="1000" i="1" dirty="0" err="1"/>
                <a:t>Picalm</a:t>
              </a:r>
              <a:endParaRPr lang="de-DE" sz="1000" i="1" dirty="0"/>
            </a:p>
          </p:txBody>
        </p:sp>
        <p:pic>
          <p:nvPicPr>
            <p:cNvPr id="95" name="Grafik 94">
              <a:extLst>
                <a:ext uri="{FF2B5EF4-FFF2-40B4-BE49-F238E27FC236}">
                  <a16:creationId xmlns:a16="http://schemas.microsoft.com/office/drawing/2014/main" id="{49A64836-3AC3-44C8-B70E-EE6ED51DE8D8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364" y="2349000"/>
              <a:ext cx="2160000" cy="2160000"/>
            </a:xfrm>
            <a:prstGeom prst="rect">
              <a:avLst/>
            </a:prstGeom>
          </p:spPr>
        </p:pic>
        <p:pic>
          <p:nvPicPr>
            <p:cNvPr id="96" name="Grafik 95">
              <a:extLst>
                <a:ext uri="{FF2B5EF4-FFF2-40B4-BE49-F238E27FC236}">
                  <a16:creationId xmlns:a16="http://schemas.microsoft.com/office/drawing/2014/main" id="{AA6AE26A-6F5F-4DEB-8DF8-BD179E4106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6194" y="2349000"/>
              <a:ext cx="2160000" cy="2160000"/>
            </a:xfrm>
            <a:prstGeom prst="rect">
              <a:avLst/>
            </a:prstGeom>
          </p:spPr>
        </p:pic>
        <p:pic>
          <p:nvPicPr>
            <p:cNvPr id="97" name="Grafik 96">
              <a:extLst>
                <a:ext uri="{FF2B5EF4-FFF2-40B4-BE49-F238E27FC236}">
                  <a16:creationId xmlns:a16="http://schemas.microsoft.com/office/drawing/2014/main" id="{345CAC7E-D883-4700-8A7F-5815D3BB5C34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23024" y="2349000"/>
              <a:ext cx="2160000" cy="2160000"/>
            </a:xfrm>
            <a:prstGeom prst="rect">
              <a:avLst/>
            </a:prstGeom>
          </p:spPr>
        </p:pic>
        <p:pic>
          <p:nvPicPr>
            <p:cNvPr id="98" name="Grafik 97">
              <a:extLst>
                <a:ext uri="{FF2B5EF4-FFF2-40B4-BE49-F238E27FC236}">
                  <a16:creationId xmlns:a16="http://schemas.microsoft.com/office/drawing/2014/main" id="{CD011573-D3E4-4BE3-A38C-E4048E258885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364" y="4569277"/>
              <a:ext cx="2160000" cy="2160000"/>
            </a:xfrm>
            <a:prstGeom prst="rect">
              <a:avLst/>
            </a:prstGeom>
          </p:spPr>
        </p:pic>
        <p:pic>
          <p:nvPicPr>
            <p:cNvPr id="99" name="Grafik 98">
              <a:extLst>
                <a:ext uri="{FF2B5EF4-FFF2-40B4-BE49-F238E27FC236}">
                  <a16:creationId xmlns:a16="http://schemas.microsoft.com/office/drawing/2014/main" id="{EA0B19B4-D43F-420F-A662-70BB4F23DD0B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6194" y="4569277"/>
              <a:ext cx="2160000" cy="2160000"/>
            </a:xfrm>
            <a:prstGeom prst="rect">
              <a:avLst/>
            </a:prstGeom>
          </p:spPr>
        </p:pic>
        <p:pic>
          <p:nvPicPr>
            <p:cNvPr id="100" name="Grafik 99">
              <a:extLst>
                <a:ext uri="{FF2B5EF4-FFF2-40B4-BE49-F238E27FC236}">
                  <a16:creationId xmlns:a16="http://schemas.microsoft.com/office/drawing/2014/main" id="{4CE6093E-C627-4DA6-9058-7F257A425054}"/>
                </a:ext>
              </a:extLst>
            </p:cNvPr>
            <p:cNvPicPr>
              <a:picLocks noChangeAspect="1"/>
            </p:cNvPicPr>
            <p:nvPr/>
          </p:nvPicPr>
          <p:blipFill>
            <a:blip r:embed="rId26">
              <a:extLst>
                <a:ext uri="{BEBA8EAE-BF5A-486C-A8C5-ECC9F3942E4B}">
                  <a14:imgProps xmlns:a14="http://schemas.microsoft.com/office/drawing/2010/main">
                    <a14:imgLayer r:embed="rId27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23024" y="4569277"/>
              <a:ext cx="2160000" cy="2160000"/>
            </a:xfrm>
            <a:prstGeom prst="rect">
              <a:avLst/>
            </a:prstGeom>
          </p:spPr>
        </p:pic>
        <p:pic>
          <p:nvPicPr>
            <p:cNvPr id="101" name="Grafik 100">
              <a:extLst>
                <a:ext uri="{FF2B5EF4-FFF2-40B4-BE49-F238E27FC236}">
                  <a16:creationId xmlns:a16="http://schemas.microsoft.com/office/drawing/2014/main" id="{B9FE71B5-399B-4D95-A68A-EEFDB95C57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647" t="7803" r="29541" b="52384"/>
            <a:stretch/>
          </p:blipFill>
          <p:spPr>
            <a:xfrm>
              <a:off x="6879854" y="2349000"/>
              <a:ext cx="2160000" cy="2160000"/>
            </a:xfrm>
            <a:prstGeom prst="rect">
              <a:avLst/>
            </a:prstGeom>
          </p:spPr>
        </p:pic>
        <p:pic>
          <p:nvPicPr>
            <p:cNvPr id="102" name="Grafik 101">
              <a:extLst>
                <a:ext uri="{FF2B5EF4-FFF2-40B4-BE49-F238E27FC236}">
                  <a16:creationId xmlns:a16="http://schemas.microsoft.com/office/drawing/2014/main" id="{4C300528-3F12-47E7-8621-F9F25CBD8F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4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46" t="17220" r="36282" b="40408"/>
            <a:stretch/>
          </p:blipFill>
          <p:spPr>
            <a:xfrm>
              <a:off x="6879854" y="4569277"/>
              <a:ext cx="2160000" cy="2160000"/>
            </a:xfrm>
            <a:prstGeom prst="rect">
              <a:avLst/>
            </a:prstGeom>
          </p:spPr>
        </p:pic>
        <p:pic>
          <p:nvPicPr>
            <p:cNvPr id="103" name="Grafik 102">
              <a:extLst>
                <a:ext uri="{FF2B5EF4-FFF2-40B4-BE49-F238E27FC236}">
                  <a16:creationId xmlns:a16="http://schemas.microsoft.com/office/drawing/2014/main" id="{80099002-0340-4B9D-A0FB-D10F2D25D0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8">
              <a:extLst>
                <a:ext uri="{BEBA8EAE-BF5A-486C-A8C5-ECC9F3942E4B}">
                  <a14:imgProps xmlns:a14="http://schemas.microsoft.com/office/drawing/2010/main">
                    <a14:imgLayer r:embed="rId29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46" t="6915" r="29477" b="55308"/>
            <a:stretch/>
          </p:blipFill>
          <p:spPr>
            <a:xfrm>
              <a:off x="9136683" y="2349000"/>
              <a:ext cx="2160000" cy="2159999"/>
            </a:xfrm>
            <a:prstGeom prst="rect">
              <a:avLst/>
            </a:prstGeom>
          </p:spPr>
        </p:pic>
        <p:pic>
          <p:nvPicPr>
            <p:cNvPr id="104" name="Grafik 103">
              <a:extLst>
                <a:ext uri="{FF2B5EF4-FFF2-40B4-BE49-F238E27FC236}">
                  <a16:creationId xmlns:a16="http://schemas.microsoft.com/office/drawing/2014/main" id="{B1224FA7-B20B-4C32-B92A-F15886F8B96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0">
              <a:extLst>
                <a:ext uri="{BEBA8EAE-BF5A-486C-A8C5-ECC9F3942E4B}">
                  <a14:imgProps xmlns:a14="http://schemas.microsoft.com/office/drawing/2010/main">
                    <a14:imgLayer r:embed="rId31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591" t="18683" r="31662" b="41570"/>
            <a:stretch/>
          </p:blipFill>
          <p:spPr>
            <a:xfrm>
              <a:off x="9136683" y="4569277"/>
              <a:ext cx="2160000" cy="2160000"/>
            </a:xfrm>
            <a:prstGeom prst="rect">
              <a:avLst/>
            </a:prstGeom>
          </p:spPr>
        </p:pic>
        <p:sp>
          <p:nvSpPr>
            <p:cNvPr id="105" name="Textfeld 104">
              <a:extLst>
                <a:ext uri="{FF2B5EF4-FFF2-40B4-BE49-F238E27FC236}">
                  <a16:creationId xmlns:a16="http://schemas.microsoft.com/office/drawing/2014/main" id="{EF3E7A97-0ABF-464E-AC73-800641E2D53D}"/>
                </a:ext>
              </a:extLst>
            </p:cNvPr>
            <p:cNvSpPr txBox="1"/>
            <p:nvPr/>
          </p:nvSpPr>
          <p:spPr>
            <a:xfrm>
              <a:off x="7637297" y="1968317"/>
              <a:ext cx="839779" cy="461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000" dirty="0" err="1"/>
                <a:t>Inset</a:t>
              </a:r>
              <a:endParaRPr lang="de-DE" sz="1000" dirty="0"/>
            </a:p>
          </p:txBody>
        </p:sp>
        <p:sp>
          <p:nvSpPr>
            <p:cNvPr id="106" name="Textfeld 105">
              <a:extLst>
                <a:ext uri="{FF2B5EF4-FFF2-40B4-BE49-F238E27FC236}">
                  <a16:creationId xmlns:a16="http://schemas.microsoft.com/office/drawing/2014/main" id="{32088540-1C67-4BBC-B1A8-FA1FB057755F}"/>
                </a:ext>
              </a:extLst>
            </p:cNvPr>
            <p:cNvSpPr txBox="1"/>
            <p:nvPr/>
          </p:nvSpPr>
          <p:spPr>
            <a:xfrm>
              <a:off x="9454102" y="1968317"/>
              <a:ext cx="1769194" cy="461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000" dirty="0" err="1"/>
                <a:t>Inset</a:t>
              </a:r>
              <a:r>
                <a:rPr lang="de-DE" sz="1000" dirty="0"/>
                <a:t> + </a:t>
              </a:r>
              <a:r>
                <a:rPr lang="de-DE" sz="1000" dirty="0">
                  <a:solidFill>
                    <a:srgbClr val="FF0000"/>
                  </a:solidFill>
                </a:rPr>
                <a:t>F-</a:t>
              </a:r>
              <a:r>
                <a:rPr lang="de-DE" sz="1000" dirty="0" err="1">
                  <a:solidFill>
                    <a:srgbClr val="FF0000"/>
                  </a:solidFill>
                </a:rPr>
                <a:t>Actin</a:t>
              </a:r>
              <a:endParaRPr lang="de-DE" sz="1000" dirty="0">
                <a:solidFill>
                  <a:srgbClr val="FF0000"/>
                </a:solidFill>
              </a:endParaRPr>
            </a:p>
          </p:txBody>
        </p:sp>
      </p:grpSp>
      <p:cxnSp>
        <p:nvCxnSpPr>
          <p:cNvPr id="79" name="Gerader Verbinder 78">
            <a:extLst>
              <a:ext uri="{FF2B5EF4-FFF2-40B4-BE49-F238E27FC236}">
                <a16:creationId xmlns:a16="http://schemas.microsoft.com/office/drawing/2014/main" id="{DD2DC2D3-ACAF-436C-8FD4-79223A1B0129}"/>
              </a:ext>
            </a:extLst>
          </p:cNvPr>
          <p:cNvCxnSpPr>
            <a:cxnSpLocks/>
          </p:cNvCxnSpPr>
          <p:nvPr/>
        </p:nvCxnSpPr>
        <p:spPr>
          <a:xfrm>
            <a:off x="1472724" y="10688786"/>
            <a:ext cx="1008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Gerader Verbinder 108">
            <a:extLst>
              <a:ext uri="{FF2B5EF4-FFF2-40B4-BE49-F238E27FC236}">
                <a16:creationId xmlns:a16="http://schemas.microsoft.com/office/drawing/2014/main" id="{E960777C-1F41-4652-BBBB-FA31EE1A0967}"/>
              </a:ext>
            </a:extLst>
          </p:cNvPr>
          <p:cNvCxnSpPr>
            <a:cxnSpLocks/>
          </p:cNvCxnSpPr>
          <p:nvPr/>
        </p:nvCxnSpPr>
        <p:spPr>
          <a:xfrm>
            <a:off x="2679224" y="10688786"/>
            <a:ext cx="1008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Gerader Verbinder 109">
            <a:extLst>
              <a:ext uri="{FF2B5EF4-FFF2-40B4-BE49-F238E27FC236}">
                <a16:creationId xmlns:a16="http://schemas.microsoft.com/office/drawing/2014/main" id="{4EB70F48-1C5B-407B-A773-EE5C5837B5BF}"/>
              </a:ext>
            </a:extLst>
          </p:cNvPr>
          <p:cNvCxnSpPr>
            <a:cxnSpLocks/>
          </p:cNvCxnSpPr>
          <p:nvPr/>
        </p:nvCxnSpPr>
        <p:spPr>
          <a:xfrm>
            <a:off x="3887311" y="10688786"/>
            <a:ext cx="1008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Gerader Verbinder 110">
            <a:extLst>
              <a:ext uri="{FF2B5EF4-FFF2-40B4-BE49-F238E27FC236}">
                <a16:creationId xmlns:a16="http://schemas.microsoft.com/office/drawing/2014/main" id="{BE2C97D5-942C-4E1E-A51F-6994BD568776}"/>
              </a:ext>
            </a:extLst>
          </p:cNvPr>
          <p:cNvCxnSpPr>
            <a:cxnSpLocks/>
          </p:cNvCxnSpPr>
          <p:nvPr/>
        </p:nvCxnSpPr>
        <p:spPr>
          <a:xfrm>
            <a:off x="5085874" y="10635446"/>
            <a:ext cx="1008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Gerader Verbinder 111">
            <a:extLst>
              <a:ext uri="{FF2B5EF4-FFF2-40B4-BE49-F238E27FC236}">
                <a16:creationId xmlns:a16="http://schemas.microsoft.com/office/drawing/2014/main" id="{AC9238CE-AD98-4507-A3F6-8D3CC941D08C}"/>
              </a:ext>
            </a:extLst>
          </p:cNvPr>
          <p:cNvCxnSpPr>
            <a:cxnSpLocks/>
          </p:cNvCxnSpPr>
          <p:nvPr/>
        </p:nvCxnSpPr>
        <p:spPr>
          <a:xfrm>
            <a:off x="6292374" y="10635446"/>
            <a:ext cx="1008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Gerader Verbinder 112">
            <a:extLst>
              <a:ext uri="{FF2B5EF4-FFF2-40B4-BE49-F238E27FC236}">
                <a16:creationId xmlns:a16="http://schemas.microsoft.com/office/drawing/2014/main" id="{DEBCA78A-B975-4A6B-8FC3-20D26336E30E}"/>
              </a:ext>
            </a:extLst>
          </p:cNvPr>
          <p:cNvCxnSpPr>
            <a:cxnSpLocks/>
          </p:cNvCxnSpPr>
          <p:nvPr/>
        </p:nvCxnSpPr>
        <p:spPr>
          <a:xfrm>
            <a:off x="1472724" y="10719996"/>
            <a:ext cx="1008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Gerader Verbinder 113">
            <a:extLst>
              <a:ext uri="{FF2B5EF4-FFF2-40B4-BE49-F238E27FC236}">
                <a16:creationId xmlns:a16="http://schemas.microsoft.com/office/drawing/2014/main" id="{5BA0FE56-2867-4021-806A-3BACA49B96EE}"/>
              </a:ext>
            </a:extLst>
          </p:cNvPr>
          <p:cNvCxnSpPr>
            <a:cxnSpLocks/>
          </p:cNvCxnSpPr>
          <p:nvPr/>
        </p:nvCxnSpPr>
        <p:spPr>
          <a:xfrm>
            <a:off x="2679224" y="10719996"/>
            <a:ext cx="1008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Gerader Verbinder 114">
            <a:extLst>
              <a:ext uri="{FF2B5EF4-FFF2-40B4-BE49-F238E27FC236}">
                <a16:creationId xmlns:a16="http://schemas.microsoft.com/office/drawing/2014/main" id="{143FF3FF-4986-4D9D-B771-50DEDB2092FF}"/>
              </a:ext>
            </a:extLst>
          </p:cNvPr>
          <p:cNvCxnSpPr>
            <a:cxnSpLocks/>
          </p:cNvCxnSpPr>
          <p:nvPr/>
        </p:nvCxnSpPr>
        <p:spPr>
          <a:xfrm>
            <a:off x="3887311" y="10719996"/>
            <a:ext cx="1008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Gerader Verbinder 115">
            <a:extLst>
              <a:ext uri="{FF2B5EF4-FFF2-40B4-BE49-F238E27FC236}">
                <a16:creationId xmlns:a16="http://schemas.microsoft.com/office/drawing/2014/main" id="{27CEDB90-54D5-4135-A064-35441B8EED6E}"/>
              </a:ext>
            </a:extLst>
          </p:cNvPr>
          <p:cNvCxnSpPr>
            <a:cxnSpLocks/>
          </p:cNvCxnSpPr>
          <p:nvPr/>
        </p:nvCxnSpPr>
        <p:spPr>
          <a:xfrm>
            <a:off x="5085874" y="10719996"/>
            <a:ext cx="1008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Gerader Verbinder 116">
            <a:extLst>
              <a:ext uri="{FF2B5EF4-FFF2-40B4-BE49-F238E27FC236}">
                <a16:creationId xmlns:a16="http://schemas.microsoft.com/office/drawing/2014/main" id="{04523960-8582-4370-8B01-333FAD58C77D}"/>
              </a:ext>
            </a:extLst>
          </p:cNvPr>
          <p:cNvCxnSpPr>
            <a:cxnSpLocks/>
          </p:cNvCxnSpPr>
          <p:nvPr/>
        </p:nvCxnSpPr>
        <p:spPr>
          <a:xfrm>
            <a:off x="6292374" y="10719996"/>
            <a:ext cx="1008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feld 15">
            <a:extLst>
              <a:ext uri="{FF2B5EF4-FFF2-40B4-BE49-F238E27FC236}">
                <a16:creationId xmlns:a16="http://schemas.microsoft.com/office/drawing/2014/main" id="{ECD4A68E-0D21-4AEC-AF36-40D9EF7D18CD}"/>
              </a:ext>
            </a:extLst>
          </p:cNvPr>
          <p:cNvSpPr txBox="1"/>
          <p:nvPr/>
        </p:nvSpPr>
        <p:spPr>
          <a:xfrm rot="18000000">
            <a:off x="1129395" y="3875300"/>
            <a:ext cx="3657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/>
              <a:t>PM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F25D20D2-ED0E-4AC3-B814-024C0ECC6966}"/>
              </a:ext>
            </a:extLst>
          </p:cNvPr>
          <p:cNvSpPr txBox="1"/>
          <p:nvPr/>
        </p:nvSpPr>
        <p:spPr>
          <a:xfrm rot="18000000">
            <a:off x="1594146" y="3853659"/>
            <a:ext cx="4157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/>
              <a:t>HDM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7A1AFFDC-D873-4F09-8DFA-C4E4042151CD}"/>
              </a:ext>
            </a:extLst>
          </p:cNvPr>
          <p:cNvSpPr txBox="1"/>
          <p:nvPr/>
        </p:nvSpPr>
        <p:spPr>
          <a:xfrm>
            <a:off x="2456876" y="4157838"/>
            <a:ext cx="11399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800" b="1" dirty="0"/>
              <a:t>Na</a:t>
            </a:r>
            <a:r>
              <a:rPr lang="de-DE" sz="800" b="1" baseline="30000" dirty="0"/>
              <a:t>+</a:t>
            </a:r>
            <a:r>
              <a:rPr lang="de-DE" sz="800" b="1" dirty="0"/>
              <a:t>/K</a:t>
            </a:r>
            <a:r>
              <a:rPr lang="de-DE" sz="800" b="1" baseline="30000" dirty="0"/>
              <a:t>+</a:t>
            </a:r>
            <a:r>
              <a:rPr lang="de-DE" sz="800" b="1" dirty="0"/>
              <a:t> ATPase </a:t>
            </a:r>
          </a:p>
        </p:txBody>
      </p:sp>
      <p:sp>
        <p:nvSpPr>
          <p:cNvPr id="76" name="Textfeld 75">
            <a:extLst>
              <a:ext uri="{FF2B5EF4-FFF2-40B4-BE49-F238E27FC236}">
                <a16:creationId xmlns:a16="http://schemas.microsoft.com/office/drawing/2014/main" id="{663F0C7C-F57D-4885-9C7F-AE18735DC2B3}"/>
              </a:ext>
            </a:extLst>
          </p:cNvPr>
          <p:cNvSpPr txBox="1"/>
          <p:nvPr/>
        </p:nvSpPr>
        <p:spPr>
          <a:xfrm>
            <a:off x="421357" y="4148185"/>
            <a:ext cx="43794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600" dirty="0"/>
              <a:t>100 </a:t>
            </a:r>
            <a:r>
              <a:rPr lang="de-DE" sz="600" dirty="0" err="1"/>
              <a:t>kDa</a:t>
            </a:r>
            <a:endParaRPr lang="de-DE" sz="600" dirty="0"/>
          </a:p>
        </p:txBody>
      </p:sp>
      <p:cxnSp>
        <p:nvCxnSpPr>
          <p:cNvPr id="77" name="Gerader Verbinder 76">
            <a:extLst>
              <a:ext uri="{FF2B5EF4-FFF2-40B4-BE49-F238E27FC236}">
                <a16:creationId xmlns:a16="http://schemas.microsoft.com/office/drawing/2014/main" id="{AECFAFC7-A39A-418B-8129-B9CC0DCA3EF4}"/>
              </a:ext>
            </a:extLst>
          </p:cNvPr>
          <p:cNvCxnSpPr>
            <a:cxnSpLocks/>
          </p:cNvCxnSpPr>
          <p:nvPr/>
        </p:nvCxnSpPr>
        <p:spPr>
          <a:xfrm>
            <a:off x="781046" y="4246967"/>
            <a:ext cx="7825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hteck 29">
            <a:extLst>
              <a:ext uri="{FF2B5EF4-FFF2-40B4-BE49-F238E27FC236}">
                <a16:creationId xmlns:a16="http://schemas.microsoft.com/office/drawing/2014/main" id="{073A96BA-ACAB-4581-A22B-0A7FB692721A}"/>
              </a:ext>
            </a:extLst>
          </p:cNvPr>
          <p:cNvSpPr/>
          <p:nvPr/>
        </p:nvSpPr>
        <p:spPr>
          <a:xfrm>
            <a:off x="6286500" y="9998731"/>
            <a:ext cx="236220" cy="563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0" name="Rechteck 229">
            <a:extLst>
              <a:ext uri="{FF2B5EF4-FFF2-40B4-BE49-F238E27FC236}">
                <a16:creationId xmlns:a16="http://schemas.microsoft.com/office/drawing/2014/main" id="{3845EA58-1736-4912-BF05-9829206B32FB}"/>
              </a:ext>
            </a:extLst>
          </p:cNvPr>
          <p:cNvSpPr/>
          <p:nvPr/>
        </p:nvSpPr>
        <p:spPr>
          <a:xfrm>
            <a:off x="6329363" y="9653990"/>
            <a:ext cx="352425" cy="5667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3" name="Rechteck 82">
            <a:extLst>
              <a:ext uri="{FF2B5EF4-FFF2-40B4-BE49-F238E27FC236}">
                <a16:creationId xmlns:a16="http://schemas.microsoft.com/office/drawing/2014/main" id="{4517C60E-DADC-40D1-8BC6-EAC8B809F6CE}"/>
              </a:ext>
            </a:extLst>
          </p:cNvPr>
          <p:cNvSpPr/>
          <p:nvPr/>
        </p:nvSpPr>
        <p:spPr>
          <a:xfrm>
            <a:off x="1621632" y="7321109"/>
            <a:ext cx="2584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f</a:t>
            </a:r>
            <a:endParaRPr lang="de-DE" dirty="0"/>
          </a:p>
        </p:txBody>
      </p:sp>
      <p:pic>
        <p:nvPicPr>
          <p:cNvPr id="84" name="Grafik 83">
            <a:extLst>
              <a:ext uri="{FF2B5EF4-FFF2-40B4-BE49-F238E27FC236}">
                <a16:creationId xmlns:a16="http://schemas.microsoft.com/office/drawing/2014/main" id="{DF468097-92D5-4220-820D-6CA523080126}"/>
              </a:ext>
            </a:extLst>
          </p:cNvPr>
          <p:cNvPicPr>
            <a:picLocks noChangeAspect="1"/>
          </p:cNvPicPr>
          <p:nvPr/>
        </p:nvPicPr>
        <p:blipFill rotWithShape="1">
          <a:blip r:embed="rId32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sharpenSoften amount="5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1393242" y="9646440"/>
            <a:ext cx="878399" cy="8784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5" name="Grafik 84">
            <a:extLst>
              <a:ext uri="{FF2B5EF4-FFF2-40B4-BE49-F238E27FC236}">
                <a16:creationId xmlns:a16="http://schemas.microsoft.com/office/drawing/2014/main" id="{63C2BE78-2431-4C9A-BFB0-AE6A22BB2C1F}"/>
              </a:ext>
            </a:extLst>
          </p:cNvPr>
          <p:cNvPicPr>
            <a:picLocks noChangeAspect="1"/>
          </p:cNvPicPr>
          <p:nvPr/>
        </p:nvPicPr>
        <p:blipFill rotWithShape="1">
          <a:blip r:embed="rId34"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sharpenSoften amount="5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454343" y="9646440"/>
            <a:ext cx="878399" cy="8784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6" name="Textfeld 85">
            <a:extLst>
              <a:ext uri="{FF2B5EF4-FFF2-40B4-BE49-F238E27FC236}">
                <a16:creationId xmlns:a16="http://schemas.microsoft.com/office/drawing/2014/main" id="{0792430B-5494-4D72-ABC4-D434ABC81BFE}"/>
              </a:ext>
            </a:extLst>
          </p:cNvPr>
          <p:cNvSpPr txBox="1"/>
          <p:nvPr/>
        </p:nvSpPr>
        <p:spPr>
          <a:xfrm>
            <a:off x="708235" y="9460526"/>
            <a:ext cx="40748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b="1" dirty="0" err="1">
                <a:latin typeface="Arial" panose="020B0604020202020204" pitchFamily="34" charset="0"/>
                <a:cs typeface="Arial" panose="020B0604020202020204" pitchFamily="34" charset="0"/>
              </a:rPr>
              <a:t>siNT</a:t>
            </a:r>
            <a:endParaRPr lang="de-DE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7" name="Textfeld 86">
            <a:extLst>
              <a:ext uri="{FF2B5EF4-FFF2-40B4-BE49-F238E27FC236}">
                <a16:creationId xmlns:a16="http://schemas.microsoft.com/office/drawing/2014/main" id="{62AEC271-4DD3-489B-91C1-7AD5973D229B}"/>
              </a:ext>
            </a:extLst>
          </p:cNvPr>
          <p:cNvSpPr txBox="1"/>
          <p:nvPr/>
        </p:nvSpPr>
        <p:spPr>
          <a:xfrm>
            <a:off x="1564579" y="9460526"/>
            <a:ext cx="60465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b="1" dirty="0" err="1"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r>
              <a:rPr lang="de-DE" sz="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Picalm</a:t>
            </a:r>
            <a:endParaRPr lang="de-DE" sz="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Textfeld 87">
            <a:extLst>
              <a:ext uri="{FF2B5EF4-FFF2-40B4-BE49-F238E27FC236}">
                <a16:creationId xmlns:a16="http://schemas.microsoft.com/office/drawing/2014/main" id="{4BCD9F03-3F49-4DB2-B589-563EBE0DBFCA}"/>
              </a:ext>
            </a:extLst>
          </p:cNvPr>
          <p:cNvSpPr txBox="1"/>
          <p:nvPr/>
        </p:nvSpPr>
        <p:spPr>
          <a:xfrm>
            <a:off x="447899" y="9325153"/>
            <a:ext cx="1835150" cy="14400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de-DE" sz="900" dirty="0"/>
          </a:p>
        </p:txBody>
      </p:sp>
      <p:sp>
        <p:nvSpPr>
          <p:cNvPr id="107" name="Textfeld 106">
            <a:extLst>
              <a:ext uri="{FF2B5EF4-FFF2-40B4-BE49-F238E27FC236}">
                <a16:creationId xmlns:a16="http://schemas.microsoft.com/office/drawing/2014/main" id="{6E349E05-ABE5-49F7-9CD8-56506C63E313}"/>
              </a:ext>
            </a:extLst>
          </p:cNvPr>
          <p:cNvSpPr txBox="1"/>
          <p:nvPr/>
        </p:nvSpPr>
        <p:spPr>
          <a:xfrm>
            <a:off x="1124062" y="9290400"/>
            <a:ext cx="48282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800" b="1" dirty="0" err="1">
                <a:latin typeface="Arial" panose="020B0604020202020204" pitchFamily="34" charset="0"/>
                <a:cs typeface="Arial" panose="020B0604020202020204" pitchFamily="34" charset="0"/>
              </a:rPr>
              <a:t>day</a:t>
            </a:r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 -1</a:t>
            </a:r>
          </a:p>
        </p:txBody>
      </p:sp>
      <p:pic>
        <p:nvPicPr>
          <p:cNvPr id="108" name="Grafik 107">
            <a:extLst>
              <a:ext uri="{FF2B5EF4-FFF2-40B4-BE49-F238E27FC236}">
                <a16:creationId xmlns:a16="http://schemas.microsoft.com/office/drawing/2014/main" id="{44A78918-4294-414A-9199-F56C78B91D7D}"/>
              </a:ext>
            </a:extLst>
          </p:cNvPr>
          <p:cNvPicPr>
            <a:picLocks noChangeAspect="1"/>
          </p:cNvPicPr>
          <p:nvPr/>
        </p:nvPicPr>
        <p:blipFill rotWithShape="1">
          <a:blip r:embed="rId36">
            <a:extLst>
              <a:ext uri="{BEBA8EAE-BF5A-486C-A8C5-ECC9F3942E4B}">
                <a14:imgProps xmlns:a14="http://schemas.microsoft.com/office/drawing/2010/main">
                  <a14:imgLayer r:embed="rId37">
                    <a14:imgEffect>
                      <a14:sharpenSoften amount="5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2493963" y="9646441"/>
            <a:ext cx="878399" cy="8784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8" name="Grafik 117">
            <a:extLst>
              <a:ext uri="{FF2B5EF4-FFF2-40B4-BE49-F238E27FC236}">
                <a16:creationId xmlns:a16="http://schemas.microsoft.com/office/drawing/2014/main" id="{1750646F-3A67-487E-B11A-5AA715C039AF}"/>
              </a:ext>
            </a:extLst>
          </p:cNvPr>
          <p:cNvPicPr>
            <a:picLocks noChangeAspect="1"/>
          </p:cNvPicPr>
          <p:nvPr/>
        </p:nvPicPr>
        <p:blipFill rotWithShape="1">
          <a:blip r:embed="rId38">
            <a:extLst>
              <a:ext uri="{BEBA8EAE-BF5A-486C-A8C5-ECC9F3942E4B}">
                <a14:imgProps xmlns:a14="http://schemas.microsoft.com/office/drawing/2010/main">
                  <a14:imgLayer r:embed="rId39">
                    <a14:imgEffect>
                      <a14:sharpenSoften amount="5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3432862" y="9646441"/>
            <a:ext cx="878399" cy="8784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9" name="Textfeld 118">
            <a:extLst>
              <a:ext uri="{FF2B5EF4-FFF2-40B4-BE49-F238E27FC236}">
                <a16:creationId xmlns:a16="http://schemas.microsoft.com/office/drawing/2014/main" id="{5B466038-FAA7-4711-9728-C5D3E16CFC31}"/>
              </a:ext>
            </a:extLst>
          </p:cNvPr>
          <p:cNvSpPr txBox="1"/>
          <p:nvPr/>
        </p:nvSpPr>
        <p:spPr>
          <a:xfrm>
            <a:off x="2747855" y="9459911"/>
            <a:ext cx="40748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b="1" dirty="0" err="1">
                <a:latin typeface="Arial" panose="020B0604020202020204" pitchFamily="34" charset="0"/>
                <a:cs typeface="Arial" panose="020B0604020202020204" pitchFamily="34" charset="0"/>
              </a:rPr>
              <a:t>siNT</a:t>
            </a:r>
            <a:endParaRPr lang="de-DE" sz="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0" name="Textfeld 119">
            <a:extLst>
              <a:ext uri="{FF2B5EF4-FFF2-40B4-BE49-F238E27FC236}">
                <a16:creationId xmlns:a16="http://schemas.microsoft.com/office/drawing/2014/main" id="{F221D476-EAF2-4ED6-B197-2EC0D3E6E079}"/>
              </a:ext>
            </a:extLst>
          </p:cNvPr>
          <p:cNvSpPr txBox="1"/>
          <p:nvPr/>
        </p:nvSpPr>
        <p:spPr>
          <a:xfrm>
            <a:off x="3604199" y="9459911"/>
            <a:ext cx="60465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b="1" dirty="0" err="1"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r>
              <a:rPr lang="de-DE" sz="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Picalm</a:t>
            </a:r>
            <a:endParaRPr lang="de-DE" sz="8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1" name="Textfeld 120">
            <a:extLst>
              <a:ext uri="{FF2B5EF4-FFF2-40B4-BE49-F238E27FC236}">
                <a16:creationId xmlns:a16="http://schemas.microsoft.com/office/drawing/2014/main" id="{00B942B7-E948-4EB9-A3DE-5DD256B0B040}"/>
              </a:ext>
            </a:extLst>
          </p:cNvPr>
          <p:cNvSpPr txBox="1"/>
          <p:nvPr/>
        </p:nvSpPr>
        <p:spPr>
          <a:xfrm>
            <a:off x="2475261" y="9325152"/>
            <a:ext cx="1836000" cy="14400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de-DE" sz="900" dirty="0"/>
          </a:p>
        </p:txBody>
      </p:sp>
      <p:sp>
        <p:nvSpPr>
          <p:cNvPr id="122" name="Textfeld 121">
            <a:extLst>
              <a:ext uri="{FF2B5EF4-FFF2-40B4-BE49-F238E27FC236}">
                <a16:creationId xmlns:a16="http://schemas.microsoft.com/office/drawing/2014/main" id="{A06A07F7-2811-4364-830C-104021F41D1B}"/>
              </a:ext>
            </a:extLst>
          </p:cNvPr>
          <p:cNvSpPr txBox="1"/>
          <p:nvPr/>
        </p:nvSpPr>
        <p:spPr>
          <a:xfrm>
            <a:off x="3168680" y="9290400"/>
            <a:ext cx="4491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800" b="1" dirty="0" err="1">
                <a:latin typeface="Arial" panose="020B0604020202020204" pitchFamily="34" charset="0"/>
                <a:cs typeface="Arial" panose="020B0604020202020204" pitchFamily="34" charset="0"/>
              </a:rPr>
              <a:t>day</a:t>
            </a:r>
            <a:r>
              <a:rPr lang="de-DE" sz="800" b="1" dirty="0">
                <a:latin typeface="Arial" panose="020B0604020202020204" pitchFamily="34" charset="0"/>
                <a:cs typeface="Arial" panose="020B0604020202020204" pitchFamily="34" charset="0"/>
              </a:rPr>
              <a:t> 0</a:t>
            </a:r>
          </a:p>
        </p:txBody>
      </p:sp>
      <p:graphicFrame>
        <p:nvGraphicFramePr>
          <p:cNvPr id="123" name="Objekt 122">
            <a:extLst>
              <a:ext uri="{FF2B5EF4-FFF2-40B4-BE49-F238E27FC236}">
                <a16:creationId xmlns:a16="http://schemas.microsoft.com/office/drawing/2014/main" id="{05756D27-0776-4099-8529-ED327CBDE0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257740"/>
              </p:ext>
            </p:extLst>
          </p:nvPr>
        </p:nvGraphicFramePr>
        <p:xfrm>
          <a:off x="4492985" y="9173271"/>
          <a:ext cx="2263775" cy="158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40" imgW="3774943" imgH="2646772" progId="Prism10.Document">
                  <p:embed/>
                </p:oleObj>
              </mc:Choice>
              <mc:Fallback>
                <p:oleObj name="Prism 10" r:id="rId40" imgW="3774943" imgH="2646772" progId="Prism10.Document">
                  <p:embed/>
                  <p:pic>
                    <p:nvPicPr>
                      <p:cNvPr id="180" name="Objekt 179">
                        <a:extLst>
                          <a:ext uri="{FF2B5EF4-FFF2-40B4-BE49-F238E27FC236}">
                            <a16:creationId xmlns:a16="http://schemas.microsoft.com/office/drawing/2014/main" id="{8127F2F3-BED6-4017-9FB8-D0004655B6A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1"/>
                      <a:stretch>
                        <a:fillRect/>
                      </a:stretch>
                    </p:blipFill>
                    <p:spPr>
                      <a:xfrm>
                        <a:off x="4492985" y="9173271"/>
                        <a:ext cx="2263775" cy="1587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4" name="Textfeld 123">
            <a:extLst>
              <a:ext uri="{FF2B5EF4-FFF2-40B4-BE49-F238E27FC236}">
                <a16:creationId xmlns:a16="http://schemas.microsoft.com/office/drawing/2014/main" id="{5F52ECF9-32F2-4310-A2CE-634B5F664346}"/>
              </a:ext>
            </a:extLst>
          </p:cNvPr>
          <p:cNvSpPr txBox="1"/>
          <p:nvPr/>
        </p:nvSpPr>
        <p:spPr>
          <a:xfrm>
            <a:off x="364332" y="8974291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h</a:t>
            </a:r>
          </a:p>
        </p:txBody>
      </p:sp>
      <p:grpSp>
        <p:nvGrpSpPr>
          <p:cNvPr id="125" name="Gruppieren 124">
            <a:extLst>
              <a:ext uri="{FF2B5EF4-FFF2-40B4-BE49-F238E27FC236}">
                <a16:creationId xmlns:a16="http://schemas.microsoft.com/office/drawing/2014/main" id="{602D6609-ECB5-4436-AA05-D222372C227C}"/>
              </a:ext>
            </a:extLst>
          </p:cNvPr>
          <p:cNvGrpSpPr>
            <a:grpSpLocks noChangeAspect="1"/>
          </p:cNvGrpSpPr>
          <p:nvPr/>
        </p:nvGrpSpPr>
        <p:grpSpPr>
          <a:xfrm>
            <a:off x="1748537" y="7505880"/>
            <a:ext cx="2593291" cy="1359975"/>
            <a:chOff x="2776764" y="10101756"/>
            <a:chExt cx="2235018" cy="1172088"/>
          </a:xfrm>
        </p:grpSpPr>
        <p:pic>
          <p:nvPicPr>
            <p:cNvPr id="126" name="Grafik 125">
              <a:extLst>
                <a:ext uri="{FF2B5EF4-FFF2-40B4-BE49-F238E27FC236}">
                  <a16:creationId xmlns:a16="http://schemas.microsoft.com/office/drawing/2014/main" id="{845A9AD9-F6D0-4BCE-9872-38D53D88ED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710" t="47337" r="8214"/>
            <a:stretch/>
          </p:blipFill>
          <p:spPr>
            <a:xfrm>
              <a:off x="2776764" y="11140467"/>
              <a:ext cx="1728000" cy="9797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27" name="Grafik 126">
              <a:extLst>
                <a:ext uri="{FF2B5EF4-FFF2-40B4-BE49-F238E27FC236}">
                  <a16:creationId xmlns:a16="http://schemas.microsoft.com/office/drawing/2014/main" id="{D4A5046D-A7A3-4E1E-8504-7D590CA6FAC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51" r="6910" b="27454"/>
            <a:stretch/>
          </p:blipFill>
          <p:spPr>
            <a:xfrm>
              <a:off x="2776765" y="10865810"/>
              <a:ext cx="1728000" cy="16470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28" name="Textfeld 127">
              <a:extLst>
                <a:ext uri="{FF2B5EF4-FFF2-40B4-BE49-F238E27FC236}">
                  <a16:creationId xmlns:a16="http://schemas.microsoft.com/office/drawing/2014/main" id="{E47FE109-574A-4952-86FD-D75A53ADE9F2}"/>
                </a:ext>
              </a:extLst>
            </p:cNvPr>
            <p:cNvSpPr txBox="1"/>
            <p:nvPr/>
          </p:nvSpPr>
          <p:spPr>
            <a:xfrm>
              <a:off x="2792418" y="10560730"/>
              <a:ext cx="326321" cy="1724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7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siNT</a:t>
              </a:r>
              <a:endParaRPr lang="de-DE" sz="7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9" name="Textfeld 128">
              <a:extLst>
                <a:ext uri="{FF2B5EF4-FFF2-40B4-BE49-F238E27FC236}">
                  <a16:creationId xmlns:a16="http://schemas.microsoft.com/office/drawing/2014/main" id="{429589A6-BF23-4EB5-8129-BDBC452A6491}"/>
                </a:ext>
              </a:extLst>
            </p:cNvPr>
            <p:cNvSpPr txBox="1"/>
            <p:nvPr/>
          </p:nvSpPr>
          <p:spPr>
            <a:xfrm>
              <a:off x="3070776" y="10565493"/>
              <a:ext cx="474145" cy="1724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7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si</a:t>
              </a:r>
              <a:r>
                <a:rPr lang="de-DE" sz="700" b="1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Picalm</a:t>
              </a:r>
              <a:endParaRPr lang="de-DE" sz="700" b="1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0" name="Textfeld 129">
              <a:extLst>
                <a:ext uri="{FF2B5EF4-FFF2-40B4-BE49-F238E27FC236}">
                  <a16:creationId xmlns:a16="http://schemas.microsoft.com/office/drawing/2014/main" id="{B41F9D92-B9B9-4FDF-ADF5-FC01447115A0}"/>
                </a:ext>
              </a:extLst>
            </p:cNvPr>
            <p:cNvSpPr txBox="1"/>
            <p:nvPr/>
          </p:nvSpPr>
          <p:spPr>
            <a:xfrm rot="16200000">
              <a:off x="3486150" y="10514563"/>
              <a:ext cx="474145" cy="1724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7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si</a:t>
              </a:r>
              <a:r>
                <a:rPr lang="de-DE" sz="700" b="1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Picalm</a:t>
              </a:r>
              <a:endParaRPr lang="de-DE" sz="700" b="1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1" name="Textfeld 130">
              <a:extLst>
                <a:ext uri="{FF2B5EF4-FFF2-40B4-BE49-F238E27FC236}">
                  <a16:creationId xmlns:a16="http://schemas.microsoft.com/office/drawing/2014/main" id="{886BE144-2B41-4CFD-BD3C-C60E65EF1ED6}"/>
                </a:ext>
              </a:extLst>
            </p:cNvPr>
            <p:cNvSpPr txBox="1"/>
            <p:nvPr/>
          </p:nvSpPr>
          <p:spPr>
            <a:xfrm rot="16200000">
              <a:off x="3379903" y="10582646"/>
              <a:ext cx="326320" cy="1724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7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siNT</a:t>
              </a:r>
              <a:endParaRPr lang="de-DE" sz="7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2" name="Textfeld 131">
              <a:extLst>
                <a:ext uri="{FF2B5EF4-FFF2-40B4-BE49-F238E27FC236}">
                  <a16:creationId xmlns:a16="http://schemas.microsoft.com/office/drawing/2014/main" id="{0E2254F8-F152-4286-8320-743E21F5AA1D}"/>
                </a:ext>
              </a:extLst>
            </p:cNvPr>
            <p:cNvSpPr txBox="1"/>
            <p:nvPr/>
          </p:nvSpPr>
          <p:spPr>
            <a:xfrm rot="16200000">
              <a:off x="3848098" y="10514563"/>
              <a:ext cx="474145" cy="1724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7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si</a:t>
              </a:r>
              <a:r>
                <a:rPr lang="de-DE" sz="700" b="1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Picalm</a:t>
              </a:r>
              <a:endParaRPr lang="de-DE" sz="700" b="1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3" name="Textfeld 132">
              <a:extLst>
                <a:ext uri="{FF2B5EF4-FFF2-40B4-BE49-F238E27FC236}">
                  <a16:creationId xmlns:a16="http://schemas.microsoft.com/office/drawing/2014/main" id="{9E5C059F-F638-4433-942D-8237A738E925}"/>
                </a:ext>
              </a:extLst>
            </p:cNvPr>
            <p:cNvSpPr txBox="1"/>
            <p:nvPr/>
          </p:nvSpPr>
          <p:spPr>
            <a:xfrm rot="16200000">
              <a:off x="3737093" y="10582646"/>
              <a:ext cx="326320" cy="1724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7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siNT</a:t>
              </a:r>
              <a:endParaRPr lang="de-DE" sz="7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4" name="Textfeld 133">
              <a:extLst>
                <a:ext uri="{FF2B5EF4-FFF2-40B4-BE49-F238E27FC236}">
                  <a16:creationId xmlns:a16="http://schemas.microsoft.com/office/drawing/2014/main" id="{008A7DB7-6946-461C-A8BD-C43E52F3D088}"/>
                </a:ext>
              </a:extLst>
            </p:cNvPr>
            <p:cNvSpPr txBox="1"/>
            <p:nvPr/>
          </p:nvSpPr>
          <p:spPr>
            <a:xfrm rot="16200000">
              <a:off x="4181469" y="10514563"/>
              <a:ext cx="474145" cy="1724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7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si</a:t>
              </a:r>
              <a:r>
                <a:rPr lang="de-DE" sz="700" b="1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Picalm</a:t>
              </a:r>
              <a:endParaRPr lang="de-DE" sz="700" b="1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5" name="Textfeld 134">
              <a:extLst>
                <a:ext uri="{FF2B5EF4-FFF2-40B4-BE49-F238E27FC236}">
                  <a16:creationId xmlns:a16="http://schemas.microsoft.com/office/drawing/2014/main" id="{B48F0210-8805-45D7-B82D-FE6CEC8E0AD2}"/>
                </a:ext>
              </a:extLst>
            </p:cNvPr>
            <p:cNvSpPr txBox="1"/>
            <p:nvPr/>
          </p:nvSpPr>
          <p:spPr>
            <a:xfrm rot="16200000">
              <a:off x="4089515" y="10582646"/>
              <a:ext cx="326320" cy="1724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7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siNT</a:t>
              </a:r>
              <a:endParaRPr lang="de-DE" sz="7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36" name="Gerader Verbinder 135">
              <a:extLst>
                <a:ext uri="{FF2B5EF4-FFF2-40B4-BE49-F238E27FC236}">
                  <a16:creationId xmlns:a16="http://schemas.microsoft.com/office/drawing/2014/main" id="{A038B088-B61B-447D-B9A6-60F626415F8A}"/>
                </a:ext>
              </a:extLst>
            </p:cNvPr>
            <p:cNvCxnSpPr>
              <a:cxnSpLocks/>
            </p:cNvCxnSpPr>
            <p:nvPr/>
          </p:nvCxnSpPr>
          <p:spPr>
            <a:xfrm>
              <a:off x="2837090" y="10749413"/>
              <a:ext cx="25717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Gerader Verbinder 136">
              <a:extLst>
                <a:ext uri="{FF2B5EF4-FFF2-40B4-BE49-F238E27FC236}">
                  <a16:creationId xmlns:a16="http://schemas.microsoft.com/office/drawing/2014/main" id="{664748AF-DF71-4004-8E37-27B3FD10E0A7}"/>
                </a:ext>
              </a:extLst>
            </p:cNvPr>
            <p:cNvCxnSpPr>
              <a:cxnSpLocks/>
            </p:cNvCxnSpPr>
            <p:nvPr/>
          </p:nvCxnSpPr>
          <p:spPr>
            <a:xfrm>
              <a:off x="3179990" y="10749413"/>
              <a:ext cx="25717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Gerader Verbinder 137">
              <a:extLst>
                <a:ext uri="{FF2B5EF4-FFF2-40B4-BE49-F238E27FC236}">
                  <a16:creationId xmlns:a16="http://schemas.microsoft.com/office/drawing/2014/main" id="{604BB4B0-1063-43F0-A776-9DEE6ED26472}"/>
                </a:ext>
              </a:extLst>
            </p:cNvPr>
            <p:cNvCxnSpPr>
              <a:cxnSpLocks/>
            </p:cNvCxnSpPr>
            <p:nvPr/>
          </p:nvCxnSpPr>
          <p:spPr>
            <a:xfrm>
              <a:off x="2837089" y="10521837"/>
              <a:ext cx="576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Gerader Verbinder 138">
              <a:extLst>
                <a:ext uri="{FF2B5EF4-FFF2-40B4-BE49-F238E27FC236}">
                  <a16:creationId xmlns:a16="http://schemas.microsoft.com/office/drawing/2014/main" id="{3328AC5E-44FE-44AE-AE0C-A96269792FEC}"/>
                </a:ext>
              </a:extLst>
            </p:cNvPr>
            <p:cNvCxnSpPr>
              <a:cxnSpLocks/>
            </p:cNvCxnSpPr>
            <p:nvPr/>
          </p:nvCxnSpPr>
          <p:spPr>
            <a:xfrm>
              <a:off x="3441521" y="10355551"/>
              <a:ext cx="324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Gerader Verbinder 139">
              <a:extLst>
                <a:ext uri="{FF2B5EF4-FFF2-40B4-BE49-F238E27FC236}">
                  <a16:creationId xmlns:a16="http://schemas.microsoft.com/office/drawing/2014/main" id="{5AE10990-4297-4745-ADB8-9433B3AC5710}"/>
                </a:ext>
              </a:extLst>
            </p:cNvPr>
            <p:cNvCxnSpPr>
              <a:cxnSpLocks/>
            </p:cNvCxnSpPr>
            <p:nvPr/>
          </p:nvCxnSpPr>
          <p:spPr>
            <a:xfrm>
              <a:off x="3806646" y="10355551"/>
              <a:ext cx="324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Gerader Verbinder 140">
              <a:extLst>
                <a:ext uri="{FF2B5EF4-FFF2-40B4-BE49-F238E27FC236}">
                  <a16:creationId xmlns:a16="http://schemas.microsoft.com/office/drawing/2014/main" id="{8B362537-BD7B-455C-89EE-D97A88E34CD7}"/>
                </a:ext>
              </a:extLst>
            </p:cNvPr>
            <p:cNvCxnSpPr>
              <a:cxnSpLocks/>
            </p:cNvCxnSpPr>
            <p:nvPr/>
          </p:nvCxnSpPr>
          <p:spPr>
            <a:xfrm>
              <a:off x="4176533" y="10355551"/>
              <a:ext cx="324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2" name="Textfeld 141">
              <a:extLst>
                <a:ext uri="{FF2B5EF4-FFF2-40B4-BE49-F238E27FC236}">
                  <a16:creationId xmlns:a16="http://schemas.microsoft.com/office/drawing/2014/main" id="{F0A9E2DC-B3E3-4F81-B6B3-728D02721DEC}"/>
                </a:ext>
              </a:extLst>
            </p:cNvPr>
            <p:cNvSpPr txBox="1"/>
            <p:nvPr/>
          </p:nvSpPr>
          <p:spPr>
            <a:xfrm>
              <a:off x="2839115" y="10314355"/>
              <a:ext cx="583172" cy="1724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7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day</a:t>
              </a:r>
              <a:r>
                <a:rPr lang="de-DE" sz="700" b="1" dirty="0">
                  <a:latin typeface="Arial" panose="020B0604020202020204" pitchFamily="34" charset="0"/>
                  <a:cs typeface="Arial" panose="020B0604020202020204" pitchFamily="34" charset="0"/>
                </a:rPr>
                <a:t> -1</a:t>
              </a:r>
              <a:endParaRPr lang="de-DE" sz="700" b="1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3" name="Textfeld 142">
              <a:extLst>
                <a:ext uri="{FF2B5EF4-FFF2-40B4-BE49-F238E27FC236}">
                  <a16:creationId xmlns:a16="http://schemas.microsoft.com/office/drawing/2014/main" id="{90632B1F-920D-4CCC-B7BB-28A374D2405D}"/>
                </a:ext>
              </a:extLst>
            </p:cNvPr>
            <p:cNvSpPr txBox="1"/>
            <p:nvPr/>
          </p:nvSpPr>
          <p:spPr>
            <a:xfrm>
              <a:off x="3419039" y="10101763"/>
              <a:ext cx="355332" cy="1724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7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day</a:t>
              </a:r>
              <a:r>
                <a:rPr lang="de-DE" sz="700" b="1" dirty="0">
                  <a:latin typeface="Arial" panose="020B0604020202020204" pitchFamily="34" charset="0"/>
                  <a:cs typeface="Arial" panose="020B0604020202020204" pitchFamily="34" charset="0"/>
                </a:rPr>
                <a:t> 0</a:t>
              </a:r>
            </a:p>
          </p:txBody>
        </p:sp>
        <p:sp>
          <p:nvSpPr>
            <p:cNvPr id="144" name="Textfeld 143">
              <a:extLst>
                <a:ext uri="{FF2B5EF4-FFF2-40B4-BE49-F238E27FC236}">
                  <a16:creationId xmlns:a16="http://schemas.microsoft.com/office/drawing/2014/main" id="{90A41126-5448-4EA8-B895-C15F9B265A8E}"/>
                </a:ext>
              </a:extLst>
            </p:cNvPr>
            <p:cNvSpPr txBox="1"/>
            <p:nvPr/>
          </p:nvSpPr>
          <p:spPr>
            <a:xfrm>
              <a:off x="3793325" y="10101756"/>
              <a:ext cx="356714" cy="1724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7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day</a:t>
              </a:r>
              <a:r>
                <a:rPr lang="de-DE" sz="700" b="1" dirty="0">
                  <a:latin typeface="Arial" panose="020B0604020202020204" pitchFamily="34" charset="0"/>
                  <a:cs typeface="Arial" panose="020B0604020202020204" pitchFamily="34" charset="0"/>
                </a:rPr>
                <a:t> 2</a:t>
              </a:r>
              <a:endParaRPr lang="de-DE" sz="700" b="1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5" name="Textfeld 144">
              <a:extLst>
                <a:ext uri="{FF2B5EF4-FFF2-40B4-BE49-F238E27FC236}">
                  <a16:creationId xmlns:a16="http://schemas.microsoft.com/office/drawing/2014/main" id="{D0F5C90F-CEE6-48C0-B3AA-CEF56F15E57B}"/>
                </a:ext>
              </a:extLst>
            </p:cNvPr>
            <p:cNvSpPr txBox="1"/>
            <p:nvPr/>
          </p:nvSpPr>
          <p:spPr>
            <a:xfrm>
              <a:off x="4170189" y="10101756"/>
              <a:ext cx="356714" cy="1724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7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day</a:t>
              </a:r>
              <a:r>
                <a:rPr lang="de-DE" sz="700" b="1" dirty="0">
                  <a:latin typeface="Arial" panose="020B0604020202020204" pitchFamily="34" charset="0"/>
                  <a:cs typeface="Arial" panose="020B0604020202020204" pitchFamily="34" charset="0"/>
                </a:rPr>
                <a:t> 4</a:t>
              </a:r>
            </a:p>
          </p:txBody>
        </p:sp>
        <p:sp>
          <p:nvSpPr>
            <p:cNvPr id="146" name="Textfeld 145">
              <a:extLst>
                <a:ext uri="{FF2B5EF4-FFF2-40B4-BE49-F238E27FC236}">
                  <a16:creationId xmlns:a16="http://schemas.microsoft.com/office/drawing/2014/main" id="{03B1C587-182D-4BFD-AA97-1E31C53E0998}"/>
                </a:ext>
              </a:extLst>
            </p:cNvPr>
            <p:cNvSpPr txBox="1"/>
            <p:nvPr/>
          </p:nvSpPr>
          <p:spPr>
            <a:xfrm>
              <a:off x="4483757" y="10807308"/>
              <a:ext cx="528025" cy="2652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7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Cleaved</a:t>
              </a:r>
              <a:r>
                <a:rPr lang="de-DE" sz="7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  <a:p>
              <a:r>
                <a:rPr lang="de-DE" sz="7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caspase</a:t>
              </a:r>
              <a:r>
                <a:rPr lang="de-DE" sz="700" b="1" dirty="0">
                  <a:latin typeface="Arial" panose="020B0604020202020204" pitchFamily="34" charset="0"/>
                  <a:cs typeface="Arial" panose="020B0604020202020204" pitchFamily="34" charset="0"/>
                </a:rPr>
                <a:t> 3</a:t>
              </a:r>
            </a:p>
          </p:txBody>
        </p:sp>
        <p:sp>
          <p:nvSpPr>
            <p:cNvPr id="147" name="Textfeld 146">
              <a:extLst>
                <a:ext uri="{FF2B5EF4-FFF2-40B4-BE49-F238E27FC236}">
                  <a16:creationId xmlns:a16="http://schemas.microsoft.com/office/drawing/2014/main" id="{C1EEB7AC-3A06-47AA-B962-1DBB4A40CB92}"/>
                </a:ext>
              </a:extLst>
            </p:cNvPr>
            <p:cNvSpPr txBox="1"/>
            <p:nvPr/>
          </p:nvSpPr>
          <p:spPr>
            <a:xfrm>
              <a:off x="4483751" y="11101428"/>
              <a:ext cx="403686" cy="1724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7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Gapdh</a:t>
              </a:r>
              <a:endParaRPr lang="de-DE" sz="7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48" name="Textfeld 147">
            <a:extLst>
              <a:ext uri="{FF2B5EF4-FFF2-40B4-BE49-F238E27FC236}">
                <a16:creationId xmlns:a16="http://schemas.microsoft.com/office/drawing/2014/main" id="{0E9A6F58-5E11-46E9-B46C-C208D408EBBC}"/>
              </a:ext>
            </a:extLst>
          </p:cNvPr>
          <p:cNvSpPr txBox="1"/>
          <p:nvPr/>
        </p:nvSpPr>
        <p:spPr>
          <a:xfrm>
            <a:off x="364332" y="10248416"/>
            <a:ext cx="240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i</a:t>
            </a:r>
          </a:p>
        </p:txBody>
      </p:sp>
      <p:sp>
        <p:nvSpPr>
          <p:cNvPr id="149" name="Textfeld 148">
            <a:extLst>
              <a:ext uri="{FF2B5EF4-FFF2-40B4-BE49-F238E27FC236}">
                <a16:creationId xmlns:a16="http://schemas.microsoft.com/office/drawing/2014/main" id="{ED59127B-C757-4144-A076-A0000D16DB5F}"/>
              </a:ext>
            </a:extLst>
          </p:cNvPr>
          <p:cNvSpPr txBox="1"/>
          <p:nvPr/>
        </p:nvSpPr>
        <p:spPr>
          <a:xfrm>
            <a:off x="356142" y="10504541"/>
            <a:ext cx="40267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BrdU</a:t>
            </a:r>
            <a:endParaRPr lang="de-DE" sz="7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0" name="Textfeld 149">
            <a:extLst>
              <a:ext uri="{FF2B5EF4-FFF2-40B4-BE49-F238E27FC236}">
                <a16:creationId xmlns:a16="http://schemas.microsoft.com/office/drawing/2014/main" id="{CF1A9852-F634-4AA8-9D59-01703F0D8923}"/>
              </a:ext>
            </a:extLst>
          </p:cNvPr>
          <p:cNvSpPr txBox="1"/>
          <p:nvPr/>
        </p:nvSpPr>
        <p:spPr>
          <a:xfrm>
            <a:off x="617762" y="10504541"/>
            <a:ext cx="39786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DAPI</a:t>
            </a:r>
          </a:p>
        </p:txBody>
      </p:sp>
      <p:graphicFrame>
        <p:nvGraphicFramePr>
          <p:cNvPr id="151" name="Objekt 150">
            <a:extLst>
              <a:ext uri="{FF2B5EF4-FFF2-40B4-BE49-F238E27FC236}">
                <a16:creationId xmlns:a16="http://schemas.microsoft.com/office/drawing/2014/main" id="{3127021E-5B36-44AC-8720-FB702D677E1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445989"/>
              </p:ext>
            </p:extLst>
          </p:nvPr>
        </p:nvGraphicFramePr>
        <p:xfrm>
          <a:off x="4317227" y="7399944"/>
          <a:ext cx="2519362" cy="166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44" imgW="3875420" imgH="2562856" progId="Prism10.Document">
                  <p:embed/>
                </p:oleObj>
              </mc:Choice>
              <mc:Fallback>
                <p:oleObj name="Prism 10" r:id="rId44" imgW="3875420" imgH="2562856" progId="Prism10.Document">
                  <p:embed/>
                  <p:pic>
                    <p:nvPicPr>
                      <p:cNvPr id="209" name="Objekt 208">
                        <a:extLst>
                          <a:ext uri="{FF2B5EF4-FFF2-40B4-BE49-F238E27FC236}">
                            <a16:creationId xmlns:a16="http://schemas.microsoft.com/office/drawing/2014/main" id="{A213C43F-2D80-4A70-9019-1786B7C37C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5"/>
                      <a:stretch>
                        <a:fillRect/>
                      </a:stretch>
                    </p:blipFill>
                    <p:spPr>
                      <a:xfrm>
                        <a:off x="4317227" y="7399944"/>
                        <a:ext cx="2519362" cy="1665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2" name="Gruppieren 151">
            <a:extLst>
              <a:ext uri="{FF2B5EF4-FFF2-40B4-BE49-F238E27FC236}">
                <a16:creationId xmlns:a16="http://schemas.microsoft.com/office/drawing/2014/main" id="{BC8DB66E-AA7A-469F-9BDA-70028BF19A5C}"/>
              </a:ext>
            </a:extLst>
          </p:cNvPr>
          <p:cNvGrpSpPr/>
          <p:nvPr/>
        </p:nvGrpSpPr>
        <p:grpSpPr>
          <a:xfrm>
            <a:off x="1145606" y="10483117"/>
            <a:ext cx="3136107" cy="0"/>
            <a:chOff x="1131094" y="4364831"/>
            <a:chExt cx="3136107" cy="0"/>
          </a:xfrm>
        </p:grpSpPr>
        <p:cxnSp>
          <p:nvCxnSpPr>
            <p:cNvPr id="153" name="Gerader Verbinder 152">
              <a:extLst>
                <a:ext uri="{FF2B5EF4-FFF2-40B4-BE49-F238E27FC236}">
                  <a16:creationId xmlns:a16="http://schemas.microsoft.com/office/drawing/2014/main" id="{EB7CB08A-60E9-4C09-8EAE-F50BAB919AE2}"/>
                </a:ext>
              </a:extLst>
            </p:cNvPr>
            <p:cNvCxnSpPr/>
            <p:nvPr/>
          </p:nvCxnSpPr>
          <p:spPr>
            <a:xfrm>
              <a:off x="1131094" y="4364831"/>
              <a:ext cx="159544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Gerader Verbinder 153">
              <a:extLst>
                <a:ext uri="{FF2B5EF4-FFF2-40B4-BE49-F238E27FC236}">
                  <a16:creationId xmlns:a16="http://schemas.microsoft.com/office/drawing/2014/main" id="{42ED3E1D-2F1A-4D0E-AED0-45B97FDF8E83}"/>
                </a:ext>
              </a:extLst>
            </p:cNvPr>
            <p:cNvCxnSpPr/>
            <p:nvPr/>
          </p:nvCxnSpPr>
          <p:spPr>
            <a:xfrm>
              <a:off x="2069308" y="4364831"/>
              <a:ext cx="159544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Gerader Verbinder 154">
              <a:extLst>
                <a:ext uri="{FF2B5EF4-FFF2-40B4-BE49-F238E27FC236}">
                  <a16:creationId xmlns:a16="http://schemas.microsoft.com/office/drawing/2014/main" id="{93919875-D1BD-4EE2-B38C-3618CBF2C442}"/>
                </a:ext>
              </a:extLst>
            </p:cNvPr>
            <p:cNvCxnSpPr/>
            <p:nvPr/>
          </p:nvCxnSpPr>
          <p:spPr>
            <a:xfrm>
              <a:off x="3174207" y="4364831"/>
              <a:ext cx="159544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Gerader Verbinder 155">
              <a:extLst>
                <a:ext uri="{FF2B5EF4-FFF2-40B4-BE49-F238E27FC236}">
                  <a16:creationId xmlns:a16="http://schemas.microsoft.com/office/drawing/2014/main" id="{F7A757F8-3AB5-4905-8540-79866A6EA540}"/>
                </a:ext>
              </a:extLst>
            </p:cNvPr>
            <p:cNvCxnSpPr/>
            <p:nvPr/>
          </p:nvCxnSpPr>
          <p:spPr>
            <a:xfrm>
              <a:off x="4107657" y="4364831"/>
              <a:ext cx="159544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7" name="Textfeld 156">
            <a:extLst>
              <a:ext uri="{FF2B5EF4-FFF2-40B4-BE49-F238E27FC236}">
                <a16:creationId xmlns:a16="http://schemas.microsoft.com/office/drawing/2014/main" id="{37311B98-CD48-4BD7-ADF7-04A1E415D545}"/>
              </a:ext>
            </a:extLst>
          </p:cNvPr>
          <p:cNvSpPr txBox="1"/>
          <p:nvPr/>
        </p:nvSpPr>
        <p:spPr>
          <a:xfrm>
            <a:off x="4421074" y="8974291"/>
            <a:ext cx="240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i</a:t>
            </a:r>
          </a:p>
        </p:txBody>
      </p:sp>
      <p:sp>
        <p:nvSpPr>
          <p:cNvPr id="158" name="Textfeld 157">
            <a:extLst>
              <a:ext uri="{FF2B5EF4-FFF2-40B4-BE49-F238E27FC236}">
                <a16:creationId xmlns:a16="http://schemas.microsoft.com/office/drawing/2014/main" id="{3094A5B5-CFD9-42FB-9D5F-7C2F375A0623}"/>
              </a:ext>
            </a:extLst>
          </p:cNvPr>
          <p:cNvSpPr txBox="1"/>
          <p:nvPr/>
        </p:nvSpPr>
        <p:spPr>
          <a:xfrm>
            <a:off x="4078604" y="7369327"/>
            <a:ext cx="293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g</a:t>
            </a:r>
          </a:p>
        </p:txBody>
      </p:sp>
      <p:cxnSp>
        <p:nvCxnSpPr>
          <p:cNvPr id="174" name="Gerader Verbinder 173">
            <a:extLst>
              <a:ext uri="{FF2B5EF4-FFF2-40B4-BE49-F238E27FC236}">
                <a16:creationId xmlns:a16="http://schemas.microsoft.com/office/drawing/2014/main" id="{38D46F7E-2148-4024-B4CC-C7CAEB4990C1}"/>
              </a:ext>
            </a:extLst>
          </p:cNvPr>
          <p:cNvCxnSpPr/>
          <p:nvPr/>
        </p:nvCxnSpPr>
        <p:spPr>
          <a:xfrm>
            <a:off x="1654382" y="6010382"/>
            <a:ext cx="972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Gerader Verbinder 174">
            <a:extLst>
              <a:ext uri="{FF2B5EF4-FFF2-40B4-BE49-F238E27FC236}">
                <a16:creationId xmlns:a16="http://schemas.microsoft.com/office/drawing/2014/main" id="{9D54E16C-ADE7-43B9-96F3-4B6686247538}"/>
              </a:ext>
            </a:extLst>
          </p:cNvPr>
          <p:cNvCxnSpPr/>
          <p:nvPr/>
        </p:nvCxnSpPr>
        <p:spPr>
          <a:xfrm>
            <a:off x="2870567" y="6010382"/>
            <a:ext cx="972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Gerader Verbinder 175">
            <a:extLst>
              <a:ext uri="{FF2B5EF4-FFF2-40B4-BE49-F238E27FC236}">
                <a16:creationId xmlns:a16="http://schemas.microsoft.com/office/drawing/2014/main" id="{8519034C-9A51-43C2-999D-3E89ABDD847C}"/>
              </a:ext>
            </a:extLst>
          </p:cNvPr>
          <p:cNvCxnSpPr>
            <a:cxnSpLocks/>
          </p:cNvCxnSpPr>
          <p:nvPr/>
        </p:nvCxnSpPr>
        <p:spPr>
          <a:xfrm>
            <a:off x="4073257" y="6010382"/>
            <a:ext cx="972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Gerader Verbinder 177">
            <a:extLst>
              <a:ext uri="{FF2B5EF4-FFF2-40B4-BE49-F238E27FC236}">
                <a16:creationId xmlns:a16="http://schemas.microsoft.com/office/drawing/2014/main" id="{3250F75A-77D2-4614-85FA-943796C04E3A}"/>
              </a:ext>
            </a:extLst>
          </p:cNvPr>
          <p:cNvCxnSpPr/>
          <p:nvPr/>
        </p:nvCxnSpPr>
        <p:spPr>
          <a:xfrm>
            <a:off x="1654382" y="7200372"/>
            <a:ext cx="972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Gerader Verbinder 178">
            <a:extLst>
              <a:ext uri="{FF2B5EF4-FFF2-40B4-BE49-F238E27FC236}">
                <a16:creationId xmlns:a16="http://schemas.microsoft.com/office/drawing/2014/main" id="{95916EC9-ABD0-40A3-B34B-B35DD5FE4619}"/>
              </a:ext>
            </a:extLst>
          </p:cNvPr>
          <p:cNvCxnSpPr/>
          <p:nvPr/>
        </p:nvCxnSpPr>
        <p:spPr>
          <a:xfrm>
            <a:off x="2870567" y="7200372"/>
            <a:ext cx="972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Gerader Verbinder 179">
            <a:extLst>
              <a:ext uri="{FF2B5EF4-FFF2-40B4-BE49-F238E27FC236}">
                <a16:creationId xmlns:a16="http://schemas.microsoft.com/office/drawing/2014/main" id="{24B998C0-9073-48F9-8043-F00BD1A891DA}"/>
              </a:ext>
            </a:extLst>
          </p:cNvPr>
          <p:cNvCxnSpPr/>
          <p:nvPr/>
        </p:nvCxnSpPr>
        <p:spPr>
          <a:xfrm>
            <a:off x="4073257" y="7200372"/>
            <a:ext cx="972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hteck 7">
            <a:extLst>
              <a:ext uri="{FF2B5EF4-FFF2-40B4-BE49-F238E27FC236}">
                <a16:creationId xmlns:a16="http://schemas.microsoft.com/office/drawing/2014/main" id="{F1AD346C-BD0F-8C2C-DB85-78FAF72CE9F5}"/>
              </a:ext>
            </a:extLst>
          </p:cNvPr>
          <p:cNvSpPr/>
          <p:nvPr/>
        </p:nvSpPr>
        <p:spPr>
          <a:xfrm>
            <a:off x="364332" y="7321109"/>
            <a:ext cx="3080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e</a:t>
            </a:r>
            <a:endParaRPr lang="de-DE" dirty="0"/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937DB3CD-EC39-532D-85AB-BB90C9D08364}"/>
              </a:ext>
            </a:extLst>
          </p:cNvPr>
          <p:cNvGrpSpPr/>
          <p:nvPr/>
        </p:nvGrpSpPr>
        <p:grpSpPr>
          <a:xfrm>
            <a:off x="953759" y="7474997"/>
            <a:ext cx="360000" cy="215444"/>
            <a:chOff x="2408601" y="2218944"/>
            <a:chExt cx="360000" cy="215444"/>
          </a:xfrm>
        </p:grpSpPr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CA496827-D7FD-2300-0691-B0B276960878}"/>
                </a:ext>
              </a:extLst>
            </p:cNvPr>
            <p:cNvSpPr/>
            <p:nvPr/>
          </p:nvSpPr>
          <p:spPr>
            <a:xfrm>
              <a:off x="2408601" y="2242820"/>
              <a:ext cx="360000" cy="168574"/>
            </a:xfrm>
            <a:prstGeom prst="ellipse">
              <a:avLst/>
            </a:prstGeom>
            <a:solidFill>
              <a:srgbClr val="F6F4D6"/>
            </a:solidFill>
            <a:ln w="3175">
              <a:solidFill>
                <a:srgbClr val="B8A7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1DAF78F2-489C-C160-6613-201E91620645}"/>
                </a:ext>
              </a:extLst>
            </p:cNvPr>
            <p:cNvSpPr txBox="1"/>
            <p:nvPr/>
          </p:nvSpPr>
          <p:spPr>
            <a:xfrm>
              <a:off x="2417331" y="2218944"/>
              <a:ext cx="33855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800" b="1" dirty="0">
                  <a:latin typeface="Arial" panose="020B0604020202020204" pitchFamily="34" charset="0"/>
                  <a:cs typeface="Arial" panose="020B0604020202020204" pitchFamily="34" charset="0"/>
                </a:rPr>
                <a:t>CQ</a:t>
              </a:r>
            </a:p>
          </p:txBody>
        </p:sp>
      </p:grpSp>
      <p:pic>
        <p:nvPicPr>
          <p:cNvPr id="6" name="Grafik 5">
            <a:extLst>
              <a:ext uri="{FF2B5EF4-FFF2-40B4-BE49-F238E27FC236}">
                <a16:creationId xmlns:a16="http://schemas.microsoft.com/office/drawing/2014/main" id="{D12EF405-1B4E-9B08-6065-E3878540B855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BEBA8EAE-BF5A-486C-A8C5-ECC9F3942E4B}">
                <a14:imgProps xmlns:a14="http://schemas.microsoft.com/office/drawing/2010/main">
                  <a14:imgLayer r:embed="rId47">
                    <a14:imgEffect>
                      <a14:brightnessContrast bright="9000"/>
                    </a14:imgEffect>
                  </a14:imgLayer>
                </a14:imgProps>
              </a:ext>
            </a:extLst>
          </a:blip>
          <a:srcRect l="8329" t="42637" r="33734" b="36303"/>
          <a:stretch/>
        </p:blipFill>
        <p:spPr>
          <a:xfrm>
            <a:off x="906477" y="4111086"/>
            <a:ext cx="1746030" cy="38424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2C921B25-3F22-C768-97BF-B05E8E875AB8}"/>
              </a:ext>
            </a:extLst>
          </p:cNvPr>
          <p:cNvSpPr txBox="1"/>
          <p:nvPr/>
        </p:nvSpPr>
        <p:spPr>
          <a:xfrm rot="18000000">
            <a:off x="1374265" y="3875300"/>
            <a:ext cx="3657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/>
              <a:t>PM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84FC09D5-D87B-07A7-B332-C36DA2CD3C3C}"/>
              </a:ext>
            </a:extLst>
          </p:cNvPr>
          <p:cNvSpPr txBox="1"/>
          <p:nvPr/>
        </p:nvSpPr>
        <p:spPr>
          <a:xfrm rot="18000000">
            <a:off x="1839016" y="3853659"/>
            <a:ext cx="4157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/>
              <a:t>HDM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B16EAEA8-1D06-E077-3214-7B1306A6CA8F}"/>
              </a:ext>
            </a:extLst>
          </p:cNvPr>
          <p:cNvSpPr txBox="1"/>
          <p:nvPr/>
        </p:nvSpPr>
        <p:spPr>
          <a:xfrm rot="18000000">
            <a:off x="2083886" y="3853659"/>
            <a:ext cx="4157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/>
              <a:t>LDM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5BB75CD0-056B-EED8-060C-D55C5970B0DE}"/>
              </a:ext>
            </a:extLst>
          </p:cNvPr>
          <p:cNvSpPr txBox="1"/>
          <p:nvPr/>
        </p:nvSpPr>
        <p:spPr>
          <a:xfrm rot="18000000">
            <a:off x="2328758" y="3853659"/>
            <a:ext cx="4157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/>
              <a:t>LDM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97C0EF5D-BA41-E05C-A57B-8652B224CDD2}"/>
              </a:ext>
            </a:extLst>
          </p:cNvPr>
          <p:cNvSpPr txBox="1"/>
          <p:nvPr/>
        </p:nvSpPr>
        <p:spPr>
          <a:xfrm>
            <a:off x="459829" y="4290008"/>
            <a:ext cx="399468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600" dirty="0"/>
              <a:t>75 </a:t>
            </a:r>
            <a:r>
              <a:rPr lang="de-DE" sz="600" dirty="0" err="1"/>
              <a:t>kDa</a:t>
            </a:r>
            <a:endParaRPr lang="de-DE" sz="600" dirty="0"/>
          </a:p>
        </p:txBody>
      </p:sp>
      <p:cxnSp>
        <p:nvCxnSpPr>
          <p:cNvPr id="18" name="Gerader Verbinder 17">
            <a:extLst>
              <a:ext uri="{FF2B5EF4-FFF2-40B4-BE49-F238E27FC236}">
                <a16:creationId xmlns:a16="http://schemas.microsoft.com/office/drawing/2014/main" id="{5BC85C7B-99CB-46A0-CAC6-FA00AB76DDFB}"/>
              </a:ext>
            </a:extLst>
          </p:cNvPr>
          <p:cNvCxnSpPr>
            <a:cxnSpLocks/>
          </p:cNvCxnSpPr>
          <p:nvPr/>
        </p:nvCxnSpPr>
        <p:spPr>
          <a:xfrm>
            <a:off x="781046" y="4388790"/>
            <a:ext cx="7825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hteck 19">
            <a:extLst>
              <a:ext uri="{FF2B5EF4-FFF2-40B4-BE49-F238E27FC236}">
                <a16:creationId xmlns:a16="http://schemas.microsoft.com/office/drawing/2014/main" id="{03ED6BA7-F46B-9308-18F8-AFF1B8C57575}"/>
              </a:ext>
            </a:extLst>
          </p:cNvPr>
          <p:cNvSpPr/>
          <p:nvPr/>
        </p:nvSpPr>
        <p:spPr>
          <a:xfrm>
            <a:off x="364332" y="3617814"/>
            <a:ext cx="2808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c</a:t>
            </a:r>
            <a:endParaRPr lang="de-DE" dirty="0"/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CDBCF6FE-F1CD-FDF5-8721-93764D2A7965}"/>
              </a:ext>
            </a:extLst>
          </p:cNvPr>
          <p:cNvSpPr txBox="1"/>
          <p:nvPr/>
        </p:nvSpPr>
        <p:spPr>
          <a:xfrm>
            <a:off x="1024608" y="478811"/>
            <a:ext cx="490362" cy="2294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000" dirty="0" err="1"/>
              <a:t>Picalm</a:t>
            </a:r>
            <a:endParaRPr lang="de-DE" sz="1000" dirty="0"/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067BCB20-65D4-10A9-E1E2-A3FE5D5AA545}"/>
              </a:ext>
            </a:extLst>
          </p:cNvPr>
          <p:cNvSpPr txBox="1"/>
          <p:nvPr/>
        </p:nvSpPr>
        <p:spPr>
          <a:xfrm>
            <a:off x="3769371" y="478811"/>
            <a:ext cx="491856" cy="2294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000" dirty="0" err="1"/>
              <a:t>Merge</a:t>
            </a:r>
            <a:endParaRPr lang="de-DE" sz="1000" dirty="0"/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EDE99F60-90FA-91D1-89E8-B7A544B5EB44}"/>
              </a:ext>
            </a:extLst>
          </p:cNvPr>
          <p:cNvSpPr txBox="1"/>
          <p:nvPr/>
        </p:nvSpPr>
        <p:spPr>
          <a:xfrm>
            <a:off x="2420342" y="478811"/>
            <a:ext cx="4491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000" dirty="0"/>
              <a:t>EEA1</a:t>
            </a: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FF4FC98D-6D48-B068-B212-7D892B9EDAE0}"/>
              </a:ext>
            </a:extLst>
          </p:cNvPr>
          <p:cNvSpPr txBox="1"/>
          <p:nvPr/>
        </p:nvSpPr>
        <p:spPr>
          <a:xfrm>
            <a:off x="1024601" y="2003769"/>
            <a:ext cx="490362" cy="2294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000" dirty="0" err="1"/>
              <a:t>Picalm</a:t>
            </a:r>
            <a:endParaRPr lang="de-DE" sz="1000" dirty="0"/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738B64AC-7736-EBAF-C47C-C4DB8DB47D24}"/>
              </a:ext>
            </a:extLst>
          </p:cNvPr>
          <p:cNvSpPr txBox="1"/>
          <p:nvPr/>
        </p:nvSpPr>
        <p:spPr>
          <a:xfrm>
            <a:off x="3769364" y="2003769"/>
            <a:ext cx="491856" cy="2294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000" dirty="0" err="1"/>
              <a:t>Merge</a:t>
            </a:r>
            <a:endParaRPr lang="de-DE" sz="1000" dirty="0"/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A40244E0-3E40-6546-AB06-C6E4C090CEA9}"/>
              </a:ext>
            </a:extLst>
          </p:cNvPr>
          <p:cNvSpPr txBox="1"/>
          <p:nvPr/>
        </p:nvSpPr>
        <p:spPr>
          <a:xfrm>
            <a:off x="2449990" y="2003769"/>
            <a:ext cx="38985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000" dirty="0"/>
              <a:t>AP2</a:t>
            </a:r>
          </a:p>
        </p:txBody>
      </p:sp>
      <p:grpSp>
        <p:nvGrpSpPr>
          <p:cNvPr id="39" name="Gruppieren 38">
            <a:extLst>
              <a:ext uri="{FF2B5EF4-FFF2-40B4-BE49-F238E27FC236}">
                <a16:creationId xmlns:a16="http://schemas.microsoft.com/office/drawing/2014/main" id="{9DBB0531-ACF3-C793-E41A-F282ABE44CEA}"/>
              </a:ext>
            </a:extLst>
          </p:cNvPr>
          <p:cNvGrpSpPr/>
          <p:nvPr/>
        </p:nvGrpSpPr>
        <p:grpSpPr>
          <a:xfrm>
            <a:off x="648538" y="3495370"/>
            <a:ext cx="2857498" cy="0"/>
            <a:chOff x="545307" y="8491882"/>
            <a:chExt cx="2857498" cy="0"/>
          </a:xfrm>
        </p:grpSpPr>
        <p:cxnSp>
          <p:nvCxnSpPr>
            <p:cNvPr id="40" name="Gerader Verbinder 39">
              <a:extLst>
                <a:ext uri="{FF2B5EF4-FFF2-40B4-BE49-F238E27FC236}">
                  <a16:creationId xmlns:a16="http://schemas.microsoft.com/office/drawing/2014/main" id="{6EC431C2-DE7C-C096-E56A-F4028ECA561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87321" y="8491882"/>
              <a:ext cx="11548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Gerader Verbinder 40">
              <a:extLst>
                <a:ext uri="{FF2B5EF4-FFF2-40B4-BE49-F238E27FC236}">
                  <a16:creationId xmlns:a16="http://schemas.microsoft.com/office/drawing/2014/main" id="{21C4E9E6-BBCF-0420-9F68-127291A61A4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14375" y="8491882"/>
              <a:ext cx="11548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Gerader Verbinder 41">
              <a:extLst>
                <a:ext uri="{FF2B5EF4-FFF2-40B4-BE49-F238E27FC236}">
                  <a16:creationId xmlns:a16="http://schemas.microsoft.com/office/drawing/2014/main" id="{7925F78D-6100-C55A-0CA7-D692F541E4C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45307" y="8491882"/>
              <a:ext cx="11548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Textfeld 43">
            <a:extLst>
              <a:ext uri="{FF2B5EF4-FFF2-40B4-BE49-F238E27FC236}">
                <a16:creationId xmlns:a16="http://schemas.microsoft.com/office/drawing/2014/main" id="{12FD9F9B-E1FE-999A-A1C5-C9539274BD09}"/>
              </a:ext>
            </a:extLst>
          </p:cNvPr>
          <p:cNvSpPr txBox="1"/>
          <p:nvPr/>
        </p:nvSpPr>
        <p:spPr>
          <a:xfrm>
            <a:off x="5562048" y="1350739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b</a:t>
            </a:r>
          </a:p>
        </p:txBody>
      </p:sp>
      <p:pic>
        <p:nvPicPr>
          <p:cNvPr id="59" name="Grafik 58">
            <a:extLst>
              <a:ext uri="{FF2B5EF4-FFF2-40B4-BE49-F238E27FC236}">
                <a16:creationId xmlns:a16="http://schemas.microsoft.com/office/drawing/2014/main" id="{3198EE09-0EE1-6DF5-3BD9-CA7447ABB95C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BEBA8EAE-BF5A-486C-A8C5-ECC9F3942E4B}">
                <a14:imgProps xmlns:a14="http://schemas.microsoft.com/office/drawing/2010/main">
                  <a14:imgLayer r:embed="rId49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70580" y="708226"/>
            <a:ext cx="1300480" cy="1300480"/>
          </a:xfrm>
          <a:prstGeom prst="rect">
            <a:avLst/>
          </a:prstGeom>
        </p:spPr>
      </p:pic>
      <p:grpSp>
        <p:nvGrpSpPr>
          <p:cNvPr id="65" name="Gruppieren 64">
            <a:extLst>
              <a:ext uri="{FF2B5EF4-FFF2-40B4-BE49-F238E27FC236}">
                <a16:creationId xmlns:a16="http://schemas.microsoft.com/office/drawing/2014/main" id="{15246FA0-7C41-7961-65F5-E1821387DF7E}"/>
              </a:ext>
            </a:extLst>
          </p:cNvPr>
          <p:cNvGrpSpPr/>
          <p:nvPr/>
        </p:nvGrpSpPr>
        <p:grpSpPr>
          <a:xfrm>
            <a:off x="648538" y="1965020"/>
            <a:ext cx="2857498" cy="0"/>
            <a:chOff x="545307" y="8491882"/>
            <a:chExt cx="2857498" cy="0"/>
          </a:xfrm>
        </p:grpSpPr>
        <p:cxnSp>
          <p:nvCxnSpPr>
            <p:cNvPr id="67" name="Gerader Verbinder 66">
              <a:extLst>
                <a:ext uri="{FF2B5EF4-FFF2-40B4-BE49-F238E27FC236}">
                  <a16:creationId xmlns:a16="http://schemas.microsoft.com/office/drawing/2014/main" id="{FBCFBB52-AE28-D0CC-438F-FE24C567A8D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87321" y="8491882"/>
              <a:ext cx="11548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Gerader Verbinder 67">
              <a:extLst>
                <a:ext uri="{FF2B5EF4-FFF2-40B4-BE49-F238E27FC236}">
                  <a16:creationId xmlns:a16="http://schemas.microsoft.com/office/drawing/2014/main" id="{B3F666CD-77B5-6AA2-EC52-FB9676596D3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14375" y="8491882"/>
              <a:ext cx="11548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Gerader Verbinder 68">
              <a:extLst>
                <a:ext uri="{FF2B5EF4-FFF2-40B4-BE49-F238E27FC236}">
                  <a16:creationId xmlns:a16="http://schemas.microsoft.com/office/drawing/2014/main" id="{5DCD280F-9983-E889-31CF-9EA69A7E9D6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45307" y="8491882"/>
              <a:ext cx="11548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Rechteck 70">
            <a:extLst>
              <a:ext uri="{FF2B5EF4-FFF2-40B4-BE49-F238E27FC236}">
                <a16:creationId xmlns:a16="http://schemas.microsoft.com/office/drawing/2014/main" id="{A21F60B9-CB8B-5F67-FBBA-3A2CF11E5A46}"/>
              </a:ext>
            </a:extLst>
          </p:cNvPr>
          <p:cNvSpPr/>
          <p:nvPr/>
        </p:nvSpPr>
        <p:spPr>
          <a:xfrm>
            <a:off x="4349080" y="3106521"/>
            <a:ext cx="287810" cy="280491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75" name="Rechteck 74">
            <a:extLst>
              <a:ext uri="{FF2B5EF4-FFF2-40B4-BE49-F238E27FC236}">
                <a16:creationId xmlns:a16="http://schemas.microsoft.com/office/drawing/2014/main" id="{CF8029FF-CD9A-7EC2-3E1F-6E67FFE41A66}"/>
              </a:ext>
            </a:extLst>
          </p:cNvPr>
          <p:cNvSpPr/>
          <p:nvPr/>
        </p:nvSpPr>
        <p:spPr>
          <a:xfrm>
            <a:off x="4292824" y="1565163"/>
            <a:ext cx="287810" cy="280491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80" name="Grafik 79">
            <a:extLst>
              <a:ext uri="{FF2B5EF4-FFF2-40B4-BE49-F238E27FC236}">
                <a16:creationId xmlns:a16="http://schemas.microsoft.com/office/drawing/2014/main" id="{225A9D67-9BE9-9934-3E3B-69C5267B7777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BEBA8EAE-BF5A-486C-A8C5-ECC9F3942E4B}">
                <a14:imgProps xmlns:a14="http://schemas.microsoft.com/office/drawing/2010/main">
                  <a14:imgLayer r:embed="rId51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419" t="67511" r="2278" b="11209"/>
          <a:stretch/>
        </p:blipFill>
        <p:spPr>
          <a:xfrm>
            <a:off x="4691910" y="2704034"/>
            <a:ext cx="870138" cy="830227"/>
          </a:xfrm>
          <a:prstGeom prst="rect">
            <a:avLst/>
          </a:prstGeom>
        </p:spPr>
      </p:pic>
      <p:pic>
        <p:nvPicPr>
          <p:cNvPr id="82" name="Grafik 81">
            <a:extLst>
              <a:ext uri="{FF2B5EF4-FFF2-40B4-BE49-F238E27FC236}">
                <a16:creationId xmlns:a16="http://schemas.microsoft.com/office/drawing/2014/main" id="{E1964B30-DA66-454F-C72F-193067F46B24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BEBA8EAE-BF5A-486C-A8C5-ECC9F3942E4B}">
                <a14:imgProps xmlns:a14="http://schemas.microsoft.com/office/drawing/2010/main">
                  <a14:imgLayer r:embed="rId49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62" t="66191" r="70866" b="12684"/>
          <a:stretch/>
        </p:blipFill>
        <p:spPr>
          <a:xfrm flipH="1">
            <a:off x="4691910" y="1184518"/>
            <a:ext cx="857250" cy="824188"/>
          </a:xfrm>
          <a:prstGeom prst="rect">
            <a:avLst/>
          </a:prstGeom>
        </p:spPr>
      </p:pic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6B8786B5-590F-6868-B233-9B310338DBD2}"/>
              </a:ext>
            </a:extLst>
          </p:cNvPr>
          <p:cNvGrpSpPr/>
          <p:nvPr/>
        </p:nvGrpSpPr>
        <p:grpSpPr>
          <a:xfrm>
            <a:off x="5265624" y="7200372"/>
            <a:ext cx="1299890" cy="0"/>
            <a:chOff x="3022967" y="7352772"/>
            <a:chExt cx="1299890" cy="0"/>
          </a:xfrm>
        </p:grpSpPr>
        <p:cxnSp>
          <p:nvCxnSpPr>
            <p:cNvPr id="4" name="Gerader Verbinder 3">
              <a:extLst>
                <a:ext uri="{FF2B5EF4-FFF2-40B4-BE49-F238E27FC236}">
                  <a16:creationId xmlns:a16="http://schemas.microsoft.com/office/drawing/2014/main" id="{60D8FD97-0F72-0563-9F40-3EF55A03C6C2}"/>
                </a:ext>
              </a:extLst>
            </p:cNvPr>
            <p:cNvCxnSpPr/>
            <p:nvPr/>
          </p:nvCxnSpPr>
          <p:spPr>
            <a:xfrm>
              <a:off x="3022967" y="7352772"/>
              <a:ext cx="972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Gerader Verbinder 13">
              <a:extLst>
                <a:ext uri="{FF2B5EF4-FFF2-40B4-BE49-F238E27FC236}">
                  <a16:creationId xmlns:a16="http://schemas.microsoft.com/office/drawing/2014/main" id="{205C367A-0A8D-151C-77EA-B485DFA617DD}"/>
                </a:ext>
              </a:extLst>
            </p:cNvPr>
            <p:cNvCxnSpPr/>
            <p:nvPr/>
          </p:nvCxnSpPr>
          <p:spPr>
            <a:xfrm>
              <a:off x="4225657" y="7352772"/>
              <a:ext cx="972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A6B6033E-B5EC-5224-D469-B7B329CDC5E5}"/>
              </a:ext>
            </a:extLst>
          </p:cNvPr>
          <p:cNvGrpSpPr/>
          <p:nvPr/>
        </p:nvGrpSpPr>
        <p:grpSpPr>
          <a:xfrm>
            <a:off x="5265624" y="6010382"/>
            <a:ext cx="1299890" cy="0"/>
            <a:chOff x="3022967" y="7352772"/>
            <a:chExt cx="1299890" cy="0"/>
          </a:xfrm>
        </p:grpSpPr>
        <p:cxnSp>
          <p:nvCxnSpPr>
            <p:cNvPr id="25" name="Gerader Verbinder 24">
              <a:extLst>
                <a:ext uri="{FF2B5EF4-FFF2-40B4-BE49-F238E27FC236}">
                  <a16:creationId xmlns:a16="http://schemas.microsoft.com/office/drawing/2014/main" id="{ADCFE80A-A6C1-0FE3-D95F-DABE7830182E}"/>
                </a:ext>
              </a:extLst>
            </p:cNvPr>
            <p:cNvCxnSpPr/>
            <p:nvPr/>
          </p:nvCxnSpPr>
          <p:spPr>
            <a:xfrm>
              <a:off x="3022967" y="7352772"/>
              <a:ext cx="972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Gerader Verbinder 25">
              <a:extLst>
                <a:ext uri="{FF2B5EF4-FFF2-40B4-BE49-F238E27FC236}">
                  <a16:creationId xmlns:a16="http://schemas.microsoft.com/office/drawing/2014/main" id="{EAB307C1-D088-C30F-A9FB-B409BA324B2B}"/>
                </a:ext>
              </a:extLst>
            </p:cNvPr>
            <p:cNvCxnSpPr/>
            <p:nvPr/>
          </p:nvCxnSpPr>
          <p:spPr>
            <a:xfrm>
              <a:off x="4225657" y="7352772"/>
              <a:ext cx="972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026512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7" name="Gerader Verbinder 66">
            <a:extLst>
              <a:ext uri="{FF2B5EF4-FFF2-40B4-BE49-F238E27FC236}">
                <a16:creationId xmlns:a16="http://schemas.microsoft.com/office/drawing/2014/main" id="{78F151A7-B81C-4271-973B-8986C0D4B3D4}"/>
              </a:ext>
            </a:extLst>
          </p:cNvPr>
          <p:cNvCxnSpPr>
            <a:cxnSpLocks/>
          </p:cNvCxnSpPr>
          <p:nvPr/>
        </p:nvCxnSpPr>
        <p:spPr>
          <a:xfrm flipH="1">
            <a:off x="1628000" y="355778"/>
            <a:ext cx="328613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Gerader Verbinder 67">
            <a:extLst>
              <a:ext uri="{FF2B5EF4-FFF2-40B4-BE49-F238E27FC236}">
                <a16:creationId xmlns:a16="http://schemas.microsoft.com/office/drawing/2014/main" id="{E505E389-42B9-4F2C-A8C6-A3D1A10691AE}"/>
              </a:ext>
            </a:extLst>
          </p:cNvPr>
          <p:cNvCxnSpPr>
            <a:cxnSpLocks/>
          </p:cNvCxnSpPr>
          <p:nvPr/>
        </p:nvCxnSpPr>
        <p:spPr>
          <a:xfrm flipH="1">
            <a:off x="2275700" y="355778"/>
            <a:ext cx="328613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Gerader Verbinder 68">
            <a:extLst>
              <a:ext uri="{FF2B5EF4-FFF2-40B4-BE49-F238E27FC236}">
                <a16:creationId xmlns:a16="http://schemas.microsoft.com/office/drawing/2014/main" id="{9852C8A5-BCFC-470E-A101-817C2329DEAB}"/>
              </a:ext>
            </a:extLst>
          </p:cNvPr>
          <p:cNvCxnSpPr>
            <a:cxnSpLocks/>
          </p:cNvCxnSpPr>
          <p:nvPr/>
        </p:nvCxnSpPr>
        <p:spPr>
          <a:xfrm flipH="1">
            <a:off x="2892920" y="355778"/>
            <a:ext cx="328613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Gerader Verbinder 69">
            <a:extLst>
              <a:ext uri="{FF2B5EF4-FFF2-40B4-BE49-F238E27FC236}">
                <a16:creationId xmlns:a16="http://schemas.microsoft.com/office/drawing/2014/main" id="{DB31195C-A495-4660-B2D0-A07A1239F7A9}"/>
              </a:ext>
            </a:extLst>
          </p:cNvPr>
          <p:cNvCxnSpPr>
            <a:cxnSpLocks/>
          </p:cNvCxnSpPr>
          <p:nvPr/>
        </p:nvCxnSpPr>
        <p:spPr>
          <a:xfrm flipH="1">
            <a:off x="4202912" y="355778"/>
            <a:ext cx="328613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feld 70">
            <a:extLst>
              <a:ext uri="{FF2B5EF4-FFF2-40B4-BE49-F238E27FC236}">
                <a16:creationId xmlns:a16="http://schemas.microsoft.com/office/drawing/2014/main" id="{E11564D7-F9E3-41E8-92CF-4E4A1D09E82F}"/>
              </a:ext>
            </a:extLst>
          </p:cNvPr>
          <p:cNvSpPr txBox="1"/>
          <p:nvPr/>
        </p:nvSpPr>
        <p:spPr>
          <a:xfrm>
            <a:off x="364332" y="2712150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b</a:t>
            </a:r>
          </a:p>
        </p:txBody>
      </p:sp>
      <p:sp>
        <p:nvSpPr>
          <p:cNvPr id="92" name="Rechteck 91">
            <a:extLst>
              <a:ext uri="{FF2B5EF4-FFF2-40B4-BE49-F238E27FC236}">
                <a16:creationId xmlns:a16="http://schemas.microsoft.com/office/drawing/2014/main" id="{3D0594CE-BFF8-41C4-92D8-BEBF66839DB8}"/>
              </a:ext>
            </a:extLst>
          </p:cNvPr>
          <p:cNvSpPr/>
          <p:nvPr/>
        </p:nvSpPr>
        <p:spPr>
          <a:xfrm>
            <a:off x="348290" y="355778"/>
            <a:ext cx="2984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a</a:t>
            </a:r>
            <a:endParaRPr lang="de-DE" dirty="0"/>
          </a:p>
        </p:txBody>
      </p:sp>
      <p:grpSp>
        <p:nvGrpSpPr>
          <p:cNvPr id="169" name="Gruppieren 168">
            <a:extLst>
              <a:ext uri="{FF2B5EF4-FFF2-40B4-BE49-F238E27FC236}">
                <a16:creationId xmlns:a16="http://schemas.microsoft.com/office/drawing/2014/main" id="{6BE04ADE-1861-4FB2-ADCC-4704AE49882F}"/>
              </a:ext>
            </a:extLst>
          </p:cNvPr>
          <p:cNvGrpSpPr/>
          <p:nvPr/>
        </p:nvGrpSpPr>
        <p:grpSpPr>
          <a:xfrm>
            <a:off x="212588" y="577408"/>
            <a:ext cx="3723720" cy="2266950"/>
            <a:chOff x="2867026" y="431800"/>
            <a:chExt cx="3723720" cy="2266950"/>
          </a:xfrm>
        </p:grpSpPr>
        <p:graphicFrame>
          <p:nvGraphicFramePr>
            <p:cNvPr id="170" name="Objekt 169">
              <a:extLst>
                <a:ext uri="{FF2B5EF4-FFF2-40B4-BE49-F238E27FC236}">
                  <a16:creationId xmlns:a16="http://schemas.microsoft.com/office/drawing/2014/main" id="{DE168B52-DDEA-4B45-A339-542C1231FB5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50365720"/>
                </p:ext>
              </p:extLst>
            </p:nvPr>
          </p:nvGraphicFramePr>
          <p:xfrm>
            <a:off x="4597400" y="431800"/>
            <a:ext cx="1876425" cy="22669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rism 10" r:id="rId3" imgW="2261292" imgH="2731768" progId="Prism10.Document">
                    <p:embed/>
                  </p:oleObj>
                </mc:Choice>
                <mc:Fallback>
                  <p:oleObj name="Prism 10" r:id="rId3" imgW="2261292" imgH="2731768" progId="Prism10.Document">
                    <p:embed/>
                    <p:pic>
                      <p:nvPicPr>
                        <p:cNvPr id="235" name="Objekt 234">
                          <a:extLst>
                            <a:ext uri="{FF2B5EF4-FFF2-40B4-BE49-F238E27FC236}">
                              <a16:creationId xmlns:a16="http://schemas.microsoft.com/office/drawing/2014/main" id="{F56C9C67-3EE8-4528-983D-40BA8DFD51CD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597400" y="431800"/>
                          <a:ext cx="1876425" cy="22669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71" name="Rechteck 170">
              <a:extLst>
                <a:ext uri="{FF2B5EF4-FFF2-40B4-BE49-F238E27FC236}">
                  <a16:creationId xmlns:a16="http://schemas.microsoft.com/office/drawing/2014/main" id="{18B6A395-E981-4485-B7F2-0E2DABDECE28}"/>
                </a:ext>
              </a:extLst>
            </p:cNvPr>
            <p:cNvSpPr/>
            <p:nvPr/>
          </p:nvSpPr>
          <p:spPr>
            <a:xfrm>
              <a:off x="6133546" y="1463290"/>
              <a:ext cx="457200" cy="63246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grpSp>
          <p:nvGrpSpPr>
            <p:cNvPr id="172" name="Gruppieren 171">
              <a:extLst>
                <a:ext uri="{FF2B5EF4-FFF2-40B4-BE49-F238E27FC236}">
                  <a16:creationId xmlns:a16="http://schemas.microsoft.com/office/drawing/2014/main" id="{2B50A867-33E3-4688-8441-E0275337A641}"/>
                </a:ext>
              </a:extLst>
            </p:cNvPr>
            <p:cNvGrpSpPr/>
            <p:nvPr/>
          </p:nvGrpSpPr>
          <p:grpSpPr>
            <a:xfrm>
              <a:off x="2867026" y="639013"/>
              <a:ext cx="1836444" cy="1417271"/>
              <a:chOff x="1112203" y="10334218"/>
              <a:chExt cx="1836444" cy="1417271"/>
            </a:xfrm>
          </p:grpSpPr>
          <p:sp>
            <p:nvSpPr>
              <p:cNvPr id="177" name="Rechteck 176">
                <a:extLst>
                  <a:ext uri="{FF2B5EF4-FFF2-40B4-BE49-F238E27FC236}">
                    <a16:creationId xmlns:a16="http://schemas.microsoft.com/office/drawing/2014/main" id="{1AF5D052-9E6A-4F99-8623-96C6BACAE805}"/>
                  </a:ext>
                </a:extLst>
              </p:cNvPr>
              <p:cNvSpPr/>
              <p:nvPr/>
            </p:nvSpPr>
            <p:spPr>
              <a:xfrm>
                <a:off x="1112203" y="10334218"/>
                <a:ext cx="1836444" cy="1771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ts val="600"/>
                  </a:lnSpc>
                </a:pPr>
                <a:r>
                  <a:rPr lang="de-DE" sz="800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Positive </a:t>
                </a:r>
                <a:r>
                  <a:rPr lang="de-DE" sz="800" dirty="0" err="1">
                    <a:solidFill>
                      <a:srgbClr val="000000"/>
                    </a:solidFill>
                    <a:latin typeface="Calibri" panose="020F0502020204030204" pitchFamily="34" charset="0"/>
                  </a:rPr>
                  <a:t>regulation</a:t>
                </a:r>
                <a:r>
                  <a:rPr lang="de-DE" sz="800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 </a:t>
                </a:r>
                <a:r>
                  <a:rPr lang="de-DE" sz="800" dirty="0" err="1">
                    <a:solidFill>
                      <a:srgbClr val="000000"/>
                    </a:solidFill>
                    <a:latin typeface="Calibri" panose="020F0502020204030204" pitchFamily="34" charset="0"/>
                  </a:rPr>
                  <a:t>of</a:t>
                </a:r>
                <a:r>
                  <a:rPr lang="de-DE" sz="800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 </a:t>
                </a:r>
                <a:r>
                  <a:rPr lang="de-DE" sz="800" dirty="0" err="1">
                    <a:solidFill>
                      <a:srgbClr val="000000"/>
                    </a:solidFill>
                    <a:latin typeface="Calibri" panose="020F0502020204030204" pitchFamily="34" charset="0"/>
                  </a:rPr>
                  <a:t>cell</a:t>
                </a:r>
                <a:r>
                  <a:rPr lang="de-DE" sz="800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 </a:t>
                </a:r>
                <a:r>
                  <a:rPr lang="de-DE" sz="800" dirty="0" err="1">
                    <a:solidFill>
                      <a:srgbClr val="000000"/>
                    </a:solidFill>
                    <a:latin typeface="Calibri" panose="020F0502020204030204" pitchFamily="34" charset="0"/>
                  </a:rPr>
                  <a:t>migration</a:t>
                </a:r>
                <a:endParaRPr lang="de-DE" sz="800" dirty="0"/>
              </a:p>
            </p:txBody>
          </p:sp>
          <p:sp>
            <p:nvSpPr>
              <p:cNvPr id="178" name="Rechteck 177">
                <a:extLst>
                  <a:ext uri="{FF2B5EF4-FFF2-40B4-BE49-F238E27FC236}">
                    <a16:creationId xmlns:a16="http://schemas.microsoft.com/office/drawing/2014/main" id="{944596CC-2A25-4AAA-8B40-709CBDE389A7}"/>
                  </a:ext>
                </a:extLst>
              </p:cNvPr>
              <p:cNvSpPr/>
              <p:nvPr/>
            </p:nvSpPr>
            <p:spPr>
              <a:xfrm>
                <a:off x="2215753" y="10423304"/>
                <a:ext cx="732893" cy="2154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de-DE" sz="800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Ion </a:t>
                </a:r>
                <a:r>
                  <a:rPr lang="de-DE" sz="800" dirty="0" err="1">
                    <a:solidFill>
                      <a:srgbClr val="000000"/>
                    </a:solidFill>
                    <a:latin typeface="Calibri" panose="020F0502020204030204" pitchFamily="34" charset="0"/>
                  </a:rPr>
                  <a:t>transport</a:t>
                </a:r>
                <a:endParaRPr lang="de-DE" sz="800" dirty="0"/>
              </a:p>
            </p:txBody>
          </p:sp>
          <p:sp>
            <p:nvSpPr>
              <p:cNvPr id="179" name="Rechteck 178">
                <a:extLst>
                  <a:ext uri="{FF2B5EF4-FFF2-40B4-BE49-F238E27FC236}">
                    <a16:creationId xmlns:a16="http://schemas.microsoft.com/office/drawing/2014/main" id="{20B93F56-1F44-4883-B9F5-F52ACFC9BC8C}"/>
                  </a:ext>
                </a:extLst>
              </p:cNvPr>
              <p:cNvSpPr/>
              <p:nvPr/>
            </p:nvSpPr>
            <p:spPr>
              <a:xfrm>
                <a:off x="1930419" y="10550490"/>
                <a:ext cx="1018227" cy="2154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de-DE" sz="800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Membrane </a:t>
                </a:r>
                <a:r>
                  <a:rPr lang="de-DE" sz="800" dirty="0" err="1">
                    <a:solidFill>
                      <a:srgbClr val="000000"/>
                    </a:solidFill>
                    <a:latin typeface="Calibri" panose="020F0502020204030204" pitchFamily="34" charset="0"/>
                  </a:rPr>
                  <a:t>budding</a:t>
                </a:r>
                <a:endParaRPr lang="de-DE" sz="800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0" name="Rechteck 179">
                <a:extLst>
                  <a:ext uri="{FF2B5EF4-FFF2-40B4-BE49-F238E27FC236}">
                    <a16:creationId xmlns:a16="http://schemas.microsoft.com/office/drawing/2014/main" id="{992E1C90-3A62-4A6F-9E69-693FFC532F8E}"/>
                  </a:ext>
                </a:extLst>
              </p:cNvPr>
              <p:cNvSpPr/>
              <p:nvPr/>
            </p:nvSpPr>
            <p:spPr>
              <a:xfrm>
                <a:off x="1319675" y="10664976"/>
                <a:ext cx="1628971" cy="29899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ts val="800"/>
                  </a:lnSpc>
                </a:pPr>
                <a:r>
                  <a:rPr lang="de-DE" sz="800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Negative </a:t>
                </a:r>
                <a:r>
                  <a:rPr lang="de-DE" sz="800" dirty="0" err="1">
                    <a:solidFill>
                      <a:srgbClr val="000000"/>
                    </a:solidFill>
                    <a:latin typeface="Calibri" panose="020F0502020204030204" pitchFamily="34" charset="0"/>
                  </a:rPr>
                  <a:t>regulation</a:t>
                </a:r>
                <a:r>
                  <a:rPr lang="de-DE" sz="800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 </a:t>
                </a:r>
                <a:r>
                  <a:rPr lang="de-DE" sz="800" dirty="0" err="1">
                    <a:solidFill>
                      <a:srgbClr val="000000"/>
                    </a:solidFill>
                    <a:latin typeface="Calibri" panose="020F0502020204030204" pitchFamily="34" charset="0"/>
                  </a:rPr>
                  <a:t>of</a:t>
                </a:r>
                <a:r>
                  <a:rPr lang="de-DE" sz="800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 </a:t>
                </a:r>
                <a:r>
                  <a:rPr lang="de-DE" sz="800" dirty="0" err="1">
                    <a:solidFill>
                      <a:srgbClr val="000000"/>
                    </a:solidFill>
                    <a:latin typeface="Calibri" panose="020F0502020204030204" pitchFamily="34" charset="0"/>
                  </a:rPr>
                  <a:t>calcineurin</a:t>
                </a:r>
                <a:r>
                  <a:rPr lang="de-DE" sz="800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-</a:t>
                </a:r>
              </a:p>
              <a:p>
                <a:pPr algn="r">
                  <a:lnSpc>
                    <a:spcPts val="800"/>
                  </a:lnSpc>
                </a:pPr>
                <a:r>
                  <a:rPr lang="de-DE" sz="800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NFAT </a:t>
                </a:r>
                <a:r>
                  <a:rPr lang="de-DE" sz="800" dirty="0" err="1">
                    <a:solidFill>
                      <a:srgbClr val="000000"/>
                    </a:solidFill>
                    <a:latin typeface="Calibri" panose="020F0502020204030204" pitchFamily="34" charset="0"/>
                  </a:rPr>
                  <a:t>signaling</a:t>
                </a:r>
                <a:r>
                  <a:rPr lang="de-DE" sz="800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 </a:t>
                </a:r>
                <a:r>
                  <a:rPr lang="de-DE" sz="800" dirty="0" err="1">
                    <a:solidFill>
                      <a:srgbClr val="000000"/>
                    </a:solidFill>
                    <a:latin typeface="Calibri" panose="020F0502020204030204" pitchFamily="34" charset="0"/>
                  </a:rPr>
                  <a:t>cascade</a:t>
                </a:r>
                <a:endParaRPr lang="de-DE" sz="800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1" name="Rechteck 180">
                <a:extLst>
                  <a:ext uri="{FF2B5EF4-FFF2-40B4-BE49-F238E27FC236}">
                    <a16:creationId xmlns:a16="http://schemas.microsoft.com/office/drawing/2014/main" id="{887E9993-4E3D-491D-ACD4-2A43037F999C}"/>
                  </a:ext>
                </a:extLst>
              </p:cNvPr>
              <p:cNvSpPr/>
              <p:nvPr/>
            </p:nvSpPr>
            <p:spPr>
              <a:xfrm>
                <a:off x="2182089" y="10852487"/>
                <a:ext cx="766557" cy="2154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de-DE" sz="800" dirty="0" err="1">
                    <a:solidFill>
                      <a:srgbClr val="000000"/>
                    </a:solidFill>
                    <a:latin typeface="Calibri" panose="020F0502020204030204" pitchFamily="34" charset="0"/>
                  </a:rPr>
                  <a:t>Cell</a:t>
                </a:r>
                <a:r>
                  <a:rPr lang="de-DE" sz="800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 </a:t>
                </a:r>
                <a:r>
                  <a:rPr lang="de-DE" sz="800" dirty="0" err="1">
                    <a:solidFill>
                      <a:srgbClr val="000000"/>
                    </a:solidFill>
                    <a:latin typeface="Calibri" panose="020F0502020204030204" pitchFamily="34" charset="0"/>
                  </a:rPr>
                  <a:t>migration</a:t>
                </a:r>
                <a:endParaRPr lang="de-DE" sz="800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2" name="Rechteck 181">
                <a:extLst>
                  <a:ext uri="{FF2B5EF4-FFF2-40B4-BE49-F238E27FC236}">
                    <a16:creationId xmlns:a16="http://schemas.microsoft.com/office/drawing/2014/main" id="{9812A8DE-C4FE-4869-B618-F2D0A274009A}"/>
                  </a:ext>
                </a:extLst>
              </p:cNvPr>
              <p:cNvSpPr/>
              <p:nvPr/>
            </p:nvSpPr>
            <p:spPr>
              <a:xfrm>
                <a:off x="2148427" y="10989198"/>
                <a:ext cx="800219" cy="2154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de-DE" sz="800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Axon </a:t>
                </a:r>
                <a:r>
                  <a:rPr lang="de-DE" sz="800" dirty="0" err="1">
                    <a:solidFill>
                      <a:srgbClr val="000000"/>
                    </a:solidFill>
                    <a:latin typeface="Calibri" panose="020F0502020204030204" pitchFamily="34" charset="0"/>
                  </a:rPr>
                  <a:t>guidance</a:t>
                </a:r>
                <a:endParaRPr lang="de-DE" sz="800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3" name="Rechteck 182">
                <a:extLst>
                  <a:ext uri="{FF2B5EF4-FFF2-40B4-BE49-F238E27FC236}">
                    <a16:creationId xmlns:a16="http://schemas.microsoft.com/office/drawing/2014/main" id="{B3A154C1-0BBF-45BE-972B-2A127CA547BD}"/>
                  </a:ext>
                </a:extLst>
              </p:cNvPr>
              <p:cNvSpPr/>
              <p:nvPr/>
            </p:nvSpPr>
            <p:spPr>
              <a:xfrm>
                <a:off x="1422266" y="11125909"/>
                <a:ext cx="1526380" cy="2154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de-DE" sz="800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Muscle </a:t>
                </a:r>
                <a:r>
                  <a:rPr lang="de-DE" sz="800" dirty="0" err="1">
                    <a:solidFill>
                      <a:srgbClr val="000000"/>
                    </a:solidFill>
                    <a:latin typeface="Calibri" panose="020F0502020204030204" pitchFamily="34" charset="0"/>
                  </a:rPr>
                  <a:t>cell</a:t>
                </a:r>
                <a:r>
                  <a:rPr lang="de-DE" sz="800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 </a:t>
                </a:r>
                <a:r>
                  <a:rPr lang="de-DE" sz="800" dirty="0" err="1">
                    <a:solidFill>
                      <a:srgbClr val="000000"/>
                    </a:solidFill>
                    <a:latin typeface="Calibri" panose="020F0502020204030204" pitchFamily="34" charset="0"/>
                  </a:rPr>
                  <a:t>cellular</a:t>
                </a:r>
                <a:r>
                  <a:rPr lang="de-DE" sz="800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 </a:t>
                </a:r>
                <a:r>
                  <a:rPr lang="de-DE" sz="800" dirty="0" err="1">
                    <a:solidFill>
                      <a:srgbClr val="000000"/>
                    </a:solidFill>
                    <a:latin typeface="Calibri" panose="020F0502020204030204" pitchFamily="34" charset="0"/>
                  </a:rPr>
                  <a:t>homeostasis</a:t>
                </a:r>
                <a:endParaRPr lang="de-DE" sz="800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4" name="Rechteck 183">
                <a:extLst>
                  <a:ext uri="{FF2B5EF4-FFF2-40B4-BE49-F238E27FC236}">
                    <a16:creationId xmlns:a16="http://schemas.microsoft.com/office/drawing/2014/main" id="{546B87C0-0ADD-42EE-BFA3-80AD21E28D78}"/>
                  </a:ext>
                </a:extLst>
              </p:cNvPr>
              <p:cNvSpPr/>
              <p:nvPr/>
            </p:nvSpPr>
            <p:spPr>
              <a:xfrm>
                <a:off x="1752485" y="11262620"/>
                <a:ext cx="1196161" cy="2154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de-DE" sz="800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Membrane </a:t>
                </a:r>
                <a:r>
                  <a:rPr lang="de-DE" sz="800" dirty="0" err="1">
                    <a:solidFill>
                      <a:srgbClr val="000000"/>
                    </a:solidFill>
                    <a:latin typeface="Calibri" panose="020F0502020204030204" pitchFamily="34" charset="0"/>
                  </a:rPr>
                  <a:t>organization</a:t>
                </a:r>
                <a:endParaRPr lang="de-DE" sz="800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5" name="Rechteck 184">
                <a:extLst>
                  <a:ext uri="{FF2B5EF4-FFF2-40B4-BE49-F238E27FC236}">
                    <a16:creationId xmlns:a16="http://schemas.microsoft.com/office/drawing/2014/main" id="{F15C0894-B194-4BD3-BB7E-30D7C8A18BD5}"/>
                  </a:ext>
                </a:extLst>
              </p:cNvPr>
              <p:cNvSpPr/>
              <p:nvPr/>
            </p:nvSpPr>
            <p:spPr>
              <a:xfrm>
                <a:off x="1677144" y="11399331"/>
                <a:ext cx="1271502" cy="2541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>
                  <a:lnSpc>
                    <a:spcPts val="600"/>
                  </a:lnSpc>
                </a:pPr>
                <a:r>
                  <a:rPr lang="de-DE" sz="800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Calcium </a:t>
                </a:r>
                <a:r>
                  <a:rPr lang="de-DE" sz="800" dirty="0" err="1">
                    <a:solidFill>
                      <a:srgbClr val="000000"/>
                    </a:solidFill>
                    <a:latin typeface="Calibri" panose="020F0502020204030204" pitchFamily="34" charset="0"/>
                  </a:rPr>
                  <a:t>ion</a:t>
                </a:r>
                <a:endParaRPr lang="de-DE" sz="800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  <a:p>
                <a:pPr algn="r">
                  <a:lnSpc>
                    <a:spcPts val="600"/>
                  </a:lnSpc>
                </a:pPr>
                <a:r>
                  <a:rPr lang="de-DE" sz="800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transmembrane </a:t>
                </a:r>
                <a:r>
                  <a:rPr lang="de-DE" sz="800" dirty="0" err="1">
                    <a:solidFill>
                      <a:srgbClr val="000000"/>
                    </a:solidFill>
                    <a:latin typeface="Calibri" panose="020F0502020204030204" pitchFamily="34" charset="0"/>
                  </a:rPr>
                  <a:t>transport</a:t>
                </a:r>
                <a:endParaRPr lang="de-DE" sz="800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186" name="Rechteck 185">
                <a:extLst>
                  <a:ext uri="{FF2B5EF4-FFF2-40B4-BE49-F238E27FC236}">
                    <a16:creationId xmlns:a16="http://schemas.microsoft.com/office/drawing/2014/main" id="{97794791-5660-4821-97B2-250662B46993}"/>
                  </a:ext>
                </a:extLst>
              </p:cNvPr>
              <p:cNvSpPr/>
              <p:nvPr/>
            </p:nvSpPr>
            <p:spPr>
              <a:xfrm>
                <a:off x="1302726" y="11536045"/>
                <a:ext cx="1645920" cy="2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de-DE" sz="800" dirty="0" err="1">
                    <a:solidFill>
                      <a:srgbClr val="000000"/>
                    </a:solidFill>
                    <a:latin typeface="Calibri" panose="020F0502020204030204" pitchFamily="34" charset="0"/>
                  </a:rPr>
                  <a:t>Cellular</a:t>
                </a:r>
                <a:r>
                  <a:rPr lang="de-DE" sz="800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 </a:t>
                </a:r>
                <a:r>
                  <a:rPr lang="de-DE" sz="800" dirty="0" err="1">
                    <a:solidFill>
                      <a:srgbClr val="000000"/>
                    </a:solidFill>
                    <a:latin typeface="Calibri" panose="020F0502020204030204" pitchFamily="34" charset="0"/>
                  </a:rPr>
                  <a:t>response</a:t>
                </a:r>
                <a:r>
                  <a:rPr lang="de-DE" sz="800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 </a:t>
                </a:r>
                <a:r>
                  <a:rPr lang="de-DE" sz="800" dirty="0" err="1">
                    <a:solidFill>
                      <a:srgbClr val="000000"/>
                    </a:solidFill>
                    <a:latin typeface="Calibri" panose="020F0502020204030204" pitchFamily="34" charset="0"/>
                  </a:rPr>
                  <a:t>to</a:t>
                </a:r>
                <a:r>
                  <a:rPr lang="de-DE" sz="800" dirty="0">
                    <a:solidFill>
                      <a:srgbClr val="000000"/>
                    </a:solidFill>
                    <a:latin typeface="Calibri" panose="020F0502020204030204" pitchFamily="34" charset="0"/>
                  </a:rPr>
                  <a:t> </a:t>
                </a:r>
                <a:r>
                  <a:rPr lang="de-DE" sz="800" dirty="0" err="1">
                    <a:solidFill>
                      <a:srgbClr val="000000"/>
                    </a:solidFill>
                    <a:latin typeface="Calibri" panose="020F0502020204030204" pitchFamily="34" charset="0"/>
                  </a:rPr>
                  <a:t>acetylcholine</a:t>
                </a:r>
                <a:endParaRPr lang="de-DE" sz="800" dirty="0">
                  <a:solidFill>
                    <a:srgbClr val="000000"/>
                  </a:solidFill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173" name="Rechteck 172">
              <a:extLst>
                <a:ext uri="{FF2B5EF4-FFF2-40B4-BE49-F238E27FC236}">
                  <a16:creationId xmlns:a16="http://schemas.microsoft.com/office/drawing/2014/main" id="{DFE40E05-7A02-4540-B081-B3C45565F69B}"/>
                </a:ext>
              </a:extLst>
            </p:cNvPr>
            <p:cNvSpPr/>
            <p:nvPr/>
          </p:nvSpPr>
          <p:spPr>
            <a:xfrm>
              <a:off x="4455694" y="471737"/>
              <a:ext cx="419100" cy="1295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174" name="Textfeld 173">
              <a:extLst>
                <a:ext uri="{FF2B5EF4-FFF2-40B4-BE49-F238E27FC236}">
                  <a16:creationId xmlns:a16="http://schemas.microsoft.com/office/drawing/2014/main" id="{ABB5CDFD-94DB-417C-8BA5-D91BED35FECD}"/>
                </a:ext>
              </a:extLst>
            </p:cNvPr>
            <p:cNvSpPr txBox="1"/>
            <p:nvPr/>
          </p:nvSpPr>
          <p:spPr>
            <a:xfrm>
              <a:off x="6116854" y="1417570"/>
              <a:ext cx="25039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000" dirty="0"/>
                <a:t>2</a:t>
              </a:r>
            </a:p>
          </p:txBody>
        </p:sp>
        <p:sp>
          <p:nvSpPr>
            <p:cNvPr id="175" name="Textfeld 174">
              <a:extLst>
                <a:ext uri="{FF2B5EF4-FFF2-40B4-BE49-F238E27FC236}">
                  <a16:creationId xmlns:a16="http://schemas.microsoft.com/office/drawing/2014/main" id="{C1E62DE0-9532-4147-9117-9B367F188A41}"/>
                </a:ext>
              </a:extLst>
            </p:cNvPr>
            <p:cNvSpPr txBox="1"/>
            <p:nvPr/>
          </p:nvSpPr>
          <p:spPr>
            <a:xfrm>
              <a:off x="6116854" y="1592830"/>
              <a:ext cx="25039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000" dirty="0"/>
                <a:t>4</a:t>
              </a:r>
            </a:p>
          </p:txBody>
        </p:sp>
        <p:sp>
          <p:nvSpPr>
            <p:cNvPr id="176" name="Textfeld 175">
              <a:extLst>
                <a:ext uri="{FF2B5EF4-FFF2-40B4-BE49-F238E27FC236}">
                  <a16:creationId xmlns:a16="http://schemas.microsoft.com/office/drawing/2014/main" id="{3F833E91-5854-4D8F-90C3-6EA55F936075}"/>
                </a:ext>
              </a:extLst>
            </p:cNvPr>
            <p:cNvSpPr txBox="1"/>
            <p:nvPr/>
          </p:nvSpPr>
          <p:spPr>
            <a:xfrm>
              <a:off x="6116854" y="1768090"/>
              <a:ext cx="25039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000" dirty="0"/>
                <a:t>9</a:t>
              </a:r>
            </a:p>
          </p:txBody>
        </p:sp>
      </p:grpSp>
      <p:sp>
        <p:nvSpPr>
          <p:cNvPr id="187" name="Textfeld 186">
            <a:extLst>
              <a:ext uri="{FF2B5EF4-FFF2-40B4-BE49-F238E27FC236}">
                <a16:creationId xmlns:a16="http://schemas.microsoft.com/office/drawing/2014/main" id="{BB0CCEDF-B85D-451C-AA0A-0F4A163F52D9}"/>
              </a:ext>
            </a:extLst>
          </p:cNvPr>
          <p:cNvSpPr txBox="1"/>
          <p:nvPr/>
        </p:nvSpPr>
        <p:spPr>
          <a:xfrm>
            <a:off x="348290" y="6274552"/>
            <a:ext cx="24550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err="1"/>
              <a:t>Supplementary</a:t>
            </a:r>
            <a:r>
              <a:rPr lang="de-DE" b="1" dirty="0"/>
              <a:t> Figure 2</a:t>
            </a:r>
          </a:p>
        </p:txBody>
      </p:sp>
      <p:graphicFrame>
        <p:nvGraphicFramePr>
          <p:cNvPr id="194" name="Objekt 193">
            <a:extLst>
              <a:ext uri="{FF2B5EF4-FFF2-40B4-BE49-F238E27FC236}">
                <a16:creationId xmlns:a16="http://schemas.microsoft.com/office/drawing/2014/main" id="{834CDE0B-1F23-4507-8E7C-EE0C39BB2C2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843944"/>
              </p:ext>
            </p:extLst>
          </p:nvPr>
        </p:nvGraphicFramePr>
        <p:xfrm>
          <a:off x="5443163" y="4204064"/>
          <a:ext cx="1428406" cy="13467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5" imgW="3174236" imgH="2992880" progId="Prism10.Document">
                  <p:embed/>
                </p:oleObj>
              </mc:Choice>
              <mc:Fallback>
                <p:oleObj name="Prism 10" r:id="rId5" imgW="3174236" imgH="2992880" progId="Prism10.Document">
                  <p:embed/>
                  <p:pic>
                    <p:nvPicPr>
                      <p:cNvPr id="7" name="Objekt 6">
                        <a:extLst>
                          <a:ext uri="{FF2B5EF4-FFF2-40B4-BE49-F238E27FC236}">
                            <a16:creationId xmlns:a16="http://schemas.microsoft.com/office/drawing/2014/main" id="{58351195-D35E-41A9-990D-AF60972838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43163" y="4204064"/>
                        <a:ext cx="1428406" cy="13467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5" name="Objekt 194">
            <a:extLst>
              <a:ext uri="{FF2B5EF4-FFF2-40B4-BE49-F238E27FC236}">
                <a16:creationId xmlns:a16="http://schemas.microsoft.com/office/drawing/2014/main" id="{8D87CF38-FF03-4ED7-9C30-18C7E26F03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1612175"/>
              </p:ext>
            </p:extLst>
          </p:nvPr>
        </p:nvGraphicFramePr>
        <p:xfrm>
          <a:off x="4183576" y="4204064"/>
          <a:ext cx="1428406" cy="13467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7" imgW="3174236" imgH="2992880" progId="Prism10.Document">
                  <p:embed/>
                </p:oleObj>
              </mc:Choice>
              <mc:Fallback>
                <p:oleObj name="Prism 10" r:id="rId7" imgW="3174236" imgH="2992880" progId="Prism10.Document">
                  <p:embed/>
                  <p:pic>
                    <p:nvPicPr>
                      <p:cNvPr id="8" name="Objekt 7">
                        <a:extLst>
                          <a:ext uri="{FF2B5EF4-FFF2-40B4-BE49-F238E27FC236}">
                            <a16:creationId xmlns:a16="http://schemas.microsoft.com/office/drawing/2014/main" id="{023F3109-91E5-4FFE-AC3F-6EA22A3F40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183576" y="4204064"/>
                        <a:ext cx="1428406" cy="13467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6" name="Objekt 195">
            <a:extLst>
              <a:ext uri="{FF2B5EF4-FFF2-40B4-BE49-F238E27FC236}">
                <a16:creationId xmlns:a16="http://schemas.microsoft.com/office/drawing/2014/main" id="{929F34AA-C2B4-4078-829E-D83A844F4E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6760212"/>
              </p:ext>
            </p:extLst>
          </p:nvPr>
        </p:nvGraphicFramePr>
        <p:xfrm>
          <a:off x="2923988" y="4204064"/>
          <a:ext cx="1428406" cy="13467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9" imgW="3174236" imgH="2992880" progId="Prism10.Document">
                  <p:embed/>
                </p:oleObj>
              </mc:Choice>
              <mc:Fallback>
                <p:oleObj name="Prism 10" r:id="rId9" imgW="3174236" imgH="2992880" progId="Prism10.Document">
                  <p:embed/>
                  <p:pic>
                    <p:nvPicPr>
                      <p:cNvPr id="9" name="Objekt 8">
                        <a:extLst>
                          <a:ext uri="{FF2B5EF4-FFF2-40B4-BE49-F238E27FC236}">
                            <a16:creationId xmlns:a16="http://schemas.microsoft.com/office/drawing/2014/main" id="{689D8496-0C20-4A91-A925-AADCC3DE45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923988" y="4204064"/>
                        <a:ext cx="1428406" cy="13467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7" name="Objekt 196">
            <a:extLst>
              <a:ext uri="{FF2B5EF4-FFF2-40B4-BE49-F238E27FC236}">
                <a16:creationId xmlns:a16="http://schemas.microsoft.com/office/drawing/2014/main" id="{9794107B-8593-433F-83E2-E2C7E13B40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2922896"/>
              </p:ext>
            </p:extLst>
          </p:nvPr>
        </p:nvGraphicFramePr>
        <p:xfrm>
          <a:off x="1664400" y="4204064"/>
          <a:ext cx="1428406" cy="13467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11" imgW="3174236" imgH="2992880" progId="Prism10.Document">
                  <p:embed/>
                </p:oleObj>
              </mc:Choice>
              <mc:Fallback>
                <p:oleObj name="Prism 10" r:id="rId11" imgW="3174236" imgH="2992880" progId="Prism10.Document">
                  <p:embed/>
                  <p:pic>
                    <p:nvPicPr>
                      <p:cNvPr id="10" name="Objekt 9">
                        <a:extLst>
                          <a:ext uri="{FF2B5EF4-FFF2-40B4-BE49-F238E27FC236}">
                            <a16:creationId xmlns:a16="http://schemas.microsoft.com/office/drawing/2014/main" id="{181A6E5F-8BC4-426C-9761-BCECA6D3FC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664400" y="4204064"/>
                        <a:ext cx="1428406" cy="13467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8" name="Objekt 197">
            <a:extLst>
              <a:ext uri="{FF2B5EF4-FFF2-40B4-BE49-F238E27FC236}">
                <a16:creationId xmlns:a16="http://schemas.microsoft.com/office/drawing/2014/main" id="{AE89E495-8D47-4664-9A53-F79A86F039D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4580240"/>
              </p:ext>
            </p:extLst>
          </p:nvPr>
        </p:nvGraphicFramePr>
        <p:xfrm>
          <a:off x="404812" y="4204064"/>
          <a:ext cx="1428406" cy="13467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13" imgW="3174236" imgH="2992880" progId="Prism10.Document">
                  <p:embed/>
                </p:oleObj>
              </mc:Choice>
              <mc:Fallback>
                <p:oleObj name="Prism 10" r:id="rId13" imgW="3174236" imgH="2992880" progId="Prism10.Document">
                  <p:embed/>
                  <p:pic>
                    <p:nvPicPr>
                      <p:cNvPr id="11" name="Objekt 10">
                        <a:extLst>
                          <a:ext uri="{FF2B5EF4-FFF2-40B4-BE49-F238E27FC236}">
                            <a16:creationId xmlns:a16="http://schemas.microsoft.com/office/drawing/2014/main" id="{B21DE8FA-3D50-462B-9A5F-61332132840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04812" y="4204064"/>
                        <a:ext cx="1428406" cy="13467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9" name="Objekt 198">
            <a:extLst>
              <a:ext uri="{FF2B5EF4-FFF2-40B4-BE49-F238E27FC236}">
                <a16:creationId xmlns:a16="http://schemas.microsoft.com/office/drawing/2014/main" id="{BAAC2836-F878-414D-8A2A-F1D0E68A5E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3699570"/>
              </p:ext>
            </p:extLst>
          </p:nvPr>
        </p:nvGraphicFramePr>
        <p:xfrm>
          <a:off x="348290" y="2812915"/>
          <a:ext cx="1428406" cy="13467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15" imgW="3174236" imgH="2992880" progId="Prism10.Document">
                  <p:embed/>
                </p:oleObj>
              </mc:Choice>
              <mc:Fallback>
                <p:oleObj name="Prism 10" r:id="rId15" imgW="3174236" imgH="2992880" progId="Prism10.Document">
                  <p:embed/>
                  <p:pic>
                    <p:nvPicPr>
                      <p:cNvPr id="12" name="Objekt 11">
                        <a:extLst>
                          <a:ext uri="{FF2B5EF4-FFF2-40B4-BE49-F238E27FC236}">
                            <a16:creationId xmlns:a16="http://schemas.microsoft.com/office/drawing/2014/main" id="{1CA8D2C1-44A3-4D30-B518-0D1B52A4AD9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48290" y="2812915"/>
                        <a:ext cx="1428406" cy="13467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0" name="Objekt 199">
            <a:extLst>
              <a:ext uri="{FF2B5EF4-FFF2-40B4-BE49-F238E27FC236}">
                <a16:creationId xmlns:a16="http://schemas.microsoft.com/office/drawing/2014/main" id="{85285B22-DA98-44BB-80EA-8AAA6FEECB7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2836678"/>
              </p:ext>
            </p:extLst>
          </p:nvPr>
        </p:nvGraphicFramePr>
        <p:xfrm>
          <a:off x="1616966" y="2823183"/>
          <a:ext cx="1428406" cy="13467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17" imgW="3174236" imgH="2992880" progId="Prism10.Document">
                  <p:embed/>
                </p:oleObj>
              </mc:Choice>
              <mc:Fallback>
                <p:oleObj name="Prism 10" r:id="rId17" imgW="3174236" imgH="2992880" progId="Prism10.Document">
                  <p:embed/>
                  <p:pic>
                    <p:nvPicPr>
                      <p:cNvPr id="13" name="Objekt 12">
                        <a:extLst>
                          <a:ext uri="{FF2B5EF4-FFF2-40B4-BE49-F238E27FC236}">
                            <a16:creationId xmlns:a16="http://schemas.microsoft.com/office/drawing/2014/main" id="{356E5A25-95ED-4272-911A-AEDFDF2B1F9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616966" y="2823183"/>
                        <a:ext cx="1428406" cy="13467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1" name="Objekt 200">
            <a:extLst>
              <a:ext uri="{FF2B5EF4-FFF2-40B4-BE49-F238E27FC236}">
                <a16:creationId xmlns:a16="http://schemas.microsoft.com/office/drawing/2014/main" id="{654B378E-8F98-48FB-807B-D2FC4029EF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7979774"/>
              </p:ext>
            </p:extLst>
          </p:nvPr>
        </p:nvGraphicFramePr>
        <p:xfrm>
          <a:off x="2819691" y="2823183"/>
          <a:ext cx="1428406" cy="13467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19" imgW="3174236" imgH="2992880" progId="Prism10.Document">
                  <p:embed/>
                </p:oleObj>
              </mc:Choice>
              <mc:Fallback>
                <p:oleObj name="Prism 10" r:id="rId19" imgW="3174236" imgH="2992880" progId="Prism10.Document">
                  <p:embed/>
                  <p:pic>
                    <p:nvPicPr>
                      <p:cNvPr id="14" name="Objekt 13">
                        <a:extLst>
                          <a:ext uri="{FF2B5EF4-FFF2-40B4-BE49-F238E27FC236}">
                            <a16:creationId xmlns:a16="http://schemas.microsoft.com/office/drawing/2014/main" id="{4399B65E-3667-4023-97C5-AD13005123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2819691" y="2823183"/>
                        <a:ext cx="1428406" cy="13467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2" name="Objekt 201">
            <a:extLst>
              <a:ext uri="{FF2B5EF4-FFF2-40B4-BE49-F238E27FC236}">
                <a16:creationId xmlns:a16="http://schemas.microsoft.com/office/drawing/2014/main" id="{9240259A-25A1-43B7-BE45-20BCC1511E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5329349"/>
              </p:ext>
            </p:extLst>
          </p:nvPr>
        </p:nvGraphicFramePr>
        <p:xfrm>
          <a:off x="4022416" y="2823183"/>
          <a:ext cx="1428406" cy="13467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21" imgW="3174236" imgH="2992880" progId="Prism10.Document">
                  <p:embed/>
                </p:oleObj>
              </mc:Choice>
              <mc:Fallback>
                <p:oleObj name="Prism 10" r:id="rId21" imgW="3174236" imgH="2992880" progId="Prism10.Document">
                  <p:embed/>
                  <p:pic>
                    <p:nvPicPr>
                      <p:cNvPr id="15" name="Objekt 14">
                        <a:extLst>
                          <a:ext uri="{FF2B5EF4-FFF2-40B4-BE49-F238E27FC236}">
                            <a16:creationId xmlns:a16="http://schemas.microsoft.com/office/drawing/2014/main" id="{5C53B41A-E0FE-4779-A01F-491F8C767E4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022416" y="2823183"/>
                        <a:ext cx="1428406" cy="13467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" name="Textfeld 205">
            <a:extLst>
              <a:ext uri="{FF2B5EF4-FFF2-40B4-BE49-F238E27FC236}">
                <a16:creationId xmlns:a16="http://schemas.microsoft.com/office/drawing/2014/main" id="{61A956E8-0013-4AB6-B296-BD394BD65D8B}"/>
              </a:ext>
            </a:extLst>
          </p:cNvPr>
          <p:cNvSpPr txBox="1"/>
          <p:nvPr/>
        </p:nvSpPr>
        <p:spPr>
          <a:xfrm>
            <a:off x="348290" y="4062113"/>
            <a:ext cx="2808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8361820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feld 44">
            <a:extLst>
              <a:ext uri="{FF2B5EF4-FFF2-40B4-BE49-F238E27FC236}">
                <a16:creationId xmlns:a16="http://schemas.microsoft.com/office/drawing/2014/main" id="{A815AF46-C1F5-47F4-8555-805A8304E561}"/>
              </a:ext>
            </a:extLst>
          </p:cNvPr>
          <p:cNvSpPr txBox="1"/>
          <p:nvPr/>
        </p:nvSpPr>
        <p:spPr>
          <a:xfrm>
            <a:off x="2854355" y="2657091"/>
            <a:ext cx="4796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900" b="1" dirty="0" err="1">
                <a:latin typeface="Arial" panose="020B0604020202020204" pitchFamily="34" charset="0"/>
                <a:cs typeface="Arial" panose="020B0604020202020204" pitchFamily="34" charset="0"/>
              </a:rPr>
              <a:t>day</a:t>
            </a:r>
            <a:r>
              <a:rPr lang="de-DE" sz="900" b="1" dirty="0">
                <a:latin typeface="Arial" panose="020B0604020202020204" pitchFamily="34" charset="0"/>
                <a:cs typeface="Arial" panose="020B0604020202020204" pitchFamily="34" charset="0"/>
              </a:rPr>
              <a:t> 6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D084F7F2-E6E9-426F-800D-B0116FBC0E76}"/>
              </a:ext>
            </a:extLst>
          </p:cNvPr>
          <p:cNvSpPr txBox="1"/>
          <p:nvPr/>
        </p:nvSpPr>
        <p:spPr>
          <a:xfrm>
            <a:off x="2826942" y="363547"/>
            <a:ext cx="4796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900" b="1" dirty="0" err="1">
                <a:latin typeface="Arial" panose="020B0604020202020204" pitchFamily="34" charset="0"/>
                <a:cs typeface="Arial" panose="020B0604020202020204" pitchFamily="34" charset="0"/>
              </a:rPr>
              <a:t>day</a:t>
            </a:r>
            <a:r>
              <a:rPr lang="de-DE" sz="900" b="1" dirty="0"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220535B2-03D8-4DCA-A6C4-D495E4E470D9}"/>
              </a:ext>
            </a:extLst>
          </p:cNvPr>
          <p:cNvSpPr txBox="1"/>
          <p:nvPr/>
        </p:nvSpPr>
        <p:spPr>
          <a:xfrm>
            <a:off x="570941" y="341287"/>
            <a:ext cx="4796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900" b="1" dirty="0" err="1">
                <a:latin typeface="Arial" panose="020B0604020202020204" pitchFamily="34" charset="0"/>
                <a:cs typeface="Arial" panose="020B0604020202020204" pitchFamily="34" charset="0"/>
              </a:rPr>
              <a:t>day</a:t>
            </a:r>
            <a:r>
              <a:rPr lang="de-DE" sz="900" b="1" dirty="0">
                <a:latin typeface="Arial" panose="020B0604020202020204" pitchFamily="34" charset="0"/>
                <a:cs typeface="Arial" panose="020B0604020202020204" pitchFamily="34" charset="0"/>
              </a:rPr>
              <a:t> 0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28EB4660-ED5A-4507-A43A-3181E218426A}"/>
              </a:ext>
            </a:extLst>
          </p:cNvPr>
          <p:cNvSpPr txBox="1"/>
          <p:nvPr/>
        </p:nvSpPr>
        <p:spPr>
          <a:xfrm>
            <a:off x="566034" y="2657091"/>
            <a:ext cx="47961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900" b="1" dirty="0" err="1">
                <a:latin typeface="Arial" panose="020B0604020202020204" pitchFamily="34" charset="0"/>
                <a:cs typeface="Arial" panose="020B0604020202020204" pitchFamily="34" charset="0"/>
              </a:rPr>
              <a:t>day</a:t>
            </a:r>
            <a:r>
              <a:rPr lang="de-DE" sz="900" b="1" dirty="0">
                <a:latin typeface="Arial" panose="020B0604020202020204" pitchFamily="34" charset="0"/>
                <a:cs typeface="Arial" panose="020B0604020202020204" pitchFamily="34" charset="0"/>
              </a:rPr>
              <a:t> 4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65ED115E-FE2B-4455-8A23-757425AB4765}"/>
              </a:ext>
            </a:extLst>
          </p:cNvPr>
          <p:cNvSpPr txBox="1"/>
          <p:nvPr/>
        </p:nvSpPr>
        <p:spPr>
          <a:xfrm>
            <a:off x="2338705" y="104775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b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BAA20544-3562-4F61-9E48-5A756C00F1E5}"/>
              </a:ext>
            </a:extLst>
          </p:cNvPr>
          <p:cNvSpPr txBox="1"/>
          <p:nvPr/>
        </p:nvSpPr>
        <p:spPr>
          <a:xfrm>
            <a:off x="123825" y="104775"/>
            <a:ext cx="2984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a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C55F28C1-C10F-4242-963E-71A735E04302}"/>
              </a:ext>
            </a:extLst>
          </p:cNvPr>
          <p:cNvSpPr txBox="1"/>
          <p:nvPr/>
        </p:nvSpPr>
        <p:spPr>
          <a:xfrm>
            <a:off x="2338705" y="2347697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d</a:t>
            </a: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3DEE049E-D8EE-4185-9A76-BEBBBE6D9A22}"/>
              </a:ext>
            </a:extLst>
          </p:cNvPr>
          <p:cNvSpPr txBox="1"/>
          <p:nvPr/>
        </p:nvSpPr>
        <p:spPr>
          <a:xfrm>
            <a:off x="123825" y="2347697"/>
            <a:ext cx="2808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c</a:t>
            </a:r>
          </a:p>
        </p:txBody>
      </p:sp>
      <p:graphicFrame>
        <p:nvGraphicFramePr>
          <p:cNvPr id="39" name="Objekt 38">
            <a:extLst>
              <a:ext uri="{FF2B5EF4-FFF2-40B4-BE49-F238E27FC236}">
                <a16:creationId xmlns:a16="http://schemas.microsoft.com/office/drawing/2014/main" id="{1A3B359A-CBF6-4ABA-8612-8BD519930CE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4952716"/>
              </p:ext>
            </p:extLst>
          </p:nvPr>
        </p:nvGraphicFramePr>
        <p:xfrm>
          <a:off x="2441575" y="2879725"/>
          <a:ext cx="2420938" cy="161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3" imgW="3964014" imgH="2654335" progId="Prism10.Document">
                  <p:embed/>
                </p:oleObj>
              </mc:Choice>
              <mc:Fallback>
                <p:oleObj name="Prism 10" r:id="rId3" imgW="3964014" imgH="2654335" progId="Prism10.Document">
                  <p:embed/>
                  <p:pic>
                    <p:nvPicPr>
                      <p:cNvPr id="39" name="Objekt 38">
                        <a:extLst>
                          <a:ext uri="{FF2B5EF4-FFF2-40B4-BE49-F238E27FC236}">
                            <a16:creationId xmlns:a16="http://schemas.microsoft.com/office/drawing/2014/main" id="{1A3B359A-CBF6-4ABA-8612-8BD519930CE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41575" y="2879725"/>
                        <a:ext cx="2420938" cy="161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Objekt 39">
            <a:extLst>
              <a:ext uri="{FF2B5EF4-FFF2-40B4-BE49-F238E27FC236}">
                <a16:creationId xmlns:a16="http://schemas.microsoft.com/office/drawing/2014/main" id="{55EFE740-AF19-4DC0-BCD6-EAB5E0D8990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6600595"/>
              </p:ext>
            </p:extLst>
          </p:nvPr>
        </p:nvGraphicFramePr>
        <p:xfrm>
          <a:off x="133350" y="552450"/>
          <a:ext cx="2466975" cy="1916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5" imgW="4041803" imgH="3139103" progId="Prism10.Document">
                  <p:embed/>
                </p:oleObj>
              </mc:Choice>
              <mc:Fallback>
                <p:oleObj name="Prism 10" r:id="rId5" imgW="4041803" imgH="3139103" progId="Prism10.Document">
                  <p:embed/>
                  <p:pic>
                    <p:nvPicPr>
                      <p:cNvPr id="40" name="Objekt 39">
                        <a:extLst>
                          <a:ext uri="{FF2B5EF4-FFF2-40B4-BE49-F238E27FC236}">
                            <a16:creationId xmlns:a16="http://schemas.microsoft.com/office/drawing/2014/main" id="{55EFE740-AF19-4DC0-BCD6-EAB5E0D899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3350" y="552450"/>
                        <a:ext cx="2466975" cy="1916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kt 40">
            <a:extLst>
              <a:ext uri="{FF2B5EF4-FFF2-40B4-BE49-F238E27FC236}">
                <a16:creationId xmlns:a16="http://schemas.microsoft.com/office/drawing/2014/main" id="{6E47FADA-3AAA-4A07-B5E6-8B4827F248E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6940508"/>
              </p:ext>
            </p:extLst>
          </p:nvPr>
        </p:nvGraphicFramePr>
        <p:xfrm>
          <a:off x="2398713" y="847725"/>
          <a:ext cx="2466975" cy="162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7" imgW="4041803" imgH="2654335" progId="Prism10.Document">
                  <p:embed/>
                </p:oleObj>
              </mc:Choice>
              <mc:Fallback>
                <p:oleObj name="Prism 10" r:id="rId7" imgW="4041803" imgH="2654335" progId="Prism10.Document">
                  <p:embed/>
                  <p:pic>
                    <p:nvPicPr>
                      <p:cNvPr id="41" name="Objekt 40">
                        <a:extLst>
                          <a:ext uri="{FF2B5EF4-FFF2-40B4-BE49-F238E27FC236}">
                            <a16:creationId xmlns:a16="http://schemas.microsoft.com/office/drawing/2014/main" id="{6E47FADA-3AAA-4A07-B5E6-8B4827F248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98713" y="847725"/>
                        <a:ext cx="2466975" cy="1620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kt 41">
            <a:extLst>
              <a:ext uri="{FF2B5EF4-FFF2-40B4-BE49-F238E27FC236}">
                <a16:creationId xmlns:a16="http://schemas.microsoft.com/office/drawing/2014/main" id="{A404AB03-D95F-4C72-B1FE-2F5E369427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349963"/>
              </p:ext>
            </p:extLst>
          </p:nvPr>
        </p:nvGraphicFramePr>
        <p:xfrm>
          <a:off x="131763" y="2881313"/>
          <a:ext cx="2465387" cy="161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9" imgW="4041803" imgH="2654335" progId="Prism10.Document">
                  <p:embed/>
                </p:oleObj>
              </mc:Choice>
              <mc:Fallback>
                <p:oleObj name="Prism 10" r:id="rId9" imgW="4041803" imgH="2654335" progId="Prism10.Document">
                  <p:embed/>
                  <p:pic>
                    <p:nvPicPr>
                      <p:cNvPr id="42" name="Objekt 41">
                        <a:extLst>
                          <a:ext uri="{FF2B5EF4-FFF2-40B4-BE49-F238E27FC236}">
                            <a16:creationId xmlns:a16="http://schemas.microsoft.com/office/drawing/2014/main" id="{A404AB03-D95F-4C72-B1FE-2F5E369427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31763" y="2881313"/>
                        <a:ext cx="2465387" cy="1619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Textfeld 51">
            <a:extLst>
              <a:ext uri="{FF2B5EF4-FFF2-40B4-BE49-F238E27FC236}">
                <a16:creationId xmlns:a16="http://schemas.microsoft.com/office/drawing/2014/main" id="{B6EE5C53-D341-4617-B2A4-4AC8A6ACBA2D}"/>
              </a:ext>
            </a:extLst>
          </p:cNvPr>
          <p:cNvSpPr txBox="1"/>
          <p:nvPr/>
        </p:nvSpPr>
        <p:spPr>
          <a:xfrm>
            <a:off x="123825" y="4309847"/>
            <a:ext cx="2584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f</a:t>
            </a:r>
          </a:p>
        </p:txBody>
      </p:sp>
      <p:sp>
        <p:nvSpPr>
          <p:cNvPr id="53" name="Textfeld 52">
            <a:extLst>
              <a:ext uri="{FF2B5EF4-FFF2-40B4-BE49-F238E27FC236}">
                <a16:creationId xmlns:a16="http://schemas.microsoft.com/office/drawing/2014/main" id="{58831A3C-EE3E-4C42-A9FD-5D9DF4D8AD55}"/>
              </a:ext>
            </a:extLst>
          </p:cNvPr>
          <p:cNvSpPr txBox="1"/>
          <p:nvPr/>
        </p:nvSpPr>
        <p:spPr>
          <a:xfrm>
            <a:off x="4563385" y="104775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e</a:t>
            </a:r>
          </a:p>
        </p:txBody>
      </p:sp>
      <p:sp>
        <p:nvSpPr>
          <p:cNvPr id="56" name="Textfeld 55">
            <a:extLst>
              <a:ext uri="{FF2B5EF4-FFF2-40B4-BE49-F238E27FC236}">
                <a16:creationId xmlns:a16="http://schemas.microsoft.com/office/drawing/2014/main" id="{0A84CA43-5FED-4F42-9DD9-DB8470964230}"/>
              </a:ext>
            </a:extLst>
          </p:cNvPr>
          <p:cNvSpPr txBox="1"/>
          <p:nvPr/>
        </p:nvSpPr>
        <p:spPr>
          <a:xfrm>
            <a:off x="123825" y="9749242"/>
            <a:ext cx="24550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 err="1"/>
              <a:t>Supplementary</a:t>
            </a:r>
            <a:r>
              <a:rPr lang="de-DE" b="1" dirty="0"/>
              <a:t> Figure 3</a:t>
            </a:r>
          </a:p>
        </p:txBody>
      </p:sp>
      <p:graphicFrame>
        <p:nvGraphicFramePr>
          <p:cNvPr id="70" name="Objekt 69">
            <a:extLst>
              <a:ext uri="{FF2B5EF4-FFF2-40B4-BE49-F238E27FC236}">
                <a16:creationId xmlns:a16="http://schemas.microsoft.com/office/drawing/2014/main" id="{2BCD6BE3-E95D-4B98-A9A6-DAAED02872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7843060"/>
              </p:ext>
            </p:extLst>
          </p:nvPr>
        </p:nvGraphicFramePr>
        <p:xfrm>
          <a:off x="148317" y="4548188"/>
          <a:ext cx="4643438" cy="2030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11" imgW="6446069" imgH="2818926" progId="Prism10.Document">
                  <p:embed/>
                </p:oleObj>
              </mc:Choice>
              <mc:Fallback>
                <p:oleObj name="Prism 10" r:id="rId11" imgW="6446069" imgH="2818926" progId="Prism10.Document">
                  <p:embed/>
                  <p:pic>
                    <p:nvPicPr>
                      <p:cNvPr id="70" name="Objekt 69">
                        <a:extLst>
                          <a:ext uri="{FF2B5EF4-FFF2-40B4-BE49-F238E27FC236}">
                            <a16:creationId xmlns:a16="http://schemas.microsoft.com/office/drawing/2014/main" id="{2BCD6BE3-E95D-4B98-A9A6-DAAED02872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48317" y="4548188"/>
                        <a:ext cx="4643438" cy="20304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kt 1">
            <a:extLst>
              <a:ext uri="{FF2B5EF4-FFF2-40B4-BE49-F238E27FC236}">
                <a16:creationId xmlns:a16="http://schemas.microsoft.com/office/drawing/2014/main" id="{4EE66EE9-2674-44DC-B26D-7BB3CEAA6BA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9337183"/>
              </p:ext>
            </p:extLst>
          </p:nvPr>
        </p:nvGraphicFramePr>
        <p:xfrm>
          <a:off x="4598988" y="239713"/>
          <a:ext cx="2316162" cy="6135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13" imgW="2338721" imgH="6193209" progId="Prism10.Document">
                  <p:embed/>
                </p:oleObj>
              </mc:Choice>
              <mc:Fallback>
                <p:oleObj name="Prism 10" r:id="rId13" imgW="2338721" imgH="6193209" progId="Prism10.Document">
                  <p:embed/>
                  <p:pic>
                    <p:nvPicPr>
                      <p:cNvPr id="2" name="Objekt 1">
                        <a:extLst>
                          <a:ext uri="{FF2B5EF4-FFF2-40B4-BE49-F238E27FC236}">
                            <a16:creationId xmlns:a16="http://schemas.microsoft.com/office/drawing/2014/main" id="{4EE66EE9-2674-44DC-B26D-7BB3CEAA6B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4598988" y="239713"/>
                        <a:ext cx="2316162" cy="6135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hteck 32">
            <a:extLst>
              <a:ext uri="{FF2B5EF4-FFF2-40B4-BE49-F238E27FC236}">
                <a16:creationId xmlns:a16="http://schemas.microsoft.com/office/drawing/2014/main" id="{C399A129-5B1A-43B3-AC1B-8353178ED749}"/>
              </a:ext>
            </a:extLst>
          </p:cNvPr>
          <p:cNvSpPr/>
          <p:nvPr/>
        </p:nvSpPr>
        <p:spPr>
          <a:xfrm>
            <a:off x="123825" y="6335137"/>
            <a:ext cx="2936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/>
              <a:t>g</a:t>
            </a:r>
            <a:endParaRPr lang="de-DE" dirty="0"/>
          </a:p>
        </p:txBody>
      </p:sp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E131D113-11CD-45D7-B40F-34F4608E4059}"/>
              </a:ext>
            </a:extLst>
          </p:cNvPr>
          <p:cNvGrpSpPr/>
          <p:nvPr/>
        </p:nvGrpSpPr>
        <p:grpSpPr>
          <a:xfrm>
            <a:off x="296946" y="6597076"/>
            <a:ext cx="2428374" cy="1077437"/>
            <a:chOff x="110673" y="3746522"/>
            <a:chExt cx="2428374" cy="1077437"/>
          </a:xfrm>
        </p:grpSpPr>
        <p:sp>
          <p:nvSpPr>
            <p:cNvPr id="35" name="Textfeld 34">
              <a:extLst>
                <a:ext uri="{FF2B5EF4-FFF2-40B4-BE49-F238E27FC236}">
                  <a16:creationId xmlns:a16="http://schemas.microsoft.com/office/drawing/2014/main" id="{348B2A63-3807-42C7-B480-4F8E89E9BE5C}"/>
                </a:ext>
              </a:extLst>
            </p:cNvPr>
            <p:cNvSpPr txBox="1"/>
            <p:nvPr/>
          </p:nvSpPr>
          <p:spPr>
            <a:xfrm>
              <a:off x="285750" y="4623904"/>
              <a:ext cx="2072640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700" dirty="0">
                  <a:latin typeface="Arial" panose="020B0604020202020204" pitchFamily="34" charset="0"/>
                  <a:cs typeface="Arial" panose="020B0604020202020204" pitchFamily="34" charset="0"/>
                </a:rPr>
                <a:t>time [</a:t>
              </a:r>
              <a:r>
                <a:rPr lang="de-DE" sz="700" dirty="0" err="1">
                  <a:latin typeface="Arial" panose="020B0604020202020204" pitchFamily="34" charset="0"/>
                  <a:cs typeface="Arial" panose="020B0604020202020204" pitchFamily="34" charset="0"/>
                </a:rPr>
                <a:t>days</a:t>
              </a:r>
              <a:r>
                <a:rPr lang="de-DE" sz="700" dirty="0">
                  <a:latin typeface="Arial" panose="020B0604020202020204" pitchFamily="34" charset="0"/>
                  <a:cs typeface="Arial" panose="020B0604020202020204" pitchFamily="34" charset="0"/>
                </a:rPr>
                <a:t>]</a:t>
              </a:r>
            </a:p>
          </p:txBody>
        </p:sp>
        <p:pic>
          <p:nvPicPr>
            <p:cNvPr id="36" name="Grafik 35">
              <a:extLst>
                <a:ext uri="{FF2B5EF4-FFF2-40B4-BE49-F238E27FC236}">
                  <a16:creationId xmlns:a16="http://schemas.microsoft.com/office/drawing/2014/main" id="{9F260735-A6DA-469D-BD31-BC9C92224D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1078667" y="3768005"/>
              <a:ext cx="502098" cy="188448"/>
            </a:xfrm>
            <a:prstGeom prst="rect">
              <a:avLst/>
            </a:prstGeom>
          </p:spPr>
        </p:pic>
        <p:pic>
          <p:nvPicPr>
            <p:cNvPr id="37" name="Grafik 36">
              <a:extLst>
                <a:ext uri="{FF2B5EF4-FFF2-40B4-BE49-F238E27FC236}">
                  <a16:creationId xmlns:a16="http://schemas.microsoft.com/office/drawing/2014/main" id="{0AF1232E-97C4-44EE-B9BA-A8C2E8581FEE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443006" y="3746522"/>
              <a:ext cx="281106" cy="230853"/>
            </a:xfrm>
            <a:prstGeom prst="rect">
              <a:avLst/>
            </a:prstGeom>
          </p:spPr>
        </p:pic>
        <p:pic>
          <p:nvPicPr>
            <p:cNvPr id="38" name="Grafik 37">
              <a:extLst>
                <a:ext uri="{FF2B5EF4-FFF2-40B4-BE49-F238E27FC236}">
                  <a16:creationId xmlns:a16="http://schemas.microsoft.com/office/drawing/2014/main" id="{73B5CCE3-52B1-42CF-8BDC-249D1AC8A621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1751221" y="3766882"/>
              <a:ext cx="676529" cy="169132"/>
            </a:xfrm>
            <a:prstGeom prst="rect">
              <a:avLst/>
            </a:prstGeom>
          </p:spPr>
        </p:pic>
        <p:sp>
          <p:nvSpPr>
            <p:cNvPr id="46" name="Rechteck 45">
              <a:extLst>
                <a:ext uri="{FF2B5EF4-FFF2-40B4-BE49-F238E27FC236}">
                  <a16:creationId xmlns:a16="http://schemas.microsoft.com/office/drawing/2014/main" id="{EA54423A-706E-40A5-A5FF-330F652DCFF9}"/>
                </a:ext>
              </a:extLst>
            </p:cNvPr>
            <p:cNvSpPr/>
            <p:nvPr/>
          </p:nvSpPr>
          <p:spPr>
            <a:xfrm>
              <a:off x="288343" y="4095417"/>
              <a:ext cx="1557125" cy="3524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68000">
                  <a:srgbClr val="FFDFDF"/>
                </a:gs>
                <a:gs pos="100000">
                  <a:srgbClr val="FF9E9E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7" name="Gerader Verbinder 46">
              <a:extLst>
                <a:ext uri="{FF2B5EF4-FFF2-40B4-BE49-F238E27FC236}">
                  <a16:creationId xmlns:a16="http://schemas.microsoft.com/office/drawing/2014/main" id="{D9817AE1-B59A-44EF-A2F6-0F3678BEAE6A}"/>
                </a:ext>
              </a:extLst>
            </p:cNvPr>
            <p:cNvCxnSpPr/>
            <p:nvPr/>
          </p:nvCxnSpPr>
          <p:spPr>
            <a:xfrm>
              <a:off x="290018" y="4098772"/>
              <a:ext cx="0" cy="34784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Gerader Verbinder 47">
              <a:extLst>
                <a:ext uri="{FF2B5EF4-FFF2-40B4-BE49-F238E27FC236}">
                  <a16:creationId xmlns:a16="http://schemas.microsoft.com/office/drawing/2014/main" id="{9750B5DD-F067-4727-BE64-93366F23384B}"/>
                </a:ext>
              </a:extLst>
            </p:cNvPr>
            <p:cNvCxnSpPr/>
            <p:nvPr/>
          </p:nvCxnSpPr>
          <p:spPr>
            <a:xfrm>
              <a:off x="547862" y="4273819"/>
              <a:ext cx="0" cy="17280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Gerader Verbinder 48">
              <a:extLst>
                <a:ext uri="{FF2B5EF4-FFF2-40B4-BE49-F238E27FC236}">
                  <a16:creationId xmlns:a16="http://schemas.microsoft.com/office/drawing/2014/main" id="{C56E0519-7186-4089-B9C5-1AC6970B2DA4}"/>
                </a:ext>
              </a:extLst>
            </p:cNvPr>
            <p:cNvCxnSpPr/>
            <p:nvPr/>
          </p:nvCxnSpPr>
          <p:spPr>
            <a:xfrm>
              <a:off x="805706" y="4098772"/>
              <a:ext cx="0" cy="34784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0" name="Textfeld 49">
              <a:extLst>
                <a:ext uri="{FF2B5EF4-FFF2-40B4-BE49-F238E27FC236}">
                  <a16:creationId xmlns:a16="http://schemas.microsoft.com/office/drawing/2014/main" id="{EC1A6332-F355-48A2-8EA4-3C903E28C907}"/>
                </a:ext>
              </a:extLst>
            </p:cNvPr>
            <p:cNvSpPr txBox="1"/>
            <p:nvPr/>
          </p:nvSpPr>
          <p:spPr>
            <a:xfrm>
              <a:off x="884448" y="4086590"/>
              <a:ext cx="870535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700" dirty="0">
                  <a:latin typeface="Arial" panose="020B0604020202020204" pitchFamily="34" charset="0"/>
                  <a:cs typeface="Arial" panose="020B0604020202020204" pitchFamily="34" charset="0"/>
                </a:rPr>
                <a:t>Differentiation</a:t>
              </a:r>
            </a:p>
          </p:txBody>
        </p:sp>
        <p:sp>
          <p:nvSpPr>
            <p:cNvPr id="51" name="Textfeld 50">
              <a:extLst>
                <a:ext uri="{FF2B5EF4-FFF2-40B4-BE49-F238E27FC236}">
                  <a16:creationId xmlns:a16="http://schemas.microsoft.com/office/drawing/2014/main" id="{4083CCA2-A527-4BE7-AC29-717558ECA120}"/>
                </a:ext>
              </a:extLst>
            </p:cNvPr>
            <p:cNvSpPr txBox="1"/>
            <p:nvPr/>
          </p:nvSpPr>
          <p:spPr>
            <a:xfrm>
              <a:off x="627431" y="4454892"/>
              <a:ext cx="361338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700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54" name="Textfeld 53">
              <a:extLst>
                <a:ext uri="{FF2B5EF4-FFF2-40B4-BE49-F238E27FC236}">
                  <a16:creationId xmlns:a16="http://schemas.microsoft.com/office/drawing/2014/main" id="{B7458E4E-1DF9-4B7B-A70B-DE3249F791E0}"/>
                </a:ext>
              </a:extLst>
            </p:cNvPr>
            <p:cNvSpPr txBox="1"/>
            <p:nvPr/>
          </p:nvSpPr>
          <p:spPr>
            <a:xfrm>
              <a:off x="1660947" y="4454892"/>
              <a:ext cx="361338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700" dirty="0"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cxnSp>
          <p:nvCxnSpPr>
            <p:cNvPr id="55" name="Gerader Verbinder 54">
              <a:extLst>
                <a:ext uri="{FF2B5EF4-FFF2-40B4-BE49-F238E27FC236}">
                  <a16:creationId xmlns:a16="http://schemas.microsoft.com/office/drawing/2014/main" id="{139EA820-7A1E-4CA4-B3A1-B7A23E727A8B}"/>
                </a:ext>
              </a:extLst>
            </p:cNvPr>
            <p:cNvCxnSpPr/>
            <p:nvPr/>
          </p:nvCxnSpPr>
          <p:spPr>
            <a:xfrm>
              <a:off x="1063550" y="4272696"/>
              <a:ext cx="0" cy="17392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Gerader Verbinder 56">
              <a:extLst>
                <a:ext uri="{FF2B5EF4-FFF2-40B4-BE49-F238E27FC236}">
                  <a16:creationId xmlns:a16="http://schemas.microsoft.com/office/drawing/2014/main" id="{C138C24B-EF66-4594-9621-AA3C91D1235C}"/>
                </a:ext>
              </a:extLst>
            </p:cNvPr>
            <p:cNvCxnSpPr/>
            <p:nvPr/>
          </p:nvCxnSpPr>
          <p:spPr>
            <a:xfrm>
              <a:off x="1321394" y="4272696"/>
              <a:ext cx="0" cy="17392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Gerader Verbinder 57">
              <a:extLst>
                <a:ext uri="{FF2B5EF4-FFF2-40B4-BE49-F238E27FC236}">
                  <a16:creationId xmlns:a16="http://schemas.microsoft.com/office/drawing/2014/main" id="{04A04DE3-5B45-4692-AA5C-26B692085C2E}"/>
                </a:ext>
              </a:extLst>
            </p:cNvPr>
            <p:cNvCxnSpPr/>
            <p:nvPr/>
          </p:nvCxnSpPr>
          <p:spPr>
            <a:xfrm>
              <a:off x="1579238" y="4272696"/>
              <a:ext cx="0" cy="17392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9" name="Textfeld 58">
              <a:extLst>
                <a:ext uri="{FF2B5EF4-FFF2-40B4-BE49-F238E27FC236}">
                  <a16:creationId xmlns:a16="http://schemas.microsoft.com/office/drawing/2014/main" id="{97ECD82C-790B-4DBF-9B31-84CA5E15E669}"/>
                </a:ext>
              </a:extLst>
            </p:cNvPr>
            <p:cNvSpPr txBox="1"/>
            <p:nvPr/>
          </p:nvSpPr>
          <p:spPr>
            <a:xfrm>
              <a:off x="1144189" y="4454892"/>
              <a:ext cx="361338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700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60" name="Textfeld 59">
              <a:extLst>
                <a:ext uri="{FF2B5EF4-FFF2-40B4-BE49-F238E27FC236}">
                  <a16:creationId xmlns:a16="http://schemas.microsoft.com/office/drawing/2014/main" id="{33216B67-1CB1-405E-AA9F-CD763B0B04D6}"/>
                </a:ext>
              </a:extLst>
            </p:cNvPr>
            <p:cNvSpPr txBox="1"/>
            <p:nvPr/>
          </p:nvSpPr>
          <p:spPr>
            <a:xfrm>
              <a:off x="885810" y="4454892"/>
              <a:ext cx="361338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700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61" name="Textfeld 60">
              <a:extLst>
                <a:ext uri="{FF2B5EF4-FFF2-40B4-BE49-F238E27FC236}">
                  <a16:creationId xmlns:a16="http://schemas.microsoft.com/office/drawing/2014/main" id="{BE119E9E-7DA2-4FE3-8B6F-B2C6BA497615}"/>
                </a:ext>
              </a:extLst>
            </p:cNvPr>
            <p:cNvSpPr txBox="1"/>
            <p:nvPr/>
          </p:nvSpPr>
          <p:spPr>
            <a:xfrm>
              <a:off x="1402568" y="4454892"/>
              <a:ext cx="361338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700" dirty="0"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62" name="Textfeld 61">
              <a:extLst>
                <a:ext uri="{FF2B5EF4-FFF2-40B4-BE49-F238E27FC236}">
                  <a16:creationId xmlns:a16="http://schemas.microsoft.com/office/drawing/2014/main" id="{58CB8761-8AB6-4559-99A3-32836CC993BE}"/>
                </a:ext>
              </a:extLst>
            </p:cNvPr>
            <p:cNvSpPr txBox="1"/>
            <p:nvPr/>
          </p:nvSpPr>
          <p:spPr>
            <a:xfrm>
              <a:off x="369052" y="4454892"/>
              <a:ext cx="361338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700" dirty="0">
                  <a:latin typeface="Arial" panose="020B0604020202020204" pitchFamily="34" charset="0"/>
                  <a:cs typeface="Arial" panose="020B0604020202020204" pitchFamily="34" charset="0"/>
                </a:rPr>
                <a:t>-1</a:t>
              </a:r>
            </a:p>
          </p:txBody>
        </p:sp>
        <p:sp>
          <p:nvSpPr>
            <p:cNvPr id="63" name="Rechteck 62">
              <a:extLst>
                <a:ext uri="{FF2B5EF4-FFF2-40B4-BE49-F238E27FC236}">
                  <a16:creationId xmlns:a16="http://schemas.microsoft.com/office/drawing/2014/main" id="{BDEC95AD-0619-44B2-9E38-2A9EBC7A8BC3}"/>
                </a:ext>
              </a:extLst>
            </p:cNvPr>
            <p:cNvSpPr/>
            <p:nvPr/>
          </p:nvSpPr>
          <p:spPr>
            <a:xfrm>
              <a:off x="1843089" y="4095417"/>
              <a:ext cx="509586" cy="352425"/>
            </a:xfrm>
            <a:prstGeom prst="rect">
              <a:avLst/>
            </a:prstGeom>
            <a:solidFill>
              <a:srgbClr val="FFA3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4" name="Gerader Verbinder 63">
              <a:extLst>
                <a:ext uri="{FF2B5EF4-FFF2-40B4-BE49-F238E27FC236}">
                  <a16:creationId xmlns:a16="http://schemas.microsoft.com/office/drawing/2014/main" id="{3D3106E2-62FE-417C-B4A4-8C4674203A4C}"/>
                </a:ext>
              </a:extLst>
            </p:cNvPr>
            <p:cNvCxnSpPr/>
            <p:nvPr/>
          </p:nvCxnSpPr>
          <p:spPr>
            <a:xfrm>
              <a:off x="2094926" y="4272696"/>
              <a:ext cx="0" cy="17280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5" name="Gerader Verbinder 64">
              <a:extLst>
                <a:ext uri="{FF2B5EF4-FFF2-40B4-BE49-F238E27FC236}">
                  <a16:creationId xmlns:a16="http://schemas.microsoft.com/office/drawing/2014/main" id="{3D31A6BA-38E0-4D5B-9F41-EB51A56E14C4}"/>
                </a:ext>
              </a:extLst>
            </p:cNvPr>
            <p:cNvCxnSpPr/>
            <p:nvPr/>
          </p:nvCxnSpPr>
          <p:spPr>
            <a:xfrm>
              <a:off x="2352768" y="4098772"/>
              <a:ext cx="0" cy="34784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6" name="Gerade Verbindung mit Pfeil 65">
              <a:extLst>
                <a:ext uri="{FF2B5EF4-FFF2-40B4-BE49-F238E27FC236}">
                  <a16:creationId xmlns:a16="http://schemas.microsoft.com/office/drawing/2014/main" id="{C3C46880-32E1-48C3-A4BE-AAD49B5084D3}"/>
                </a:ext>
              </a:extLst>
            </p:cNvPr>
            <p:cNvCxnSpPr>
              <a:cxnSpLocks/>
              <a:endCxn id="63" idx="3"/>
            </p:cNvCxnSpPr>
            <p:nvPr/>
          </p:nvCxnSpPr>
          <p:spPr>
            <a:xfrm flipV="1">
              <a:off x="290018" y="4271630"/>
              <a:ext cx="2062657" cy="1066"/>
            </a:xfrm>
            <a:prstGeom prst="straightConnector1">
              <a:avLst/>
            </a:prstGeom>
            <a:ln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7" name="Textfeld 66">
              <a:extLst>
                <a:ext uri="{FF2B5EF4-FFF2-40B4-BE49-F238E27FC236}">
                  <a16:creationId xmlns:a16="http://schemas.microsoft.com/office/drawing/2014/main" id="{1FB09DE9-D9E8-4562-A0BD-92816932E522}"/>
                </a:ext>
              </a:extLst>
            </p:cNvPr>
            <p:cNvSpPr txBox="1"/>
            <p:nvPr/>
          </p:nvSpPr>
          <p:spPr>
            <a:xfrm>
              <a:off x="1805140" y="4086588"/>
              <a:ext cx="567538" cy="2000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7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siRNA</a:t>
              </a:r>
              <a:endParaRPr lang="de-DE" sz="7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8" name="Textfeld 67">
              <a:extLst>
                <a:ext uri="{FF2B5EF4-FFF2-40B4-BE49-F238E27FC236}">
                  <a16:creationId xmlns:a16="http://schemas.microsoft.com/office/drawing/2014/main" id="{B5EC9640-57CC-4190-AE65-9603400B879D}"/>
                </a:ext>
              </a:extLst>
            </p:cNvPr>
            <p:cNvSpPr txBox="1"/>
            <p:nvPr/>
          </p:nvSpPr>
          <p:spPr>
            <a:xfrm>
              <a:off x="1919326" y="4454892"/>
              <a:ext cx="361338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700" dirty="0"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69" name="Textfeld 68">
              <a:extLst>
                <a:ext uri="{FF2B5EF4-FFF2-40B4-BE49-F238E27FC236}">
                  <a16:creationId xmlns:a16="http://schemas.microsoft.com/office/drawing/2014/main" id="{B5907650-C054-4CF1-8B59-38139FDBB87A}"/>
                </a:ext>
              </a:extLst>
            </p:cNvPr>
            <p:cNvSpPr txBox="1"/>
            <p:nvPr/>
          </p:nvSpPr>
          <p:spPr>
            <a:xfrm>
              <a:off x="2177709" y="4454892"/>
              <a:ext cx="361338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700" dirty="0"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</a:p>
          </p:txBody>
        </p:sp>
        <p:cxnSp>
          <p:nvCxnSpPr>
            <p:cNvPr id="71" name="Gerader Verbinder 70">
              <a:extLst>
                <a:ext uri="{FF2B5EF4-FFF2-40B4-BE49-F238E27FC236}">
                  <a16:creationId xmlns:a16="http://schemas.microsoft.com/office/drawing/2014/main" id="{A777B108-A0C0-4DE3-A1CA-D69EEDAE867D}"/>
                </a:ext>
              </a:extLst>
            </p:cNvPr>
            <p:cNvCxnSpPr/>
            <p:nvPr/>
          </p:nvCxnSpPr>
          <p:spPr>
            <a:xfrm>
              <a:off x="1837082" y="4098772"/>
              <a:ext cx="0" cy="347847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2" name="Textfeld 71">
              <a:extLst>
                <a:ext uri="{FF2B5EF4-FFF2-40B4-BE49-F238E27FC236}">
                  <a16:creationId xmlns:a16="http://schemas.microsoft.com/office/drawing/2014/main" id="{C2FA91B6-E34E-4734-9D22-B9CC4001F16A}"/>
                </a:ext>
              </a:extLst>
            </p:cNvPr>
            <p:cNvSpPr txBox="1"/>
            <p:nvPr/>
          </p:nvSpPr>
          <p:spPr>
            <a:xfrm>
              <a:off x="110673" y="4454892"/>
              <a:ext cx="361338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700" dirty="0">
                  <a:latin typeface="Arial" panose="020B0604020202020204" pitchFamily="34" charset="0"/>
                  <a:cs typeface="Arial" panose="020B0604020202020204" pitchFamily="34" charset="0"/>
                </a:rPr>
                <a:t>-2</a:t>
              </a:r>
            </a:p>
          </p:txBody>
        </p:sp>
      </p:grpSp>
      <p:sp>
        <p:nvSpPr>
          <p:cNvPr id="73" name="Textfeld 72">
            <a:extLst>
              <a:ext uri="{FF2B5EF4-FFF2-40B4-BE49-F238E27FC236}">
                <a16:creationId xmlns:a16="http://schemas.microsoft.com/office/drawing/2014/main" id="{9B5E663D-CF99-40FC-80F8-34098FD2EEC5}"/>
              </a:ext>
            </a:extLst>
          </p:cNvPr>
          <p:cNvSpPr txBox="1"/>
          <p:nvPr/>
        </p:nvSpPr>
        <p:spPr>
          <a:xfrm>
            <a:off x="1696901" y="7634932"/>
            <a:ext cx="257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i</a:t>
            </a:r>
          </a:p>
        </p:txBody>
      </p:sp>
      <p:sp>
        <p:nvSpPr>
          <p:cNvPr id="74" name="Textfeld 73">
            <a:extLst>
              <a:ext uri="{FF2B5EF4-FFF2-40B4-BE49-F238E27FC236}">
                <a16:creationId xmlns:a16="http://schemas.microsoft.com/office/drawing/2014/main" id="{84D4DE43-C3DE-4C7F-8417-0400944A5666}"/>
              </a:ext>
            </a:extLst>
          </p:cNvPr>
          <p:cNvSpPr txBox="1"/>
          <p:nvPr/>
        </p:nvSpPr>
        <p:spPr>
          <a:xfrm>
            <a:off x="123825" y="7634932"/>
            <a:ext cx="257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h</a:t>
            </a:r>
          </a:p>
        </p:txBody>
      </p:sp>
      <p:sp>
        <p:nvSpPr>
          <p:cNvPr id="75" name="Textfeld 74">
            <a:extLst>
              <a:ext uri="{FF2B5EF4-FFF2-40B4-BE49-F238E27FC236}">
                <a16:creationId xmlns:a16="http://schemas.microsoft.com/office/drawing/2014/main" id="{2A5D0463-D9BC-45D3-A492-D2AB6BCF6077}"/>
              </a:ext>
            </a:extLst>
          </p:cNvPr>
          <p:cNvSpPr txBox="1"/>
          <p:nvPr/>
        </p:nvSpPr>
        <p:spPr>
          <a:xfrm>
            <a:off x="4313578" y="7634932"/>
            <a:ext cx="257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j</a:t>
            </a:r>
          </a:p>
        </p:txBody>
      </p:sp>
      <p:graphicFrame>
        <p:nvGraphicFramePr>
          <p:cNvPr id="76" name="Objekt 75">
            <a:extLst>
              <a:ext uri="{FF2B5EF4-FFF2-40B4-BE49-F238E27FC236}">
                <a16:creationId xmlns:a16="http://schemas.microsoft.com/office/drawing/2014/main" id="{22CA8DAA-0987-4401-AD3D-5A232802F3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1635059"/>
              </p:ext>
            </p:extLst>
          </p:nvPr>
        </p:nvGraphicFramePr>
        <p:xfrm>
          <a:off x="296180" y="7677580"/>
          <a:ext cx="1482725" cy="168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18" imgW="2280739" imgH="2585906" progId="Prism10.Document">
                  <p:embed/>
                </p:oleObj>
              </mc:Choice>
              <mc:Fallback>
                <p:oleObj name="Prism 10" r:id="rId18" imgW="2280739" imgH="2585906" progId="Prism10.Document">
                  <p:embed/>
                  <p:pic>
                    <p:nvPicPr>
                      <p:cNvPr id="34" name="Objekt 33">
                        <a:extLst>
                          <a:ext uri="{FF2B5EF4-FFF2-40B4-BE49-F238E27FC236}">
                            <a16:creationId xmlns:a16="http://schemas.microsoft.com/office/drawing/2014/main" id="{90E6BA97-87DE-4B19-BEB8-714A1CA025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296180" y="7677580"/>
                        <a:ext cx="1482725" cy="1681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7" name="Gruppieren 76">
            <a:extLst>
              <a:ext uri="{FF2B5EF4-FFF2-40B4-BE49-F238E27FC236}">
                <a16:creationId xmlns:a16="http://schemas.microsoft.com/office/drawing/2014/main" id="{9A468A89-EC7B-471A-AF7D-E22CEE1810A1}"/>
              </a:ext>
            </a:extLst>
          </p:cNvPr>
          <p:cNvGrpSpPr/>
          <p:nvPr/>
        </p:nvGrpSpPr>
        <p:grpSpPr>
          <a:xfrm>
            <a:off x="1640476" y="7623019"/>
            <a:ext cx="2618218" cy="1523178"/>
            <a:chOff x="1747156" y="4853782"/>
            <a:chExt cx="2618218" cy="1523178"/>
          </a:xfrm>
        </p:grpSpPr>
        <p:grpSp>
          <p:nvGrpSpPr>
            <p:cNvPr id="78" name="Gruppieren 77">
              <a:extLst>
                <a:ext uri="{FF2B5EF4-FFF2-40B4-BE49-F238E27FC236}">
                  <a16:creationId xmlns:a16="http://schemas.microsoft.com/office/drawing/2014/main" id="{E20C1F65-47BA-495E-B2DA-A13C05E7C771}"/>
                </a:ext>
              </a:extLst>
            </p:cNvPr>
            <p:cNvGrpSpPr/>
            <p:nvPr/>
          </p:nvGrpSpPr>
          <p:grpSpPr>
            <a:xfrm>
              <a:off x="1747156" y="4853782"/>
              <a:ext cx="2618218" cy="1523178"/>
              <a:chOff x="58056" y="4739482"/>
              <a:chExt cx="2618218" cy="1523178"/>
            </a:xfrm>
          </p:grpSpPr>
          <p:grpSp>
            <p:nvGrpSpPr>
              <p:cNvPr id="80" name="Gruppieren 79">
                <a:extLst>
                  <a:ext uri="{FF2B5EF4-FFF2-40B4-BE49-F238E27FC236}">
                    <a16:creationId xmlns:a16="http://schemas.microsoft.com/office/drawing/2014/main" id="{90FAAC4C-CB8E-4479-BB7E-A14737E211FE}"/>
                  </a:ext>
                </a:extLst>
              </p:cNvPr>
              <p:cNvGrpSpPr/>
              <p:nvPr/>
            </p:nvGrpSpPr>
            <p:grpSpPr>
              <a:xfrm>
                <a:off x="58056" y="4739482"/>
                <a:ext cx="2618218" cy="1523178"/>
                <a:chOff x="0" y="5370157"/>
                <a:chExt cx="2618218" cy="1523178"/>
              </a:xfrm>
            </p:grpSpPr>
            <p:grpSp>
              <p:nvGrpSpPr>
                <p:cNvPr id="85" name="Gruppieren 84">
                  <a:extLst>
                    <a:ext uri="{FF2B5EF4-FFF2-40B4-BE49-F238E27FC236}">
                      <a16:creationId xmlns:a16="http://schemas.microsoft.com/office/drawing/2014/main" id="{BA68F260-663C-41D7-A0DE-ED21964E96CA}"/>
                    </a:ext>
                  </a:extLst>
                </p:cNvPr>
                <p:cNvGrpSpPr/>
                <p:nvPr/>
              </p:nvGrpSpPr>
              <p:grpSpPr>
                <a:xfrm>
                  <a:off x="0" y="5370157"/>
                  <a:ext cx="2419895" cy="1523178"/>
                  <a:chOff x="0" y="4221485"/>
                  <a:chExt cx="2419895" cy="1523178"/>
                </a:xfrm>
              </p:grpSpPr>
              <p:sp>
                <p:nvSpPr>
                  <p:cNvPr id="94" name="Textfeld 93">
                    <a:extLst>
                      <a:ext uri="{FF2B5EF4-FFF2-40B4-BE49-F238E27FC236}">
                        <a16:creationId xmlns:a16="http://schemas.microsoft.com/office/drawing/2014/main" id="{C1564C9F-B1AF-4386-8168-33FD8704C0F5}"/>
                      </a:ext>
                    </a:extLst>
                  </p:cNvPr>
                  <p:cNvSpPr txBox="1"/>
                  <p:nvPr/>
                </p:nvSpPr>
                <p:spPr>
                  <a:xfrm>
                    <a:off x="0" y="4954891"/>
                    <a:ext cx="643128" cy="21544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r"/>
                    <a:r>
                      <a:rPr lang="de-DE" sz="8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p-Akt</a:t>
                    </a:r>
                  </a:p>
                </p:txBody>
              </p:sp>
              <p:sp>
                <p:nvSpPr>
                  <p:cNvPr id="95" name="Textfeld 94">
                    <a:extLst>
                      <a:ext uri="{FF2B5EF4-FFF2-40B4-BE49-F238E27FC236}">
                        <a16:creationId xmlns:a16="http://schemas.microsoft.com/office/drawing/2014/main" id="{B9A97065-2F20-42C3-AE9B-8CDAF7E2833A}"/>
                      </a:ext>
                    </a:extLst>
                  </p:cNvPr>
                  <p:cNvSpPr txBox="1"/>
                  <p:nvPr/>
                </p:nvSpPr>
                <p:spPr>
                  <a:xfrm>
                    <a:off x="0" y="5139137"/>
                    <a:ext cx="643128" cy="21544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r"/>
                    <a:r>
                      <a:rPr lang="de-DE" sz="8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Akt</a:t>
                    </a:r>
                  </a:p>
                </p:txBody>
              </p:sp>
              <p:sp>
                <p:nvSpPr>
                  <p:cNvPr id="96" name="Textfeld 95">
                    <a:extLst>
                      <a:ext uri="{FF2B5EF4-FFF2-40B4-BE49-F238E27FC236}">
                        <a16:creationId xmlns:a16="http://schemas.microsoft.com/office/drawing/2014/main" id="{253827AA-3C8D-4BE6-ACB3-EA38FBEC9BC8}"/>
                      </a:ext>
                    </a:extLst>
                  </p:cNvPr>
                  <p:cNvSpPr txBox="1"/>
                  <p:nvPr/>
                </p:nvSpPr>
                <p:spPr>
                  <a:xfrm>
                    <a:off x="0" y="5323479"/>
                    <a:ext cx="643128" cy="21544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r"/>
                    <a:r>
                      <a:rPr lang="de-DE" sz="800" b="1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Picalm</a:t>
                    </a:r>
                    <a:endParaRPr lang="de-DE" sz="800" b="1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97" name="Textfeld 96">
                    <a:extLst>
                      <a:ext uri="{FF2B5EF4-FFF2-40B4-BE49-F238E27FC236}">
                        <a16:creationId xmlns:a16="http://schemas.microsoft.com/office/drawing/2014/main" id="{02662C7D-B14E-449E-BD7F-EFD034796A3B}"/>
                      </a:ext>
                    </a:extLst>
                  </p:cNvPr>
                  <p:cNvSpPr txBox="1"/>
                  <p:nvPr/>
                </p:nvSpPr>
                <p:spPr>
                  <a:xfrm>
                    <a:off x="0" y="5529219"/>
                    <a:ext cx="643128" cy="21544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r"/>
                    <a:r>
                      <a:rPr lang="de-DE" sz="800" b="1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Gapdh</a:t>
                    </a:r>
                    <a:endParaRPr lang="de-DE" sz="800" b="1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98" name="Textfeld 97">
                    <a:extLst>
                      <a:ext uri="{FF2B5EF4-FFF2-40B4-BE49-F238E27FC236}">
                        <a16:creationId xmlns:a16="http://schemas.microsoft.com/office/drawing/2014/main" id="{27C0B7E2-8851-45CF-BC24-AFF0E20C9392}"/>
                      </a:ext>
                    </a:extLst>
                  </p:cNvPr>
                  <p:cNvSpPr txBox="1"/>
                  <p:nvPr/>
                </p:nvSpPr>
                <p:spPr>
                  <a:xfrm rot="18887266">
                    <a:off x="647249" y="4498996"/>
                    <a:ext cx="434734" cy="2308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sz="900" b="1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siNT</a:t>
                    </a:r>
                    <a:endParaRPr lang="de-DE" sz="900" b="1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99" name="Textfeld 98">
                    <a:extLst>
                      <a:ext uri="{FF2B5EF4-FFF2-40B4-BE49-F238E27FC236}">
                        <a16:creationId xmlns:a16="http://schemas.microsoft.com/office/drawing/2014/main" id="{76558FC0-A586-4301-9F4A-08623CC3B967}"/>
                      </a:ext>
                    </a:extLst>
                  </p:cNvPr>
                  <p:cNvSpPr txBox="1"/>
                  <p:nvPr/>
                </p:nvSpPr>
                <p:spPr>
                  <a:xfrm rot="18887266">
                    <a:off x="789388" y="4432441"/>
                    <a:ext cx="652743" cy="2308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sz="900" b="1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si</a:t>
                    </a:r>
                    <a:r>
                      <a:rPr lang="de-DE" sz="900" b="1" i="1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Picalm</a:t>
                    </a:r>
                    <a:endParaRPr lang="de-DE" sz="900" b="1" i="1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00" name="Textfeld 99">
                    <a:extLst>
                      <a:ext uri="{FF2B5EF4-FFF2-40B4-BE49-F238E27FC236}">
                        <a16:creationId xmlns:a16="http://schemas.microsoft.com/office/drawing/2014/main" id="{5470288B-45F8-41F4-9132-C60CFCFDA9A1}"/>
                      </a:ext>
                    </a:extLst>
                  </p:cNvPr>
                  <p:cNvSpPr txBox="1"/>
                  <p:nvPr/>
                </p:nvSpPr>
                <p:spPr>
                  <a:xfrm rot="18887266">
                    <a:off x="1028249" y="4521856"/>
                    <a:ext cx="434734" cy="2308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sz="900" b="1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siNT</a:t>
                    </a:r>
                    <a:endParaRPr lang="de-DE" sz="900" b="1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01" name="Textfeld 100">
                    <a:extLst>
                      <a:ext uri="{FF2B5EF4-FFF2-40B4-BE49-F238E27FC236}">
                        <a16:creationId xmlns:a16="http://schemas.microsoft.com/office/drawing/2014/main" id="{E42EEB56-6B33-456B-AF96-4A2FC4FC1CDA}"/>
                      </a:ext>
                    </a:extLst>
                  </p:cNvPr>
                  <p:cNvSpPr txBox="1"/>
                  <p:nvPr/>
                </p:nvSpPr>
                <p:spPr>
                  <a:xfrm rot="18887266">
                    <a:off x="1170388" y="4455301"/>
                    <a:ext cx="652743" cy="2308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sz="900" b="1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si</a:t>
                    </a:r>
                    <a:r>
                      <a:rPr lang="de-DE" sz="900" b="1" i="1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Picalm</a:t>
                    </a:r>
                    <a:endParaRPr lang="de-DE" sz="900" b="1" i="1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02" name="Textfeld 101">
                    <a:extLst>
                      <a:ext uri="{FF2B5EF4-FFF2-40B4-BE49-F238E27FC236}">
                        <a16:creationId xmlns:a16="http://schemas.microsoft.com/office/drawing/2014/main" id="{9C9A1522-C18C-46DC-8286-A4C15B4B4DCC}"/>
                      </a:ext>
                    </a:extLst>
                  </p:cNvPr>
                  <p:cNvSpPr txBox="1"/>
                  <p:nvPr/>
                </p:nvSpPr>
                <p:spPr>
                  <a:xfrm rot="18887266">
                    <a:off x="1424487" y="4521857"/>
                    <a:ext cx="434734" cy="2308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sz="900" b="1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siNT</a:t>
                    </a:r>
                    <a:endParaRPr lang="de-DE" sz="900" b="1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03" name="Textfeld 102">
                    <a:extLst>
                      <a:ext uri="{FF2B5EF4-FFF2-40B4-BE49-F238E27FC236}">
                        <a16:creationId xmlns:a16="http://schemas.microsoft.com/office/drawing/2014/main" id="{A19E75D0-13AF-4E10-9806-DC79B08A59E7}"/>
                      </a:ext>
                    </a:extLst>
                  </p:cNvPr>
                  <p:cNvSpPr txBox="1"/>
                  <p:nvPr/>
                </p:nvSpPr>
                <p:spPr>
                  <a:xfrm rot="18887266">
                    <a:off x="1574247" y="4455301"/>
                    <a:ext cx="652743" cy="2308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sz="900" b="1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si</a:t>
                    </a:r>
                    <a:r>
                      <a:rPr lang="de-DE" sz="900" b="1" i="1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Picalm</a:t>
                    </a:r>
                    <a:endParaRPr lang="de-DE" sz="900" b="1" i="1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04" name="Textfeld 103">
                    <a:extLst>
                      <a:ext uri="{FF2B5EF4-FFF2-40B4-BE49-F238E27FC236}">
                        <a16:creationId xmlns:a16="http://schemas.microsoft.com/office/drawing/2014/main" id="{A9FBE831-5036-413E-AC56-FD0F93858134}"/>
                      </a:ext>
                    </a:extLst>
                  </p:cNvPr>
                  <p:cNvSpPr txBox="1"/>
                  <p:nvPr/>
                </p:nvSpPr>
                <p:spPr>
                  <a:xfrm rot="18887266">
                    <a:off x="1835968" y="4506616"/>
                    <a:ext cx="434734" cy="2308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sz="900" b="1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siNT</a:t>
                    </a:r>
                    <a:endParaRPr lang="de-DE" sz="900" b="1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sp>
                <p:nvSpPr>
                  <p:cNvPr id="105" name="Textfeld 104">
                    <a:extLst>
                      <a:ext uri="{FF2B5EF4-FFF2-40B4-BE49-F238E27FC236}">
                        <a16:creationId xmlns:a16="http://schemas.microsoft.com/office/drawing/2014/main" id="{309A5A5E-999A-4ED5-A60A-7A7C8697B52D}"/>
                      </a:ext>
                    </a:extLst>
                  </p:cNvPr>
                  <p:cNvSpPr txBox="1"/>
                  <p:nvPr/>
                </p:nvSpPr>
                <p:spPr>
                  <a:xfrm rot="18887266">
                    <a:off x="1978107" y="4440061"/>
                    <a:ext cx="652743" cy="2308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sz="900" b="1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si</a:t>
                    </a:r>
                    <a:r>
                      <a:rPr lang="de-DE" sz="900" b="1" i="1" dirty="0" err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Picalm</a:t>
                    </a:r>
                    <a:endParaRPr lang="de-DE" sz="900" b="1" i="1" dirty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p:txBody>
              </p:sp>
              <p:pic>
                <p:nvPicPr>
                  <p:cNvPr id="106" name="Grafik 105">
                    <a:extLst>
                      <a:ext uri="{FF2B5EF4-FFF2-40B4-BE49-F238E27FC236}">
                        <a16:creationId xmlns:a16="http://schemas.microsoft.com/office/drawing/2014/main" id="{E6768131-A2D7-4F69-8A26-5CE0BE0475A3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20"/>
                  <a:srcRect l="12862" t="78409" r="69899" b="14790"/>
                  <a:stretch/>
                </p:blipFill>
                <p:spPr>
                  <a:xfrm>
                    <a:off x="707136" y="4809552"/>
                    <a:ext cx="390144" cy="105314"/>
                  </a:xfrm>
                  <a:prstGeom prst="rect">
                    <a:avLst/>
                  </a:prstGeom>
                </p:spPr>
              </p:pic>
              <p:sp>
                <p:nvSpPr>
                  <p:cNvPr id="107" name="Textfeld 106">
                    <a:extLst>
                      <a:ext uri="{FF2B5EF4-FFF2-40B4-BE49-F238E27FC236}">
                        <a16:creationId xmlns:a16="http://schemas.microsoft.com/office/drawing/2014/main" id="{C3CE3DCC-C6FE-40CF-BD56-AD682780E82D}"/>
                      </a:ext>
                    </a:extLst>
                  </p:cNvPr>
                  <p:cNvSpPr txBox="1"/>
                  <p:nvPr/>
                </p:nvSpPr>
                <p:spPr>
                  <a:xfrm>
                    <a:off x="1093376" y="4762182"/>
                    <a:ext cx="234360" cy="20005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sz="7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5</a:t>
                    </a:r>
                  </a:p>
                </p:txBody>
              </p:sp>
              <p:sp>
                <p:nvSpPr>
                  <p:cNvPr id="108" name="Textfeld 107">
                    <a:extLst>
                      <a:ext uri="{FF2B5EF4-FFF2-40B4-BE49-F238E27FC236}">
                        <a16:creationId xmlns:a16="http://schemas.microsoft.com/office/drawing/2014/main" id="{758C6DA8-0DA3-416C-A2A9-A5EFD788C470}"/>
                      </a:ext>
                    </a:extLst>
                  </p:cNvPr>
                  <p:cNvSpPr txBox="1"/>
                  <p:nvPr/>
                </p:nvSpPr>
                <p:spPr>
                  <a:xfrm>
                    <a:off x="1266830" y="4762182"/>
                    <a:ext cx="234360" cy="20005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sz="7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5</a:t>
                    </a:r>
                  </a:p>
                </p:txBody>
              </p:sp>
              <p:sp>
                <p:nvSpPr>
                  <p:cNvPr id="109" name="Textfeld 108">
                    <a:extLst>
                      <a:ext uri="{FF2B5EF4-FFF2-40B4-BE49-F238E27FC236}">
                        <a16:creationId xmlns:a16="http://schemas.microsoft.com/office/drawing/2014/main" id="{A5940AFB-B5B0-46DB-A050-60BC23913255}"/>
                      </a:ext>
                    </a:extLst>
                  </p:cNvPr>
                  <p:cNvSpPr txBox="1"/>
                  <p:nvPr/>
                </p:nvSpPr>
                <p:spPr>
                  <a:xfrm>
                    <a:off x="1454573" y="4762182"/>
                    <a:ext cx="284052" cy="20005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sz="7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25</a:t>
                    </a:r>
                  </a:p>
                </p:txBody>
              </p:sp>
              <p:sp>
                <p:nvSpPr>
                  <p:cNvPr id="110" name="Textfeld 109">
                    <a:extLst>
                      <a:ext uri="{FF2B5EF4-FFF2-40B4-BE49-F238E27FC236}">
                        <a16:creationId xmlns:a16="http://schemas.microsoft.com/office/drawing/2014/main" id="{4793E0B0-F670-4F3B-B57C-AF87A9FB022C}"/>
                      </a:ext>
                    </a:extLst>
                  </p:cNvPr>
                  <p:cNvSpPr txBox="1"/>
                  <p:nvPr/>
                </p:nvSpPr>
                <p:spPr>
                  <a:xfrm>
                    <a:off x="1649096" y="4762182"/>
                    <a:ext cx="284052" cy="20005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sz="7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25</a:t>
                    </a:r>
                  </a:p>
                </p:txBody>
              </p:sp>
              <p:sp>
                <p:nvSpPr>
                  <p:cNvPr id="111" name="Textfeld 110">
                    <a:extLst>
                      <a:ext uri="{FF2B5EF4-FFF2-40B4-BE49-F238E27FC236}">
                        <a16:creationId xmlns:a16="http://schemas.microsoft.com/office/drawing/2014/main" id="{8BC2B558-D967-48EE-889E-960819537351}"/>
                      </a:ext>
                    </a:extLst>
                  </p:cNvPr>
                  <p:cNvSpPr txBox="1"/>
                  <p:nvPr/>
                </p:nvSpPr>
                <p:spPr>
                  <a:xfrm>
                    <a:off x="1843619" y="4762182"/>
                    <a:ext cx="333746" cy="20005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sz="7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100</a:t>
                    </a:r>
                  </a:p>
                </p:txBody>
              </p:sp>
              <p:sp>
                <p:nvSpPr>
                  <p:cNvPr id="112" name="Textfeld 111">
                    <a:extLst>
                      <a:ext uri="{FF2B5EF4-FFF2-40B4-BE49-F238E27FC236}">
                        <a16:creationId xmlns:a16="http://schemas.microsoft.com/office/drawing/2014/main" id="{CD01AE52-1E83-4269-95AE-CB6E7CA8A817}"/>
                      </a:ext>
                    </a:extLst>
                  </p:cNvPr>
                  <p:cNvSpPr txBox="1"/>
                  <p:nvPr/>
                </p:nvSpPr>
                <p:spPr>
                  <a:xfrm>
                    <a:off x="2054447" y="4762182"/>
                    <a:ext cx="333746" cy="20005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sz="700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100</a:t>
                    </a:r>
                  </a:p>
                </p:txBody>
              </p:sp>
              <p:sp>
                <p:nvSpPr>
                  <p:cNvPr id="113" name="Textfeld 112">
                    <a:extLst>
                      <a:ext uri="{FF2B5EF4-FFF2-40B4-BE49-F238E27FC236}">
                        <a16:creationId xmlns:a16="http://schemas.microsoft.com/office/drawing/2014/main" id="{F8E66D6B-CEE5-4517-A108-11FF87CE0F09}"/>
                      </a:ext>
                    </a:extLst>
                  </p:cNvPr>
                  <p:cNvSpPr txBox="1"/>
                  <p:nvPr/>
                </p:nvSpPr>
                <p:spPr>
                  <a:xfrm>
                    <a:off x="0" y="4761216"/>
                    <a:ext cx="643128" cy="21544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r"/>
                    <a:r>
                      <a:rPr lang="de-DE" sz="800" b="1" dirty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Insulin</a:t>
                    </a:r>
                  </a:p>
                </p:txBody>
              </p:sp>
            </p:grpSp>
            <p:cxnSp>
              <p:nvCxnSpPr>
                <p:cNvPr id="86" name="Gerader Verbinder 85">
                  <a:extLst>
                    <a:ext uri="{FF2B5EF4-FFF2-40B4-BE49-F238E27FC236}">
                      <a16:creationId xmlns:a16="http://schemas.microsoft.com/office/drawing/2014/main" id="{3003AC8B-5846-450E-A4BF-59AD687CAEC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26181" y="6184653"/>
                  <a:ext cx="72275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7" name="Textfeld 86">
                  <a:extLst>
                    <a:ext uri="{FF2B5EF4-FFF2-40B4-BE49-F238E27FC236}">
                      <a16:creationId xmlns:a16="http://schemas.microsoft.com/office/drawing/2014/main" id="{109801C5-CA6C-419D-9B0A-9E16780903C6}"/>
                    </a:ext>
                  </a:extLst>
                </p:cNvPr>
                <p:cNvSpPr txBox="1"/>
                <p:nvPr/>
              </p:nvSpPr>
              <p:spPr>
                <a:xfrm>
                  <a:off x="2334166" y="6091365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7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60</a:t>
                  </a:r>
                </a:p>
              </p:txBody>
            </p:sp>
            <p:cxnSp>
              <p:nvCxnSpPr>
                <p:cNvPr id="88" name="Gerader Verbinder 87">
                  <a:extLst>
                    <a:ext uri="{FF2B5EF4-FFF2-40B4-BE49-F238E27FC236}">
                      <a16:creationId xmlns:a16="http://schemas.microsoft.com/office/drawing/2014/main" id="{28A51C4D-F3B2-4990-AD53-4C628345959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26181" y="6399443"/>
                  <a:ext cx="72275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9" name="Textfeld 88">
                  <a:extLst>
                    <a:ext uri="{FF2B5EF4-FFF2-40B4-BE49-F238E27FC236}">
                      <a16:creationId xmlns:a16="http://schemas.microsoft.com/office/drawing/2014/main" id="{A47487A8-B83F-453A-B3C1-519D9DBE593E}"/>
                    </a:ext>
                  </a:extLst>
                </p:cNvPr>
                <p:cNvSpPr txBox="1"/>
                <p:nvPr/>
              </p:nvSpPr>
              <p:spPr>
                <a:xfrm>
                  <a:off x="2334166" y="6302980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7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60</a:t>
                  </a:r>
                </a:p>
              </p:txBody>
            </p:sp>
            <p:cxnSp>
              <p:nvCxnSpPr>
                <p:cNvPr id="90" name="Gerader Verbinder 89">
                  <a:extLst>
                    <a:ext uri="{FF2B5EF4-FFF2-40B4-BE49-F238E27FC236}">
                      <a16:creationId xmlns:a16="http://schemas.microsoft.com/office/drawing/2014/main" id="{728EF625-9994-43CC-89C0-346D8D75CB7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26181" y="6588038"/>
                  <a:ext cx="72275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1" name="Textfeld 90">
                  <a:extLst>
                    <a:ext uri="{FF2B5EF4-FFF2-40B4-BE49-F238E27FC236}">
                      <a16:creationId xmlns:a16="http://schemas.microsoft.com/office/drawing/2014/main" id="{E8366FCA-EAF7-49CA-B292-432C370DAD10}"/>
                    </a:ext>
                  </a:extLst>
                </p:cNvPr>
                <p:cNvSpPr txBox="1"/>
                <p:nvPr/>
              </p:nvSpPr>
              <p:spPr>
                <a:xfrm>
                  <a:off x="2334166" y="6491575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7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65</a:t>
                  </a:r>
                </a:p>
              </p:txBody>
            </p:sp>
            <p:cxnSp>
              <p:nvCxnSpPr>
                <p:cNvPr id="92" name="Gerader Verbinder 91">
                  <a:extLst>
                    <a:ext uri="{FF2B5EF4-FFF2-40B4-BE49-F238E27FC236}">
                      <a16:creationId xmlns:a16="http://schemas.microsoft.com/office/drawing/2014/main" id="{7DB44759-0B9F-4FDC-9D4F-085EA10B2D6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326181" y="6789333"/>
                  <a:ext cx="72275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3" name="Textfeld 92">
                  <a:extLst>
                    <a:ext uri="{FF2B5EF4-FFF2-40B4-BE49-F238E27FC236}">
                      <a16:creationId xmlns:a16="http://schemas.microsoft.com/office/drawing/2014/main" id="{0080265B-6BCA-4B46-BE0F-36C7DCCC7CF6}"/>
                    </a:ext>
                  </a:extLst>
                </p:cNvPr>
                <p:cNvSpPr txBox="1"/>
                <p:nvPr/>
              </p:nvSpPr>
              <p:spPr>
                <a:xfrm>
                  <a:off x="2334166" y="6692870"/>
                  <a:ext cx="284052" cy="20005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7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37</a:t>
                  </a:r>
                </a:p>
              </p:txBody>
            </p:sp>
          </p:grpSp>
          <p:pic>
            <p:nvPicPr>
              <p:cNvPr id="81" name="Grafik 80">
                <a:extLst>
                  <a:ext uri="{FF2B5EF4-FFF2-40B4-BE49-F238E27FC236}">
                    <a16:creationId xmlns:a16="http://schemas.microsoft.com/office/drawing/2014/main" id="{F465D239-A3C4-4BC3-9933-58EE94C19F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763909" y="5870784"/>
                <a:ext cx="1620000" cy="154424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pic>
            <p:nvPicPr>
              <p:cNvPr id="82" name="Grafik 81">
                <a:extLst>
                  <a:ext uri="{FF2B5EF4-FFF2-40B4-BE49-F238E27FC236}">
                    <a16:creationId xmlns:a16="http://schemas.microsoft.com/office/drawing/2014/main" id="{DA6C813D-27E4-4C58-AAB6-25DD1F3A8AA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2">
                <a:extLst>
                  <a:ext uri="{BEBA8EAE-BF5A-486C-A8C5-ECC9F3942E4B}">
                    <a14:imgProps xmlns:a14="http://schemas.microsoft.com/office/drawing/2010/main">
                      <a14:imgLayer r:embed="rId23">
                        <a14:imgEffect>
                          <a14:brightnessContrast bright="9000"/>
                        </a14:imgEffect>
                      </a14:imgLayer>
                    </a14:imgProps>
                  </a:ext>
                </a:extLst>
              </a:blip>
              <a:srcRect l="16423" t="38086" r="17282" b="55450"/>
              <a:stretch/>
            </p:blipFill>
            <p:spPr>
              <a:xfrm>
                <a:off x="763909" y="5535386"/>
                <a:ext cx="1620000" cy="110184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pic>
            <p:nvPicPr>
              <p:cNvPr id="83" name="Grafik 82">
                <a:extLst>
                  <a:ext uri="{FF2B5EF4-FFF2-40B4-BE49-F238E27FC236}">
                    <a16:creationId xmlns:a16="http://schemas.microsoft.com/office/drawing/2014/main" id="{F35D66C8-F0C7-451A-B90D-D993150BC75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4">
                <a:extLst>
                  <a:ext uri="{BEBA8EAE-BF5A-486C-A8C5-ECC9F3942E4B}">
                    <a14:imgProps xmlns:a14="http://schemas.microsoft.com/office/drawing/2010/main">
                      <a14:imgLayer r:embed="rId25">
                        <a14:imgEffect>
                          <a14:brightnessContrast bright="9000"/>
                        </a14:imgEffect>
                      </a14:imgLayer>
                    </a14:imgProps>
                  </a:ext>
                </a:extLst>
              </a:blip>
              <a:srcRect l="15904" t="33751" r="17731" b="59036"/>
              <a:stretch/>
            </p:blipFill>
            <p:spPr>
              <a:xfrm>
                <a:off x="763909" y="5696769"/>
                <a:ext cx="1620000" cy="122816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  <p:pic>
            <p:nvPicPr>
              <p:cNvPr id="84" name="Grafik 83">
                <a:extLst>
                  <a:ext uri="{FF2B5EF4-FFF2-40B4-BE49-F238E27FC236}">
                    <a16:creationId xmlns:a16="http://schemas.microsoft.com/office/drawing/2014/main" id="{99CF4C69-9565-411F-8E5A-2DDD9A9E920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6">
                <a:extLst>
                  <a:ext uri="{BEBA8EAE-BF5A-486C-A8C5-ECC9F3942E4B}">
                    <a14:imgProps xmlns:a14="http://schemas.microsoft.com/office/drawing/2010/main">
                      <a14:imgLayer r:embed="rId27">
                        <a14:imgEffect>
                          <a14:brightnessContrast bright="9000"/>
                        </a14:imgEffect>
                      </a14:imgLayer>
                    </a14:imgProps>
                  </a:ext>
                </a:extLst>
              </a:blip>
              <a:srcRect l="18627" t="55209" r="13177" b="34998"/>
              <a:stretch/>
            </p:blipFill>
            <p:spPr>
              <a:xfrm>
                <a:off x="763909" y="6076406"/>
                <a:ext cx="1620000" cy="157622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</p:pic>
        </p:grpSp>
        <p:sp>
          <p:nvSpPr>
            <p:cNvPr id="79" name="Textfeld 78">
              <a:extLst>
                <a:ext uri="{FF2B5EF4-FFF2-40B4-BE49-F238E27FC236}">
                  <a16:creationId xmlns:a16="http://schemas.microsoft.com/office/drawing/2014/main" id="{464BC2D0-399C-48EA-8275-229730DBD94C}"/>
                </a:ext>
              </a:extLst>
            </p:cNvPr>
            <p:cNvSpPr txBox="1"/>
            <p:nvPr/>
          </p:nvSpPr>
          <p:spPr>
            <a:xfrm>
              <a:off x="4011153" y="5394479"/>
              <a:ext cx="308098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700" dirty="0" err="1">
                  <a:latin typeface="Arial" panose="020B0604020202020204" pitchFamily="34" charset="0"/>
                  <a:cs typeface="Arial" panose="020B0604020202020204" pitchFamily="34" charset="0"/>
                </a:rPr>
                <a:t>nM</a:t>
              </a:r>
              <a:endParaRPr lang="de-DE" sz="7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114" name="Objekt 113">
            <a:extLst>
              <a:ext uri="{FF2B5EF4-FFF2-40B4-BE49-F238E27FC236}">
                <a16:creationId xmlns:a16="http://schemas.microsoft.com/office/drawing/2014/main" id="{E5DDCE17-2AFA-4CC6-AAB9-356ABDD02D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3832842"/>
              </p:ext>
            </p:extLst>
          </p:nvPr>
        </p:nvGraphicFramePr>
        <p:xfrm>
          <a:off x="4389210" y="7727862"/>
          <a:ext cx="2425700" cy="175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10" r:id="rId28" imgW="3730646" imgH="2700075" progId="Prism10.Document">
                  <p:embed/>
                </p:oleObj>
              </mc:Choice>
              <mc:Fallback>
                <p:oleObj name="Prism 10" r:id="rId28" imgW="3730646" imgH="2700075" progId="Prism10.Document">
                  <p:embed/>
                  <p:pic>
                    <p:nvPicPr>
                      <p:cNvPr id="72" name="Objekt 71">
                        <a:extLst>
                          <a:ext uri="{FF2B5EF4-FFF2-40B4-BE49-F238E27FC236}">
                            <a16:creationId xmlns:a16="http://schemas.microsoft.com/office/drawing/2014/main" id="{4F392545-EC92-4F8E-BDD8-34D28B33CD5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4389210" y="7727862"/>
                        <a:ext cx="2425700" cy="175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5" name="Grafik 114">
            <a:extLst>
              <a:ext uri="{FF2B5EF4-FFF2-40B4-BE49-F238E27FC236}">
                <a16:creationId xmlns:a16="http://schemas.microsoft.com/office/drawing/2014/main" id="{95C8C6C5-B9BF-4FE7-ABC1-81B78367007F}"/>
              </a:ext>
            </a:extLst>
          </p:cNvPr>
          <p:cNvPicPr>
            <a:picLocks noChangeAspect="1"/>
          </p:cNvPicPr>
          <p:nvPr/>
        </p:nvPicPr>
        <p:blipFill rotWithShape="1">
          <a:blip r:embed="rId30"/>
          <a:srcRect l="25048" t="7951" r="47174" b="73623"/>
          <a:stretch/>
        </p:blipFill>
        <p:spPr>
          <a:xfrm rot="21282104">
            <a:off x="3239496" y="226716"/>
            <a:ext cx="810526" cy="376358"/>
          </a:xfrm>
          <a:prstGeom prst="rect">
            <a:avLst/>
          </a:prstGeom>
        </p:spPr>
      </p:pic>
      <p:pic>
        <p:nvPicPr>
          <p:cNvPr id="116" name="Grafik 115">
            <a:extLst>
              <a:ext uri="{FF2B5EF4-FFF2-40B4-BE49-F238E27FC236}">
                <a16:creationId xmlns:a16="http://schemas.microsoft.com/office/drawing/2014/main" id="{3A732D86-4A48-4F4B-AAB4-6A78BD3ED118}"/>
              </a:ext>
            </a:extLst>
          </p:cNvPr>
          <p:cNvPicPr>
            <a:picLocks noChangeAspect="1"/>
          </p:cNvPicPr>
          <p:nvPr/>
        </p:nvPicPr>
        <p:blipFill rotWithShape="1">
          <a:blip r:embed="rId30"/>
          <a:srcRect l="2755" t="7951" r="79122" b="73623"/>
          <a:stretch/>
        </p:blipFill>
        <p:spPr>
          <a:xfrm>
            <a:off x="962116" y="190206"/>
            <a:ext cx="583768" cy="415472"/>
          </a:xfrm>
          <a:prstGeom prst="rect">
            <a:avLst/>
          </a:prstGeom>
        </p:spPr>
      </p:pic>
      <p:pic>
        <p:nvPicPr>
          <p:cNvPr id="117" name="Grafik 116">
            <a:extLst>
              <a:ext uri="{FF2B5EF4-FFF2-40B4-BE49-F238E27FC236}">
                <a16:creationId xmlns:a16="http://schemas.microsoft.com/office/drawing/2014/main" id="{3270D9E9-DFAC-4E2F-B035-A4670EA680F7}"/>
              </a:ext>
            </a:extLst>
          </p:cNvPr>
          <p:cNvPicPr>
            <a:picLocks noChangeAspect="1"/>
          </p:cNvPicPr>
          <p:nvPr/>
        </p:nvPicPr>
        <p:blipFill rotWithShape="1">
          <a:blip r:embed="rId30"/>
          <a:srcRect l="59312" t="7951" r="2600" b="73623"/>
          <a:stretch/>
        </p:blipFill>
        <p:spPr>
          <a:xfrm rot="21381422">
            <a:off x="1040822" y="2550381"/>
            <a:ext cx="1030091" cy="348835"/>
          </a:xfrm>
          <a:prstGeom prst="rect">
            <a:avLst/>
          </a:prstGeom>
        </p:spPr>
      </p:pic>
      <p:pic>
        <p:nvPicPr>
          <p:cNvPr id="118" name="Grafik 117">
            <a:extLst>
              <a:ext uri="{FF2B5EF4-FFF2-40B4-BE49-F238E27FC236}">
                <a16:creationId xmlns:a16="http://schemas.microsoft.com/office/drawing/2014/main" id="{2447D0BF-66DE-46CE-8CFF-753AB8791581}"/>
              </a:ext>
            </a:extLst>
          </p:cNvPr>
          <p:cNvPicPr>
            <a:picLocks noChangeAspect="1"/>
          </p:cNvPicPr>
          <p:nvPr/>
        </p:nvPicPr>
        <p:blipFill rotWithShape="1">
          <a:blip r:embed="rId30"/>
          <a:srcRect l="59312" t="7951" r="2600" b="73623"/>
          <a:stretch/>
        </p:blipFill>
        <p:spPr>
          <a:xfrm rot="21381422">
            <a:off x="3316601" y="2550381"/>
            <a:ext cx="1030091" cy="348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7334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218</Words>
  <Application>Microsoft Office PowerPoint</Application>
  <PresentationFormat>Breitbild</PresentationFormat>
  <Paragraphs>133</Paragraphs>
  <Slides>3</Slides>
  <Notes>2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2</vt:i4>
      </vt:variant>
      <vt:variant>
        <vt:lpstr>Folientitel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Office</vt:lpstr>
      <vt:lpstr>Prism 10</vt:lpstr>
      <vt:lpstr>GraphPad Prism Project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Jasmin Gaugel</dc:creator>
  <cp:lastModifiedBy>Heike Vogel</cp:lastModifiedBy>
  <cp:revision>499</cp:revision>
  <dcterms:created xsi:type="dcterms:W3CDTF">2024-07-11T08:30:48Z</dcterms:created>
  <dcterms:modified xsi:type="dcterms:W3CDTF">2026-02-13T11:55:32Z</dcterms:modified>
</cp:coreProperties>
</file>