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108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4" d="100"/>
          <a:sy n="64" d="100"/>
        </p:scale>
        <p:origin x="2458" y="58"/>
      </p:cViewPr>
      <p:guideLst>
        <p:guide orient="horz" pos="2880"/>
        <p:guide pos="10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esther:Google%20Drive:doktorand:ASO:ASO%20study%202:Body%20weight%20ASO%20study%20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1804561943657"/>
          <c:y val="6.4969408105474705E-2"/>
          <c:w val="0.83832204905909202"/>
          <c:h val="0.77264327505631203"/>
        </c:manualLayout>
      </c:layout>
      <c:lineChart>
        <c:grouping val="standard"/>
        <c:varyColors val="0"/>
        <c:ser>
          <c:idx val="2"/>
          <c:order val="0"/>
          <c:tx>
            <c:strRef>
              <c:f>'Body weight'!$L$52</c:f>
              <c:strCache>
                <c:ptCount val="1"/>
                <c:pt idx="0">
                  <c:v>PBS</c:v>
                </c:pt>
              </c:strCache>
            </c:strRef>
          </c:tx>
          <c:spPr>
            <a:ln w="9525">
              <a:solidFill>
                <a:schemeClr val="tx1"/>
              </a:solidFill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'Body weight'!$C$81:$I$81</c:f>
                <c:numCache>
                  <c:formatCode>General</c:formatCode>
                  <c:ptCount val="7"/>
                  <c:pt idx="0">
                    <c:v>1.362696578217512</c:v>
                  </c:pt>
                  <c:pt idx="1">
                    <c:v>1.3430708416588779</c:v>
                  </c:pt>
                  <c:pt idx="2">
                    <c:v>1.272616820346395</c:v>
                  </c:pt>
                  <c:pt idx="3">
                    <c:v>1.121691563793592</c:v>
                  </c:pt>
                  <c:pt idx="4">
                    <c:v>1.2113212237647191</c:v>
                  </c:pt>
                  <c:pt idx="5">
                    <c:v>1.3624754257285829</c:v>
                  </c:pt>
                  <c:pt idx="6">
                    <c:v>1.4660366273927621</c:v>
                  </c:pt>
                </c:numCache>
              </c:numRef>
            </c:plus>
            <c:minus>
              <c:numRef>
                <c:f>'Body weight'!$C$81:$I$81</c:f>
                <c:numCache>
                  <c:formatCode>General</c:formatCode>
                  <c:ptCount val="7"/>
                  <c:pt idx="0">
                    <c:v>1.362696578217512</c:v>
                  </c:pt>
                  <c:pt idx="1">
                    <c:v>1.3430708416588779</c:v>
                  </c:pt>
                  <c:pt idx="2">
                    <c:v>1.272616820346395</c:v>
                  </c:pt>
                  <c:pt idx="3">
                    <c:v>1.121691563793592</c:v>
                  </c:pt>
                  <c:pt idx="4">
                    <c:v>1.2113212237647191</c:v>
                  </c:pt>
                  <c:pt idx="5">
                    <c:v>1.3624754257285829</c:v>
                  </c:pt>
                  <c:pt idx="6">
                    <c:v>1.4660366273927621</c:v>
                  </c:pt>
                </c:numCache>
              </c:numRef>
            </c:minus>
          </c:errBars>
          <c:cat>
            <c:strRef>
              <c:f>'Body weight'!$M$49:$S$49</c:f>
              <c:strCache>
                <c:ptCount val="7"/>
                <c:pt idx="0">
                  <c:v>w15</c:v>
                </c:pt>
                <c:pt idx="1">
                  <c:v>w16</c:v>
                </c:pt>
                <c:pt idx="2">
                  <c:v>w17</c:v>
                </c:pt>
                <c:pt idx="3">
                  <c:v>w18</c:v>
                </c:pt>
                <c:pt idx="4">
                  <c:v>w19</c:v>
                </c:pt>
                <c:pt idx="5">
                  <c:v>w20</c:v>
                </c:pt>
                <c:pt idx="6">
                  <c:v>w21</c:v>
                </c:pt>
              </c:strCache>
            </c:strRef>
          </c:cat>
          <c:val>
            <c:numRef>
              <c:f>'Body weight'!$M$52:$S$52</c:f>
              <c:numCache>
                <c:formatCode>General</c:formatCode>
                <c:ptCount val="7"/>
                <c:pt idx="0">
                  <c:v>41.787500000000001</c:v>
                </c:pt>
                <c:pt idx="1">
                  <c:v>44.075000000000003</c:v>
                </c:pt>
                <c:pt idx="2">
                  <c:v>43.825000000000003</c:v>
                </c:pt>
                <c:pt idx="3">
                  <c:v>45.137500000000003</c:v>
                </c:pt>
                <c:pt idx="4">
                  <c:v>44.887500000000003</c:v>
                </c:pt>
                <c:pt idx="5">
                  <c:v>43.625</c:v>
                </c:pt>
                <c:pt idx="6">
                  <c:v>43.662500000000001</c:v>
                </c:pt>
              </c:numCache>
            </c:numRef>
          </c:val>
          <c:smooth val="0"/>
        </c:ser>
        <c:ser>
          <c:idx val="0"/>
          <c:order val="1"/>
          <c:tx>
            <c:strRef>
              <c:f>'Body weight'!$L$50</c:f>
              <c:strCache>
                <c:ptCount val="1"/>
                <c:pt idx="0">
                  <c:v>ASO 1</c:v>
                </c:pt>
              </c:strCache>
            </c:strRef>
          </c:tx>
          <c:spPr>
            <a:ln w="9525">
              <a:solidFill>
                <a:schemeClr val="tx1"/>
              </a:solidFill>
            </a:ln>
            <a:effectLst/>
          </c:spPr>
          <c:marker>
            <c:symbol val="circle"/>
            <c:size val="5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'Body weight'!$C$79:$I$79</c:f>
                <c:numCache>
                  <c:formatCode>General</c:formatCode>
                  <c:ptCount val="7"/>
                  <c:pt idx="0">
                    <c:v>0.843621021888044</c:v>
                  </c:pt>
                  <c:pt idx="1">
                    <c:v>0.82780907046423302</c:v>
                  </c:pt>
                  <c:pt idx="2">
                    <c:v>0.84388557111900997</c:v>
                  </c:pt>
                  <c:pt idx="3">
                    <c:v>0.989577380934479</c:v>
                  </c:pt>
                  <c:pt idx="4">
                    <c:v>1.025729270185016</c:v>
                  </c:pt>
                  <c:pt idx="5">
                    <c:v>1.117065271785213</c:v>
                  </c:pt>
                  <c:pt idx="6">
                    <c:v>0.94755324011748499</c:v>
                  </c:pt>
                </c:numCache>
              </c:numRef>
            </c:plus>
            <c:minus>
              <c:numRef>
                <c:f>'Body weight'!$C$79:$I$79</c:f>
                <c:numCache>
                  <c:formatCode>General</c:formatCode>
                  <c:ptCount val="7"/>
                  <c:pt idx="0">
                    <c:v>0.843621021888044</c:v>
                  </c:pt>
                  <c:pt idx="1">
                    <c:v>0.82780907046423302</c:v>
                  </c:pt>
                  <c:pt idx="2">
                    <c:v>0.84388557111900997</c:v>
                  </c:pt>
                  <c:pt idx="3">
                    <c:v>0.989577380934479</c:v>
                  </c:pt>
                  <c:pt idx="4">
                    <c:v>1.025729270185016</c:v>
                  </c:pt>
                  <c:pt idx="5">
                    <c:v>1.117065271785213</c:v>
                  </c:pt>
                  <c:pt idx="6">
                    <c:v>0.94755324011748499</c:v>
                  </c:pt>
                </c:numCache>
              </c:numRef>
            </c:minus>
          </c:errBars>
          <c:cat>
            <c:strRef>
              <c:f>'Body weight'!$M$49:$S$49</c:f>
              <c:strCache>
                <c:ptCount val="7"/>
                <c:pt idx="0">
                  <c:v>w15</c:v>
                </c:pt>
                <c:pt idx="1">
                  <c:v>w16</c:v>
                </c:pt>
                <c:pt idx="2">
                  <c:v>w17</c:v>
                </c:pt>
                <c:pt idx="3">
                  <c:v>w18</c:v>
                </c:pt>
                <c:pt idx="4">
                  <c:v>w19</c:v>
                </c:pt>
                <c:pt idx="5">
                  <c:v>w20</c:v>
                </c:pt>
                <c:pt idx="6">
                  <c:v>w21</c:v>
                </c:pt>
              </c:strCache>
            </c:strRef>
          </c:cat>
          <c:val>
            <c:numRef>
              <c:f>'Body weight'!$M$50:$S$50</c:f>
              <c:numCache>
                <c:formatCode>General</c:formatCode>
                <c:ptCount val="7"/>
                <c:pt idx="0">
                  <c:v>44.475000000000001</c:v>
                </c:pt>
                <c:pt idx="1">
                  <c:v>46.475000000000001</c:v>
                </c:pt>
                <c:pt idx="2">
                  <c:v>47</c:v>
                </c:pt>
                <c:pt idx="3">
                  <c:v>46.5625</c:v>
                </c:pt>
                <c:pt idx="4">
                  <c:v>46.137500000000003</c:v>
                </c:pt>
                <c:pt idx="5">
                  <c:v>43.537500000000001</c:v>
                </c:pt>
                <c:pt idx="6">
                  <c:v>43.05</c:v>
                </c:pt>
              </c:numCache>
            </c:numRef>
          </c:val>
          <c:smooth val="0"/>
        </c:ser>
        <c:ser>
          <c:idx val="1"/>
          <c:order val="2"/>
          <c:tx>
            <c:strRef>
              <c:f>'Body weight'!$L$51</c:f>
              <c:strCache>
                <c:ptCount val="1"/>
                <c:pt idx="0">
                  <c:v>ASO 2</c:v>
                </c:pt>
              </c:strCache>
            </c:strRef>
          </c:tx>
          <c:spPr>
            <a:ln w="9525">
              <a:solidFill>
                <a:srgbClr val="000000"/>
              </a:solidFill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>
                <a:solidFill>
                  <a:srgbClr val="00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'Body weight'!$C$80:$I$80</c:f>
                <c:numCache>
                  <c:formatCode>General</c:formatCode>
                  <c:ptCount val="7"/>
                  <c:pt idx="0">
                    <c:v>1.177315347972423</c:v>
                  </c:pt>
                  <c:pt idx="1">
                    <c:v>1.140948461963617</c:v>
                  </c:pt>
                  <c:pt idx="2">
                    <c:v>1.144201218567533</c:v>
                  </c:pt>
                  <c:pt idx="3">
                    <c:v>1.3138598397741781</c:v>
                  </c:pt>
                  <c:pt idx="4">
                    <c:v>2.091735438065025</c:v>
                  </c:pt>
                  <c:pt idx="5">
                    <c:v>1.2082676501031191</c:v>
                  </c:pt>
                  <c:pt idx="6">
                    <c:v>1.3255389739379859</c:v>
                  </c:pt>
                </c:numCache>
              </c:numRef>
            </c:plus>
            <c:minus>
              <c:numRef>
                <c:f>'Body weight'!$C$80:$I$80</c:f>
                <c:numCache>
                  <c:formatCode>General</c:formatCode>
                  <c:ptCount val="7"/>
                  <c:pt idx="0">
                    <c:v>1.177315347972423</c:v>
                  </c:pt>
                  <c:pt idx="1">
                    <c:v>1.140948461963617</c:v>
                  </c:pt>
                  <c:pt idx="2">
                    <c:v>1.144201218567533</c:v>
                  </c:pt>
                  <c:pt idx="3">
                    <c:v>1.3138598397741781</c:v>
                  </c:pt>
                  <c:pt idx="4">
                    <c:v>2.091735438065025</c:v>
                  </c:pt>
                  <c:pt idx="5">
                    <c:v>1.2082676501031191</c:v>
                  </c:pt>
                  <c:pt idx="6">
                    <c:v>1.3255389739379859</c:v>
                  </c:pt>
                </c:numCache>
              </c:numRef>
            </c:minus>
          </c:errBars>
          <c:cat>
            <c:strRef>
              <c:f>'Body weight'!$M$49:$S$49</c:f>
              <c:strCache>
                <c:ptCount val="7"/>
                <c:pt idx="0">
                  <c:v>w15</c:v>
                </c:pt>
                <c:pt idx="1">
                  <c:v>w16</c:v>
                </c:pt>
                <c:pt idx="2">
                  <c:v>w17</c:v>
                </c:pt>
                <c:pt idx="3">
                  <c:v>w18</c:v>
                </c:pt>
                <c:pt idx="4">
                  <c:v>w19</c:v>
                </c:pt>
                <c:pt idx="5">
                  <c:v>w20</c:v>
                </c:pt>
                <c:pt idx="6">
                  <c:v>w21</c:v>
                </c:pt>
              </c:strCache>
            </c:strRef>
          </c:cat>
          <c:val>
            <c:numRef>
              <c:f>'Body weight'!$M$51:$S$51</c:f>
              <c:numCache>
                <c:formatCode>General</c:formatCode>
                <c:ptCount val="7"/>
                <c:pt idx="0">
                  <c:v>40.85</c:v>
                </c:pt>
                <c:pt idx="1">
                  <c:v>43.0625</c:v>
                </c:pt>
                <c:pt idx="2">
                  <c:v>44.125</c:v>
                </c:pt>
                <c:pt idx="3">
                  <c:v>43.787500000000001</c:v>
                </c:pt>
                <c:pt idx="4">
                  <c:v>42.05</c:v>
                </c:pt>
                <c:pt idx="5">
                  <c:v>40.524999999999999</c:v>
                </c:pt>
                <c:pt idx="6">
                  <c:v>40.075000000000003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6826368"/>
        <c:axId val="166827544"/>
      </c:lineChart>
      <c:catAx>
        <c:axId val="1668263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txPr>
          <a:bodyPr rot="-1800000"/>
          <a:lstStyle/>
          <a:p>
            <a:pPr>
              <a:defRPr/>
            </a:pPr>
            <a:endParaRPr lang="en-US"/>
          </a:p>
        </c:txPr>
        <c:crossAx val="166827544"/>
        <c:crosses val="autoZero"/>
        <c:auto val="1"/>
        <c:lblAlgn val="ctr"/>
        <c:lblOffset val="100"/>
        <c:noMultiLvlLbl val="0"/>
      </c:catAx>
      <c:valAx>
        <c:axId val="166827544"/>
        <c:scaling>
          <c:orientation val="minMax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rgbClr val="000000"/>
            </a:solidFill>
          </a:ln>
        </c:spPr>
        <c:crossAx val="166826368"/>
        <c:crosses val="autoZero"/>
        <c:crossBetween val="between"/>
        <c:minorUnit val="10"/>
      </c:valAx>
    </c:plotArea>
    <c:plotVisOnly val="1"/>
    <c:dispBlanksAs val="gap"/>
    <c:showDLblsOverMax val="0"/>
  </c:chart>
  <c:txPr>
    <a:bodyPr/>
    <a:lstStyle/>
    <a:p>
      <a:pPr>
        <a:defRPr>
          <a:latin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7F16-6DCA-1C4A-91A6-B74A03F07342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EEBF7-08F0-5043-91B9-3703370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232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7F16-6DCA-1C4A-91A6-B74A03F07342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EEBF7-08F0-5043-91B9-3703370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81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7F16-6DCA-1C4A-91A6-B74A03F07342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EEBF7-08F0-5043-91B9-3703370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019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7F16-6DCA-1C4A-91A6-B74A03F07342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EEBF7-08F0-5043-91B9-3703370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386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7F16-6DCA-1C4A-91A6-B74A03F07342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EEBF7-08F0-5043-91B9-3703370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974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7F16-6DCA-1C4A-91A6-B74A03F07342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EEBF7-08F0-5043-91B9-3703370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624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7F16-6DCA-1C4A-91A6-B74A03F07342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EEBF7-08F0-5043-91B9-3703370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9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7F16-6DCA-1C4A-91A6-B74A03F07342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EEBF7-08F0-5043-91B9-3703370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98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7F16-6DCA-1C4A-91A6-B74A03F07342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EEBF7-08F0-5043-91B9-3703370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077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7F16-6DCA-1C4A-91A6-B74A03F07342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EEBF7-08F0-5043-91B9-3703370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806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27F16-6DCA-1C4A-91A6-B74A03F07342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EEBF7-08F0-5043-91B9-3703370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70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27F16-6DCA-1C4A-91A6-B74A03F07342}" type="datetimeFigureOut">
              <a:rPr lang="en-US" smtClean="0"/>
              <a:t>7/21/2017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EEBF7-08F0-5043-91B9-370337035C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998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0024"/>
            <a:ext cx="1492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ESM Figure 3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9099908"/>
              </p:ext>
            </p:extLst>
          </p:nvPr>
        </p:nvGraphicFramePr>
        <p:xfrm>
          <a:off x="1850996" y="523727"/>
          <a:ext cx="3181714" cy="2541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 rot="16200000">
            <a:off x="1184426" y="1532640"/>
            <a:ext cx="10467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Times New Roman"/>
                <a:cs typeface="Times New Roman"/>
              </a:rPr>
              <a:t>Body weight (g) </a:t>
            </a:r>
            <a:endParaRPr lang="en-US" sz="1000" b="1" dirty="0">
              <a:latin typeface="Times New Roman"/>
              <a:cs typeface="Times New Roman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212743" y="2134734"/>
            <a:ext cx="912318" cy="477337"/>
            <a:chOff x="2088511" y="7215084"/>
            <a:chExt cx="912318" cy="477337"/>
          </a:xfrm>
        </p:grpSpPr>
        <p:cxnSp>
          <p:nvCxnSpPr>
            <p:cNvPr id="27" name="Straight Connector 26"/>
            <p:cNvCxnSpPr/>
            <p:nvPr/>
          </p:nvCxnSpPr>
          <p:spPr>
            <a:xfrm>
              <a:off x="2091686" y="7468419"/>
              <a:ext cx="200961" cy="0"/>
            </a:xfrm>
            <a:prstGeom prst="line">
              <a:avLst/>
            </a:prstGeom>
            <a:ln w="63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2088511" y="7599127"/>
              <a:ext cx="200961" cy="0"/>
            </a:xfrm>
            <a:prstGeom prst="line">
              <a:avLst/>
            </a:prstGeom>
            <a:ln w="63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2225972" y="7346310"/>
              <a:ext cx="774857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800" i="1" dirty="0" smtClean="0">
                  <a:latin typeface="Times New Roman"/>
                  <a:cs typeface="Times New Roman"/>
                </a:rPr>
                <a:t>Stk25 </a:t>
              </a:r>
              <a:r>
                <a:rPr lang="en-US" sz="800" dirty="0">
                  <a:latin typeface="Times New Roman"/>
                  <a:cs typeface="Times New Roman"/>
                </a:rPr>
                <a:t>ASO#</a:t>
              </a:r>
              <a:r>
                <a:rPr lang="en-US" sz="800" dirty="0" smtClean="0">
                  <a:latin typeface="Times New Roman"/>
                  <a:cs typeface="Times New Roman"/>
                </a:rPr>
                <a:t>1</a:t>
              </a:r>
              <a:endParaRPr lang="en-US" sz="800" i="1" dirty="0">
                <a:latin typeface="Times New Roman"/>
                <a:cs typeface="Times New Roman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220742" y="7476977"/>
              <a:ext cx="774857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800" i="1" dirty="0" smtClean="0">
                  <a:latin typeface="Times New Roman"/>
                  <a:cs typeface="Times New Roman"/>
                </a:rPr>
                <a:t>Stk25 </a:t>
              </a:r>
              <a:r>
                <a:rPr lang="en-US" sz="800" dirty="0">
                  <a:latin typeface="Times New Roman"/>
                  <a:cs typeface="Times New Roman"/>
                </a:rPr>
                <a:t>ASO</a:t>
              </a:r>
              <a:r>
                <a:rPr lang="en-US" sz="800" dirty="0" smtClean="0">
                  <a:latin typeface="Times New Roman"/>
                  <a:cs typeface="Times New Roman"/>
                </a:rPr>
                <a:t>#2</a:t>
              </a:r>
              <a:endParaRPr lang="en-US" sz="800" i="1" dirty="0">
                <a:latin typeface="Times New Roman"/>
                <a:cs typeface="Times New Roman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2162323" y="7316456"/>
              <a:ext cx="45719" cy="46601"/>
            </a:xfrm>
            <a:prstGeom prst="ellipse">
              <a:avLst/>
            </a:prstGeom>
            <a:solidFill>
              <a:schemeClr val="tx1"/>
            </a:solidFill>
            <a:ln w="635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2162323" y="7445555"/>
              <a:ext cx="45719" cy="4660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635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2162323" y="7574751"/>
              <a:ext cx="45719" cy="46601"/>
            </a:xfrm>
            <a:prstGeom prst="ellipse">
              <a:avLst/>
            </a:prstGeom>
            <a:solidFill>
              <a:srgbClr val="FF0000"/>
            </a:solidFill>
            <a:ln w="635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2088511" y="7338220"/>
              <a:ext cx="200961" cy="0"/>
            </a:xfrm>
            <a:prstGeom prst="line">
              <a:avLst/>
            </a:prstGeom>
            <a:ln w="63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2091686" y="7338220"/>
              <a:ext cx="200961" cy="0"/>
            </a:xfrm>
            <a:prstGeom prst="line">
              <a:avLst/>
            </a:prstGeom>
            <a:ln w="63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2225972" y="7215084"/>
              <a:ext cx="774857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800" dirty="0" smtClean="0">
                  <a:latin typeface="Times New Roman"/>
                  <a:cs typeface="Times New Roman"/>
                </a:rPr>
                <a:t>PBS</a:t>
              </a:r>
              <a:endParaRPr lang="en-US" sz="800" dirty="0">
                <a:latin typeface="Times New Roman"/>
                <a:cs typeface="Times New Roman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59003" y="3316875"/>
            <a:ext cx="5939995" cy="646331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latin typeface="Times New Roman"/>
                <a:cs typeface="Times New Roman"/>
              </a:rPr>
              <a:t>ESM Figure </a:t>
            </a:r>
            <a:r>
              <a:rPr lang="en-US" sz="1200" dirty="0" smtClean="0">
                <a:latin typeface="Times New Roman"/>
                <a:cs typeface="Times New Roman"/>
              </a:rPr>
              <a:t>3. </a:t>
            </a:r>
            <a:r>
              <a:rPr lang="en-US" sz="1200" dirty="0">
                <a:latin typeface="Times New Roman"/>
                <a:cs typeface="Times New Roman"/>
              </a:rPr>
              <a:t>Body weight curves </a:t>
            </a:r>
            <a:r>
              <a:rPr lang="en-US" sz="1200" dirty="0" smtClean="0">
                <a:latin typeface="Times New Roman"/>
                <a:cs typeface="Times New Roman"/>
              </a:rPr>
              <a:t>in </a:t>
            </a:r>
            <a:r>
              <a:rPr lang="en-US" sz="1200" dirty="0">
                <a:latin typeface="Times New Roman"/>
                <a:cs typeface="Times New Roman"/>
              </a:rPr>
              <a:t>mice during the six-week treatment with </a:t>
            </a:r>
            <a:r>
              <a:rPr lang="en-US" sz="1200" i="1" dirty="0">
                <a:latin typeface="Times New Roman"/>
                <a:cs typeface="Times New Roman"/>
              </a:rPr>
              <a:t>Stk25 </a:t>
            </a:r>
            <a:r>
              <a:rPr lang="en-US" sz="1200" dirty="0">
                <a:latin typeface="Times New Roman"/>
                <a:cs typeface="Times New Roman"/>
              </a:rPr>
              <a:t>ASOs. The number of weeks </a:t>
            </a:r>
            <a:r>
              <a:rPr lang="en-US" sz="1200" dirty="0" smtClean="0">
                <a:latin typeface="Times New Roman"/>
                <a:cs typeface="Times New Roman"/>
              </a:rPr>
              <a:t>on a </a:t>
            </a:r>
            <a:r>
              <a:rPr lang="en-US" sz="1200" dirty="0">
                <a:latin typeface="Times New Roman"/>
                <a:cs typeface="Times New Roman"/>
              </a:rPr>
              <a:t>high-fat diet is </a:t>
            </a:r>
            <a:r>
              <a:rPr lang="en-US" sz="1200" dirty="0" smtClean="0">
                <a:latin typeface="Times New Roman"/>
                <a:cs typeface="Times New Roman"/>
              </a:rPr>
              <a:t>shown; </a:t>
            </a:r>
            <a:r>
              <a:rPr lang="en-US" sz="1200" dirty="0">
                <a:latin typeface="Times New Roman"/>
                <a:cs typeface="Times New Roman"/>
              </a:rPr>
              <a:t>the </a:t>
            </a:r>
            <a:r>
              <a:rPr lang="en-US" sz="1200" i="1" dirty="0">
                <a:latin typeface="Times New Roman"/>
                <a:cs typeface="Times New Roman"/>
              </a:rPr>
              <a:t>Stk25</a:t>
            </a:r>
            <a:r>
              <a:rPr lang="en-US" sz="1200" dirty="0">
                <a:latin typeface="Times New Roman"/>
                <a:cs typeface="Times New Roman"/>
              </a:rPr>
              <a:t> ASO treatment was initiated </a:t>
            </a:r>
            <a:r>
              <a:rPr lang="en-US" sz="1200" dirty="0" smtClean="0">
                <a:latin typeface="Times New Roman"/>
                <a:cs typeface="Times New Roman"/>
              </a:rPr>
              <a:t>after 14 weeks </a:t>
            </a:r>
            <a:r>
              <a:rPr lang="en-US" sz="1200" dirty="0">
                <a:latin typeface="Times New Roman"/>
                <a:cs typeface="Times New Roman"/>
              </a:rPr>
              <a:t>of high-fat diet feeding. </a:t>
            </a:r>
            <a:r>
              <a:rPr lang="en-US" sz="1200" dirty="0" smtClean="0">
                <a:latin typeface="Times New Roman"/>
                <a:cs typeface="Times New Roman"/>
              </a:rPr>
              <a:t>Data are mean </a:t>
            </a:r>
            <a:r>
              <a:rPr lang="en-US" sz="1200" dirty="0">
                <a:latin typeface="Times New Roman"/>
                <a:cs typeface="Times New Roman"/>
              </a:rPr>
              <a:t>± SEM from 8 mice per group</a:t>
            </a:r>
            <a:r>
              <a:rPr lang="en-US" sz="1200" dirty="0" smtClean="0">
                <a:latin typeface="Times New Roman"/>
                <a:cs typeface="Times New Roman"/>
              </a:rPr>
              <a:t>.</a:t>
            </a:r>
            <a:endParaRPr lang="en-US" sz="1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90127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66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Company>Gothenburg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Esther Nuñez</dc:creator>
  <cp:lastModifiedBy>Emmelie Cansby</cp:lastModifiedBy>
  <cp:revision>24</cp:revision>
  <dcterms:created xsi:type="dcterms:W3CDTF">2016-12-29T13:23:56Z</dcterms:created>
  <dcterms:modified xsi:type="dcterms:W3CDTF">2017-07-21T18:52:31Z</dcterms:modified>
</cp:coreProperties>
</file>