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67" r:id="rId2"/>
  </p:sldIdLst>
  <p:sldSz cx="6119813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19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9466" autoAdjust="0"/>
  </p:normalViewPr>
  <p:slideViewPr>
    <p:cSldViewPr snapToGrid="0">
      <p:cViewPr varScale="1">
        <p:scale>
          <a:sx n="56" d="100"/>
          <a:sy n="56" d="100"/>
        </p:scale>
        <p:origin x="1464" y="66"/>
      </p:cViewPr>
      <p:guideLst>
        <p:guide orient="horz" pos="1701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DC17F-EDE3-4E9C-AA0A-63A8269D432F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81163" y="1143000"/>
            <a:ext cx="34956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401AD-8B71-450A-AAEC-2BBA5C145E0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1192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1pPr>
    <a:lvl2pPr marL="259180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2pPr>
    <a:lvl3pPr marL="518360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3pPr>
    <a:lvl4pPr marL="777541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4pPr>
    <a:lvl5pPr marL="1036721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5pPr>
    <a:lvl6pPr marL="1295901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6pPr>
    <a:lvl7pPr marL="1555081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7pPr>
    <a:lvl8pPr marL="1814262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8pPr>
    <a:lvl9pPr marL="2073442" algn="l" defTabSz="518360" rtl="0" eaLnBrk="1" latinLnBrk="0" hangingPunct="1">
      <a:defRPr sz="68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681163" y="1143000"/>
            <a:ext cx="3495675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A7B12B-8154-4F9E-8632-EB70D5F1E112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2904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7" y="883861"/>
            <a:ext cx="5201841" cy="1880235"/>
          </a:xfrm>
        </p:spPr>
        <p:txBody>
          <a:bodyPr anchor="b"/>
          <a:lstStyle>
            <a:lvl1pPr algn="ctr">
              <a:defRPr sz="4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2836606"/>
            <a:ext cx="4589860" cy="1303912"/>
          </a:xfrm>
        </p:spPr>
        <p:txBody>
          <a:bodyPr/>
          <a:lstStyle>
            <a:lvl1pPr marL="0" indent="0" algn="ctr">
              <a:buNone/>
              <a:defRPr sz="1606"/>
            </a:lvl1pPr>
            <a:lvl2pPr marL="306004" indent="0" algn="ctr">
              <a:buNone/>
              <a:defRPr sz="1339"/>
            </a:lvl2pPr>
            <a:lvl3pPr marL="612008" indent="0" algn="ctr">
              <a:buNone/>
              <a:defRPr sz="1205"/>
            </a:lvl3pPr>
            <a:lvl4pPr marL="918012" indent="0" algn="ctr">
              <a:buNone/>
              <a:defRPr sz="1071"/>
            </a:lvl4pPr>
            <a:lvl5pPr marL="1224016" indent="0" algn="ctr">
              <a:buNone/>
              <a:defRPr sz="1071"/>
            </a:lvl5pPr>
            <a:lvl6pPr marL="1530020" indent="0" algn="ctr">
              <a:buNone/>
              <a:defRPr sz="1071"/>
            </a:lvl6pPr>
            <a:lvl7pPr marL="1836024" indent="0" algn="ctr">
              <a:buNone/>
              <a:defRPr sz="1071"/>
            </a:lvl7pPr>
            <a:lvl8pPr marL="2142028" indent="0" algn="ctr">
              <a:buNone/>
              <a:defRPr sz="1071"/>
            </a:lvl8pPr>
            <a:lvl9pPr marL="2448032" indent="0" algn="ctr">
              <a:buNone/>
              <a:defRPr sz="10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8969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7802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2" y="287537"/>
            <a:ext cx="1319585" cy="457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287537"/>
            <a:ext cx="3882256" cy="457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5050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2298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1" y="1346420"/>
            <a:ext cx="5278339" cy="2246531"/>
          </a:xfrm>
        </p:spPr>
        <p:txBody>
          <a:bodyPr anchor="b"/>
          <a:lstStyle>
            <a:lvl1pPr>
              <a:defRPr sz="4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1" y="3614203"/>
            <a:ext cx="5278339" cy="1181398"/>
          </a:xfrm>
        </p:spPr>
        <p:txBody>
          <a:bodyPr/>
          <a:lstStyle>
            <a:lvl1pPr marL="0" indent="0">
              <a:buNone/>
              <a:defRPr sz="1606">
                <a:solidFill>
                  <a:schemeClr val="tx1"/>
                </a:solidFill>
              </a:defRPr>
            </a:lvl1pPr>
            <a:lvl2pPr marL="306004" indent="0">
              <a:buNone/>
              <a:defRPr sz="1339">
                <a:solidFill>
                  <a:schemeClr val="tx1">
                    <a:tint val="75000"/>
                  </a:schemeClr>
                </a:solidFill>
              </a:defRPr>
            </a:lvl2pPr>
            <a:lvl3pPr marL="612008" indent="0">
              <a:buNone/>
              <a:defRPr sz="1205">
                <a:solidFill>
                  <a:schemeClr val="tx1">
                    <a:tint val="75000"/>
                  </a:schemeClr>
                </a:solidFill>
              </a:defRPr>
            </a:lvl3pPr>
            <a:lvl4pPr marL="91801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4pPr>
            <a:lvl5pPr marL="1224016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5pPr>
            <a:lvl6pPr marL="1530020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6pPr>
            <a:lvl7pPr marL="1836024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7pPr>
            <a:lvl8pPr marL="2142028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8pPr>
            <a:lvl9pPr marL="244803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3466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8" y="1437680"/>
            <a:ext cx="2600921" cy="34266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6" y="1437680"/>
            <a:ext cx="2600921" cy="34266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3708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5" y="287537"/>
            <a:ext cx="5278339" cy="1043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6" y="1323916"/>
            <a:ext cx="2588967" cy="648831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6" y="1972747"/>
            <a:ext cx="2588967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1323916"/>
            <a:ext cx="2601718" cy="648831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1972747"/>
            <a:ext cx="2601718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6936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4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7374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5" y="360045"/>
            <a:ext cx="1973799" cy="1260157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9" y="777598"/>
            <a:ext cx="3098155" cy="3837980"/>
          </a:xfrm>
        </p:spPr>
        <p:txBody>
          <a:bodyPr/>
          <a:lstStyle>
            <a:lvl1pPr>
              <a:defRPr sz="2142"/>
            </a:lvl1pPr>
            <a:lvl2pPr>
              <a:defRPr sz="1874"/>
            </a:lvl2pPr>
            <a:lvl3pPr>
              <a:defRPr sz="1606"/>
            </a:lvl3pPr>
            <a:lvl4pPr>
              <a:defRPr sz="1339"/>
            </a:lvl4pPr>
            <a:lvl5pPr>
              <a:defRPr sz="1339"/>
            </a:lvl5pPr>
            <a:lvl6pPr>
              <a:defRPr sz="1339"/>
            </a:lvl6pPr>
            <a:lvl7pPr>
              <a:defRPr sz="1339"/>
            </a:lvl7pPr>
            <a:lvl8pPr>
              <a:defRPr sz="1339"/>
            </a:lvl8pPr>
            <a:lvl9pPr>
              <a:defRPr sz="133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5" y="1620202"/>
            <a:ext cx="1973799" cy="3001626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1988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5" y="360045"/>
            <a:ext cx="1973799" cy="1260157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9" y="777598"/>
            <a:ext cx="3098155" cy="3837980"/>
          </a:xfrm>
        </p:spPr>
        <p:txBody>
          <a:bodyPr anchor="t"/>
          <a:lstStyle>
            <a:lvl1pPr marL="0" indent="0">
              <a:buNone/>
              <a:defRPr sz="2142"/>
            </a:lvl1pPr>
            <a:lvl2pPr marL="306004" indent="0">
              <a:buNone/>
              <a:defRPr sz="1874"/>
            </a:lvl2pPr>
            <a:lvl3pPr marL="612008" indent="0">
              <a:buNone/>
              <a:defRPr sz="1606"/>
            </a:lvl3pPr>
            <a:lvl4pPr marL="918012" indent="0">
              <a:buNone/>
              <a:defRPr sz="1339"/>
            </a:lvl4pPr>
            <a:lvl5pPr marL="1224016" indent="0">
              <a:buNone/>
              <a:defRPr sz="1339"/>
            </a:lvl5pPr>
            <a:lvl6pPr marL="1530020" indent="0">
              <a:buNone/>
              <a:defRPr sz="1339"/>
            </a:lvl6pPr>
            <a:lvl7pPr marL="1836024" indent="0">
              <a:buNone/>
              <a:defRPr sz="1339"/>
            </a:lvl7pPr>
            <a:lvl8pPr marL="2142028" indent="0">
              <a:buNone/>
              <a:defRPr sz="1339"/>
            </a:lvl8pPr>
            <a:lvl9pPr marL="2448032" indent="0">
              <a:buNone/>
              <a:defRPr sz="1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5" y="1620202"/>
            <a:ext cx="1973799" cy="3001626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9506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8" y="287537"/>
            <a:ext cx="5278339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8" y="1437680"/>
            <a:ext cx="5278339" cy="3426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5005626"/>
            <a:ext cx="137695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F5B8B-1FD7-4C47-BC24-B5BCED2A13C9}" type="datetimeFigureOut">
              <a:rPr lang="sv-SE" smtClean="0"/>
              <a:t>2021-08-23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9" y="5005626"/>
            <a:ext cx="206543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5005626"/>
            <a:ext cx="137695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B0956-DFFF-47E5-8D7F-ADB7AB21AFA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246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12008" rtl="0" eaLnBrk="1" latinLnBrk="0" hangingPunct="1">
        <a:lnSpc>
          <a:spcPct val="90000"/>
        </a:lnSpc>
        <a:spcBef>
          <a:spcPct val="0"/>
        </a:spcBef>
        <a:buNone/>
        <a:defRPr sz="29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002" indent="-153002" algn="l" defTabSz="612008" rtl="0" eaLnBrk="1" latinLnBrk="0" hangingPunct="1">
        <a:lnSpc>
          <a:spcPct val="90000"/>
        </a:lnSpc>
        <a:spcBef>
          <a:spcPts val="669"/>
        </a:spcBef>
        <a:buFont typeface="Arial" panose="020B0604020202020204" pitchFamily="34" charset="0"/>
        <a:buChar char="•"/>
        <a:defRPr sz="1874" kern="1200">
          <a:solidFill>
            <a:schemeClr val="tx1"/>
          </a:solidFill>
          <a:latin typeface="+mn-lt"/>
          <a:ea typeface="+mn-ea"/>
          <a:cs typeface="+mn-cs"/>
        </a:defRPr>
      </a:lvl1pPr>
      <a:lvl2pPr marL="459006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765010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339" kern="1200">
          <a:solidFill>
            <a:schemeClr val="tx1"/>
          </a:solidFill>
          <a:latin typeface="+mn-lt"/>
          <a:ea typeface="+mn-ea"/>
          <a:cs typeface="+mn-cs"/>
        </a:defRPr>
      </a:lvl3pPr>
      <a:lvl4pPr marL="1071014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377018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683022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989026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295030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601034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1pPr>
      <a:lvl2pPr marL="306004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2pPr>
      <a:lvl3pPr marL="612008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918012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224016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530020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836024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142028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448032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CuadroTexto"/>
          <p:cNvSpPr txBox="1"/>
          <p:nvPr/>
        </p:nvSpPr>
        <p:spPr>
          <a:xfrm>
            <a:off x="442167" y="161741"/>
            <a:ext cx="16908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 sz="1400" b="1"/>
            </a:lvl1pPr>
          </a:lstStyle>
          <a:p>
            <a:r>
              <a:rPr lang="es-ES" sz="900" dirty="0" err="1"/>
              <a:t>Supplementary</a:t>
            </a:r>
            <a:r>
              <a:rPr lang="es-ES" sz="900" dirty="0"/>
              <a:t> </a:t>
            </a:r>
            <a:r>
              <a:rPr lang="es-ES" sz="900" dirty="0" err="1"/>
              <a:t>fig</a:t>
            </a:r>
            <a:r>
              <a:rPr lang="es-ES" sz="900" dirty="0"/>
              <a:t> 1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679A1D5A-A02D-4B6B-8E63-B617F68C6610}"/>
              </a:ext>
            </a:extLst>
          </p:cNvPr>
          <p:cNvSpPr txBox="1"/>
          <p:nvPr/>
        </p:nvSpPr>
        <p:spPr>
          <a:xfrm>
            <a:off x="3224616" y="649677"/>
            <a:ext cx="1431107" cy="18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20" dirty="0" err="1"/>
              <a:t>regulatory</a:t>
            </a:r>
            <a:r>
              <a:rPr lang="es-ES" sz="620" dirty="0"/>
              <a:t> T </a:t>
            </a:r>
            <a:r>
              <a:rPr lang="es-ES" sz="620" dirty="0" err="1"/>
              <a:t>cells</a:t>
            </a:r>
            <a:r>
              <a:rPr lang="es-ES" sz="620" dirty="0"/>
              <a:t> </a:t>
            </a:r>
            <a:r>
              <a:rPr lang="es-ES" sz="620" dirty="0" err="1"/>
              <a:t>within</a:t>
            </a:r>
            <a:r>
              <a:rPr lang="es-ES" sz="620" dirty="0"/>
              <a:t> CD4+ T </a:t>
            </a:r>
            <a:r>
              <a:rPr lang="es-ES" sz="620" dirty="0" err="1"/>
              <a:t>cells</a:t>
            </a:r>
            <a:endParaRPr lang="es-ES" sz="620" dirty="0"/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E6DEC328-8537-48AC-A36C-7362B13DE1BF}"/>
              </a:ext>
            </a:extLst>
          </p:cNvPr>
          <p:cNvSpPr txBox="1"/>
          <p:nvPr/>
        </p:nvSpPr>
        <p:spPr>
          <a:xfrm>
            <a:off x="4566709" y="666120"/>
            <a:ext cx="1264549" cy="28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20" dirty="0">
                <a:cs typeface="Arial" panose="020B0604020202020204" pitchFamily="34" charset="0"/>
              </a:rPr>
              <a:t>non-</a:t>
            </a:r>
            <a:r>
              <a:rPr lang="es-ES" sz="620" dirty="0" err="1">
                <a:cs typeface="Arial" panose="020B0604020202020204" pitchFamily="34" charset="0"/>
              </a:rPr>
              <a:t>suppresive</a:t>
            </a:r>
            <a:r>
              <a:rPr lang="es-ES" sz="620" dirty="0">
                <a:cs typeface="Arial" panose="020B0604020202020204" pitchFamily="34" charset="0"/>
              </a:rPr>
              <a:t>, </a:t>
            </a:r>
            <a:r>
              <a:rPr lang="es-ES" sz="620" dirty="0" err="1">
                <a:cs typeface="Arial" panose="020B0604020202020204" pitchFamily="34" charset="0"/>
              </a:rPr>
              <a:t>resting</a:t>
            </a:r>
            <a:r>
              <a:rPr lang="es-ES" sz="620" dirty="0">
                <a:cs typeface="Arial" panose="020B0604020202020204" pitchFamily="34" charset="0"/>
              </a:rPr>
              <a:t> and </a:t>
            </a:r>
            <a:r>
              <a:rPr lang="es-ES" sz="620" dirty="0" err="1">
                <a:cs typeface="Arial" panose="020B0604020202020204" pitchFamily="34" charset="0"/>
              </a:rPr>
              <a:t>activated</a:t>
            </a:r>
            <a:r>
              <a:rPr lang="es-ES" sz="620" dirty="0">
                <a:cs typeface="Arial" panose="020B0604020202020204" pitchFamily="34" charset="0"/>
              </a:rPr>
              <a:t> </a:t>
            </a:r>
            <a:r>
              <a:rPr lang="es-ES" sz="620" dirty="0" err="1">
                <a:cs typeface="Arial" panose="020B0604020202020204" pitchFamily="34" charset="0"/>
              </a:rPr>
              <a:t>regulatory</a:t>
            </a:r>
            <a:r>
              <a:rPr lang="es-ES" sz="620" dirty="0">
                <a:cs typeface="Arial" panose="020B0604020202020204" pitchFamily="34" charset="0"/>
              </a:rPr>
              <a:t> T </a:t>
            </a:r>
            <a:r>
              <a:rPr lang="es-ES" sz="620" dirty="0" err="1">
                <a:cs typeface="Arial" panose="020B0604020202020204" pitchFamily="34" charset="0"/>
              </a:rPr>
              <a:t>cells</a:t>
            </a:r>
            <a:endParaRPr lang="es-ES" sz="620" dirty="0"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E74803-2893-473F-8CF3-70D8C4E4DF82}"/>
              </a:ext>
            </a:extLst>
          </p:cNvPr>
          <p:cNvSpPr txBox="1"/>
          <p:nvPr/>
        </p:nvSpPr>
        <p:spPr>
          <a:xfrm>
            <a:off x="24004" y="336267"/>
            <a:ext cx="2584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B30FD2-5139-4403-8873-CB445D33523D}"/>
              </a:ext>
            </a:extLst>
          </p:cNvPr>
          <p:cNvSpPr txBox="1"/>
          <p:nvPr/>
        </p:nvSpPr>
        <p:spPr>
          <a:xfrm>
            <a:off x="3057593" y="478802"/>
            <a:ext cx="47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ruta 14">
            <a:extLst>
              <a:ext uri="{FF2B5EF4-FFF2-40B4-BE49-F238E27FC236}">
                <a16:creationId xmlns:a16="http://schemas.microsoft.com/office/drawing/2014/main" id="{A0D9FEA3-DDA7-4953-9287-2A8C61A38C10}"/>
              </a:ext>
            </a:extLst>
          </p:cNvPr>
          <p:cNvSpPr txBox="1"/>
          <p:nvPr/>
        </p:nvSpPr>
        <p:spPr>
          <a:xfrm>
            <a:off x="3412328" y="2435142"/>
            <a:ext cx="1431107" cy="18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20" dirty="0"/>
              <a:t>CD4+ and CD8+ T </a:t>
            </a:r>
            <a:r>
              <a:rPr lang="es-ES" sz="620" dirty="0" err="1"/>
              <a:t>cells</a:t>
            </a:r>
            <a:endParaRPr lang="es-ES" sz="62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60BDE7-11F5-4C12-98C5-588E70AE8BA2}"/>
              </a:ext>
            </a:extLst>
          </p:cNvPr>
          <p:cNvSpPr txBox="1"/>
          <p:nvPr/>
        </p:nvSpPr>
        <p:spPr>
          <a:xfrm>
            <a:off x="3083903" y="2373245"/>
            <a:ext cx="47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8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42EB67-F823-496D-A43F-802F5A77A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82" y="515606"/>
            <a:ext cx="1409900" cy="8544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88DAA2-F1C7-4437-83A7-4667633462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664" y="404037"/>
            <a:ext cx="1400299" cy="94499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C138567-EFF6-4C92-80F7-7B74E26DEB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30" y="1347644"/>
            <a:ext cx="1404414" cy="88602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3DC50B9-EA6B-4C2A-B968-33FCA901AB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7833" y="1332349"/>
            <a:ext cx="1407157" cy="8860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8102899-25B9-46F6-BD66-62F5F493B4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999" y="2248479"/>
            <a:ext cx="1385213" cy="8860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8E17137-2614-43CF-B820-10B4E6312E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9423" y="2254856"/>
            <a:ext cx="1398928" cy="89150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E913407-92E1-480F-AFCA-481DE3EC62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9618" y="3198865"/>
            <a:ext cx="1382470" cy="8846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3BFBB38-D545-481B-ACD2-88EE9E32F36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6568" y="983093"/>
            <a:ext cx="1124628" cy="12330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A09DBFD-D9F9-478D-BED9-72E8355BC19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5712" y="1020226"/>
            <a:ext cx="1279607" cy="10519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E4FECCA-F441-4E00-BDC8-2358CD5085F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8323" y="2673132"/>
            <a:ext cx="1161659" cy="1043750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24004" y="4178994"/>
            <a:ext cx="59583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>
              <a:defRPr/>
            </a:pPr>
            <a:r>
              <a:rPr lang="es-ES" sz="800" b="1" dirty="0" err="1">
                <a:latin typeface="Arial" pitchFamily="34" charset="0"/>
                <a:cs typeface="Arial" pitchFamily="34" charset="0"/>
              </a:rPr>
              <a:t>Supplementary</a:t>
            </a:r>
            <a:r>
              <a:rPr lang="es-ES" sz="800" b="1" dirty="0">
                <a:latin typeface="Arial" pitchFamily="34" charset="0"/>
                <a:cs typeface="Arial" pitchFamily="34" charset="0"/>
              </a:rPr>
              <a:t> figure 1:</a:t>
            </a:r>
            <a:r>
              <a:rPr lang="es-ES" sz="8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800" b="1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) 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Cytokine secretion (</a:t>
            </a:r>
            <a:r>
              <a:rPr lang="en-US" sz="800" dirty="0" err="1">
                <a:latin typeface="Arial" pitchFamily="34" charset="0"/>
                <a:cs typeface="Arial" pitchFamily="34" charset="0"/>
              </a:rPr>
              <a:t>pg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/ml) detected by </a:t>
            </a:r>
            <a:r>
              <a:rPr lang="en-US" sz="800" dirty="0" err="1">
                <a:latin typeface="Arial" pitchFamily="34" charset="0"/>
                <a:cs typeface="Arial" pitchFamily="34" charset="0"/>
              </a:rPr>
              <a:t>Luminex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in PBMCs supernatants after 7 days culture in the presence of GAD</a:t>
            </a:r>
            <a:r>
              <a:rPr lang="en-US" sz="800" baseline="-25000" dirty="0">
                <a:latin typeface="Arial" pitchFamily="34" charset="0"/>
                <a:cs typeface="Arial" pitchFamily="34" charset="0"/>
              </a:rPr>
              <a:t>65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 (5 µg/ml). Horizontal lines represent the median. Differences between time-points within the same group were calculated using Wilcoxon paired test. </a:t>
            </a:r>
            <a:endParaRPr lang="es-ES" sz="800" dirty="0">
              <a:latin typeface="Arial" pitchFamily="34" charset="0"/>
              <a:cs typeface="Arial" pitchFamily="34" charset="0"/>
            </a:endParaRPr>
          </a:p>
          <a:p>
            <a:pPr lvl="0" algn="just" defTabSz="914400">
              <a:defRPr/>
            </a:pPr>
            <a:r>
              <a:rPr lang="en-US" sz="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B)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Median percentage of regulatory T cells within CD4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+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 T cells and non-suppressive (</a:t>
            </a:r>
            <a:r>
              <a:rPr lang="en-US" sz="800" dirty="0" err="1">
                <a:latin typeface="Arial" pitchFamily="34" charset="0"/>
                <a:cs typeface="Arial" pitchFamily="34" charset="0"/>
              </a:rPr>
              <a:t>nsTreg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, CD45RA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-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FOXP3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low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, white triangles), resting (</a:t>
            </a:r>
            <a:r>
              <a:rPr lang="en-US" sz="800" dirty="0" err="1">
                <a:latin typeface="Arial" pitchFamily="34" charset="0"/>
                <a:cs typeface="Arial" pitchFamily="34" charset="0"/>
              </a:rPr>
              <a:t>rTreg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, CD45RA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+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FOXP3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low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, circles), and activated (</a:t>
            </a:r>
            <a:r>
              <a:rPr lang="en-US" sz="800" dirty="0" err="1">
                <a:latin typeface="Arial" pitchFamily="34" charset="0"/>
                <a:cs typeface="Arial" pitchFamily="34" charset="0"/>
              </a:rPr>
              <a:t>aTreg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, CD45RA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-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FOXP3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high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, black triangles) regulatory T cells in patients receiving GAD-alum injections into the lymph-node. Bars indicate interquartile range. Differences within the same group were calculated using Wilcoxon paired test. </a:t>
            </a:r>
          </a:p>
          <a:p>
            <a:pPr lvl="0" algn="just" defTabSz="914400">
              <a:defRPr/>
            </a:pPr>
            <a:r>
              <a:rPr lang="en-US" sz="800" b="1" dirty="0">
                <a:latin typeface="Arial" pitchFamily="34" charset="0"/>
                <a:cs typeface="Arial" pitchFamily="34" charset="0"/>
              </a:rPr>
              <a:t>C)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Median percentage of activated CD4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+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 (triangles) and CD8</a:t>
            </a:r>
            <a:r>
              <a:rPr lang="en-US" sz="800" baseline="30000" dirty="0">
                <a:latin typeface="Arial" pitchFamily="34" charset="0"/>
                <a:cs typeface="Arial" pitchFamily="34" charset="0"/>
              </a:rPr>
              <a:t>+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 (circles) T cells after stimulation with GAD</a:t>
            </a:r>
            <a:r>
              <a:rPr lang="en-US" sz="800" baseline="-25000" dirty="0">
                <a:latin typeface="Arial" pitchFamily="34" charset="0"/>
                <a:cs typeface="Arial" pitchFamily="34" charset="0"/>
              </a:rPr>
              <a:t>65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 (5 µg/ml).</a:t>
            </a:r>
          </a:p>
        </p:txBody>
      </p:sp>
    </p:spTree>
    <p:extLst>
      <p:ext uri="{BB962C8B-B14F-4D97-AF65-F5344CB8AC3E}">
        <p14:creationId xmlns:p14="http://schemas.microsoft.com/office/powerpoint/2010/main" val="3097036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186</Words>
  <Application>Microsoft Office PowerPoint</Application>
  <PresentationFormat>Anpassad</PresentationFormat>
  <Paragraphs>11</Paragraphs>
  <Slides>1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Puente Marin</dc:creator>
  <cp:lastModifiedBy>Johnny Ludvigsson</cp:lastModifiedBy>
  <cp:revision>12</cp:revision>
  <dcterms:created xsi:type="dcterms:W3CDTF">2021-04-09T12:14:57Z</dcterms:created>
  <dcterms:modified xsi:type="dcterms:W3CDTF">2021-08-23T09:40:19Z</dcterms:modified>
</cp:coreProperties>
</file>