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4837A38D" w14:textId="1FA6982B" w:rsidR="007717EF" w:rsidRPr="00504F65" w:rsidRDefault="006D7B51" w:rsidP="007717EF">
      <w:pPr>
        <w:spacing w:after="0"/>
        <w:rPr>
          <w:rFonts w:asciiTheme="majorHAnsi" w:hAnsiTheme="majorHAnsi" w:cs="Arial"/>
          <w:b/>
          <w:sz w:val="22"/>
          <w:szCs w:val="22"/>
        </w:rPr>
      </w:pPr>
      <w:bookmarkStart w:id="0" w:name="_GoBack"/>
      <w:r w:rsidRPr="006D7B51">
        <w:rPr>
          <w:rFonts w:asciiTheme="majorHAnsi" w:hAnsiTheme="majorHAnsi" w:cs="Arial"/>
          <w:b/>
          <w:sz w:val="22"/>
          <w:szCs w:val="22"/>
        </w:rPr>
        <w:t>GWAS on longitudinal growth traits reveals different genetic factors influencing infant, child and adult BMI</w:t>
      </w:r>
      <w:bookmarkEnd w:id="0"/>
    </w:p>
    <w:p w14:paraId="02B85531" w14:textId="77777777" w:rsidR="007717EF" w:rsidRPr="007957A7" w:rsidRDefault="007717EF" w:rsidP="00E034F8">
      <w:pPr>
        <w:autoSpaceDE w:val="0"/>
        <w:autoSpaceDN w:val="0"/>
        <w:adjustRightInd w:val="0"/>
        <w:spacing w:after="0"/>
        <w:jc w:val="both"/>
        <w:rPr>
          <w:rFonts w:asciiTheme="majorHAnsi" w:hAnsiTheme="majorHAnsi" w:cs="Tahoma"/>
          <w:color w:val="222222"/>
          <w:sz w:val="22"/>
          <w:szCs w:val="22"/>
          <w:shd w:val="clear" w:color="auto" w:fill="FFFFFF"/>
        </w:rPr>
      </w:pPr>
    </w:p>
    <w:p w14:paraId="795BB8CF" w14:textId="514BB69F" w:rsidR="00E034F8" w:rsidRPr="007957A7" w:rsidRDefault="002F651E" w:rsidP="00E034F8">
      <w:p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Alexessander Couto Alves</w:t>
      </w:r>
      <w:r w:rsidRPr="007957A7">
        <w:rPr>
          <w:rFonts w:asciiTheme="majorHAnsi" w:hAnsiTheme="majorHAnsi" w:cs="Tahoma"/>
          <w:color w:val="222222"/>
          <w:sz w:val="22"/>
          <w:szCs w:val="22"/>
          <w:shd w:val="clear" w:color="auto" w:fill="FFFFFF"/>
          <w:vertAlign w:val="superscript"/>
        </w:rPr>
        <w:t>1*</w:t>
      </w:r>
      <w:r w:rsidRPr="007957A7">
        <w:rPr>
          <w:rFonts w:asciiTheme="majorHAnsi" w:hAnsiTheme="majorHAnsi" w:cs="Tahoma"/>
          <w:color w:val="222222"/>
          <w:sz w:val="22"/>
          <w:szCs w:val="22"/>
          <w:shd w:val="clear" w:color="auto" w:fill="FFFFFF"/>
        </w:rPr>
        <w:t xml:space="preserve">, </w:t>
      </w:r>
      <w:r w:rsidR="00E034F8" w:rsidRPr="007957A7">
        <w:rPr>
          <w:rFonts w:asciiTheme="majorHAnsi" w:hAnsiTheme="majorHAnsi" w:cs="Tahoma"/>
          <w:color w:val="222222"/>
          <w:sz w:val="22"/>
          <w:szCs w:val="22"/>
          <w:shd w:val="clear" w:color="auto" w:fill="FFFFFF"/>
        </w:rPr>
        <w:t>N. Maneka G. De Silva</w:t>
      </w:r>
      <w:r w:rsidR="00E034F8" w:rsidRPr="007957A7">
        <w:rPr>
          <w:rFonts w:asciiTheme="majorHAnsi" w:hAnsiTheme="majorHAnsi" w:cs="Tahoma"/>
          <w:color w:val="222222"/>
          <w:sz w:val="22"/>
          <w:szCs w:val="22"/>
          <w:shd w:val="clear" w:color="auto" w:fill="FFFFFF"/>
          <w:vertAlign w:val="superscript"/>
        </w:rPr>
        <w:t>1</w:t>
      </w:r>
      <w:r w:rsidR="00E034F8" w:rsidRPr="007957A7">
        <w:rPr>
          <w:rFonts w:asciiTheme="majorHAnsi" w:hAnsiTheme="majorHAnsi" w:cs="Tahoma"/>
          <w:b/>
          <w:color w:val="222222"/>
          <w:sz w:val="22"/>
          <w:szCs w:val="22"/>
          <w:shd w:val="clear" w:color="auto" w:fill="FFFFFF"/>
          <w:vertAlign w:val="superscript"/>
        </w:rPr>
        <w:t>*</w:t>
      </w:r>
      <w:r w:rsidR="00E034F8" w:rsidRPr="007957A7">
        <w:rPr>
          <w:rFonts w:asciiTheme="majorHAnsi" w:hAnsiTheme="majorHAnsi" w:cs="Tahoma"/>
          <w:color w:val="222222"/>
          <w:sz w:val="22"/>
          <w:szCs w:val="22"/>
          <w:shd w:val="clear" w:color="auto" w:fill="FFFFFF"/>
        </w:rPr>
        <w:t xml:space="preserve">, </w:t>
      </w:r>
      <w:r w:rsidR="00DF3807" w:rsidRPr="007957A7">
        <w:rPr>
          <w:rFonts w:asciiTheme="majorHAnsi" w:hAnsiTheme="majorHAnsi" w:cs="Tahoma"/>
          <w:color w:val="222222"/>
          <w:sz w:val="22"/>
          <w:szCs w:val="22"/>
          <w:shd w:val="clear" w:color="auto" w:fill="FFFFFF"/>
        </w:rPr>
        <w:t>Ville Karhunen</w:t>
      </w:r>
      <w:r w:rsidR="00DF3807" w:rsidRPr="007957A7">
        <w:rPr>
          <w:rFonts w:asciiTheme="majorHAnsi" w:hAnsiTheme="majorHAnsi" w:cs="Tahoma"/>
          <w:color w:val="222222"/>
          <w:sz w:val="22"/>
          <w:szCs w:val="22"/>
          <w:shd w:val="clear" w:color="auto" w:fill="FFFFFF"/>
          <w:vertAlign w:val="superscript"/>
        </w:rPr>
        <w:t>1</w:t>
      </w:r>
      <w:r w:rsidR="00DF3807" w:rsidRPr="007957A7">
        <w:rPr>
          <w:rFonts w:asciiTheme="majorHAnsi" w:hAnsiTheme="majorHAnsi" w:cs="Tahoma"/>
          <w:color w:val="222222"/>
          <w:sz w:val="22"/>
          <w:szCs w:val="22"/>
          <w:shd w:val="clear" w:color="auto" w:fill="FFFFFF"/>
        </w:rPr>
        <w:t xml:space="preserve">, </w:t>
      </w:r>
      <w:r w:rsidR="00E034F8" w:rsidRPr="007957A7">
        <w:rPr>
          <w:rFonts w:asciiTheme="majorHAnsi" w:hAnsiTheme="majorHAnsi" w:cs="Tahoma"/>
          <w:color w:val="222222"/>
          <w:sz w:val="22"/>
          <w:szCs w:val="22"/>
          <w:shd w:val="clear" w:color="auto" w:fill="FFFFFF"/>
        </w:rPr>
        <w:t>Ulla Sovio</w:t>
      </w:r>
      <w:r w:rsidR="00E034F8" w:rsidRPr="007957A7">
        <w:rPr>
          <w:rFonts w:asciiTheme="majorHAnsi" w:hAnsiTheme="majorHAnsi" w:cs="Tahoma"/>
          <w:color w:val="222222"/>
          <w:sz w:val="22"/>
          <w:szCs w:val="22"/>
          <w:shd w:val="clear" w:color="auto" w:fill="FFFFFF"/>
          <w:vertAlign w:val="superscript"/>
        </w:rPr>
        <w:t>4</w:t>
      </w:r>
      <w:r w:rsidR="00E034F8" w:rsidRPr="007957A7">
        <w:rPr>
          <w:rFonts w:asciiTheme="majorHAnsi" w:hAnsiTheme="majorHAnsi" w:cs="Tahoma"/>
          <w:color w:val="222222"/>
          <w:sz w:val="22"/>
          <w:szCs w:val="22"/>
          <w:shd w:val="clear" w:color="auto" w:fill="FFFFFF"/>
        </w:rPr>
        <w:t xml:space="preserve">, </w:t>
      </w:r>
      <w:r w:rsidR="007F0C68" w:rsidRPr="007957A7">
        <w:rPr>
          <w:rFonts w:asciiTheme="majorHAnsi" w:hAnsiTheme="majorHAnsi" w:cs="Tahoma"/>
          <w:color w:val="222222"/>
          <w:sz w:val="22"/>
          <w:szCs w:val="22"/>
          <w:shd w:val="clear" w:color="auto" w:fill="FFFFFF"/>
        </w:rPr>
        <w:t>Shikta Das</w:t>
      </w:r>
      <w:r w:rsidR="007F0C68" w:rsidRPr="007957A7">
        <w:rPr>
          <w:rFonts w:asciiTheme="majorHAnsi" w:hAnsiTheme="majorHAnsi" w:cs="Tahoma"/>
          <w:color w:val="222222"/>
          <w:sz w:val="22"/>
          <w:szCs w:val="22"/>
          <w:shd w:val="clear" w:color="auto" w:fill="FFFFFF"/>
          <w:vertAlign w:val="superscript"/>
        </w:rPr>
        <w:t>1</w:t>
      </w:r>
      <w:r w:rsidR="007F0C68" w:rsidRPr="007957A7">
        <w:rPr>
          <w:rFonts w:asciiTheme="majorHAnsi" w:hAnsiTheme="majorHAnsi" w:cs="Tahoma"/>
          <w:b/>
          <w:color w:val="222222"/>
          <w:sz w:val="22"/>
          <w:szCs w:val="22"/>
          <w:shd w:val="clear" w:color="auto" w:fill="FFFFFF"/>
        </w:rPr>
        <w:t>,</w:t>
      </w:r>
      <w:r w:rsidR="007F0C68" w:rsidRPr="007957A7">
        <w:rPr>
          <w:rFonts w:asciiTheme="majorHAnsi" w:hAnsiTheme="majorHAnsi" w:cs="Tahoma"/>
          <w:color w:val="222222"/>
          <w:sz w:val="22"/>
          <w:szCs w:val="22"/>
          <w:shd w:val="clear" w:color="auto" w:fill="FFFFFF"/>
        </w:rPr>
        <w:t xml:space="preserve"> </w:t>
      </w:r>
      <w:r w:rsidR="00E034F8" w:rsidRPr="007957A7">
        <w:rPr>
          <w:rFonts w:asciiTheme="majorHAnsi" w:hAnsiTheme="majorHAnsi" w:cs="Tahoma"/>
          <w:color w:val="222222"/>
          <w:sz w:val="22"/>
          <w:szCs w:val="22"/>
          <w:shd w:val="clear" w:color="auto" w:fill="FFFFFF"/>
        </w:rPr>
        <w:t>H. Rob Taal</w:t>
      </w:r>
      <w:r w:rsidR="00E034F8" w:rsidRPr="007957A7">
        <w:rPr>
          <w:rFonts w:asciiTheme="majorHAnsi" w:hAnsiTheme="majorHAnsi" w:cs="Tahoma"/>
          <w:color w:val="222222"/>
          <w:sz w:val="22"/>
          <w:szCs w:val="22"/>
          <w:shd w:val="clear" w:color="auto" w:fill="FFFFFF"/>
          <w:vertAlign w:val="superscript"/>
        </w:rPr>
        <w:t>5,6</w:t>
      </w:r>
      <w:r w:rsidR="00E034F8" w:rsidRPr="007957A7">
        <w:rPr>
          <w:rFonts w:asciiTheme="majorHAnsi" w:hAnsiTheme="majorHAnsi" w:cs="Tahoma"/>
          <w:color w:val="222222"/>
          <w:sz w:val="22"/>
          <w:szCs w:val="22"/>
          <w:shd w:val="clear" w:color="auto" w:fill="FFFFFF"/>
        </w:rPr>
        <w:t>, Nicole M. Warrington</w:t>
      </w:r>
      <w:r w:rsidR="00E034F8" w:rsidRPr="007957A7">
        <w:rPr>
          <w:rFonts w:asciiTheme="majorHAnsi" w:hAnsiTheme="majorHAnsi" w:cs="Tahoma"/>
          <w:color w:val="222222"/>
          <w:sz w:val="22"/>
          <w:szCs w:val="22"/>
          <w:shd w:val="clear" w:color="auto" w:fill="FFFFFF"/>
          <w:vertAlign w:val="superscript"/>
        </w:rPr>
        <w:t>7,8,72</w:t>
      </w:r>
      <w:r w:rsidR="00E034F8" w:rsidRPr="007957A7">
        <w:rPr>
          <w:rFonts w:asciiTheme="majorHAnsi" w:hAnsiTheme="majorHAnsi" w:cs="Tahoma"/>
          <w:color w:val="222222"/>
          <w:sz w:val="22"/>
          <w:szCs w:val="22"/>
          <w:shd w:val="clear" w:color="auto" w:fill="FFFFFF"/>
        </w:rPr>
        <w:t>, Alexandra M. Lewin</w:t>
      </w:r>
      <w:r w:rsidR="00E034F8" w:rsidRPr="007957A7">
        <w:rPr>
          <w:rFonts w:asciiTheme="majorHAnsi" w:hAnsiTheme="majorHAnsi" w:cs="Tahoma"/>
          <w:color w:val="222222"/>
          <w:sz w:val="22"/>
          <w:szCs w:val="22"/>
          <w:shd w:val="clear" w:color="auto" w:fill="FFFFFF"/>
          <w:vertAlign w:val="superscript"/>
        </w:rPr>
        <w:t>1,9</w:t>
      </w:r>
      <w:r w:rsidR="00E034F8" w:rsidRPr="007957A7">
        <w:rPr>
          <w:rFonts w:asciiTheme="majorHAnsi" w:hAnsiTheme="majorHAnsi" w:cs="Tahoma"/>
          <w:color w:val="222222"/>
          <w:sz w:val="22"/>
          <w:szCs w:val="22"/>
          <w:shd w:val="clear" w:color="auto" w:fill="FFFFFF"/>
        </w:rPr>
        <w:t>, Marika Kaakinen</w:t>
      </w:r>
      <w:r w:rsidR="00E034F8" w:rsidRPr="007957A7">
        <w:rPr>
          <w:rFonts w:asciiTheme="majorHAnsi" w:hAnsiTheme="majorHAnsi" w:cs="Tahoma"/>
          <w:color w:val="222222"/>
          <w:sz w:val="22"/>
          <w:szCs w:val="22"/>
          <w:shd w:val="clear" w:color="auto" w:fill="FFFFFF"/>
          <w:vertAlign w:val="superscript"/>
        </w:rPr>
        <w:t>1,10,11</w:t>
      </w:r>
      <w:r w:rsidR="00E034F8" w:rsidRPr="007957A7">
        <w:rPr>
          <w:rFonts w:asciiTheme="majorHAnsi" w:hAnsiTheme="majorHAnsi" w:cs="Tahoma"/>
          <w:color w:val="222222"/>
          <w:sz w:val="22"/>
          <w:szCs w:val="22"/>
          <w:shd w:val="clear" w:color="auto" w:fill="FFFFFF"/>
        </w:rPr>
        <w:t>, Diana Cousminer</w:t>
      </w:r>
      <w:r w:rsidR="00E034F8" w:rsidRPr="007957A7">
        <w:rPr>
          <w:rFonts w:asciiTheme="majorHAnsi" w:hAnsiTheme="majorHAnsi" w:cs="Tahoma"/>
          <w:color w:val="222222"/>
          <w:sz w:val="22"/>
          <w:szCs w:val="22"/>
          <w:shd w:val="clear" w:color="auto" w:fill="FFFFFF"/>
          <w:vertAlign w:val="superscript"/>
        </w:rPr>
        <w:t>12</w:t>
      </w:r>
      <w:r w:rsidR="00E034F8" w:rsidRPr="007957A7">
        <w:rPr>
          <w:rFonts w:asciiTheme="majorHAnsi" w:hAnsiTheme="majorHAnsi" w:cs="Tahoma"/>
          <w:color w:val="222222"/>
          <w:sz w:val="22"/>
          <w:szCs w:val="22"/>
          <w:shd w:val="clear" w:color="auto" w:fill="FFFFFF"/>
        </w:rPr>
        <w:t>, Elisabeth Thiering</w:t>
      </w:r>
      <w:r w:rsidR="00E034F8" w:rsidRPr="007957A7">
        <w:rPr>
          <w:rFonts w:asciiTheme="majorHAnsi" w:hAnsiTheme="majorHAnsi" w:cs="Tahoma"/>
          <w:color w:val="222222"/>
          <w:sz w:val="22"/>
          <w:szCs w:val="22"/>
          <w:shd w:val="clear" w:color="auto" w:fill="FFFFFF"/>
          <w:vertAlign w:val="superscript"/>
        </w:rPr>
        <w:t>13,14</w:t>
      </w:r>
      <w:r w:rsidR="00E034F8" w:rsidRPr="007957A7">
        <w:rPr>
          <w:rFonts w:asciiTheme="majorHAnsi" w:hAnsiTheme="majorHAnsi" w:cs="Tahoma"/>
          <w:color w:val="222222"/>
          <w:sz w:val="22"/>
          <w:szCs w:val="22"/>
          <w:shd w:val="clear" w:color="auto" w:fill="FFFFFF"/>
        </w:rPr>
        <w:t>, Nicholas J. Timpson</w:t>
      </w:r>
      <w:r w:rsidR="00E034F8" w:rsidRPr="007957A7">
        <w:rPr>
          <w:rFonts w:asciiTheme="majorHAnsi" w:hAnsiTheme="majorHAnsi" w:cs="Tahoma"/>
          <w:color w:val="222222"/>
          <w:sz w:val="22"/>
          <w:szCs w:val="22"/>
          <w:shd w:val="clear" w:color="auto" w:fill="FFFFFF"/>
          <w:vertAlign w:val="superscript"/>
        </w:rPr>
        <w:t>15,16</w:t>
      </w:r>
      <w:r w:rsidR="00E034F8" w:rsidRPr="007957A7">
        <w:rPr>
          <w:rFonts w:asciiTheme="majorHAnsi" w:hAnsiTheme="majorHAnsi" w:cs="Tahoma"/>
          <w:color w:val="222222"/>
          <w:sz w:val="22"/>
          <w:szCs w:val="22"/>
          <w:shd w:val="clear" w:color="auto" w:fill="FFFFFF"/>
        </w:rPr>
        <w:t>, Tom Bond</w:t>
      </w:r>
      <w:r w:rsidR="00E034F8" w:rsidRPr="007957A7">
        <w:rPr>
          <w:rFonts w:asciiTheme="majorHAnsi" w:hAnsiTheme="majorHAnsi" w:cs="Tahoma"/>
          <w:color w:val="222222"/>
          <w:sz w:val="22"/>
          <w:szCs w:val="22"/>
          <w:shd w:val="clear" w:color="auto" w:fill="FFFFFF"/>
          <w:vertAlign w:val="superscript"/>
        </w:rPr>
        <w:t>1</w:t>
      </w:r>
      <w:r w:rsidR="00E034F8" w:rsidRPr="007957A7">
        <w:rPr>
          <w:rFonts w:asciiTheme="majorHAnsi" w:hAnsiTheme="majorHAnsi" w:cs="Tahoma"/>
          <w:color w:val="222222"/>
          <w:sz w:val="22"/>
          <w:szCs w:val="22"/>
          <w:shd w:val="clear" w:color="auto" w:fill="FFFFFF"/>
        </w:rPr>
        <w:t>, Estelle Lowry</w:t>
      </w:r>
      <w:r w:rsidR="00E034F8" w:rsidRPr="007957A7">
        <w:rPr>
          <w:rFonts w:asciiTheme="majorHAnsi" w:hAnsiTheme="majorHAnsi" w:cs="Tahoma"/>
          <w:color w:val="222222"/>
          <w:sz w:val="22"/>
          <w:szCs w:val="22"/>
          <w:shd w:val="clear" w:color="auto" w:fill="FFFFFF"/>
          <w:vertAlign w:val="superscript"/>
        </w:rPr>
        <w:t>2</w:t>
      </w:r>
      <w:r w:rsidR="00E034F8" w:rsidRPr="007957A7">
        <w:rPr>
          <w:rFonts w:asciiTheme="majorHAnsi" w:hAnsiTheme="majorHAnsi" w:cs="Tahoma"/>
          <w:color w:val="222222"/>
          <w:sz w:val="22"/>
          <w:szCs w:val="22"/>
          <w:shd w:val="clear" w:color="auto" w:fill="FFFFFF"/>
        </w:rPr>
        <w:t>, Christopher D. Brown</w:t>
      </w:r>
      <w:r w:rsidR="00E034F8" w:rsidRPr="007957A7">
        <w:rPr>
          <w:rFonts w:asciiTheme="majorHAnsi" w:hAnsiTheme="majorHAnsi" w:cs="Tahoma"/>
          <w:color w:val="222222"/>
          <w:sz w:val="22"/>
          <w:szCs w:val="22"/>
          <w:shd w:val="clear" w:color="auto" w:fill="FFFFFF"/>
          <w:vertAlign w:val="superscript"/>
        </w:rPr>
        <w:t>17</w:t>
      </w:r>
      <w:r w:rsidR="00B07980" w:rsidRPr="007957A7">
        <w:rPr>
          <w:rFonts w:asciiTheme="majorHAnsi" w:hAnsiTheme="majorHAnsi" w:cs="Tahoma"/>
          <w:color w:val="222222"/>
          <w:sz w:val="22"/>
          <w:szCs w:val="22"/>
          <w:shd w:val="clear" w:color="auto" w:fill="FFFFFF"/>
        </w:rPr>
        <w:t xml:space="preserve">, </w:t>
      </w:r>
      <w:r w:rsidR="00E034F8" w:rsidRPr="007957A7">
        <w:rPr>
          <w:rFonts w:asciiTheme="majorHAnsi" w:hAnsiTheme="majorHAnsi" w:cs="Tahoma"/>
          <w:color w:val="222222"/>
          <w:sz w:val="22"/>
          <w:szCs w:val="22"/>
          <w:shd w:val="clear" w:color="auto" w:fill="FFFFFF"/>
        </w:rPr>
        <w:t>Xavier Estivill</w:t>
      </w:r>
      <w:r w:rsidR="00E034F8" w:rsidRPr="007957A7">
        <w:rPr>
          <w:rFonts w:asciiTheme="majorHAnsi" w:hAnsiTheme="majorHAnsi" w:cs="Tahoma"/>
          <w:color w:val="222222"/>
          <w:sz w:val="22"/>
          <w:szCs w:val="22"/>
          <w:shd w:val="clear" w:color="auto" w:fill="FFFFFF"/>
          <w:vertAlign w:val="superscript"/>
        </w:rPr>
        <w:t>18-22,</w:t>
      </w:r>
      <w:r w:rsidR="00E034F8" w:rsidRPr="007957A7">
        <w:rPr>
          <w:rFonts w:asciiTheme="majorHAnsi" w:hAnsiTheme="majorHAnsi" w:cs="Tahoma"/>
          <w:color w:val="222222"/>
          <w:sz w:val="22"/>
          <w:szCs w:val="22"/>
          <w:shd w:val="clear" w:color="auto" w:fill="FFFFFF"/>
        </w:rPr>
        <w:t>, Virpi Lindi</w:t>
      </w:r>
      <w:r w:rsidR="00E034F8" w:rsidRPr="007957A7">
        <w:rPr>
          <w:rFonts w:asciiTheme="majorHAnsi" w:hAnsiTheme="majorHAnsi" w:cs="Tahoma"/>
          <w:color w:val="222222"/>
          <w:sz w:val="22"/>
          <w:szCs w:val="22"/>
          <w:shd w:val="clear" w:color="auto" w:fill="FFFFFF"/>
          <w:vertAlign w:val="superscript"/>
        </w:rPr>
        <w:t>23</w:t>
      </w:r>
      <w:r w:rsidR="00E034F8" w:rsidRPr="007957A7">
        <w:rPr>
          <w:rFonts w:asciiTheme="majorHAnsi" w:hAnsiTheme="majorHAnsi" w:cs="Tahoma"/>
          <w:color w:val="222222"/>
          <w:sz w:val="22"/>
          <w:szCs w:val="22"/>
          <w:shd w:val="clear" w:color="auto" w:fill="FFFFFF"/>
        </w:rPr>
        <w:t>, Jonathan P. Bradfield</w:t>
      </w:r>
      <w:r w:rsidR="00E034F8" w:rsidRPr="007957A7">
        <w:rPr>
          <w:rFonts w:asciiTheme="majorHAnsi" w:hAnsiTheme="majorHAnsi" w:cs="Tahoma"/>
          <w:color w:val="222222"/>
          <w:sz w:val="22"/>
          <w:szCs w:val="22"/>
          <w:shd w:val="clear" w:color="auto" w:fill="FFFFFF"/>
          <w:vertAlign w:val="superscript"/>
        </w:rPr>
        <w:t>24</w:t>
      </w:r>
      <w:r w:rsidR="00E034F8" w:rsidRPr="007957A7">
        <w:rPr>
          <w:rFonts w:asciiTheme="majorHAnsi" w:hAnsiTheme="majorHAnsi" w:cs="Tahoma"/>
          <w:color w:val="222222"/>
          <w:sz w:val="22"/>
          <w:szCs w:val="22"/>
          <w:shd w:val="clear" w:color="auto" w:fill="FFFFFF"/>
        </w:rPr>
        <w:t>, Frank Geller</w:t>
      </w:r>
      <w:r w:rsidR="00E034F8" w:rsidRPr="007957A7">
        <w:rPr>
          <w:rFonts w:asciiTheme="majorHAnsi" w:hAnsiTheme="majorHAnsi" w:cs="Tahoma"/>
          <w:color w:val="222222"/>
          <w:sz w:val="22"/>
          <w:szCs w:val="22"/>
          <w:shd w:val="clear" w:color="auto" w:fill="FFFFFF"/>
          <w:vertAlign w:val="superscript"/>
        </w:rPr>
        <w:t>25</w:t>
      </w:r>
      <w:r w:rsidR="003B3A9D" w:rsidRPr="007957A7">
        <w:rPr>
          <w:rFonts w:asciiTheme="majorHAnsi" w:hAnsiTheme="majorHAnsi" w:cs="Tahoma"/>
          <w:color w:val="222222"/>
          <w:sz w:val="22"/>
          <w:szCs w:val="22"/>
          <w:shd w:val="clear" w:color="auto" w:fill="FFFFFF"/>
        </w:rPr>
        <w:t>, Doug Speed</w:t>
      </w:r>
      <w:r w:rsidR="009F1B1E" w:rsidRPr="00635B9B">
        <w:rPr>
          <w:rFonts w:asciiTheme="majorHAnsi" w:hAnsiTheme="majorHAnsi" w:cs="Tahoma"/>
          <w:color w:val="222222"/>
          <w:sz w:val="22"/>
          <w:szCs w:val="22"/>
          <w:shd w:val="clear" w:color="auto" w:fill="FFFFFF"/>
          <w:vertAlign w:val="superscript"/>
        </w:rPr>
        <w:t>77</w:t>
      </w:r>
      <w:r w:rsidR="00E034F8" w:rsidRPr="007957A7">
        <w:rPr>
          <w:rFonts w:asciiTheme="majorHAnsi" w:hAnsiTheme="majorHAnsi" w:cs="Tahoma"/>
          <w:color w:val="222222"/>
          <w:sz w:val="22"/>
          <w:szCs w:val="22"/>
          <w:shd w:val="clear" w:color="auto" w:fill="FFFFFF"/>
        </w:rPr>
        <w:t>, Lachlan J.M. Coin</w:t>
      </w:r>
      <w:r w:rsidR="00E034F8" w:rsidRPr="007957A7">
        <w:rPr>
          <w:rFonts w:asciiTheme="majorHAnsi" w:hAnsiTheme="majorHAnsi" w:cs="Tahoma"/>
          <w:color w:val="222222"/>
          <w:sz w:val="22"/>
          <w:szCs w:val="22"/>
          <w:shd w:val="clear" w:color="auto" w:fill="FFFFFF"/>
          <w:vertAlign w:val="superscript"/>
        </w:rPr>
        <w:t>1,26</w:t>
      </w:r>
      <w:r w:rsidR="00E034F8" w:rsidRPr="007957A7">
        <w:rPr>
          <w:rFonts w:asciiTheme="majorHAnsi" w:hAnsiTheme="majorHAnsi" w:cs="Tahoma"/>
          <w:color w:val="222222"/>
          <w:sz w:val="22"/>
          <w:szCs w:val="22"/>
          <w:shd w:val="clear" w:color="auto" w:fill="FFFFFF"/>
        </w:rPr>
        <w:t>, Marie Loh</w:t>
      </w:r>
      <w:r w:rsidR="00E034F8" w:rsidRPr="007957A7">
        <w:rPr>
          <w:rFonts w:asciiTheme="majorHAnsi" w:hAnsiTheme="majorHAnsi" w:cs="Tahoma"/>
          <w:color w:val="222222"/>
          <w:sz w:val="22"/>
          <w:szCs w:val="22"/>
          <w:shd w:val="clear" w:color="auto" w:fill="FFFFFF"/>
          <w:vertAlign w:val="superscript"/>
        </w:rPr>
        <w:t>1,2,27</w:t>
      </w:r>
      <w:r w:rsidR="00E034F8" w:rsidRPr="007957A7">
        <w:rPr>
          <w:rFonts w:asciiTheme="majorHAnsi" w:hAnsiTheme="majorHAnsi" w:cs="Tahoma"/>
          <w:color w:val="222222"/>
          <w:sz w:val="22"/>
          <w:szCs w:val="22"/>
          <w:shd w:val="clear" w:color="auto" w:fill="FFFFFF"/>
        </w:rPr>
        <w:t>, Sheila J. Barton</w:t>
      </w:r>
      <w:r w:rsidR="00E034F8" w:rsidRPr="007957A7">
        <w:rPr>
          <w:rFonts w:asciiTheme="majorHAnsi" w:hAnsiTheme="majorHAnsi" w:cs="Tahoma"/>
          <w:color w:val="222222"/>
          <w:sz w:val="22"/>
          <w:szCs w:val="22"/>
          <w:shd w:val="clear" w:color="auto" w:fill="FFFFFF"/>
          <w:vertAlign w:val="superscript"/>
        </w:rPr>
        <w:t>28</w:t>
      </w:r>
      <w:r w:rsidR="00E034F8" w:rsidRPr="007957A7">
        <w:rPr>
          <w:rFonts w:asciiTheme="majorHAnsi" w:hAnsiTheme="majorHAnsi" w:cs="Tahoma"/>
          <w:color w:val="222222"/>
          <w:sz w:val="22"/>
          <w:szCs w:val="22"/>
          <w:shd w:val="clear" w:color="auto" w:fill="FFFFFF"/>
        </w:rPr>
        <w:t>, Lawrence J. Beilin</w:t>
      </w:r>
      <w:r w:rsidR="00E034F8" w:rsidRPr="007957A7">
        <w:rPr>
          <w:rFonts w:asciiTheme="majorHAnsi" w:hAnsiTheme="majorHAnsi" w:cs="Tahoma"/>
          <w:color w:val="222222"/>
          <w:sz w:val="22"/>
          <w:szCs w:val="22"/>
          <w:shd w:val="clear" w:color="auto" w:fill="FFFFFF"/>
          <w:vertAlign w:val="superscript"/>
        </w:rPr>
        <w:t>29</w:t>
      </w:r>
      <w:r w:rsidR="00E034F8" w:rsidRPr="007957A7">
        <w:rPr>
          <w:rFonts w:asciiTheme="majorHAnsi" w:hAnsiTheme="majorHAnsi" w:cs="Tahoma"/>
          <w:color w:val="222222"/>
          <w:sz w:val="22"/>
          <w:szCs w:val="22"/>
          <w:shd w:val="clear" w:color="auto" w:fill="FFFFFF"/>
        </w:rPr>
        <w:t>, Hans Bisgaard</w:t>
      </w:r>
      <w:r w:rsidR="00E034F8" w:rsidRPr="007957A7">
        <w:rPr>
          <w:rFonts w:asciiTheme="majorHAnsi" w:hAnsiTheme="majorHAnsi" w:cs="Tahoma"/>
          <w:color w:val="222222"/>
          <w:sz w:val="22"/>
          <w:szCs w:val="22"/>
          <w:shd w:val="clear" w:color="auto" w:fill="FFFFFF"/>
          <w:vertAlign w:val="superscript"/>
        </w:rPr>
        <w:t>30</w:t>
      </w:r>
      <w:r w:rsidR="00E034F8" w:rsidRPr="007957A7">
        <w:rPr>
          <w:rFonts w:asciiTheme="majorHAnsi" w:hAnsiTheme="majorHAnsi" w:cs="Tahoma"/>
          <w:color w:val="222222"/>
          <w:sz w:val="22"/>
          <w:szCs w:val="22"/>
          <w:shd w:val="clear" w:color="auto" w:fill="FFFFFF"/>
        </w:rPr>
        <w:t>, Klaus Bønnelykke</w:t>
      </w:r>
      <w:r w:rsidR="00E034F8" w:rsidRPr="007957A7">
        <w:rPr>
          <w:rFonts w:asciiTheme="majorHAnsi" w:hAnsiTheme="majorHAnsi" w:cs="Tahoma"/>
          <w:color w:val="222222"/>
          <w:sz w:val="22"/>
          <w:szCs w:val="22"/>
          <w:shd w:val="clear" w:color="auto" w:fill="FFFFFF"/>
          <w:vertAlign w:val="superscript"/>
        </w:rPr>
        <w:t>30,31</w:t>
      </w:r>
      <w:r w:rsidR="00E034F8" w:rsidRPr="007957A7">
        <w:rPr>
          <w:rFonts w:asciiTheme="majorHAnsi" w:hAnsiTheme="majorHAnsi" w:cs="Tahoma"/>
          <w:color w:val="222222"/>
          <w:sz w:val="22"/>
          <w:szCs w:val="22"/>
          <w:shd w:val="clear" w:color="auto" w:fill="FFFFFF"/>
        </w:rPr>
        <w:t>, Rohia Alili</w:t>
      </w:r>
      <w:r w:rsidR="00E034F8" w:rsidRPr="007957A7">
        <w:rPr>
          <w:rFonts w:asciiTheme="majorHAnsi" w:hAnsiTheme="majorHAnsi" w:cs="Tahoma"/>
          <w:color w:val="222222"/>
          <w:sz w:val="22"/>
          <w:szCs w:val="22"/>
          <w:shd w:val="clear" w:color="auto" w:fill="FFFFFF"/>
          <w:vertAlign w:val="superscript"/>
        </w:rPr>
        <w:t>32</w:t>
      </w:r>
      <w:r w:rsidR="00E034F8" w:rsidRPr="007957A7">
        <w:rPr>
          <w:rFonts w:asciiTheme="majorHAnsi" w:hAnsiTheme="majorHAnsi" w:cs="Tahoma"/>
          <w:color w:val="222222"/>
          <w:sz w:val="22"/>
          <w:szCs w:val="22"/>
          <w:shd w:val="clear" w:color="auto" w:fill="FFFFFF"/>
        </w:rPr>
        <w:t>, Ida J. Hatoum</w:t>
      </w:r>
      <w:r w:rsidR="00E034F8" w:rsidRPr="007957A7">
        <w:rPr>
          <w:rFonts w:asciiTheme="majorHAnsi" w:hAnsiTheme="majorHAnsi" w:cs="Tahoma"/>
          <w:color w:val="222222"/>
          <w:sz w:val="22"/>
          <w:szCs w:val="22"/>
          <w:shd w:val="clear" w:color="auto" w:fill="FFFFFF"/>
          <w:vertAlign w:val="superscript"/>
        </w:rPr>
        <w:t>32,,34</w:t>
      </w:r>
      <w:r w:rsidR="00E034F8" w:rsidRPr="007957A7">
        <w:rPr>
          <w:rFonts w:asciiTheme="majorHAnsi" w:hAnsiTheme="majorHAnsi" w:cs="Tahoma"/>
          <w:color w:val="222222"/>
          <w:sz w:val="22"/>
          <w:szCs w:val="22"/>
          <w:shd w:val="clear" w:color="auto" w:fill="FFFFFF"/>
        </w:rPr>
        <w:t>, Katharina Schramm</w:t>
      </w:r>
      <w:r w:rsidR="00E034F8" w:rsidRPr="007957A7">
        <w:rPr>
          <w:rFonts w:asciiTheme="majorHAnsi" w:hAnsiTheme="majorHAnsi" w:cs="Tahoma"/>
          <w:color w:val="222222"/>
          <w:sz w:val="22"/>
          <w:szCs w:val="22"/>
          <w:shd w:val="clear" w:color="auto" w:fill="FFFFFF"/>
          <w:vertAlign w:val="superscript"/>
        </w:rPr>
        <w:t>35,36</w:t>
      </w:r>
      <w:r w:rsidR="00E034F8" w:rsidRPr="007957A7">
        <w:rPr>
          <w:rFonts w:asciiTheme="majorHAnsi" w:hAnsiTheme="majorHAnsi" w:cs="Tahoma"/>
          <w:color w:val="222222"/>
          <w:sz w:val="22"/>
          <w:szCs w:val="22"/>
          <w:shd w:val="clear" w:color="auto" w:fill="FFFFFF"/>
        </w:rPr>
        <w:t>, Rufus Cartwright</w:t>
      </w:r>
      <w:r w:rsidR="00E034F8" w:rsidRPr="007957A7">
        <w:rPr>
          <w:rFonts w:asciiTheme="majorHAnsi" w:hAnsiTheme="majorHAnsi" w:cs="Tahoma"/>
          <w:color w:val="222222"/>
          <w:sz w:val="22"/>
          <w:szCs w:val="22"/>
          <w:shd w:val="clear" w:color="auto" w:fill="FFFFFF"/>
          <w:vertAlign w:val="superscript"/>
        </w:rPr>
        <w:t>1,37</w:t>
      </w:r>
      <w:r w:rsidR="00E034F8" w:rsidRPr="007957A7">
        <w:rPr>
          <w:rFonts w:asciiTheme="majorHAnsi" w:hAnsiTheme="majorHAnsi" w:cs="Tahoma"/>
          <w:color w:val="222222"/>
          <w:sz w:val="22"/>
          <w:szCs w:val="22"/>
          <w:shd w:val="clear" w:color="auto" w:fill="FFFFFF"/>
        </w:rPr>
        <w:t>, Marie-Aline Charles</w:t>
      </w:r>
      <w:r w:rsidR="00E034F8" w:rsidRPr="007957A7">
        <w:rPr>
          <w:rFonts w:asciiTheme="majorHAnsi" w:hAnsiTheme="majorHAnsi" w:cs="Tahoma"/>
          <w:color w:val="222222"/>
          <w:sz w:val="22"/>
          <w:szCs w:val="22"/>
          <w:shd w:val="clear" w:color="auto" w:fill="FFFFFF"/>
          <w:vertAlign w:val="superscript"/>
        </w:rPr>
        <w:t>38</w:t>
      </w:r>
      <w:r w:rsidR="00E034F8" w:rsidRPr="007957A7">
        <w:rPr>
          <w:rFonts w:asciiTheme="majorHAnsi" w:hAnsiTheme="majorHAnsi" w:cs="Tahoma"/>
          <w:color w:val="222222"/>
          <w:sz w:val="22"/>
          <w:szCs w:val="22"/>
          <w:shd w:val="clear" w:color="auto" w:fill="FFFFFF"/>
        </w:rPr>
        <w:t>, Vincenzo Salerno</w:t>
      </w:r>
      <w:r w:rsidR="00E034F8" w:rsidRPr="007957A7">
        <w:rPr>
          <w:rFonts w:asciiTheme="majorHAnsi" w:hAnsiTheme="majorHAnsi" w:cs="Tahoma"/>
          <w:color w:val="222222"/>
          <w:sz w:val="22"/>
          <w:szCs w:val="22"/>
          <w:shd w:val="clear" w:color="auto" w:fill="FFFFFF"/>
          <w:vertAlign w:val="superscript"/>
        </w:rPr>
        <w:t>1</w:t>
      </w:r>
      <w:r w:rsidR="00E034F8" w:rsidRPr="007957A7">
        <w:rPr>
          <w:rFonts w:asciiTheme="majorHAnsi" w:hAnsiTheme="majorHAnsi" w:cs="Tahoma"/>
          <w:color w:val="222222"/>
          <w:sz w:val="22"/>
          <w:szCs w:val="22"/>
          <w:shd w:val="clear" w:color="auto" w:fill="FFFFFF"/>
        </w:rPr>
        <w:t>, Karine Clément</w:t>
      </w:r>
      <w:r w:rsidR="00E034F8" w:rsidRPr="007957A7">
        <w:rPr>
          <w:rFonts w:asciiTheme="majorHAnsi" w:hAnsiTheme="majorHAnsi" w:cs="Tahoma"/>
          <w:color w:val="222222"/>
          <w:sz w:val="22"/>
          <w:szCs w:val="22"/>
          <w:shd w:val="clear" w:color="auto" w:fill="FFFFFF"/>
          <w:vertAlign w:val="superscript"/>
        </w:rPr>
        <w:t>32,38</w:t>
      </w:r>
      <w:r w:rsidR="00E034F8" w:rsidRPr="007957A7">
        <w:rPr>
          <w:rFonts w:asciiTheme="majorHAnsi" w:hAnsiTheme="majorHAnsi" w:cs="Tahoma"/>
          <w:color w:val="222222"/>
          <w:sz w:val="22"/>
          <w:szCs w:val="22"/>
          <w:shd w:val="clear" w:color="auto" w:fill="FFFFFF"/>
        </w:rPr>
        <w:t>, Annique A.J. Claringbould</w:t>
      </w:r>
      <w:r w:rsidR="00E034F8" w:rsidRPr="007957A7">
        <w:rPr>
          <w:rFonts w:asciiTheme="majorHAnsi" w:hAnsiTheme="majorHAnsi" w:cs="Tahoma"/>
          <w:color w:val="222222"/>
          <w:sz w:val="22"/>
          <w:szCs w:val="22"/>
          <w:shd w:val="clear" w:color="auto" w:fill="FFFFFF"/>
          <w:vertAlign w:val="superscript"/>
        </w:rPr>
        <w:t>39</w:t>
      </w:r>
      <w:r w:rsidR="00E034F8" w:rsidRPr="007957A7">
        <w:rPr>
          <w:rFonts w:asciiTheme="majorHAnsi" w:hAnsiTheme="majorHAnsi" w:cs="Tahoma"/>
          <w:color w:val="222222"/>
          <w:sz w:val="22"/>
          <w:szCs w:val="22"/>
          <w:shd w:val="clear" w:color="auto" w:fill="FFFFFF"/>
        </w:rPr>
        <w:t>, BIOS consortium, Cornelia M. van Duijn</w:t>
      </w:r>
      <w:r w:rsidR="00E034F8" w:rsidRPr="007957A7">
        <w:rPr>
          <w:rFonts w:asciiTheme="majorHAnsi" w:hAnsiTheme="majorHAnsi" w:cs="Tahoma"/>
          <w:color w:val="222222"/>
          <w:sz w:val="22"/>
          <w:szCs w:val="22"/>
          <w:shd w:val="clear" w:color="auto" w:fill="FFFFFF"/>
          <w:vertAlign w:val="superscript"/>
        </w:rPr>
        <w:t>40</w:t>
      </w:r>
      <w:r w:rsidR="00E034F8" w:rsidRPr="007957A7">
        <w:rPr>
          <w:rFonts w:asciiTheme="majorHAnsi" w:hAnsiTheme="majorHAnsi" w:cs="Tahoma"/>
          <w:color w:val="222222"/>
          <w:sz w:val="22"/>
          <w:szCs w:val="22"/>
          <w:shd w:val="clear" w:color="auto" w:fill="FFFFFF"/>
        </w:rPr>
        <w:t>, Elena Moltchanova</w:t>
      </w:r>
      <w:r w:rsidR="00E034F8" w:rsidRPr="007957A7">
        <w:rPr>
          <w:rFonts w:asciiTheme="majorHAnsi" w:hAnsiTheme="majorHAnsi" w:cs="Tahoma"/>
          <w:color w:val="222222"/>
          <w:sz w:val="22"/>
          <w:szCs w:val="22"/>
          <w:shd w:val="clear" w:color="auto" w:fill="FFFFFF"/>
          <w:vertAlign w:val="superscript"/>
        </w:rPr>
        <w:t>41</w:t>
      </w:r>
      <w:r w:rsidR="00E034F8" w:rsidRPr="007957A7">
        <w:rPr>
          <w:rFonts w:asciiTheme="majorHAnsi" w:hAnsiTheme="majorHAnsi" w:cs="Tahoma"/>
          <w:color w:val="222222"/>
          <w:sz w:val="22"/>
          <w:szCs w:val="22"/>
          <w:shd w:val="clear" w:color="auto" w:fill="FFFFFF"/>
        </w:rPr>
        <w:t>, Johan G. Eriksson</w:t>
      </w:r>
      <w:r w:rsidR="00E034F8" w:rsidRPr="007957A7">
        <w:rPr>
          <w:rFonts w:asciiTheme="majorHAnsi" w:hAnsiTheme="majorHAnsi" w:cs="Tahoma"/>
          <w:color w:val="222222"/>
          <w:sz w:val="22"/>
          <w:szCs w:val="22"/>
          <w:shd w:val="clear" w:color="auto" w:fill="FFFFFF"/>
          <w:vertAlign w:val="superscript"/>
        </w:rPr>
        <w:t>42-44</w:t>
      </w:r>
      <w:r w:rsidR="00E034F8" w:rsidRPr="007957A7">
        <w:rPr>
          <w:rFonts w:asciiTheme="majorHAnsi" w:hAnsiTheme="majorHAnsi" w:cs="Tahoma"/>
          <w:color w:val="222222"/>
          <w:sz w:val="22"/>
          <w:szCs w:val="22"/>
          <w:shd w:val="clear" w:color="auto" w:fill="FFFFFF"/>
        </w:rPr>
        <w:t>, Cathy Elks</w:t>
      </w:r>
      <w:r w:rsidR="00E034F8" w:rsidRPr="007957A7">
        <w:rPr>
          <w:rFonts w:asciiTheme="majorHAnsi" w:hAnsiTheme="majorHAnsi" w:cs="Tahoma"/>
          <w:color w:val="222222"/>
          <w:sz w:val="22"/>
          <w:szCs w:val="22"/>
          <w:shd w:val="clear" w:color="auto" w:fill="FFFFFF"/>
          <w:vertAlign w:val="superscript"/>
        </w:rPr>
        <w:t>45</w:t>
      </w:r>
      <w:r w:rsidR="00E034F8" w:rsidRPr="007957A7">
        <w:rPr>
          <w:rFonts w:asciiTheme="majorHAnsi" w:hAnsiTheme="majorHAnsi" w:cs="Tahoma"/>
          <w:color w:val="222222"/>
          <w:sz w:val="22"/>
          <w:szCs w:val="22"/>
          <w:shd w:val="clear" w:color="auto" w:fill="FFFFFF"/>
        </w:rPr>
        <w:t>, Bjarke Feenstra</w:t>
      </w:r>
      <w:r w:rsidR="00E034F8" w:rsidRPr="007957A7">
        <w:rPr>
          <w:rFonts w:asciiTheme="majorHAnsi" w:hAnsiTheme="majorHAnsi" w:cs="Tahoma"/>
          <w:color w:val="222222"/>
          <w:sz w:val="22"/>
          <w:szCs w:val="22"/>
          <w:shd w:val="clear" w:color="auto" w:fill="FFFFFF"/>
          <w:vertAlign w:val="superscript"/>
        </w:rPr>
        <w:t>25</w:t>
      </w:r>
      <w:r w:rsidR="00E034F8" w:rsidRPr="007957A7">
        <w:rPr>
          <w:rFonts w:asciiTheme="majorHAnsi" w:hAnsiTheme="majorHAnsi" w:cs="Tahoma"/>
          <w:color w:val="222222"/>
          <w:sz w:val="22"/>
          <w:szCs w:val="22"/>
          <w:shd w:val="clear" w:color="auto" w:fill="FFFFFF"/>
        </w:rPr>
        <w:t>, Claudia Flexeder</w:t>
      </w:r>
      <w:r w:rsidR="00E034F8" w:rsidRPr="007957A7">
        <w:rPr>
          <w:rFonts w:asciiTheme="majorHAnsi" w:hAnsiTheme="majorHAnsi" w:cs="Tahoma"/>
          <w:color w:val="222222"/>
          <w:sz w:val="22"/>
          <w:szCs w:val="22"/>
          <w:shd w:val="clear" w:color="auto" w:fill="FFFFFF"/>
          <w:vertAlign w:val="superscript"/>
        </w:rPr>
        <w:t>13</w:t>
      </w:r>
      <w:r w:rsidR="00E034F8" w:rsidRPr="007957A7">
        <w:rPr>
          <w:rFonts w:asciiTheme="majorHAnsi" w:hAnsiTheme="majorHAnsi" w:cs="Tahoma"/>
          <w:color w:val="222222"/>
          <w:sz w:val="22"/>
          <w:szCs w:val="22"/>
          <w:shd w:val="clear" w:color="auto" w:fill="FFFFFF"/>
        </w:rPr>
        <w:t>, Stephen Franks</w:t>
      </w:r>
      <w:r w:rsidR="00E034F8" w:rsidRPr="007957A7">
        <w:rPr>
          <w:rFonts w:asciiTheme="majorHAnsi" w:hAnsiTheme="majorHAnsi" w:cs="Tahoma"/>
          <w:color w:val="222222"/>
          <w:sz w:val="22"/>
          <w:szCs w:val="22"/>
          <w:shd w:val="clear" w:color="auto" w:fill="FFFFFF"/>
          <w:vertAlign w:val="superscript"/>
        </w:rPr>
        <w:t>37</w:t>
      </w:r>
      <w:r w:rsidR="00E034F8" w:rsidRPr="007957A7">
        <w:rPr>
          <w:rFonts w:asciiTheme="majorHAnsi" w:hAnsiTheme="majorHAnsi" w:cs="Tahoma"/>
          <w:color w:val="222222"/>
          <w:sz w:val="22"/>
          <w:szCs w:val="22"/>
          <w:shd w:val="clear" w:color="auto" w:fill="FFFFFF"/>
        </w:rPr>
        <w:t>, Timothy M. Frayling</w:t>
      </w:r>
      <w:r w:rsidR="00E034F8" w:rsidRPr="007957A7">
        <w:rPr>
          <w:rFonts w:asciiTheme="majorHAnsi" w:hAnsiTheme="majorHAnsi" w:cs="Tahoma"/>
          <w:color w:val="222222"/>
          <w:sz w:val="22"/>
          <w:szCs w:val="22"/>
          <w:shd w:val="clear" w:color="auto" w:fill="FFFFFF"/>
          <w:vertAlign w:val="superscript"/>
        </w:rPr>
        <w:t>46</w:t>
      </w:r>
      <w:r w:rsidR="00E034F8" w:rsidRPr="007957A7">
        <w:rPr>
          <w:rFonts w:asciiTheme="majorHAnsi" w:hAnsiTheme="majorHAnsi" w:cs="Tahoma"/>
          <w:color w:val="222222"/>
          <w:sz w:val="22"/>
          <w:szCs w:val="22"/>
          <w:shd w:val="clear" w:color="auto" w:fill="FFFFFF"/>
        </w:rPr>
        <w:t>, Rachel M. Freathy</w:t>
      </w:r>
      <w:r w:rsidR="00E034F8" w:rsidRPr="007957A7">
        <w:rPr>
          <w:rFonts w:asciiTheme="majorHAnsi" w:hAnsiTheme="majorHAnsi" w:cs="Tahoma"/>
          <w:color w:val="222222"/>
          <w:sz w:val="22"/>
          <w:szCs w:val="22"/>
          <w:shd w:val="clear" w:color="auto" w:fill="FFFFFF"/>
          <w:vertAlign w:val="superscript"/>
        </w:rPr>
        <w:t>46</w:t>
      </w:r>
      <w:r w:rsidR="00E034F8" w:rsidRPr="007957A7">
        <w:rPr>
          <w:rFonts w:asciiTheme="majorHAnsi" w:hAnsiTheme="majorHAnsi" w:cs="Tahoma"/>
          <w:color w:val="222222"/>
          <w:sz w:val="22"/>
          <w:szCs w:val="22"/>
          <w:shd w:val="clear" w:color="auto" w:fill="FFFFFF"/>
        </w:rPr>
        <w:t>, Paul Elliott</w:t>
      </w:r>
      <w:r w:rsidR="00E034F8" w:rsidRPr="007957A7">
        <w:rPr>
          <w:rFonts w:asciiTheme="majorHAnsi" w:hAnsiTheme="majorHAnsi" w:cs="Tahoma"/>
          <w:color w:val="222222"/>
          <w:sz w:val="22"/>
          <w:szCs w:val="22"/>
          <w:shd w:val="clear" w:color="auto" w:fill="FFFFFF"/>
          <w:vertAlign w:val="superscript"/>
        </w:rPr>
        <w:t>1</w:t>
      </w:r>
      <w:r w:rsidR="00E034F8" w:rsidRPr="007957A7">
        <w:rPr>
          <w:rFonts w:asciiTheme="majorHAnsi" w:hAnsiTheme="majorHAnsi" w:cs="Tahoma"/>
          <w:color w:val="222222"/>
          <w:sz w:val="22"/>
          <w:szCs w:val="22"/>
          <w:shd w:val="clear" w:color="auto" w:fill="FFFFFF"/>
        </w:rPr>
        <w:t>, Elisabeth Widén</w:t>
      </w:r>
      <w:r w:rsidR="00E034F8" w:rsidRPr="007957A7">
        <w:rPr>
          <w:rFonts w:asciiTheme="majorHAnsi" w:hAnsiTheme="majorHAnsi" w:cs="Tahoma"/>
          <w:color w:val="222222"/>
          <w:sz w:val="22"/>
          <w:szCs w:val="22"/>
          <w:shd w:val="clear" w:color="auto" w:fill="FFFFFF"/>
          <w:vertAlign w:val="superscript"/>
        </w:rPr>
        <w:t>47</w:t>
      </w:r>
      <w:r w:rsidR="00E034F8" w:rsidRPr="007957A7">
        <w:rPr>
          <w:rFonts w:asciiTheme="majorHAnsi" w:hAnsiTheme="majorHAnsi" w:cs="Tahoma"/>
          <w:color w:val="222222"/>
          <w:sz w:val="22"/>
          <w:szCs w:val="22"/>
          <w:shd w:val="clear" w:color="auto" w:fill="FFFFFF"/>
        </w:rPr>
        <w:t>, Hakon Hakonarson</w:t>
      </w:r>
      <w:r w:rsidR="00E034F8" w:rsidRPr="007957A7">
        <w:rPr>
          <w:rFonts w:asciiTheme="majorHAnsi" w:hAnsiTheme="majorHAnsi" w:cs="Tahoma"/>
          <w:color w:val="222222"/>
          <w:sz w:val="22"/>
          <w:szCs w:val="22"/>
          <w:shd w:val="clear" w:color="auto" w:fill="FFFFFF"/>
          <w:vertAlign w:val="superscript"/>
        </w:rPr>
        <w:t>12,24,48,49</w:t>
      </w:r>
      <w:r w:rsidR="00E034F8" w:rsidRPr="007957A7">
        <w:rPr>
          <w:rFonts w:asciiTheme="majorHAnsi" w:hAnsiTheme="majorHAnsi" w:cs="Tahoma"/>
          <w:color w:val="222222"/>
          <w:sz w:val="22"/>
          <w:szCs w:val="22"/>
          <w:shd w:val="clear" w:color="auto" w:fill="FFFFFF"/>
        </w:rPr>
        <w:t>, Andrew T. Hattersley</w:t>
      </w:r>
      <w:r w:rsidR="00E034F8" w:rsidRPr="007957A7">
        <w:rPr>
          <w:rFonts w:asciiTheme="majorHAnsi" w:hAnsiTheme="majorHAnsi" w:cs="Tahoma"/>
          <w:color w:val="222222"/>
          <w:sz w:val="22"/>
          <w:szCs w:val="22"/>
          <w:shd w:val="clear" w:color="auto" w:fill="FFFFFF"/>
          <w:vertAlign w:val="superscript"/>
        </w:rPr>
        <w:t>46</w:t>
      </w:r>
      <w:r w:rsidR="00E034F8" w:rsidRPr="007957A7">
        <w:rPr>
          <w:rFonts w:asciiTheme="majorHAnsi" w:hAnsiTheme="majorHAnsi" w:cs="Tahoma"/>
          <w:color w:val="222222"/>
          <w:sz w:val="22"/>
          <w:szCs w:val="22"/>
          <w:shd w:val="clear" w:color="auto" w:fill="FFFFFF"/>
        </w:rPr>
        <w:t>, Alina Rodriguez</w:t>
      </w:r>
      <w:r w:rsidR="00E034F8" w:rsidRPr="007957A7">
        <w:rPr>
          <w:rFonts w:asciiTheme="majorHAnsi" w:hAnsiTheme="majorHAnsi" w:cs="Tahoma"/>
          <w:color w:val="222222"/>
          <w:sz w:val="22"/>
          <w:szCs w:val="22"/>
          <w:shd w:val="clear" w:color="auto" w:fill="FFFFFF"/>
          <w:vertAlign w:val="superscript"/>
        </w:rPr>
        <w:t>1,50</w:t>
      </w:r>
      <w:r w:rsidR="00E034F8" w:rsidRPr="007957A7">
        <w:rPr>
          <w:rFonts w:asciiTheme="majorHAnsi" w:hAnsiTheme="majorHAnsi" w:cs="Tahoma"/>
          <w:color w:val="222222"/>
          <w:sz w:val="22"/>
          <w:szCs w:val="22"/>
          <w:shd w:val="clear" w:color="auto" w:fill="FFFFFF"/>
        </w:rPr>
        <w:t>, Marco Banterle</w:t>
      </w:r>
      <w:r w:rsidR="00E034F8" w:rsidRPr="007957A7">
        <w:rPr>
          <w:rFonts w:asciiTheme="majorHAnsi" w:hAnsiTheme="majorHAnsi" w:cs="Tahoma"/>
          <w:color w:val="222222"/>
          <w:sz w:val="22"/>
          <w:szCs w:val="22"/>
          <w:shd w:val="clear" w:color="auto" w:fill="FFFFFF"/>
          <w:vertAlign w:val="superscript"/>
        </w:rPr>
        <w:t>9</w:t>
      </w:r>
      <w:r w:rsidR="00E034F8" w:rsidRPr="007957A7">
        <w:rPr>
          <w:rFonts w:asciiTheme="majorHAnsi" w:hAnsiTheme="majorHAnsi" w:cs="Tahoma"/>
          <w:color w:val="222222"/>
          <w:sz w:val="22"/>
          <w:szCs w:val="22"/>
          <w:shd w:val="clear" w:color="auto" w:fill="FFFFFF"/>
        </w:rPr>
        <w:t>, Joachim Heinrich</w:t>
      </w:r>
      <w:r w:rsidR="00E034F8" w:rsidRPr="007957A7">
        <w:rPr>
          <w:rFonts w:asciiTheme="majorHAnsi" w:hAnsiTheme="majorHAnsi" w:cs="Tahoma"/>
          <w:color w:val="222222"/>
          <w:sz w:val="22"/>
          <w:szCs w:val="22"/>
          <w:shd w:val="clear" w:color="auto" w:fill="FFFFFF"/>
          <w:vertAlign w:val="superscript"/>
        </w:rPr>
        <w:t>13</w:t>
      </w:r>
      <w:r w:rsidR="00E034F8" w:rsidRPr="007957A7">
        <w:rPr>
          <w:rFonts w:asciiTheme="majorHAnsi" w:hAnsiTheme="majorHAnsi" w:cs="Tahoma"/>
          <w:color w:val="222222"/>
          <w:sz w:val="22"/>
          <w:szCs w:val="22"/>
          <w:shd w:val="clear" w:color="auto" w:fill="FFFFFF"/>
        </w:rPr>
        <w:t>, Barbara Heude</w:t>
      </w:r>
      <w:r w:rsidR="00E034F8" w:rsidRPr="007957A7">
        <w:rPr>
          <w:rFonts w:asciiTheme="majorHAnsi" w:hAnsiTheme="majorHAnsi" w:cs="Tahoma"/>
          <w:color w:val="222222"/>
          <w:sz w:val="22"/>
          <w:szCs w:val="22"/>
          <w:shd w:val="clear" w:color="auto" w:fill="FFFFFF"/>
          <w:vertAlign w:val="superscript"/>
        </w:rPr>
        <w:t>38</w:t>
      </w:r>
      <w:r w:rsidR="00E034F8" w:rsidRPr="007957A7">
        <w:rPr>
          <w:rFonts w:asciiTheme="majorHAnsi" w:hAnsiTheme="majorHAnsi" w:cs="Tahoma"/>
          <w:color w:val="222222"/>
          <w:sz w:val="22"/>
          <w:szCs w:val="22"/>
          <w:shd w:val="clear" w:color="auto" w:fill="FFFFFF"/>
        </w:rPr>
        <w:t>, John W. Holloway</w:t>
      </w:r>
      <w:r w:rsidR="00E034F8" w:rsidRPr="007957A7">
        <w:rPr>
          <w:rFonts w:asciiTheme="majorHAnsi" w:hAnsiTheme="majorHAnsi" w:cs="Tahoma"/>
          <w:color w:val="222222"/>
          <w:sz w:val="22"/>
          <w:szCs w:val="22"/>
          <w:shd w:val="clear" w:color="auto" w:fill="FFFFFF"/>
          <w:vertAlign w:val="superscript"/>
        </w:rPr>
        <w:t>51</w:t>
      </w:r>
      <w:r w:rsidR="00E034F8" w:rsidRPr="007957A7">
        <w:rPr>
          <w:rFonts w:asciiTheme="majorHAnsi" w:hAnsiTheme="majorHAnsi" w:cs="Tahoma"/>
          <w:color w:val="222222"/>
          <w:sz w:val="22"/>
          <w:szCs w:val="22"/>
          <w:shd w:val="clear" w:color="auto" w:fill="FFFFFF"/>
        </w:rPr>
        <w:t>, Albert Hofman</w:t>
      </w:r>
      <w:r w:rsidR="00E034F8" w:rsidRPr="007957A7">
        <w:rPr>
          <w:rFonts w:asciiTheme="majorHAnsi" w:hAnsiTheme="majorHAnsi" w:cs="Tahoma"/>
          <w:color w:val="222222"/>
          <w:sz w:val="22"/>
          <w:szCs w:val="22"/>
          <w:shd w:val="clear" w:color="auto" w:fill="FFFFFF"/>
          <w:vertAlign w:val="superscript"/>
        </w:rPr>
        <w:t>6,40</w:t>
      </w:r>
      <w:r w:rsidR="00E034F8" w:rsidRPr="007957A7">
        <w:rPr>
          <w:rFonts w:asciiTheme="majorHAnsi" w:hAnsiTheme="majorHAnsi" w:cs="Tahoma"/>
          <w:color w:val="222222"/>
          <w:sz w:val="22"/>
          <w:szCs w:val="22"/>
          <w:shd w:val="clear" w:color="auto" w:fill="FFFFFF"/>
        </w:rPr>
        <w:t>, Elina Hyppönen</w:t>
      </w:r>
      <w:r w:rsidR="00E034F8" w:rsidRPr="007957A7">
        <w:rPr>
          <w:rFonts w:asciiTheme="majorHAnsi" w:hAnsiTheme="majorHAnsi" w:cs="Tahoma"/>
          <w:color w:val="222222"/>
          <w:sz w:val="22"/>
          <w:szCs w:val="22"/>
          <w:shd w:val="clear" w:color="auto" w:fill="FFFFFF"/>
          <w:vertAlign w:val="superscript"/>
        </w:rPr>
        <w:t>52,53</w:t>
      </w:r>
      <w:r w:rsidR="00E034F8" w:rsidRPr="007957A7">
        <w:rPr>
          <w:rFonts w:asciiTheme="majorHAnsi" w:hAnsiTheme="majorHAnsi" w:cs="Tahoma"/>
          <w:color w:val="222222"/>
          <w:sz w:val="22"/>
          <w:szCs w:val="22"/>
          <w:shd w:val="clear" w:color="auto" w:fill="FFFFFF"/>
        </w:rPr>
        <w:t>, Hazel Inskip</w:t>
      </w:r>
      <w:r w:rsidR="00E034F8" w:rsidRPr="007957A7">
        <w:rPr>
          <w:rFonts w:asciiTheme="majorHAnsi" w:hAnsiTheme="majorHAnsi" w:cs="Tahoma"/>
          <w:color w:val="222222"/>
          <w:sz w:val="22"/>
          <w:szCs w:val="22"/>
          <w:shd w:val="clear" w:color="auto" w:fill="FFFFFF"/>
          <w:vertAlign w:val="superscript"/>
        </w:rPr>
        <w:t>28</w:t>
      </w:r>
      <w:r w:rsidR="00E034F8" w:rsidRPr="007957A7">
        <w:rPr>
          <w:rFonts w:asciiTheme="majorHAnsi" w:hAnsiTheme="majorHAnsi" w:cs="Tahoma"/>
          <w:color w:val="222222"/>
          <w:sz w:val="22"/>
          <w:szCs w:val="22"/>
          <w:shd w:val="clear" w:color="auto" w:fill="FFFFFF"/>
        </w:rPr>
        <w:t>, Lee M. Kaplan</w:t>
      </w:r>
      <w:r w:rsidR="00E034F8" w:rsidRPr="007957A7">
        <w:rPr>
          <w:rFonts w:asciiTheme="majorHAnsi" w:hAnsiTheme="majorHAnsi" w:cs="Tahoma"/>
          <w:color w:val="222222"/>
          <w:sz w:val="22"/>
          <w:szCs w:val="22"/>
          <w:shd w:val="clear" w:color="auto" w:fill="FFFFFF"/>
          <w:vertAlign w:val="superscript"/>
        </w:rPr>
        <w:t>33,34</w:t>
      </w:r>
      <w:r w:rsidR="00E034F8" w:rsidRPr="007957A7">
        <w:rPr>
          <w:rFonts w:asciiTheme="majorHAnsi" w:hAnsiTheme="majorHAnsi" w:cs="Tahoma"/>
          <w:color w:val="222222"/>
          <w:sz w:val="22"/>
          <w:szCs w:val="22"/>
          <w:shd w:val="clear" w:color="auto" w:fill="FFFFFF"/>
        </w:rPr>
        <w:t>, Asa K. Hedman</w:t>
      </w:r>
      <w:r w:rsidR="00E034F8" w:rsidRPr="007957A7">
        <w:rPr>
          <w:rFonts w:asciiTheme="majorHAnsi" w:hAnsiTheme="majorHAnsi" w:cs="Tahoma"/>
          <w:color w:val="222222"/>
          <w:sz w:val="22"/>
          <w:szCs w:val="22"/>
          <w:shd w:val="clear" w:color="auto" w:fill="FFFFFF"/>
          <w:vertAlign w:val="superscript"/>
        </w:rPr>
        <w:t>54,55</w:t>
      </w:r>
      <w:r w:rsidR="00E034F8" w:rsidRPr="007957A7">
        <w:rPr>
          <w:rFonts w:asciiTheme="majorHAnsi" w:hAnsiTheme="majorHAnsi" w:cs="Tahoma"/>
          <w:color w:val="222222"/>
          <w:sz w:val="22"/>
          <w:szCs w:val="22"/>
          <w:shd w:val="clear" w:color="auto" w:fill="FFFFFF"/>
        </w:rPr>
        <w:t xml:space="preserve">, </w:t>
      </w:r>
      <w:r w:rsidR="00E034F8" w:rsidRPr="007957A7">
        <w:rPr>
          <w:rFonts w:asciiTheme="majorHAnsi" w:hAnsiTheme="majorHAnsi" w:cs="Tahoma"/>
          <w:bCs/>
          <w:color w:val="222222"/>
          <w:sz w:val="22"/>
          <w:szCs w:val="22"/>
          <w:shd w:val="clear" w:color="auto" w:fill="FFFFFF"/>
        </w:rPr>
        <w:t>Esa Läärä</w:t>
      </w:r>
      <w:r w:rsidR="00E034F8" w:rsidRPr="007957A7">
        <w:rPr>
          <w:rFonts w:asciiTheme="majorHAnsi" w:hAnsiTheme="majorHAnsi" w:cs="Tahoma"/>
          <w:color w:val="222222"/>
          <w:sz w:val="22"/>
          <w:szCs w:val="22"/>
          <w:shd w:val="clear" w:color="auto" w:fill="FFFFFF"/>
          <w:vertAlign w:val="superscript"/>
        </w:rPr>
        <w:t>56</w:t>
      </w:r>
      <w:r w:rsidR="00E034F8" w:rsidRPr="007957A7">
        <w:rPr>
          <w:rFonts w:asciiTheme="majorHAnsi" w:hAnsiTheme="majorHAnsi" w:cs="Tahoma"/>
          <w:color w:val="222222"/>
          <w:sz w:val="22"/>
          <w:szCs w:val="22"/>
          <w:shd w:val="clear" w:color="auto" w:fill="FFFFFF"/>
        </w:rPr>
        <w:t>, Holger Prokisch</w:t>
      </w:r>
      <w:r w:rsidR="00E034F8" w:rsidRPr="007957A7">
        <w:rPr>
          <w:rFonts w:asciiTheme="majorHAnsi" w:hAnsiTheme="majorHAnsi" w:cs="Tahoma"/>
          <w:color w:val="222222"/>
          <w:sz w:val="22"/>
          <w:szCs w:val="22"/>
          <w:shd w:val="clear" w:color="auto" w:fill="FFFFFF"/>
          <w:vertAlign w:val="superscript"/>
        </w:rPr>
        <w:t>35,36</w:t>
      </w:r>
      <w:r w:rsidR="00E034F8" w:rsidRPr="007957A7">
        <w:rPr>
          <w:rFonts w:asciiTheme="majorHAnsi" w:hAnsiTheme="majorHAnsi" w:cs="Tahoma"/>
          <w:color w:val="222222"/>
          <w:sz w:val="22"/>
          <w:szCs w:val="22"/>
          <w:shd w:val="clear" w:color="auto" w:fill="FFFFFF"/>
        </w:rPr>
        <w:t>, Harald Grallert</w:t>
      </w:r>
      <w:r w:rsidR="00E034F8" w:rsidRPr="007957A7">
        <w:rPr>
          <w:rFonts w:asciiTheme="majorHAnsi" w:hAnsiTheme="majorHAnsi" w:cs="Tahoma"/>
          <w:color w:val="222222"/>
          <w:sz w:val="22"/>
          <w:szCs w:val="22"/>
          <w:shd w:val="clear" w:color="auto" w:fill="FFFFFF"/>
          <w:vertAlign w:val="superscript"/>
        </w:rPr>
        <w:t>57,58</w:t>
      </w:r>
      <w:r w:rsidR="00E034F8" w:rsidRPr="007957A7">
        <w:rPr>
          <w:rFonts w:asciiTheme="majorHAnsi" w:hAnsiTheme="majorHAnsi" w:cs="Tahoma"/>
          <w:color w:val="222222"/>
          <w:sz w:val="22"/>
          <w:szCs w:val="22"/>
          <w:shd w:val="clear" w:color="auto" w:fill="FFFFFF"/>
        </w:rPr>
        <w:t>, Timo A. Lakka</w:t>
      </w:r>
      <w:r w:rsidR="00E034F8" w:rsidRPr="007957A7">
        <w:rPr>
          <w:rFonts w:asciiTheme="majorHAnsi" w:hAnsiTheme="majorHAnsi" w:cs="Tahoma"/>
          <w:color w:val="222222"/>
          <w:sz w:val="22"/>
          <w:szCs w:val="22"/>
          <w:shd w:val="clear" w:color="auto" w:fill="FFFFFF"/>
          <w:vertAlign w:val="superscript"/>
        </w:rPr>
        <w:t>23,59,60</w:t>
      </w:r>
      <w:r w:rsidR="00E034F8" w:rsidRPr="007957A7">
        <w:rPr>
          <w:rFonts w:asciiTheme="majorHAnsi" w:hAnsiTheme="majorHAnsi" w:cs="Tahoma"/>
          <w:color w:val="222222"/>
          <w:sz w:val="22"/>
          <w:szCs w:val="22"/>
          <w:shd w:val="clear" w:color="auto" w:fill="FFFFFF"/>
        </w:rPr>
        <w:t>, Debbie A. Lawlor</w:t>
      </w:r>
      <w:r w:rsidR="00E034F8" w:rsidRPr="007957A7">
        <w:rPr>
          <w:rFonts w:asciiTheme="majorHAnsi" w:hAnsiTheme="majorHAnsi" w:cs="Tahoma"/>
          <w:color w:val="222222"/>
          <w:sz w:val="22"/>
          <w:szCs w:val="22"/>
          <w:shd w:val="clear" w:color="auto" w:fill="FFFFFF"/>
          <w:vertAlign w:val="superscript"/>
        </w:rPr>
        <w:t>15,16</w:t>
      </w:r>
      <w:r w:rsidR="00E034F8" w:rsidRPr="007957A7">
        <w:rPr>
          <w:rFonts w:asciiTheme="majorHAnsi" w:hAnsiTheme="majorHAnsi" w:cs="Tahoma"/>
          <w:color w:val="222222"/>
          <w:sz w:val="22"/>
          <w:szCs w:val="22"/>
          <w:shd w:val="clear" w:color="auto" w:fill="FFFFFF"/>
        </w:rPr>
        <w:t>, Mads Melbye</w:t>
      </w:r>
      <w:r w:rsidR="00E034F8" w:rsidRPr="007957A7">
        <w:rPr>
          <w:rFonts w:asciiTheme="majorHAnsi" w:hAnsiTheme="majorHAnsi" w:cs="Tahoma"/>
          <w:color w:val="222222"/>
          <w:sz w:val="22"/>
          <w:szCs w:val="22"/>
          <w:shd w:val="clear" w:color="auto" w:fill="FFFFFF"/>
          <w:vertAlign w:val="superscript"/>
        </w:rPr>
        <w:t>25</w:t>
      </w:r>
      <w:r w:rsidR="00E034F8" w:rsidRPr="007957A7">
        <w:rPr>
          <w:rFonts w:asciiTheme="majorHAnsi" w:hAnsiTheme="majorHAnsi" w:cs="Tahoma"/>
          <w:color w:val="222222"/>
          <w:sz w:val="22"/>
          <w:szCs w:val="22"/>
          <w:shd w:val="clear" w:color="auto" w:fill="FFFFFF"/>
        </w:rPr>
        <w:t>, Tarunveer S. Ahluwalia</w:t>
      </w:r>
      <w:r w:rsidR="00E034F8" w:rsidRPr="007957A7">
        <w:rPr>
          <w:rFonts w:asciiTheme="majorHAnsi" w:hAnsiTheme="majorHAnsi" w:cs="Tahoma"/>
          <w:color w:val="222222"/>
          <w:sz w:val="22"/>
          <w:szCs w:val="22"/>
          <w:shd w:val="clear" w:color="auto" w:fill="FFFFFF"/>
          <w:vertAlign w:val="superscript"/>
        </w:rPr>
        <w:t xml:space="preserve">30 </w:t>
      </w:r>
      <w:r w:rsidR="00E034F8" w:rsidRPr="007957A7">
        <w:rPr>
          <w:rFonts w:asciiTheme="majorHAnsi" w:hAnsiTheme="majorHAnsi" w:cs="Tahoma"/>
          <w:color w:val="222222"/>
          <w:sz w:val="22"/>
          <w:szCs w:val="22"/>
          <w:shd w:val="clear" w:color="auto" w:fill="FFFFFF"/>
        </w:rPr>
        <w:t>, Marcella Marinelli</w:t>
      </w:r>
      <w:r w:rsidR="00E034F8" w:rsidRPr="007957A7">
        <w:rPr>
          <w:rFonts w:asciiTheme="majorHAnsi" w:hAnsiTheme="majorHAnsi" w:cs="Tahoma"/>
          <w:color w:val="222222"/>
          <w:sz w:val="22"/>
          <w:szCs w:val="22"/>
          <w:shd w:val="clear" w:color="auto" w:fill="FFFFFF"/>
          <w:vertAlign w:val="superscript"/>
        </w:rPr>
        <w:t>20,21,61</w:t>
      </w:r>
      <w:r w:rsidR="00E034F8" w:rsidRPr="007957A7">
        <w:rPr>
          <w:rFonts w:asciiTheme="majorHAnsi" w:hAnsiTheme="majorHAnsi" w:cs="Tahoma"/>
          <w:color w:val="222222"/>
          <w:sz w:val="22"/>
          <w:szCs w:val="22"/>
          <w:shd w:val="clear" w:color="auto" w:fill="FFFFFF"/>
        </w:rPr>
        <w:t>, Iona Y. Millwood</w:t>
      </w:r>
      <w:r w:rsidR="00E034F8" w:rsidRPr="007957A7">
        <w:rPr>
          <w:rFonts w:asciiTheme="majorHAnsi" w:hAnsiTheme="majorHAnsi" w:cs="Tahoma"/>
          <w:color w:val="222222"/>
          <w:sz w:val="22"/>
          <w:szCs w:val="22"/>
          <w:shd w:val="clear" w:color="auto" w:fill="FFFFFF"/>
          <w:vertAlign w:val="superscript"/>
        </w:rPr>
        <w:t>62,63</w:t>
      </w:r>
      <w:r w:rsidR="00E034F8" w:rsidRPr="007957A7">
        <w:rPr>
          <w:rFonts w:asciiTheme="majorHAnsi" w:hAnsiTheme="majorHAnsi" w:cs="Tahoma"/>
          <w:color w:val="222222"/>
          <w:sz w:val="22"/>
          <w:szCs w:val="22"/>
          <w:shd w:val="clear" w:color="auto" w:fill="FFFFFF"/>
        </w:rPr>
        <w:t>, Lyle J. Palmer</w:t>
      </w:r>
      <w:r w:rsidR="00E034F8" w:rsidRPr="007957A7">
        <w:rPr>
          <w:rFonts w:asciiTheme="majorHAnsi" w:hAnsiTheme="majorHAnsi" w:cs="Tahoma"/>
          <w:color w:val="222222"/>
          <w:sz w:val="22"/>
          <w:szCs w:val="22"/>
          <w:shd w:val="clear" w:color="auto" w:fill="FFFFFF"/>
          <w:vertAlign w:val="superscript"/>
        </w:rPr>
        <w:t>64</w:t>
      </w:r>
      <w:r w:rsidR="00E034F8" w:rsidRPr="007957A7">
        <w:rPr>
          <w:rFonts w:asciiTheme="majorHAnsi" w:hAnsiTheme="majorHAnsi" w:cs="Tahoma"/>
          <w:color w:val="222222"/>
          <w:sz w:val="22"/>
          <w:szCs w:val="22"/>
          <w:shd w:val="clear" w:color="auto" w:fill="FFFFFF"/>
        </w:rPr>
        <w:t>, Craig E. Pennell</w:t>
      </w:r>
      <w:r w:rsidR="00E034F8" w:rsidRPr="007957A7">
        <w:rPr>
          <w:rFonts w:asciiTheme="majorHAnsi" w:hAnsiTheme="majorHAnsi" w:cs="Tahoma"/>
          <w:color w:val="222222"/>
          <w:sz w:val="22"/>
          <w:szCs w:val="22"/>
          <w:shd w:val="clear" w:color="auto" w:fill="FFFFFF"/>
          <w:vertAlign w:val="superscript"/>
        </w:rPr>
        <w:t>7</w:t>
      </w:r>
      <w:r w:rsidR="00E034F8" w:rsidRPr="007957A7">
        <w:rPr>
          <w:rFonts w:asciiTheme="majorHAnsi" w:hAnsiTheme="majorHAnsi" w:cs="Tahoma"/>
          <w:color w:val="222222"/>
          <w:sz w:val="22"/>
          <w:szCs w:val="22"/>
          <w:shd w:val="clear" w:color="auto" w:fill="FFFFFF"/>
        </w:rPr>
        <w:t>, John R. Perry</w:t>
      </w:r>
      <w:r w:rsidR="00E034F8" w:rsidRPr="007957A7">
        <w:rPr>
          <w:rFonts w:asciiTheme="majorHAnsi" w:hAnsiTheme="majorHAnsi" w:cs="Tahoma"/>
          <w:color w:val="222222"/>
          <w:sz w:val="22"/>
          <w:szCs w:val="22"/>
          <w:shd w:val="clear" w:color="auto" w:fill="FFFFFF"/>
          <w:vertAlign w:val="superscript"/>
        </w:rPr>
        <w:t>45</w:t>
      </w:r>
      <w:r w:rsidR="00E034F8" w:rsidRPr="007957A7">
        <w:rPr>
          <w:rFonts w:asciiTheme="majorHAnsi" w:hAnsiTheme="majorHAnsi" w:cs="Tahoma"/>
          <w:color w:val="222222"/>
          <w:sz w:val="22"/>
          <w:szCs w:val="22"/>
          <w:shd w:val="clear" w:color="auto" w:fill="FFFFFF"/>
        </w:rPr>
        <w:t>, Susan M.Ring</w:t>
      </w:r>
      <w:r w:rsidR="00E034F8" w:rsidRPr="007957A7">
        <w:rPr>
          <w:rFonts w:asciiTheme="majorHAnsi" w:hAnsiTheme="majorHAnsi" w:cs="Tahoma"/>
          <w:color w:val="222222"/>
          <w:sz w:val="22"/>
          <w:szCs w:val="22"/>
          <w:shd w:val="clear" w:color="auto" w:fill="FFFFFF"/>
          <w:vertAlign w:val="superscript"/>
        </w:rPr>
        <w:t>15,16,65</w:t>
      </w:r>
      <w:r w:rsidR="00E034F8" w:rsidRPr="007957A7">
        <w:rPr>
          <w:rFonts w:asciiTheme="majorHAnsi" w:hAnsiTheme="majorHAnsi" w:cs="Tahoma"/>
          <w:color w:val="222222"/>
          <w:sz w:val="22"/>
          <w:szCs w:val="22"/>
          <w:shd w:val="clear" w:color="auto" w:fill="FFFFFF"/>
        </w:rPr>
        <w:t>, Markku Savolainen</w:t>
      </w:r>
      <w:r w:rsidR="00E034F8" w:rsidRPr="007957A7">
        <w:rPr>
          <w:rFonts w:asciiTheme="majorHAnsi" w:hAnsiTheme="majorHAnsi" w:cs="Tahoma"/>
          <w:color w:val="222222"/>
          <w:sz w:val="22"/>
          <w:szCs w:val="22"/>
          <w:shd w:val="clear" w:color="auto" w:fill="FFFFFF"/>
          <w:vertAlign w:val="superscript"/>
        </w:rPr>
        <w:t>66</w:t>
      </w:r>
      <w:r w:rsidR="00E034F8" w:rsidRPr="007957A7">
        <w:rPr>
          <w:rFonts w:asciiTheme="majorHAnsi" w:hAnsiTheme="majorHAnsi" w:cs="Tahoma"/>
          <w:color w:val="222222"/>
          <w:sz w:val="22"/>
          <w:szCs w:val="22"/>
          <w:shd w:val="clear" w:color="auto" w:fill="FFFFFF"/>
        </w:rPr>
        <w:t>, Kari Stefansson</w:t>
      </w:r>
      <w:r w:rsidR="00E034F8" w:rsidRPr="007957A7">
        <w:rPr>
          <w:rFonts w:asciiTheme="majorHAnsi" w:hAnsiTheme="majorHAnsi" w:cs="Tahoma"/>
          <w:color w:val="222222"/>
          <w:sz w:val="22"/>
          <w:szCs w:val="22"/>
          <w:shd w:val="clear" w:color="auto" w:fill="FFFFFF"/>
          <w:vertAlign w:val="superscript"/>
        </w:rPr>
        <w:t>67,68</w:t>
      </w:r>
      <w:r w:rsidR="00E034F8" w:rsidRPr="007957A7">
        <w:rPr>
          <w:rFonts w:asciiTheme="majorHAnsi" w:hAnsiTheme="majorHAnsi" w:cs="Tahoma"/>
          <w:color w:val="222222"/>
          <w:sz w:val="22"/>
          <w:szCs w:val="22"/>
          <w:shd w:val="clear" w:color="auto" w:fill="FFFFFF"/>
        </w:rPr>
        <w:t>, Gudmar Thorleifsson</w:t>
      </w:r>
      <w:r w:rsidR="00E034F8" w:rsidRPr="007957A7">
        <w:rPr>
          <w:rFonts w:asciiTheme="majorHAnsi" w:hAnsiTheme="majorHAnsi" w:cs="Tahoma"/>
          <w:color w:val="222222"/>
          <w:sz w:val="22"/>
          <w:szCs w:val="22"/>
          <w:shd w:val="clear" w:color="auto" w:fill="FFFFFF"/>
          <w:vertAlign w:val="superscript"/>
        </w:rPr>
        <w:t>67</w:t>
      </w:r>
      <w:r w:rsidR="00E034F8" w:rsidRPr="007957A7">
        <w:rPr>
          <w:rFonts w:asciiTheme="majorHAnsi" w:hAnsiTheme="majorHAnsi" w:cs="Tahoma"/>
          <w:color w:val="222222"/>
          <w:sz w:val="22"/>
          <w:szCs w:val="22"/>
          <w:shd w:val="clear" w:color="auto" w:fill="FFFFFF"/>
        </w:rPr>
        <w:t>, Fernando Rivadeneira</w:t>
      </w:r>
      <w:r w:rsidR="00E034F8" w:rsidRPr="007957A7">
        <w:rPr>
          <w:rFonts w:asciiTheme="majorHAnsi" w:hAnsiTheme="majorHAnsi" w:cs="Tahoma"/>
          <w:color w:val="222222"/>
          <w:sz w:val="22"/>
          <w:szCs w:val="22"/>
          <w:shd w:val="clear" w:color="auto" w:fill="FFFFFF"/>
          <w:vertAlign w:val="superscript"/>
        </w:rPr>
        <w:t>40,69</w:t>
      </w:r>
      <w:r w:rsidR="00E034F8" w:rsidRPr="007957A7">
        <w:rPr>
          <w:rFonts w:asciiTheme="majorHAnsi" w:hAnsiTheme="majorHAnsi" w:cs="Tahoma"/>
          <w:color w:val="222222"/>
          <w:sz w:val="22"/>
          <w:szCs w:val="22"/>
          <w:shd w:val="clear" w:color="auto" w:fill="FFFFFF"/>
        </w:rPr>
        <w:t>, Marie Standl</w:t>
      </w:r>
      <w:r w:rsidR="00E034F8" w:rsidRPr="007957A7">
        <w:rPr>
          <w:rFonts w:asciiTheme="majorHAnsi" w:hAnsiTheme="majorHAnsi" w:cs="Tahoma"/>
          <w:color w:val="222222"/>
          <w:sz w:val="22"/>
          <w:szCs w:val="22"/>
          <w:shd w:val="clear" w:color="auto" w:fill="FFFFFF"/>
          <w:vertAlign w:val="superscript"/>
        </w:rPr>
        <w:t>13</w:t>
      </w:r>
      <w:r w:rsidR="00E034F8" w:rsidRPr="007957A7">
        <w:rPr>
          <w:rFonts w:asciiTheme="majorHAnsi" w:hAnsiTheme="majorHAnsi" w:cs="Tahoma"/>
          <w:color w:val="222222"/>
          <w:sz w:val="22"/>
          <w:szCs w:val="22"/>
          <w:shd w:val="clear" w:color="auto" w:fill="FFFFFF"/>
        </w:rPr>
        <w:t>, Jordi Sunyer</w:t>
      </w:r>
      <w:r w:rsidR="00E034F8" w:rsidRPr="007957A7">
        <w:rPr>
          <w:rFonts w:asciiTheme="majorHAnsi" w:hAnsiTheme="majorHAnsi" w:cs="Tahoma"/>
          <w:color w:val="222222"/>
          <w:sz w:val="22"/>
          <w:szCs w:val="22"/>
          <w:shd w:val="clear" w:color="auto" w:fill="FFFFFF"/>
          <w:vertAlign w:val="superscript"/>
        </w:rPr>
        <w:t>19-21,61</w:t>
      </w:r>
      <w:r w:rsidR="00E034F8" w:rsidRPr="007957A7">
        <w:rPr>
          <w:rFonts w:asciiTheme="majorHAnsi" w:hAnsiTheme="majorHAnsi" w:cs="Tahoma"/>
          <w:color w:val="222222"/>
          <w:sz w:val="22"/>
          <w:szCs w:val="22"/>
          <w:shd w:val="clear" w:color="auto" w:fill="FFFFFF"/>
        </w:rPr>
        <w:t xml:space="preserve">, Carla M.T. Tiesler </w:t>
      </w:r>
      <w:r w:rsidR="00E034F8" w:rsidRPr="007957A7">
        <w:rPr>
          <w:rFonts w:asciiTheme="majorHAnsi" w:hAnsiTheme="majorHAnsi" w:cs="Tahoma"/>
          <w:color w:val="222222"/>
          <w:sz w:val="22"/>
          <w:szCs w:val="22"/>
          <w:shd w:val="clear" w:color="auto" w:fill="FFFFFF"/>
          <w:vertAlign w:val="superscript"/>
        </w:rPr>
        <w:t>13,14</w:t>
      </w:r>
      <w:r w:rsidR="00E034F8" w:rsidRPr="007957A7">
        <w:rPr>
          <w:rFonts w:asciiTheme="majorHAnsi" w:hAnsiTheme="majorHAnsi" w:cs="Tahoma"/>
          <w:color w:val="222222"/>
          <w:sz w:val="22"/>
          <w:szCs w:val="22"/>
          <w:shd w:val="clear" w:color="auto" w:fill="FFFFFF"/>
        </w:rPr>
        <w:t>, Andre G. Uitterlinden</w:t>
      </w:r>
      <w:r w:rsidR="00E034F8" w:rsidRPr="007957A7">
        <w:rPr>
          <w:rFonts w:asciiTheme="majorHAnsi" w:hAnsiTheme="majorHAnsi" w:cs="Tahoma"/>
          <w:color w:val="222222"/>
          <w:sz w:val="22"/>
          <w:szCs w:val="22"/>
          <w:shd w:val="clear" w:color="auto" w:fill="FFFFFF"/>
          <w:vertAlign w:val="superscript"/>
        </w:rPr>
        <w:t>40,69</w:t>
      </w:r>
      <w:r w:rsidR="00E034F8" w:rsidRPr="007957A7">
        <w:rPr>
          <w:rFonts w:asciiTheme="majorHAnsi" w:hAnsiTheme="majorHAnsi" w:cs="Tahoma"/>
          <w:color w:val="222222"/>
          <w:sz w:val="22"/>
          <w:szCs w:val="22"/>
          <w:shd w:val="clear" w:color="auto" w:fill="FFFFFF"/>
        </w:rPr>
        <w:t>, William Schierding</w:t>
      </w:r>
      <w:r w:rsidR="00E034F8" w:rsidRPr="007957A7">
        <w:rPr>
          <w:rFonts w:asciiTheme="majorHAnsi" w:hAnsiTheme="majorHAnsi" w:cs="Tahoma"/>
          <w:color w:val="222222"/>
          <w:sz w:val="22"/>
          <w:szCs w:val="22"/>
          <w:shd w:val="clear" w:color="auto" w:fill="FFFFFF"/>
          <w:vertAlign w:val="superscript"/>
        </w:rPr>
        <w:t>70</w:t>
      </w:r>
      <w:r w:rsidR="00E034F8" w:rsidRPr="007957A7">
        <w:rPr>
          <w:rFonts w:asciiTheme="majorHAnsi" w:hAnsiTheme="majorHAnsi" w:cs="Tahoma"/>
          <w:color w:val="222222"/>
          <w:sz w:val="22"/>
          <w:szCs w:val="22"/>
          <w:shd w:val="clear" w:color="auto" w:fill="FFFFFF"/>
        </w:rPr>
        <w:t>, Justin M. O’Sullivan</w:t>
      </w:r>
      <w:r w:rsidR="00E034F8" w:rsidRPr="007957A7">
        <w:rPr>
          <w:rFonts w:asciiTheme="majorHAnsi" w:hAnsiTheme="majorHAnsi" w:cs="Tahoma"/>
          <w:color w:val="222222"/>
          <w:sz w:val="22"/>
          <w:szCs w:val="22"/>
          <w:shd w:val="clear" w:color="auto" w:fill="FFFFFF"/>
          <w:vertAlign w:val="superscript"/>
        </w:rPr>
        <w:t>70,71</w:t>
      </w:r>
      <w:r w:rsidR="00E034F8" w:rsidRPr="007957A7">
        <w:rPr>
          <w:rFonts w:asciiTheme="majorHAnsi" w:hAnsiTheme="majorHAnsi" w:cs="Tahoma"/>
          <w:color w:val="222222"/>
          <w:sz w:val="22"/>
          <w:szCs w:val="22"/>
          <w:shd w:val="clear" w:color="auto" w:fill="FFFFFF"/>
        </w:rPr>
        <w:t>, Inga Prokopenko</w:t>
      </w:r>
      <w:r w:rsidR="00E034F8" w:rsidRPr="007957A7">
        <w:rPr>
          <w:rFonts w:asciiTheme="majorHAnsi" w:hAnsiTheme="majorHAnsi" w:cs="Tahoma"/>
          <w:color w:val="222222"/>
          <w:sz w:val="22"/>
          <w:szCs w:val="22"/>
          <w:shd w:val="clear" w:color="auto" w:fill="FFFFFF"/>
          <w:vertAlign w:val="superscript"/>
        </w:rPr>
        <w:t>10,54,72</w:t>
      </w:r>
      <w:r w:rsidR="00E034F8" w:rsidRPr="007957A7">
        <w:rPr>
          <w:rFonts w:asciiTheme="majorHAnsi" w:hAnsiTheme="majorHAnsi" w:cs="Tahoma"/>
          <w:bCs/>
          <w:color w:val="222222"/>
          <w:sz w:val="22"/>
          <w:szCs w:val="22"/>
          <w:shd w:val="clear" w:color="auto" w:fill="FFFFFF"/>
        </w:rPr>
        <w:t>,</w:t>
      </w:r>
      <w:r w:rsidR="00E034F8" w:rsidRPr="007957A7">
        <w:rPr>
          <w:rFonts w:asciiTheme="majorHAnsi" w:hAnsiTheme="majorHAnsi" w:cs="Tahoma"/>
          <w:b/>
          <w:bCs/>
          <w:color w:val="222222"/>
          <w:sz w:val="22"/>
          <w:szCs w:val="22"/>
          <w:shd w:val="clear" w:color="auto" w:fill="FFFFFF"/>
        </w:rPr>
        <w:t xml:space="preserve"> </w:t>
      </w:r>
      <w:r w:rsidR="00E034F8" w:rsidRPr="007957A7">
        <w:rPr>
          <w:rFonts w:asciiTheme="majorHAnsi" w:hAnsiTheme="majorHAnsi" w:cs="Tahoma"/>
          <w:color w:val="222222"/>
          <w:sz w:val="22"/>
          <w:szCs w:val="22"/>
          <w:shd w:val="clear" w:color="auto" w:fill="FFFFFF"/>
        </w:rPr>
        <w:t>Karl-Heinz Herzig</w:t>
      </w:r>
      <w:r w:rsidR="00E034F8" w:rsidRPr="007957A7">
        <w:rPr>
          <w:rFonts w:asciiTheme="majorHAnsi" w:hAnsiTheme="majorHAnsi" w:cs="Tahoma"/>
          <w:color w:val="222222"/>
          <w:sz w:val="22"/>
          <w:szCs w:val="22"/>
          <w:shd w:val="clear" w:color="auto" w:fill="FFFFFF"/>
          <w:vertAlign w:val="superscript"/>
        </w:rPr>
        <w:t>3,73-75</w:t>
      </w:r>
      <w:r w:rsidR="00E034F8" w:rsidRPr="007957A7">
        <w:rPr>
          <w:rFonts w:asciiTheme="majorHAnsi" w:hAnsiTheme="majorHAnsi" w:cs="Tahoma"/>
          <w:color w:val="222222"/>
          <w:sz w:val="22"/>
          <w:szCs w:val="22"/>
          <w:shd w:val="clear" w:color="auto" w:fill="FFFFFF"/>
        </w:rPr>
        <w:t>, George Davey Smith</w:t>
      </w:r>
      <w:r w:rsidR="00E034F8" w:rsidRPr="007957A7">
        <w:rPr>
          <w:rFonts w:asciiTheme="majorHAnsi" w:hAnsiTheme="majorHAnsi" w:cs="Tahoma"/>
          <w:color w:val="222222"/>
          <w:sz w:val="22"/>
          <w:szCs w:val="22"/>
          <w:shd w:val="clear" w:color="auto" w:fill="FFFFFF"/>
          <w:vertAlign w:val="superscript"/>
        </w:rPr>
        <w:t>15,16</w:t>
      </w:r>
      <w:r w:rsidR="00E034F8" w:rsidRPr="007957A7">
        <w:rPr>
          <w:rFonts w:asciiTheme="majorHAnsi" w:hAnsiTheme="majorHAnsi" w:cs="Tahoma"/>
          <w:color w:val="222222"/>
          <w:sz w:val="22"/>
          <w:szCs w:val="22"/>
          <w:shd w:val="clear" w:color="auto" w:fill="FFFFFF"/>
        </w:rPr>
        <w:t>, Paul O'Reilly</w:t>
      </w:r>
      <w:r w:rsidR="00E034F8" w:rsidRPr="007957A7">
        <w:rPr>
          <w:rFonts w:asciiTheme="majorHAnsi" w:hAnsiTheme="majorHAnsi" w:cs="Tahoma"/>
          <w:color w:val="222222"/>
          <w:sz w:val="22"/>
          <w:szCs w:val="22"/>
          <w:shd w:val="clear" w:color="auto" w:fill="FFFFFF"/>
          <w:vertAlign w:val="superscript"/>
        </w:rPr>
        <w:t>1,76</w:t>
      </w:r>
      <w:r w:rsidR="00E034F8" w:rsidRPr="007957A7">
        <w:rPr>
          <w:rFonts w:asciiTheme="majorHAnsi" w:hAnsiTheme="majorHAnsi" w:cs="Tahoma"/>
          <w:color w:val="222222"/>
          <w:sz w:val="22"/>
          <w:szCs w:val="22"/>
          <w:shd w:val="clear" w:color="auto" w:fill="FFFFFF"/>
        </w:rPr>
        <w:t xml:space="preserve"> , Janine F. Felix</w:t>
      </w:r>
      <w:r w:rsidR="00E034F8" w:rsidRPr="007957A7">
        <w:rPr>
          <w:rFonts w:asciiTheme="majorHAnsi" w:hAnsiTheme="majorHAnsi" w:cs="Tahoma"/>
          <w:color w:val="222222"/>
          <w:sz w:val="22"/>
          <w:szCs w:val="22"/>
          <w:shd w:val="clear" w:color="auto" w:fill="FFFFFF"/>
          <w:vertAlign w:val="superscript"/>
        </w:rPr>
        <w:t>5,6,40</w:t>
      </w:r>
      <w:r w:rsidR="00E034F8" w:rsidRPr="007957A7">
        <w:rPr>
          <w:rFonts w:asciiTheme="majorHAnsi" w:hAnsiTheme="majorHAnsi" w:cs="Tahoma"/>
          <w:color w:val="222222"/>
          <w:sz w:val="22"/>
          <w:szCs w:val="22"/>
          <w:shd w:val="clear" w:color="auto" w:fill="FFFFFF"/>
        </w:rPr>
        <w:t>, Jessica L. Buxton</w:t>
      </w:r>
      <w:r w:rsidR="00E034F8" w:rsidRPr="007957A7">
        <w:rPr>
          <w:rFonts w:asciiTheme="majorHAnsi" w:hAnsiTheme="majorHAnsi" w:cs="Tahoma"/>
          <w:color w:val="222222"/>
          <w:sz w:val="22"/>
          <w:szCs w:val="22"/>
          <w:shd w:val="clear" w:color="auto" w:fill="FFFFFF"/>
          <w:vertAlign w:val="superscript"/>
        </w:rPr>
        <w:t>77</w:t>
      </w:r>
      <w:r w:rsidR="00E034F8" w:rsidRPr="007957A7">
        <w:rPr>
          <w:rFonts w:asciiTheme="majorHAnsi" w:hAnsiTheme="majorHAnsi" w:cs="Tahoma"/>
          <w:color w:val="222222"/>
          <w:sz w:val="22"/>
          <w:szCs w:val="22"/>
          <w:shd w:val="clear" w:color="auto" w:fill="FFFFFF"/>
        </w:rPr>
        <w:t>, Alexandra I.F. Blakemore</w:t>
      </w:r>
      <w:r w:rsidR="00E034F8" w:rsidRPr="007957A7">
        <w:rPr>
          <w:rFonts w:asciiTheme="majorHAnsi" w:hAnsiTheme="majorHAnsi" w:cs="Tahoma"/>
          <w:color w:val="222222"/>
          <w:sz w:val="22"/>
          <w:szCs w:val="22"/>
          <w:shd w:val="clear" w:color="auto" w:fill="FFFFFF"/>
          <w:vertAlign w:val="superscript"/>
        </w:rPr>
        <w:t>78,79</w:t>
      </w:r>
      <w:r w:rsidR="00E034F8" w:rsidRPr="007957A7">
        <w:rPr>
          <w:rFonts w:asciiTheme="majorHAnsi" w:hAnsiTheme="majorHAnsi" w:cs="Tahoma"/>
          <w:color w:val="222222"/>
          <w:sz w:val="22"/>
          <w:szCs w:val="22"/>
          <w:shd w:val="clear" w:color="auto" w:fill="FFFFFF"/>
        </w:rPr>
        <w:t>, Ken K. Ong</w:t>
      </w:r>
      <w:r w:rsidR="00E034F8" w:rsidRPr="007957A7">
        <w:rPr>
          <w:rFonts w:asciiTheme="majorHAnsi" w:hAnsiTheme="majorHAnsi" w:cs="Tahoma"/>
          <w:color w:val="222222"/>
          <w:sz w:val="22"/>
          <w:szCs w:val="22"/>
          <w:shd w:val="clear" w:color="auto" w:fill="FFFFFF"/>
          <w:vertAlign w:val="superscript"/>
        </w:rPr>
        <w:t>45</w:t>
      </w:r>
      <w:r w:rsidR="00E034F8" w:rsidRPr="007957A7">
        <w:rPr>
          <w:rFonts w:asciiTheme="majorHAnsi" w:hAnsiTheme="majorHAnsi" w:cs="Tahoma"/>
          <w:color w:val="222222"/>
          <w:sz w:val="22"/>
          <w:szCs w:val="22"/>
          <w:shd w:val="clear" w:color="auto" w:fill="FFFFFF"/>
        </w:rPr>
        <w:t>, Vincent W.V. Jaddoe</w:t>
      </w:r>
      <w:r w:rsidR="00E034F8" w:rsidRPr="007957A7">
        <w:rPr>
          <w:rFonts w:asciiTheme="majorHAnsi" w:hAnsiTheme="majorHAnsi" w:cs="Tahoma"/>
          <w:color w:val="222222"/>
          <w:sz w:val="22"/>
          <w:szCs w:val="22"/>
          <w:shd w:val="clear" w:color="auto" w:fill="FFFFFF"/>
          <w:vertAlign w:val="superscript"/>
        </w:rPr>
        <w:t>5,6,40,</w:t>
      </w:r>
      <w:r w:rsidR="00E034F8" w:rsidRPr="007957A7">
        <w:rPr>
          <w:rFonts w:asciiTheme="majorHAnsi" w:hAnsiTheme="majorHAnsi" w:cs="Tahoma"/>
          <w:b/>
          <w:color w:val="222222"/>
          <w:sz w:val="22"/>
          <w:szCs w:val="22"/>
          <w:shd w:val="clear" w:color="auto" w:fill="FFFFFF"/>
          <w:vertAlign w:val="superscript"/>
        </w:rPr>
        <w:t>$</w:t>
      </w:r>
      <w:r w:rsidR="00E034F8" w:rsidRPr="007957A7">
        <w:rPr>
          <w:rFonts w:asciiTheme="majorHAnsi" w:hAnsiTheme="majorHAnsi" w:cs="Tahoma"/>
          <w:color w:val="222222"/>
          <w:sz w:val="22"/>
          <w:szCs w:val="22"/>
          <w:shd w:val="clear" w:color="auto" w:fill="FFFFFF"/>
        </w:rPr>
        <w:t xml:space="preserve">, </w:t>
      </w:r>
      <w:r w:rsidR="006D40E1" w:rsidRPr="007957A7">
        <w:rPr>
          <w:rFonts w:asciiTheme="majorHAnsi" w:hAnsiTheme="majorHAnsi" w:cs="Tahoma"/>
          <w:color w:val="222222"/>
          <w:sz w:val="22"/>
          <w:szCs w:val="22"/>
          <w:shd w:val="clear" w:color="auto" w:fill="FFFFFF"/>
        </w:rPr>
        <w:t>Struan F.A. Grant</w:t>
      </w:r>
      <w:r w:rsidR="006D40E1" w:rsidRPr="007957A7">
        <w:rPr>
          <w:rFonts w:asciiTheme="majorHAnsi" w:hAnsiTheme="majorHAnsi" w:cs="Tahoma"/>
          <w:color w:val="222222"/>
          <w:sz w:val="22"/>
          <w:szCs w:val="22"/>
          <w:shd w:val="clear" w:color="auto" w:fill="FFFFFF"/>
          <w:vertAlign w:val="superscript"/>
        </w:rPr>
        <w:t>12,24,48,49,</w:t>
      </w:r>
      <w:r w:rsidR="006D40E1" w:rsidRPr="007957A7">
        <w:rPr>
          <w:rFonts w:asciiTheme="majorHAnsi" w:hAnsiTheme="majorHAnsi" w:cs="Tahoma"/>
          <w:b/>
          <w:color w:val="222222"/>
          <w:sz w:val="22"/>
          <w:szCs w:val="22"/>
          <w:shd w:val="clear" w:color="auto" w:fill="FFFFFF"/>
          <w:vertAlign w:val="superscript"/>
        </w:rPr>
        <w:t>$</w:t>
      </w:r>
      <w:r w:rsidR="006D40E1" w:rsidRPr="007957A7">
        <w:rPr>
          <w:rFonts w:asciiTheme="majorHAnsi" w:hAnsiTheme="majorHAnsi" w:cs="Tahoma"/>
          <w:color w:val="222222"/>
          <w:sz w:val="22"/>
          <w:szCs w:val="22"/>
          <w:shd w:val="clear" w:color="auto" w:fill="FFFFFF"/>
        </w:rPr>
        <w:t xml:space="preserve">, </w:t>
      </w:r>
      <w:r w:rsidR="00DF3807" w:rsidRPr="007957A7">
        <w:rPr>
          <w:rFonts w:asciiTheme="majorHAnsi" w:hAnsiTheme="majorHAnsi" w:cs="Tahoma"/>
          <w:color w:val="222222"/>
          <w:sz w:val="22"/>
          <w:szCs w:val="22"/>
          <w:shd w:val="clear" w:color="auto" w:fill="FFFFFF"/>
        </w:rPr>
        <w:t>Sylvain Sebert</w:t>
      </w:r>
      <w:r w:rsidR="00DF3807" w:rsidRPr="007957A7">
        <w:rPr>
          <w:rFonts w:asciiTheme="majorHAnsi" w:hAnsiTheme="majorHAnsi" w:cs="Tahoma"/>
          <w:color w:val="222222"/>
          <w:sz w:val="22"/>
          <w:szCs w:val="22"/>
          <w:shd w:val="clear" w:color="auto" w:fill="FFFFFF"/>
          <w:vertAlign w:val="superscript"/>
        </w:rPr>
        <w:t>1-3</w:t>
      </w:r>
      <w:r w:rsidR="00CE29A7">
        <w:rPr>
          <w:rFonts w:asciiTheme="majorHAnsi" w:hAnsiTheme="majorHAnsi" w:cs="Tahoma"/>
          <w:b/>
          <w:color w:val="222222"/>
          <w:sz w:val="22"/>
          <w:szCs w:val="22"/>
          <w:shd w:val="clear" w:color="auto" w:fill="FFFFFF"/>
          <w:vertAlign w:val="superscript"/>
        </w:rPr>
        <w:t>$</w:t>
      </w:r>
      <w:r w:rsidR="00DF3807" w:rsidRPr="007957A7">
        <w:rPr>
          <w:rFonts w:asciiTheme="majorHAnsi" w:hAnsiTheme="majorHAnsi" w:cs="Tahoma"/>
          <w:color w:val="222222"/>
          <w:sz w:val="22"/>
          <w:szCs w:val="22"/>
          <w:shd w:val="clear" w:color="auto" w:fill="FFFFFF"/>
        </w:rPr>
        <w:t xml:space="preserve">, </w:t>
      </w:r>
      <w:r w:rsidR="00E034F8" w:rsidRPr="007957A7">
        <w:rPr>
          <w:rFonts w:asciiTheme="majorHAnsi" w:hAnsiTheme="majorHAnsi" w:cs="Tahoma"/>
          <w:color w:val="222222"/>
          <w:sz w:val="22"/>
          <w:szCs w:val="22"/>
          <w:shd w:val="clear" w:color="auto" w:fill="FFFFFF"/>
        </w:rPr>
        <w:t>Mark I. McCarthy</w:t>
      </w:r>
      <w:r w:rsidR="00E034F8" w:rsidRPr="007957A7">
        <w:rPr>
          <w:rFonts w:asciiTheme="majorHAnsi" w:hAnsiTheme="majorHAnsi" w:cs="Tahoma"/>
          <w:color w:val="222222"/>
          <w:sz w:val="22"/>
          <w:szCs w:val="22"/>
          <w:shd w:val="clear" w:color="auto" w:fill="FFFFFF"/>
          <w:vertAlign w:val="superscript"/>
        </w:rPr>
        <w:t>54,72,80,</w:t>
      </w:r>
      <w:r w:rsidR="00E034F8" w:rsidRPr="007957A7">
        <w:rPr>
          <w:rFonts w:asciiTheme="majorHAnsi" w:hAnsiTheme="majorHAnsi" w:cs="Tahoma"/>
          <w:b/>
          <w:color w:val="222222"/>
          <w:sz w:val="22"/>
          <w:szCs w:val="22"/>
          <w:shd w:val="clear" w:color="auto" w:fill="FFFFFF"/>
          <w:vertAlign w:val="superscript"/>
        </w:rPr>
        <w:t>$</w:t>
      </w:r>
      <w:r w:rsidR="00E034F8" w:rsidRPr="007957A7">
        <w:rPr>
          <w:rFonts w:asciiTheme="majorHAnsi" w:hAnsiTheme="majorHAnsi" w:cs="Tahoma"/>
          <w:color w:val="222222"/>
          <w:sz w:val="22"/>
          <w:szCs w:val="22"/>
          <w:shd w:val="clear" w:color="auto" w:fill="FFFFFF"/>
        </w:rPr>
        <w:t>, Marjo-Riitta J</w:t>
      </w:r>
      <w:r w:rsidR="00E034F8" w:rsidRPr="007957A7">
        <w:rPr>
          <w:rFonts w:asciiTheme="majorHAnsi" w:hAnsiTheme="majorHAnsi" w:cs="Tahoma"/>
          <w:bCs/>
          <w:color w:val="222222"/>
          <w:sz w:val="22"/>
          <w:szCs w:val="22"/>
          <w:shd w:val="clear" w:color="auto" w:fill="FFFFFF"/>
        </w:rPr>
        <w:t>ä</w:t>
      </w:r>
      <w:r w:rsidR="00E034F8" w:rsidRPr="007957A7">
        <w:rPr>
          <w:rFonts w:asciiTheme="majorHAnsi" w:hAnsiTheme="majorHAnsi" w:cs="Tahoma"/>
          <w:color w:val="222222"/>
          <w:sz w:val="22"/>
          <w:szCs w:val="22"/>
          <w:shd w:val="clear" w:color="auto" w:fill="FFFFFF"/>
        </w:rPr>
        <w:t>rvelin</w:t>
      </w:r>
      <w:r w:rsidR="00E034F8" w:rsidRPr="007957A7">
        <w:rPr>
          <w:rFonts w:asciiTheme="majorHAnsi" w:hAnsiTheme="majorHAnsi" w:cs="Tahoma"/>
          <w:color w:val="222222"/>
          <w:sz w:val="22"/>
          <w:szCs w:val="22"/>
          <w:shd w:val="clear" w:color="auto" w:fill="FFFFFF"/>
          <w:vertAlign w:val="superscript"/>
        </w:rPr>
        <w:t>1-3,74,78,81</w:t>
      </w:r>
      <w:r w:rsidR="00E034F8" w:rsidRPr="007957A7">
        <w:rPr>
          <w:rFonts w:asciiTheme="majorHAnsi" w:hAnsiTheme="majorHAnsi" w:cs="Tahoma"/>
          <w:b/>
          <w:color w:val="222222"/>
          <w:sz w:val="22"/>
          <w:szCs w:val="22"/>
          <w:shd w:val="clear" w:color="auto" w:fill="FFFFFF"/>
          <w:vertAlign w:val="superscript"/>
        </w:rPr>
        <w:t xml:space="preserve">$ </w:t>
      </w:r>
      <w:r w:rsidR="00E034F8" w:rsidRPr="007957A7">
        <w:rPr>
          <w:rFonts w:asciiTheme="majorHAnsi" w:hAnsiTheme="majorHAnsi" w:cs="Tahoma"/>
          <w:color w:val="222222"/>
          <w:sz w:val="22"/>
          <w:szCs w:val="22"/>
          <w:shd w:val="clear" w:color="auto" w:fill="FFFFFF"/>
        </w:rPr>
        <w:t>for the Early Growth Genetics (EGG) Consortium.</w:t>
      </w:r>
    </w:p>
    <w:p w14:paraId="4ECDD60F" w14:textId="77777777" w:rsidR="00E034F8" w:rsidRPr="007957A7" w:rsidRDefault="00E034F8" w:rsidP="00E034F8">
      <w:pPr>
        <w:autoSpaceDE w:val="0"/>
        <w:autoSpaceDN w:val="0"/>
        <w:adjustRightInd w:val="0"/>
        <w:spacing w:after="0"/>
        <w:jc w:val="both"/>
        <w:rPr>
          <w:rFonts w:asciiTheme="majorHAnsi" w:hAnsiTheme="majorHAnsi" w:cs="Tahoma"/>
          <w:color w:val="222222"/>
          <w:sz w:val="22"/>
          <w:szCs w:val="22"/>
          <w:shd w:val="clear" w:color="auto" w:fill="FFFFFF"/>
        </w:rPr>
      </w:pPr>
    </w:p>
    <w:p w14:paraId="4999D6D7"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Epidemiology and Biostatistics, MRC-PHE Centre for Environment and Health, School of Public Health, Imperial College London, London, UK.</w:t>
      </w:r>
    </w:p>
    <w:p w14:paraId="2DD3C455"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Center for Life Course Health Research, Faculty of Medicine, University of Oulu, Oulu, Finland. </w:t>
      </w:r>
    </w:p>
    <w:p w14:paraId="301FBCA2"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 Biocenter Oulu, University of Oulu, Oulu, Finland.</w:t>
      </w:r>
    </w:p>
    <w:p w14:paraId="4C945ED4"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 Department of Obstetrics and Gynaecology, University of Cambridge, Cambridge, UK.</w:t>
      </w:r>
    </w:p>
    <w:p w14:paraId="7306CBE5"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 Department of Paediatrics, Erasmus MC, Sophia Children’s Hospital, Rotterdam, the Netherlands.</w:t>
      </w:r>
    </w:p>
    <w:p w14:paraId="66C90B12"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 The Generation R Study Group, Erasmus MC, University Medical Center Rotterdam, the Netherlands.</w:t>
      </w:r>
    </w:p>
    <w:p w14:paraId="49BAAD8C"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 School of Women’s and Infants’ Health, The University of Western Australia, Adelaide, Australia.</w:t>
      </w:r>
    </w:p>
    <w:p w14:paraId="19A09EF1"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 The University of Queensland Diamantina Institute, The University of Queensland, Translational Research Institute, Brisbane, Queensland, Australia.</w:t>
      </w:r>
    </w:p>
    <w:p w14:paraId="41FE372D"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 Department of Medical Statistics, London School of Hygiene and Tropical Medicine, London, UK.</w:t>
      </w:r>
    </w:p>
    <w:p w14:paraId="509798F5"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lastRenderedPageBreak/>
        <w:t xml:space="preserve"> Department of Genomics of Common Disease, School of Public Health, Imperial College London, Hammersmith Hospital, London, UK.</w:t>
      </w:r>
    </w:p>
    <w:p w14:paraId="62D3C026"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 Centre for Pharmacology and Therapeutics, Division of Experimental Medicine, Department of Medicine, Imperial College London, Hammersmith Hospital, London, UK</w:t>
      </w:r>
    </w:p>
    <w:p w14:paraId="707F6724"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Division of Human Genetics, The Children’s Hospital of Philadelphia, Philadelphia, Pennsylvania, USA.</w:t>
      </w:r>
    </w:p>
    <w:p w14:paraId="62A4BB26"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Institute of Epidemiology I, Helmholtz Zentrum München -, German Research Center for Environmental Health, Munich Neuherberg, Germany.</w:t>
      </w:r>
    </w:p>
    <w:p w14:paraId="64AC905F"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Ludwig-Maximilians-University of Munich, Dr. von Hauner Children's Hospital, Division of Metabolic Diseases and Nutritional Medicine, Dr von Hauner Children’s Hospital, Ludwig-Maximilians University Munich, Munich, Germany.</w:t>
      </w:r>
    </w:p>
    <w:p w14:paraId="4B2B781C"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MRC Integrative Epidemiology Unit at the University of Bristol, Bristol, UK.</w:t>
      </w:r>
    </w:p>
    <w:p w14:paraId="5DAB9DB7"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School of Social and Community Medicine, University of Bristol, Bristol, UK.</w:t>
      </w:r>
    </w:p>
    <w:p w14:paraId="1BCE63A1"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Genetics and Institute for Biomedical Informatics , Perelman School of Medicine, University of Pennsylvania</w:t>
      </w:r>
    </w:p>
    <w:p w14:paraId="57D0CB6A"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Genomics and Disease Group, Bioinformatics and Genomics Programme, Centre for Genomic Regulation (CRG), Barcelona, Catalonia, Spain.</w:t>
      </w:r>
    </w:p>
    <w:p w14:paraId="001876A1"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lang w:val="it-IT"/>
        </w:rPr>
      </w:pPr>
      <w:r w:rsidRPr="007957A7">
        <w:rPr>
          <w:rFonts w:asciiTheme="majorHAnsi" w:hAnsiTheme="majorHAnsi" w:cs="Tahoma"/>
          <w:color w:val="222222"/>
          <w:sz w:val="22"/>
          <w:szCs w:val="22"/>
          <w:shd w:val="clear" w:color="auto" w:fill="FFFFFF"/>
          <w:lang w:val="it-IT"/>
        </w:rPr>
        <w:t>Pompeu Fabra University (UPF), Barcelona, Catalonia, Spain.</w:t>
      </w:r>
    </w:p>
    <w:p w14:paraId="458BBF27"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lang w:val="pt-PT"/>
        </w:rPr>
      </w:pPr>
      <w:r w:rsidRPr="007957A7">
        <w:rPr>
          <w:rFonts w:asciiTheme="majorHAnsi" w:hAnsiTheme="majorHAnsi" w:cs="Tahoma"/>
          <w:color w:val="222222"/>
          <w:sz w:val="22"/>
          <w:szCs w:val="22"/>
          <w:shd w:val="clear" w:color="auto" w:fill="FFFFFF"/>
          <w:lang w:val="pt-PT"/>
        </w:rPr>
        <w:t>Hospital del Mar Medical Research Institute (IMIM), Barcelona, Catalonia, Spain.</w:t>
      </w:r>
    </w:p>
    <w:p w14:paraId="1D310BA5"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Spanish consortium for Research on Epidemiology and Public Health (CIBERESP), Spain.</w:t>
      </w:r>
    </w:p>
    <w:p w14:paraId="7D987D33"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Sidra Medical and Research Center, Doha, Qatar.</w:t>
      </w:r>
    </w:p>
    <w:p w14:paraId="5E07F993"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Institute of Biomedicine, Department of Physiology, University of Eastern Finland, Kuopio, Finland.</w:t>
      </w:r>
    </w:p>
    <w:p w14:paraId="72FE538B"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Center for Applied Genomics, Abramson Research Center, The Children’s Hospital of Philadelphia, Philadelphia, Pennsylvania, USA.</w:t>
      </w:r>
    </w:p>
    <w:p w14:paraId="21D7DEDA"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Epidemiology Research, Statens Serum Institut, Copenhagen, Denmark.</w:t>
      </w:r>
    </w:p>
    <w:p w14:paraId="718D25A3"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Institute for Molecular Bioscience, The University of Queensland, Brisbane, Australia.</w:t>
      </w:r>
    </w:p>
    <w:p w14:paraId="4EE9D341"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Translational Laboratory in Genetic Medicine (TLGM), Agency for Science, Technology and Research (A*STAR), Singapore.</w:t>
      </w:r>
    </w:p>
    <w:p w14:paraId="7B5A33F6"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MRC Lifecourse Epidemiology Unit, University of Southampton, Southampton General Hospital, Southampton, UK.</w:t>
      </w:r>
    </w:p>
    <w:p w14:paraId="4E884BEB"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School of Medicine and Pharmacology, Royal Perth Hospital, The University of Western Australia, Perth, Australia.</w:t>
      </w:r>
    </w:p>
    <w:p w14:paraId="5DD55168"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COPSAC, The Copenhagen Prospective Studies on Asthma in Childhood, Faculty of Health Sciences, University of Copenhagen, Copenhagen, Denmark.</w:t>
      </w:r>
    </w:p>
    <w:p w14:paraId="5BA0F738"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The Danish Pediatric Asthma Center, Copenhagen University Hospital, Gentofte, Denmark.</w:t>
      </w:r>
    </w:p>
    <w:p w14:paraId="49390386"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lang w:val="pt-PT"/>
        </w:rPr>
      </w:pPr>
      <w:r w:rsidRPr="007957A7">
        <w:rPr>
          <w:rFonts w:asciiTheme="majorHAnsi" w:hAnsiTheme="majorHAnsi" w:cs="Tahoma"/>
          <w:color w:val="222222"/>
          <w:sz w:val="22"/>
          <w:szCs w:val="22"/>
          <w:shd w:val="clear" w:color="auto" w:fill="FFFFFF"/>
          <w:lang w:val="pt-PT"/>
        </w:rPr>
        <w:lastRenderedPageBreak/>
        <w:t>CRNH Ile de France, Hôpital Pitié-Salpêtrière, Paris, France.</w:t>
      </w:r>
    </w:p>
    <w:p w14:paraId="2B48FFE7"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Obesity, Metabolism, and Nutrition Institute and Gastrointestinal Unit, Massachusetts General Hospital, Boston, MA, USA.</w:t>
      </w:r>
    </w:p>
    <w:p w14:paraId="2A8DFAB0"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Medicine, Harvard Medical School, Boston, MA, USA.</w:t>
      </w:r>
    </w:p>
    <w:p w14:paraId="23D70D80"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Institute of Human Genetics, Helmholtz Center Munich, German Research Center for Environmental Health, Neuherberg, Germany.</w:t>
      </w:r>
    </w:p>
    <w:p w14:paraId="0C2DBFFE" w14:textId="77777777" w:rsidR="00E034F8" w:rsidRPr="00635B9B"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lang w:val="de-DE"/>
        </w:rPr>
      </w:pPr>
      <w:r w:rsidRPr="00635B9B">
        <w:rPr>
          <w:rFonts w:asciiTheme="majorHAnsi" w:hAnsiTheme="majorHAnsi" w:cs="Tahoma"/>
          <w:color w:val="222222"/>
          <w:sz w:val="22"/>
          <w:szCs w:val="22"/>
          <w:shd w:val="clear" w:color="auto" w:fill="FFFFFF"/>
          <w:lang w:val="de-DE"/>
        </w:rPr>
        <w:t>Institute of Human Genetics, Technische Universität München, München, Germany.</w:t>
      </w:r>
    </w:p>
    <w:p w14:paraId="522B3A9B"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Institute for Reproductive and Developmental Biology, Imperial College London, London, UK.</w:t>
      </w:r>
    </w:p>
    <w:p w14:paraId="5F742326"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Inserm, UMR 1153 (CRESS), Villejuif; Paris Descartes University, France </w:t>
      </w:r>
    </w:p>
    <w:p w14:paraId="057556A7"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University Medical Centre Groningen, Department of Genetics, Antonius Deusinglaan 1, 9713 AV, Groningen, The Netherlands</w:t>
      </w:r>
    </w:p>
    <w:p w14:paraId="018A0316"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Epidemiology, Erasmus MC, University Medical Center Rotterdam, the Netherlands.</w:t>
      </w:r>
    </w:p>
    <w:p w14:paraId="26A5223C"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University of Canterbury, Department of Mathematics and Statistics, Christchurch, New Zealand.</w:t>
      </w:r>
    </w:p>
    <w:p w14:paraId="281F16F7"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Department of General Practice and Primary Health Care, University of Helsinki, and Helsinki University Hospital, Helsinki, Finland. </w:t>
      </w:r>
    </w:p>
    <w:p w14:paraId="4BC0C56E"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Chronic Disease Prevention, National Institute for Health and Welfare, Helsinki, Finland.</w:t>
      </w:r>
    </w:p>
    <w:p w14:paraId="3D62D7ED"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lang w:val="sv-SE"/>
        </w:rPr>
        <w:t>Folkhalsan Research Center, Helsinki, Finland.</w:t>
      </w:r>
    </w:p>
    <w:p w14:paraId="140281DB"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MRC Epidemiology Unit, University of Cambridge School of Clinical Medicine, Institute of Metabolic Science, Cambridge Biomedical Campus, Cambridge, UK.</w:t>
      </w:r>
    </w:p>
    <w:p w14:paraId="3F3C7178"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Institute of Biomedical and Clinical Science, University of Exeter Medical School, University of Exeter, Royal Devon and Exeter Hospital, Exeter, UK.</w:t>
      </w:r>
    </w:p>
    <w:p w14:paraId="0CD9EA4E"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Institute for Molecular Medicine Finland, University of Helsinki, Helsinki, Finland.</w:t>
      </w:r>
    </w:p>
    <w:p w14:paraId="1EFE606B"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Department of Paediatrics, Perelman School of Medicine, University of Pennsylvania, Philadelphia, Pennsylvania, USA. </w:t>
      </w:r>
    </w:p>
    <w:p w14:paraId="1FC5B78C"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Institute of Diabetes, Obesity and Metabolism, Perelman School of Medicine, University of Pennsylvania, Philadelphia, Pennsylvania, USA.</w:t>
      </w:r>
    </w:p>
    <w:p w14:paraId="7F1F450E"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School of Psychology, College of Social Science, University of Lincoln Brayford Pool Lincoln, Lincolnshire, UK.</w:t>
      </w:r>
    </w:p>
    <w:p w14:paraId="6DA92A10"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Human Genetics and Medical Genomics, Faculty of Medicine, University of Southampton, UK.</w:t>
      </w:r>
    </w:p>
    <w:p w14:paraId="0DBF8AF2"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School of Population Health, University of South Australia, Adelaide, Australia.</w:t>
      </w:r>
    </w:p>
    <w:p w14:paraId="08422562"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Centre for Paediatric Epidemiology and Biostatistics, University College London, Institute of Child Health, London, UK.</w:t>
      </w:r>
    </w:p>
    <w:p w14:paraId="6CA0CE4E"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Wellcome Trust Centre for Human Genetics, University of Oxford, Oxford, UK.</w:t>
      </w:r>
    </w:p>
    <w:p w14:paraId="70177EE5"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Cardiovascular Medicine unit, Department of Medicine, Karolinska Institute, Stockholm, Sweden.</w:t>
      </w:r>
    </w:p>
    <w:p w14:paraId="506BFB12"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lastRenderedPageBreak/>
        <w:t xml:space="preserve">Research Unit of Mathematical Sciences, University of Oulu, Finland. </w:t>
      </w:r>
    </w:p>
    <w:p w14:paraId="598BC052"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Research Unit of Molecular Epidemiology, Helmholtz Zentrum München, German Research Center for Environmental Health, Neuherberg, Germany.</w:t>
      </w:r>
    </w:p>
    <w:p w14:paraId="615E015F"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German Center for Diabetes Research (DZD), Neuherberg, Germany.</w:t>
      </w:r>
    </w:p>
    <w:p w14:paraId="6E6795D1"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Kuopio Research Institute of Exercise Medicine, Kuopio, Finland.</w:t>
      </w:r>
    </w:p>
    <w:p w14:paraId="16EB59E1"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Clinical Physiology and Nuclear Medicine, Kuopio University Hospital, Kuopio, Finland.</w:t>
      </w:r>
    </w:p>
    <w:p w14:paraId="5DE3D664"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ISGlobal, Centre for Research in Environmental Epidemiology (CREAL), Barcelona, Spain Center for Research in Environmental Epidemiology (CREAL), Barcelona, Catalonia, Spain.</w:t>
      </w:r>
    </w:p>
    <w:p w14:paraId="08A4A960"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Clinical Trial Service Unit and Epidemiological Studies Unit (CTSU), University of Oxford, Old Road Campus, Oxford, UK.</w:t>
      </w:r>
    </w:p>
    <w:p w14:paraId="300282B2"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Medical Research Council Population Health Research Unit (MRC PHRU) at the University of Oxford, Oxford, UK.</w:t>
      </w:r>
    </w:p>
    <w:p w14:paraId="6B5CB0B1"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lang w:val="en-GB"/>
        </w:rPr>
        <w:t>School of Public Health and Robinson Research Institute, University of Adelaide, Australia.</w:t>
      </w:r>
    </w:p>
    <w:p w14:paraId="5DF361D2"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Avon Longitudinal Study of Parents and Children, School of Social and Community Medicine, University of Bristol, Bristol, UK.</w:t>
      </w:r>
    </w:p>
    <w:p w14:paraId="5CFCA84D"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Division of Internal Medicine, and Biocenter of Oulu, Faculty of Medicine, Oulu University, Finland.</w:t>
      </w:r>
    </w:p>
    <w:p w14:paraId="63D18B34"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deCODE genetics, Reykjavik, Iceland.</w:t>
      </w:r>
    </w:p>
    <w:p w14:paraId="78D6460B"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University of Iceland, Faculty of Medicine, Reykjavik, Iceland.</w:t>
      </w:r>
    </w:p>
    <w:p w14:paraId="4F4A1360"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Internal Medicine, Erasmus MC, University Medical Center Rotterdam, the Netherlands.</w:t>
      </w:r>
    </w:p>
    <w:p w14:paraId="67D61B9F"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Liggins Institute, The University of Auckland, Auckland, New Zealand</w:t>
      </w:r>
    </w:p>
    <w:p w14:paraId="1BEE831F"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A Better Start - National Science, Challenge, The University of Auckland, Auckland, New Zealand</w:t>
      </w:r>
    </w:p>
    <w:p w14:paraId="2829065E"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Oxford Centre for Diabetes, Endocrinology and Metabolism, University of Oxford, Churchill Hospital, Oxford, UK.</w:t>
      </w:r>
    </w:p>
    <w:p w14:paraId="48E61046"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Research Unit of Biomedicine, University Oulu, Oulu, Finland.</w:t>
      </w:r>
    </w:p>
    <w:p w14:paraId="3D0B3C40"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Medical Research Center and Oulu University Hospital, University of Oulu, Oulu, Finland.</w:t>
      </w:r>
    </w:p>
    <w:p w14:paraId="73132F86"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Gastroenterology and Metabolism, Poznan University of Medical Sciences, Poznan, Poland.</w:t>
      </w:r>
    </w:p>
    <w:p w14:paraId="4213246F"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MRC Social, Genetic and Developmental Psychiatry Centre, Institute of Psychiatry, King’s College London, De Crespigny Park, London, UK.</w:t>
      </w:r>
    </w:p>
    <w:p w14:paraId="7369A0CB"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UCL Genetics Institute, Department of Genetics, Evolution and Environment, University College London, London, UK.</w:t>
      </w:r>
    </w:p>
    <w:p w14:paraId="364A9038"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Department of Life Sciences, College of Health and Life Sciences, Brunel University London, London, UK.</w:t>
      </w:r>
    </w:p>
    <w:p w14:paraId="658B9393"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Section of Investigative Medicine, Division of Diabetes, Endocrinology &amp; Metabolism, Imperial College London, UK.</w:t>
      </w:r>
    </w:p>
    <w:p w14:paraId="36A9696F"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lastRenderedPageBreak/>
        <w:t>Oxford NIHR Biomedical Research Centre, Churchill Hospital, Old Road, Headington, Oxford, UK.</w:t>
      </w:r>
    </w:p>
    <w:p w14:paraId="1C3EAAE8" w14:textId="77777777" w:rsidR="00E034F8" w:rsidRPr="007957A7" w:rsidRDefault="00E034F8" w:rsidP="00E034F8">
      <w:pPr>
        <w:numPr>
          <w:ilvl w:val="0"/>
          <w:numId w:val="13"/>
        </w:num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Unit of Primary Care, Oulu University Hospital, Finland.</w:t>
      </w:r>
    </w:p>
    <w:p w14:paraId="2B2F491E" w14:textId="77777777" w:rsidR="00E034F8" w:rsidRPr="007957A7" w:rsidRDefault="00E034F8" w:rsidP="00E034F8">
      <w:p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b/>
          <w:color w:val="222222"/>
          <w:sz w:val="22"/>
          <w:szCs w:val="22"/>
          <w:shd w:val="clear" w:color="auto" w:fill="FFFFFF"/>
        </w:rPr>
        <w:t>*</w:t>
      </w:r>
      <w:r w:rsidRPr="007957A7">
        <w:rPr>
          <w:rFonts w:asciiTheme="majorHAnsi" w:hAnsiTheme="majorHAnsi" w:cs="Tahoma"/>
          <w:color w:val="222222"/>
          <w:sz w:val="22"/>
          <w:szCs w:val="22"/>
          <w:shd w:val="clear" w:color="auto" w:fill="FFFFFF"/>
        </w:rPr>
        <w:t>These authors equally contributed to the work.</w:t>
      </w:r>
    </w:p>
    <w:p w14:paraId="5014DEA3" w14:textId="77777777" w:rsidR="00E034F8" w:rsidRPr="007957A7" w:rsidRDefault="00E034F8" w:rsidP="00E034F8">
      <w:p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vertAlign w:val="superscript"/>
        </w:rPr>
        <w:t>$</w:t>
      </w:r>
      <w:r w:rsidRPr="007957A7">
        <w:rPr>
          <w:rFonts w:asciiTheme="majorHAnsi" w:hAnsiTheme="majorHAnsi" w:cs="Tahoma"/>
          <w:color w:val="222222"/>
          <w:sz w:val="22"/>
          <w:szCs w:val="22"/>
          <w:shd w:val="clear" w:color="auto" w:fill="FFFFFF"/>
        </w:rPr>
        <w:t>These authors jointly directed this work.</w:t>
      </w:r>
    </w:p>
    <w:p w14:paraId="509A1E30" w14:textId="4DAA3D43" w:rsidR="006D40E1" w:rsidRPr="007957A7" w:rsidRDefault="006D40E1" w:rsidP="006D40E1">
      <w:p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Correspondence should be addressed to M-R.J. (</w:t>
      </w:r>
      <w:r w:rsidRPr="00635B9B">
        <w:t>m.jarvelin@imperial.ac.uk</w:t>
      </w:r>
      <w:r w:rsidRPr="007957A7">
        <w:rPr>
          <w:rFonts w:asciiTheme="majorHAnsi" w:hAnsiTheme="majorHAnsi" w:cs="Tahoma"/>
          <w:color w:val="222222"/>
          <w:sz w:val="22"/>
          <w:szCs w:val="22"/>
          <w:shd w:val="clear" w:color="auto" w:fill="FFFFFF"/>
        </w:rPr>
        <w:t>), M.I.M.</w:t>
      </w:r>
    </w:p>
    <w:p w14:paraId="4385086E" w14:textId="77777777" w:rsidR="006D40E1" w:rsidRDefault="006D40E1" w:rsidP="006D40E1">
      <w:p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(mark.mccarthy@drl.ox.ac.uk), S.F.A.G. (grants@chop.edu), </w:t>
      </w:r>
      <w:r>
        <w:rPr>
          <w:rFonts w:asciiTheme="majorHAnsi" w:hAnsiTheme="majorHAnsi" w:cs="Tahoma"/>
          <w:color w:val="222222"/>
          <w:sz w:val="22"/>
          <w:szCs w:val="22"/>
          <w:shd w:val="clear" w:color="auto" w:fill="FFFFFF"/>
        </w:rPr>
        <w:t>S. S. (sylvain.sebert@oulu.fi)</w:t>
      </w:r>
    </w:p>
    <w:p w14:paraId="7A2BFAB9" w14:textId="77777777" w:rsidR="00E034F8" w:rsidRPr="007957A7" w:rsidRDefault="00E034F8" w:rsidP="00E034F8">
      <w:pPr>
        <w:autoSpaceDE w:val="0"/>
        <w:autoSpaceDN w:val="0"/>
        <w:adjustRightInd w:val="0"/>
        <w:spacing w:after="0"/>
        <w:jc w:val="both"/>
        <w:rPr>
          <w:rFonts w:asciiTheme="majorHAnsi" w:hAnsiTheme="majorHAnsi" w:cs="Tahoma"/>
          <w:b/>
          <w:color w:val="222222"/>
          <w:sz w:val="22"/>
          <w:szCs w:val="22"/>
          <w:shd w:val="clear" w:color="auto" w:fill="FFFFFF"/>
        </w:rPr>
      </w:pPr>
    </w:p>
    <w:p w14:paraId="5250851D" w14:textId="77777777" w:rsidR="00E060FD" w:rsidRPr="007957A7" w:rsidRDefault="00E060FD" w:rsidP="00E060FD">
      <w:pPr>
        <w:autoSpaceDE w:val="0"/>
        <w:autoSpaceDN w:val="0"/>
        <w:adjustRightInd w:val="0"/>
        <w:spacing w:after="0"/>
        <w:jc w:val="both"/>
        <w:rPr>
          <w:rFonts w:asciiTheme="majorHAnsi" w:hAnsiTheme="majorHAnsi" w:cs="Tahoma"/>
          <w:b/>
          <w:color w:val="222222"/>
          <w:sz w:val="22"/>
          <w:szCs w:val="22"/>
          <w:shd w:val="clear" w:color="auto" w:fill="FFFFFF"/>
        </w:rPr>
      </w:pPr>
      <w:r w:rsidRPr="007957A7">
        <w:rPr>
          <w:rFonts w:asciiTheme="majorHAnsi" w:hAnsiTheme="majorHAnsi" w:cs="Tahoma"/>
          <w:b/>
          <w:color w:val="222222"/>
          <w:sz w:val="22"/>
          <w:szCs w:val="22"/>
          <w:shd w:val="clear" w:color="auto" w:fill="FFFFFF"/>
        </w:rPr>
        <w:br w:type="page"/>
      </w:r>
    </w:p>
    <w:p w14:paraId="760F7A88" w14:textId="790741B3" w:rsidR="00E060FD" w:rsidRPr="007957A7" w:rsidRDefault="00E060FD" w:rsidP="00604664">
      <w:pPr>
        <w:autoSpaceDE w:val="0"/>
        <w:autoSpaceDN w:val="0"/>
        <w:adjustRightInd w:val="0"/>
        <w:jc w:val="both"/>
        <w:rPr>
          <w:rFonts w:asciiTheme="majorHAnsi" w:hAnsiTheme="majorHAnsi" w:cs="Tahoma"/>
          <w:b/>
          <w:color w:val="222222"/>
          <w:sz w:val="22"/>
          <w:szCs w:val="22"/>
          <w:shd w:val="clear" w:color="auto" w:fill="FFFFFF"/>
        </w:rPr>
      </w:pPr>
      <w:r w:rsidRPr="007957A7">
        <w:rPr>
          <w:rFonts w:asciiTheme="majorHAnsi" w:hAnsiTheme="majorHAnsi" w:cs="Tahoma"/>
          <w:b/>
          <w:color w:val="222222"/>
          <w:sz w:val="22"/>
          <w:szCs w:val="22"/>
          <w:shd w:val="clear" w:color="auto" w:fill="FFFFFF"/>
        </w:rPr>
        <w:lastRenderedPageBreak/>
        <w:t>Abstract</w:t>
      </w:r>
      <w:r w:rsidR="00591A02" w:rsidRPr="007957A7">
        <w:rPr>
          <w:rFonts w:asciiTheme="majorHAnsi" w:hAnsiTheme="majorHAnsi" w:cs="Tahoma"/>
          <w:b/>
          <w:color w:val="222222"/>
          <w:sz w:val="22"/>
          <w:szCs w:val="22"/>
          <w:shd w:val="clear" w:color="auto" w:fill="FFFFFF"/>
        </w:rPr>
        <w:t xml:space="preserve"> </w:t>
      </w:r>
      <w:r w:rsidRPr="007957A7">
        <w:rPr>
          <w:rFonts w:asciiTheme="majorHAnsi" w:hAnsiTheme="majorHAnsi" w:cs="Tahoma"/>
          <w:b/>
          <w:color w:val="222222"/>
          <w:sz w:val="22"/>
          <w:szCs w:val="22"/>
          <w:shd w:val="clear" w:color="auto" w:fill="FFFFFF"/>
        </w:rPr>
        <w:t>(300</w:t>
      </w:r>
      <w:r w:rsidR="00591A02" w:rsidRPr="007957A7">
        <w:rPr>
          <w:rFonts w:asciiTheme="majorHAnsi" w:hAnsiTheme="majorHAnsi" w:cs="Tahoma"/>
          <w:b/>
          <w:color w:val="222222"/>
          <w:sz w:val="22"/>
          <w:szCs w:val="22"/>
          <w:shd w:val="clear" w:color="auto" w:fill="FFFFFF"/>
        </w:rPr>
        <w:t xml:space="preserve"> </w:t>
      </w:r>
      <w:r w:rsidRPr="007957A7">
        <w:rPr>
          <w:rFonts w:asciiTheme="majorHAnsi" w:hAnsiTheme="majorHAnsi" w:cs="Tahoma"/>
          <w:b/>
          <w:color w:val="222222"/>
          <w:sz w:val="22"/>
          <w:szCs w:val="22"/>
          <w:shd w:val="clear" w:color="auto" w:fill="FFFFFF"/>
        </w:rPr>
        <w:t>max)</w:t>
      </w:r>
      <w:r w:rsidR="00AD2418" w:rsidRPr="007957A7">
        <w:rPr>
          <w:rFonts w:asciiTheme="majorHAnsi" w:hAnsiTheme="majorHAnsi" w:cs="Tahoma"/>
          <w:b/>
          <w:color w:val="222222"/>
          <w:sz w:val="22"/>
          <w:szCs w:val="22"/>
          <w:shd w:val="clear" w:color="auto" w:fill="FFFFFF"/>
        </w:rPr>
        <w:t xml:space="preserve"> currently 29</w:t>
      </w:r>
      <w:r w:rsidR="00547D1F">
        <w:rPr>
          <w:rFonts w:asciiTheme="majorHAnsi" w:hAnsiTheme="majorHAnsi" w:cs="Tahoma"/>
          <w:b/>
          <w:color w:val="222222"/>
          <w:sz w:val="22"/>
          <w:szCs w:val="22"/>
          <w:shd w:val="clear" w:color="auto" w:fill="FFFFFF"/>
        </w:rPr>
        <w:t>9</w:t>
      </w:r>
      <w:r w:rsidR="00AD2418" w:rsidRPr="007957A7">
        <w:rPr>
          <w:rFonts w:asciiTheme="majorHAnsi" w:hAnsiTheme="majorHAnsi" w:cs="Tahoma"/>
          <w:b/>
          <w:color w:val="222222"/>
          <w:sz w:val="22"/>
          <w:szCs w:val="22"/>
          <w:shd w:val="clear" w:color="auto" w:fill="FFFFFF"/>
        </w:rPr>
        <w:t xml:space="preserve"> words</w:t>
      </w:r>
    </w:p>
    <w:p w14:paraId="2522EBB4" w14:textId="77777777" w:rsidR="009906F6" w:rsidRPr="00E808A8" w:rsidRDefault="00EA3060" w:rsidP="00E060FD">
      <w:pPr>
        <w:autoSpaceDE w:val="0"/>
        <w:autoSpaceDN w:val="0"/>
        <w:adjustRightInd w:val="0"/>
        <w:spacing w:after="0"/>
        <w:jc w:val="both"/>
        <w:rPr>
          <w:rFonts w:asciiTheme="majorHAnsi" w:hAnsiTheme="majorHAnsi" w:cs="Tahoma"/>
          <w:color w:val="222222"/>
          <w:sz w:val="22"/>
          <w:szCs w:val="22"/>
          <w:shd w:val="clear" w:color="auto" w:fill="FFFFFF"/>
        </w:rPr>
      </w:pPr>
      <w:r w:rsidRPr="00E808A8">
        <w:rPr>
          <w:rFonts w:asciiTheme="majorHAnsi" w:hAnsiTheme="majorHAnsi" w:cs="Arial"/>
          <w:sz w:val="22"/>
          <w:szCs w:val="22"/>
        </w:rPr>
        <w:t>Early childhood growth patterns are associated with adult health, yet the</w:t>
      </w:r>
      <w:r w:rsidR="00610801" w:rsidRPr="00E808A8">
        <w:rPr>
          <w:rFonts w:asciiTheme="majorHAnsi" w:hAnsiTheme="majorHAnsi" w:cs="Arial"/>
          <w:sz w:val="22"/>
          <w:szCs w:val="22"/>
        </w:rPr>
        <w:t xml:space="preserve"> genetic </w:t>
      </w:r>
      <w:r w:rsidR="007D08ED" w:rsidRPr="00E808A8">
        <w:rPr>
          <w:rFonts w:asciiTheme="majorHAnsi" w:hAnsiTheme="majorHAnsi" w:cs="Arial"/>
          <w:sz w:val="22"/>
          <w:szCs w:val="22"/>
        </w:rPr>
        <w:t xml:space="preserve">factors </w:t>
      </w:r>
      <w:r w:rsidR="00610801" w:rsidRPr="00E808A8">
        <w:rPr>
          <w:rFonts w:asciiTheme="majorHAnsi" w:hAnsiTheme="majorHAnsi" w:cs="Arial"/>
          <w:sz w:val="22"/>
          <w:szCs w:val="22"/>
        </w:rPr>
        <w:t>and</w:t>
      </w:r>
      <w:r w:rsidRPr="00E808A8">
        <w:rPr>
          <w:rFonts w:asciiTheme="majorHAnsi" w:hAnsiTheme="majorHAnsi" w:cs="Arial"/>
          <w:sz w:val="22"/>
          <w:szCs w:val="22"/>
        </w:rPr>
        <w:t xml:space="preserve"> </w:t>
      </w:r>
      <w:r w:rsidR="00A349B2" w:rsidRPr="00E808A8">
        <w:rPr>
          <w:rFonts w:asciiTheme="majorHAnsi" w:hAnsiTheme="majorHAnsi" w:cs="Arial"/>
          <w:sz w:val="22"/>
          <w:szCs w:val="22"/>
        </w:rPr>
        <w:t xml:space="preserve">the </w:t>
      </w:r>
      <w:r w:rsidR="00464D12" w:rsidRPr="00E808A8">
        <w:rPr>
          <w:rFonts w:asciiTheme="majorHAnsi" w:hAnsiTheme="majorHAnsi" w:cs="Arial"/>
          <w:sz w:val="22"/>
          <w:szCs w:val="22"/>
        </w:rPr>
        <w:t>development</w:t>
      </w:r>
      <w:r w:rsidR="00BB75A4" w:rsidRPr="00E808A8">
        <w:rPr>
          <w:rFonts w:asciiTheme="majorHAnsi" w:hAnsiTheme="majorHAnsi" w:cs="Arial"/>
          <w:sz w:val="22"/>
          <w:szCs w:val="22"/>
        </w:rPr>
        <w:t>al</w:t>
      </w:r>
      <w:r w:rsidR="00464D12" w:rsidRPr="00E808A8">
        <w:rPr>
          <w:rFonts w:asciiTheme="majorHAnsi" w:hAnsiTheme="majorHAnsi" w:cs="Arial"/>
          <w:sz w:val="22"/>
          <w:szCs w:val="22"/>
        </w:rPr>
        <w:t xml:space="preserve"> stages</w:t>
      </w:r>
      <w:r w:rsidR="00BB75A4" w:rsidRPr="00E808A8">
        <w:rPr>
          <w:rFonts w:asciiTheme="majorHAnsi" w:hAnsiTheme="majorHAnsi" w:cs="Arial"/>
          <w:sz w:val="22"/>
          <w:szCs w:val="22"/>
        </w:rPr>
        <w:t xml:space="preserve"> involved</w:t>
      </w:r>
      <w:r w:rsidR="00464D12" w:rsidRPr="00E808A8">
        <w:rPr>
          <w:rFonts w:asciiTheme="majorHAnsi" w:hAnsiTheme="majorHAnsi" w:cs="Arial"/>
          <w:sz w:val="22"/>
          <w:szCs w:val="22"/>
        </w:rPr>
        <w:t xml:space="preserve"> </w:t>
      </w:r>
      <w:r w:rsidRPr="00E808A8">
        <w:rPr>
          <w:rFonts w:asciiTheme="majorHAnsi" w:hAnsiTheme="majorHAnsi" w:cs="Tahoma"/>
          <w:color w:val="222222"/>
          <w:sz w:val="22"/>
          <w:szCs w:val="22"/>
          <w:shd w:val="clear" w:color="auto" w:fill="FFFFFF"/>
        </w:rPr>
        <w:t>are not fully understood.</w:t>
      </w:r>
      <w:r w:rsidR="00FA7617"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We</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performed</w:t>
      </w:r>
      <w:r w:rsidR="00591A02" w:rsidRPr="00E808A8">
        <w:rPr>
          <w:rFonts w:asciiTheme="majorHAnsi" w:hAnsiTheme="majorHAnsi" w:cs="Tahoma"/>
          <w:color w:val="222222"/>
          <w:sz w:val="22"/>
          <w:szCs w:val="22"/>
          <w:shd w:val="clear" w:color="auto" w:fill="FFFFFF"/>
        </w:rPr>
        <w:t xml:space="preserve"> </w:t>
      </w:r>
      <w:r w:rsidR="00FA7617" w:rsidRPr="00E808A8">
        <w:rPr>
          <w:rFonts w:asciiTheme="majorHAnsi" w:hAnsiTheme="majorHAnsi" w:cs="Tahoma"/>
          <w:color w:val="222222"/>
          <w:sz w:val="22"/>
          <w:szCs w:val="22"/>
          <w:shd w:val="clear" w:color="auto" w:fill="FFFFFF"/>
        </w:rPr>
        <w:t xml:space="preserve">meta-analyses of </w:t>
      </w:r>
      <w:r w:rsidR="00E060FD" w:rsidRPr="00E808A8">
        <w:rPr>
          <w:rFonts w:asciiTheme="majorHAnsi" w:hAnsiTheme="majorHAnsi" w:cs="Tahoma"/>
          <w:color w:val="222222"/>
          <w:sz w:val="22"/>
          <w:szCs w:val="22"/>
          <w:shd w:val="clear" w:color="auto" w:fill="FFFFFF"/>
        </w:rPr>
        <w:t>genome-wide</w:t>
      </w:r>
      <w:r w:rsidR="00591A02" w:rsidRPr="00E808A8">
        <w:rPr>
          <w:rFonts w:asciiTheme="majorHAnsi" w:hAnsiTheme="majorHAnsi" w:cs="Tahoma"/>
          <w:color w:val="222222"/>
          <w:sz w:val="22"/>
          <w:szCs w:val="22"/>
          <w:shd w:val="clear" w:color="auto" w:fill="FFFFFF"/>
        </w:rPr>
        <w:t xml:space="preserve"> </w:t>
      </w:r>
      <w:r w:rsidR="002051E1" w:rsidRPr="00E808A8">
        <w:rPr>
          <w:rFonts w:asciiTheme="majorHAnsi" w:hAnsiTheme="majorHAnsi" w:cs="Tahoma"/>
          <w:color w:val="222222"/>
          <w:sz w:val="22"/>
          <w:szCs w:val="22"/>
          <w:shd w:val="clear" w:color="auto" w:fill="FFFFFF"/>
        </w:rPr>
        <w:t xml:space="preserve">association </w:t>
      </w:r>
      <w:r w:rsidR="00FA7617" w:rsidRPr="00E808A8">
        <w:rPr>
          <w:rFonts w:asciiTheme="majorHAnsi" w:hAnsiTheme="majorHAnsi" w:cs="Tahoma"/>
          <w:color w:val="222222"/>
          <w:sz w:val="22"/>
          <w:szCs w:val="22"/>
          <w:shd w:val="clear" w:color="auto" w:fill="FFFFFF"/>
        </w:rPr>
        <w:t>studies</w:t>
      </w:r>
      <w:r w:rsidR="00BE683E" w:rsidRPr="00E808A8">
        <w:rPr>
          <w:rFonts w:asciiTheme="majorHAnsi" w:hAnsiTheme="majorHAnsi" w:cs="Tahoma"/>
          <w:color w:val="222222"/>
          <w:sz w:val="22"/>
          <w:szCs w:val="22"/>
          <w:shd w:val="clear" w:color="auto" w:fill="FFFFFF"/>
        </w:rPr>
        <w:t xml:space="preserve"> (GWAS)</w:t>
      </w:r>
      <w:r w:rsidR="00FA7617"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in</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up</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to</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22,769</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children</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of</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European</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ancestry</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covering</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six</w:t>
      </w:r>
      <w:r w:rsidR="00591A02" w:rsidRPr="00E808A8">
        <w:rPr>
          <w:rFonts w:asciiTheme="majorHAnsi" w:hAnsiTheme="majorHAnsi" w:cs="Tahoma"/>
          <w:color w:val="222222"/>
          <w:sz w:val="22"/>
          <w:szCs w:val="22"/>
          <w:shd w:val="clear" w:color="auto" w:fill="FFFFFF"/>
        </w:rPr>
        <w:t xml:space="preserve"> </w:t>
      </w:r>
      <w:r w:rsidR="00D5288F" w:rsidRPr="00E808A8">
        <w:rPr>
          <w:rFonts w:asciiTheme="majorHAnsi" w:hAnsiTheme="majorHAnsi" w:cs="Tahoma"/>
          <w:color w:val="222222"/>
          <w:sz w:val="22"/>
          <w:szCs w:val="22"/>
          <w:shd w:val="clear" w:color="auto" w:fill="FFFFFF"/>
        </w:rPr>
        <w:t>early growth trait</w:t>
      </w:r>
      <w:r w:rsidR="00E060FD" w:rsidRPr="00E808A8">
        <w:rPr>
          <w:rFonts w:asciiTheme="majorHAnsi" w:hAnsiTheme="majorHAnsi" w:cs="Tahoma"/>
          <w:color w:val="222222"/>
          <w:sz w:val="22"/>
          <w:szCs w:val="22"/>
          <w:shd w:val="clear" w:color="auto" w:fill="FFFFFF"/>
        </w:rPr>
        <w:t>s</w:t>
      </w:r>
      <w:r w:rsidR="00FA7617" w:rsidRPr="00E808A8">
        <w:rPr>
          <w:rFonts w:asciiTheme="majorHAnsi" w:hAnsiTheme="majorHAnsi" w:cs="Tahoma"/>
          <w:color w:val="222222"/>
          <w:sz w:val="22"/>
          <w:szCs w:val="22"/>
          <w:shd w:val="clear" w:color="auto" w:fill="FFFFFF"/>
        </w:rPr>
        <w:t>, modelled using</w:t>
      </w:r>
      <w:r w:rsidR="00591A02" w:rsidRPr="00E808A8">
        <w:rPr>
          <w:rFonts w:asciiTheme="majorHAnsi" w:hAnsiTheme="majorHAnsi" w:cs="Tahoma"/>
          <w:color w:val="222222"/>
          <w:sz w:val="22"/>
          <w:szCs w:val="22"/>
          <w:shd w:val="clear" w:color="auto" w:fill="FFFFFF"/>
        </w:rPr>
        <w:t xml:space="preserve"> </w:t>
      </w:r>
      <w:r w:rsidR="00FA7617" w:rsidRPr="00E808A8">
        <w:rPr>
          <w:rFonts w:asciiTheme="majorHAnsi" w:hAnsiTheme="majorHAnsi" w:cs="Tahoma"/>
          <w:color w:val="222222"/>
          <w:sz w:val="22"/>
          <w:szCs w:val="22"/>
          <w:shd w:val="clear" w:color="auto" w:fill="FFFFFF"/>
        </w:rPr>
        <w:t>longitudinal data for height and weight collected from birth to 13 years</w:t>
      </w:r>
      <w:r w:rsidR="00566C9E" w:rsidRPr="00E808A8">
        <w:rPr>
          <w:rFonts w:asciiTheme="majorHAnsi" w:hAnsiTheme="majorHAnsi" w:cs="Tahoma"/>
          <w:color w:val="222222"/>
          <w:sz w:val="22"/>
          <w:szCs w:val="22"/>
          <w:shd w:val="clear" w:color="auto" w:fill="FFFFFF"/>
        </w:rPr>
        <w:t xml:space="preserve">. </w:t>
      </w:r>
      <w:r w:rsidR="007D08ED" w:rsidRPr="00E808A8">
        <w:rPr>
          <w:rFonts w:asciiTheme="majorHAnsi" w:hAnsiTheme="majorHAnsi" w:cs="Tahoma"/>
          <w:color w:val="222222"/>
          <w:sz w:val="22"/>
          <w:szCs w:val="22"/>
          <w:shd w:val="clear" w:color="auto" w:fill="FFFFFF"/>
        </w:rPr>
        <w:t>We considered the well-established</w:t>
      </w:r>
      <w:r w:rsidR="00566C9E" w:rsidRPr="00E808A8">
        <w:rPr>
          <w:rFonts w:asciiTheme="majorHAnsi" w:hAnsiTheme="majorHAnsi" w:cs="Tahoma"/>
          <w:color w:val="222222"/>
          <w:sz w:val="22"/>
          <w:szCs w:val="22"/>
          <w:shd w:val="clear" w:color="auto" w:fill="FFFFFF"/>
        </w:rPr>
        <w:t xml:space="preserve"> </w:t>
      </w:r>
      <w:r w:rsidR="007D08ED" w:rsidRPr="00E808A8">
        <w:rPr>
          <w:rFonts w:asciiTheme="majorHAnsi" w:hAnsiTheme="majorHAnsi" w:cs="Tahoma"/>
          <w:color w:val="222222"/>
          <w:sz w:val="22"/>
          <w:szCs w:val="22"/>
          <w:shd w:val="clear" w:color="auto" w:fill="FFFFFF"/>
        </w:rPr>
        <w:t xml:space="preserve">traits: </w:t>
      </w:r>
      <w:r w:rsidR="00E060FD" w:rsidRPr="00E808A8">
        <w:rPr>
          <w:rFonts w:asciiTheme="majorHAnsi" w:hAnsiTheme="majorHAnsi" w:cs="Tahoma"/>
          <w:color w:val="222222"/>
          <w:sz w:val="22"/>
          <w:szCs w:val="22"/>
          <w:shd w:val="clear" w:color="auto" w:fill="FFFFFF"/>
        </w:rPr>
        <w:t>peak</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height</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weight</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velocity,</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age</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001F34F1" w:rsidRPr="00E808A8">
        <w:rPr>
          <w:rFonts w:asciiTheme="majorHAnsi" w:hAnsiTheme="majorHAnsi" w:cs="Tahoma"/>
          <w:color w:val="222222"/>
          <w:sz w:val="22"/>
          <w:szCs w:val="22"/>
          <w:shd w:val="clear" w:color="auto" w:fill="FFFFFF"/>
        </w:rPr>
        <w:t>body mass index</w:t>
      </w:r>
      <w:r w:rsidR="005C1486" w:rsidRPr="00E808A8">
        <w:rPr>
          <w:rFonts w:asciiTheme="majorHAnsi" w:hAnsiTheme="majorHAnsi" w:cs="Tahoma"/>
          <w:color w:val="222222"/>
          <w:sz w:val="22"/>
          <w:szCs w:val="22"/>
          <w:shd w:val="clear" w:color="auto" w:fill="FFFFFF"/>
        </w:rPr>
        <w:t xml:space="preserve"> (BMI)</w:t>
      </w:r>
      <w:r w:rsidR="001F34F1"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at</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adiposity</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peak</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(Age-AP,</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BMI-AP)</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00FA7617" w:rsidRPr="00E808A8">
        <w:rPr>
          <w:rFonts w:asciiTheme="majorHAnsi" w:hAnsiTheme="majorHAnsi" w:cs="Tahoma"/>
          <w:color w:val="222222"/>
          <w:sz w:val="22"/>
          <w:szCs w:val="22"/>
          <w:shd w:val="clear" w:color="auto" w:fill="FFFFFF"/>
        </w:rPr>
        <w:t xml:space="preserve">at adiposity </w:t>
      </w:r>
      <w:r w:rsidR="00E060FD" w:rsidRPr="00E808A8">
        <w:rPr>
          <w:rFonts w:asciiTheme="majorHAnsi" w:hAnsiTheme="majorHAnsi" w:cs="Tahoma"/>
          <w:color w:val="222222"/>
          <w:sz w:val="22"/>
          <w:szCs w:val="22"/>
          <w:shd w:val="clear" w:color="auto" w:fill="FFFFFF"/>
        </w:rPr>
        <w:t>rebound</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(Age-AR,</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BMI-AR).</w:t>
      </w:r>
      <w:r w:rsidR="00591A02" w:rsidRPr="00E808A8">
        <w:rPr>
          <w:rFonts w:asciiTheme="majorHAnsi" w:hAnsiTheme="majorHAnsi" w:cs="Tahoma"/>
          <w:color w:val="222222"/>
          <w:sz w:val="22"/>
          <w:szCs w:val="22"/>
          <w:shd w:val="clear" w:color="auto" w:fill="FFFFFF"/>
        </w:rPr>
        <w:t xml:space="preserve"> </w:t>
      </w:r>
      <w:r w:rsidR="001C0D19" w:rsidRPr="00E808A8">
        <w:rPr>
          <w:rFonts w:asciiTheme="majorHAnsi" w:hAnsiTheme="majorHAnsi" w:cs="Tahoma"/>
          <w:color w:val="222222"/>
          <w:sz w:val="22"/>
          <w:szCs w:val="22"/>
          <w:shd w:val="clear" w:color="auto" w:fill="FFFFFF"/>
        </w:rPr>
        <w:t>GWAS</w:t>
      </w:r>
      <w:r w:rsidR="00591A02" w:rsidRPr="00E808A8">
        <w:rPr>
          <w:rFonts w:asciiTheme="majorHAnsi" w:hAnsiTheme="majorHAnsi" w:cs="Tahoma"/>
          <w:color w:val="222222"/>
          <w:sz w:val="22"/>
          <w:szCs w:val="22"/>
          <w:shd w:val="clear" w:color="auto" w:fill="FFFFFF"/>
        </w:rPr>
        <w:t xml:space="preserve"> </w:t>
      </w:r>
      <w:r w:rsidR="00A349B2" w:rsidRPr="00E808A8">
        <w:rPr>
          <w:rFonts w:asciiTheme="majorHAnsi" w:hAnsiTheme="majorHAnsi" w:cs="Tahoma"/>
          <w:color w:val="222222"/>
          <w:sz w:val="22"/>
          <w:szCs w:val="22"/>
          <w:shd w:val="clear" w:color="auto" w:fill="FFFFFF"/>
        </w:rPr>
        <w:t>results</w:t>
      </w:r>
      <w:r w:rsidR="00591A02" w:rsidRPr="00E808A8">
        <w:rPr>
          <w:rFonts w:asciiTheme="majorHAnsi" w:hAnsiTheme="majorHAnsi" w:cs="Tahoma"/>
          <w:color w:val="222222"/>
          <w:sz w:val="22"/>
          <w:szCs w:val="22"/>
          <w:shd w:val="clear" w:color="auto" w:fill="FFFFFF"/>
        </w:rPr>
        <w:t xml:space="preserve"> </w:t>
      </w:r>
      <w:r w:rsidR="001C0D19" w:rsidRPr="00E808A8">
        <w:rPr>
          <w:rFonts w:asciiTheme="majorHAnsi" w:hAnsiTheme="majorHAnsi" w:cs="Tahoma"/>
          <w:color w:val="222222"/>
          <w:sz w:val="22"/>
          <w:szCs w:val="22"/>
          <w:shd w:val="clear" w:color="auto" w:fill="FFFFFF"/>
        </w:rPr>
        <w:t>were</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followed</w:t>
      </w:r>
      <w:r w:rsidR="007A09BD"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up</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for</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functional</w:t>
      </w:r>
      <w:r w:rsidR="00A349B2" w:rsidRPr="00E808A8">
        <w:rPr>
          <w:rFonts w:asciiTheme="majorHAnsi" w:hAnsiTheme="majorHAnsi" w:cs="Tahoma"/>
          <w:color w:val="222222"/>
          <w:sz w:val="22"/>
          <w:szCs w:val="22"/>
          <w:shd w:val="clear" w:color="auto" w:fill="FFFFFF"/>
        </w:rPr>
        <w:t>,</w:t>
      </w:r>
      <w:r w:rsidR="00591A02" w:rsidRPr="00E808A8">
        <w:rPr>
          <w:rFonts w:asciiTheme="majorHAnsi" w:hAnsiTheme="majorHAnsi" w:cs="Tahoma"/>
          <w:color w:val="222222"/>
          <w:sz w:val="22"/>
          <w:szCs w:val="22"/>
          <w:shd w:val="clear" w:color="auto" w:fill="FFFFFF"/>
        </w:rPr>
        <w:t xml:space="preserve"> </w:t>
      </w:r>
      <w:r w:rsidR="0091408A" w:rsidRPr="00E808A8">
        <w:rPr>
          <w:rFonts w:asciiTheme="majorHAnsi" w:hAnsiTheme="majorHAnsi" w:cs="Tahoma"/>
          <w:color w:val="222222"/>
          <w:sz w:val="22"/>
          <w:szCs w:val="22"/>
          <w:shd w:val="clear" w:color="auto" w:fill="FFFFFF"/>
        </w:rPr>
        <w:t>pathway</w:t>
      </w:r>
      <w:r w:rsidR="00A349B2" w:rsidRPr="00E808A8">
        <w:rPr>
          <w:rFonts w:asciiTheme="majorHAnsi" w:hAnsiTheme="majorHAnsi" w:cs="Tahoma"/>
          <w:color w:val="222222"/>
          <w:sz w:val="22"/>
          <w:szCs w:val="22"/>
          <w:shd w:val="clear" w:color="auto" w:fill="FFFFFF"/>
        </w:rPr>
        <w:t>,</w:t>
      </w:r>
      <w:r w:rsidR="00FF5730" w:rsidRPr="00E808A8">
        <w:rPr>
          <w:rFonts w:asciiTheme="majorHAnsi" w:hAnsiTheme="majorHAnsi" w:cs="Tahoma"/>
          <w:color w:val="222222"/>
          <w:sz w:val="22"/>
          <w:szCs w:val="22"/>
          <w:shd w:val="clear" w:color="auto" w:fill="FFFFFF"/>
        </w:rPr>
        <w:t xml:space="preserve"> </w:t>
      </w:r>
      <w:r w:rsidR="00A349B2" w:rsidRPr="00E808A8">
        <w:rPr>
          <w:rFonts w:asciiTheme="majorHAnsi" w:hAnsiTheme="majorHAnsi" w:cs="Tahoma"/>
          <w:color w:val="222222"/>
          <w:sz w:val="22"/>
          <w:szCs w:val="22"/>
          <w:shd w:val="clear" w:color="auto" w:fill="FFFFFF"/>
        </w:rPr>
        <w:t>genetic correlation</w:t>
      </w:r>
      <w:r w:rsidR="00591A02" w:rsidRPr="00E808A8">
        <w:rPr>
          <w:rFonts w:asciiTheme="majorHAnsi" w:hAnsiTheme="majorHAnsi" w:cs="Tahoma"/>
          <w:color w:val="222222"/>
          <w:sz w:val="22"/>
          <w:szCs w:val="22"/>
          <w:shd w:val="clear" w:color="auto" w:fill="FFFFFF"/>
        </w:rPr>
        <w:t xml:space="preserve"> </w:t>
      </w:r>
      <w:r w:rsidR="001A34C7" w:rsidRPr="00E808A8">
        <w:rPr>
          <w:rFonts w:asciiTheme="majorHAnsi" w:hAnsiTheme="majorHAnsi" w:cs="Tahoma"/>
          <w:color w:val="222222"/>
          <w:sz w:val="22"/>
          <w:szCs w:val="22"/>
          <w:shd w:val="clear" w:color="auto" w:fill="FFFFFF"/>
        </w:rPr>
        <w:t>and genetic risk score analys</w:t>
      </w:r>
      <w:r w:rsidR="00A349B2" w:rsidRPr="00E808A8">
        <w:rPr>
          <w:rFonts w:asciiTheme="majorHAnsi" w:hAnsiTheme="majorHAnsi" w:cs="Tahoma"/>
          <w:color w:val="222222"/>
          <w:sz w:val="22"/>
          <w:szCs w:val="22"/>
          <w:shd w:val="clear" w:color="auto" w:fill="FFFFFF"/>
        </w:rPr>
        <w:t>e</w:t>
      </w:r>
      <w:r w:rsidR="001A34C7" w:rsidRPr="00E808A8">
        <w:rPr>
          <w:rFonts w:asciiTheme="majorHAnsi" w:hAnsiTheme="majorHAnsi" w:cs="Tahoma"/>
          <w:color w:val="222222"/>
          <w:sz w:val="22"/>
          <w:szCs w:val="22"/>
          <w:shd w:val="clear" w:color="auto" w:fill="FFFFFF"/>
        </w:rPr>
        <w:t xml:space="preserve">s </w:t>
      </w:r>
      <w:r w:rsidR="00E060FD" w:rsidRPr="00E808A8">
        <w:rPr>
          <w:rFonts w:asciiTheme="majorHAnsi" w:hAnsiTheme="majorHAnsi" w:cs="Tahoma"/>
          <w:color w:val="222222"/>
          <w:sz w:val="22"/>
          <w:szCs w:val="22"/>
          <w:shd w:val="clear" w:color="auto" w:fill="FFFFFF"/>
        </w:rPr>
        <w:t>to</w:t>
      </w:r>
      <w:r w:rsidR="00591A02" w:rsidRPr="00E808A8">
        <w:rPr>
          <w:rFonts w:asciiTheme="majorHAnsi" w:hAnsiTheme="majorHAnsi" w:cs="Tahoma"/>
          <w:color w:val="222222"/>
          <w:sz w:val="22"/>
          <w:szCs w:val="22"/>
          <w:shd w:val="clear" w:color="auto" w:fill="FFFFFF"/>
        </w:rPr>
        <w:t xml:space="preserve"> </w:t>
      </w:r>
      <w:r w:rsidR="00CE518D" w:rsidRPr="00E808A8">
        <w:rPr>
          <w:rFonts w:asciiTheme="majorHAnsi" w:hAnsiTheme="majorHAnsi" w:cs="Tahoma"/>
          <w:color w:val="222222"/>
          <w:sz w:val="22"/>
          <w:szCs w:val="22"/>
          <w:shd w:val="clear" w:color="auto" w:fill="FFFFFF"/>
        </w:rPr>
        <w:t xml:space="preserve">determine how </w:t>
      </w:r>
      <w:r w:rsidR="0091408A" w:rsidRPr="00E808A8">
        <w:rPr>
          <w:rFonts w:asciiTheme="majorHAnsi" w:hAnsiTheme="majorHAnsi" w:cs="Tahoma"/>
          <w:color w:val="222222"/>
          <w:sz w:val="22"/>
          <w:szCs w:val="22"/>
          <w:shd w:val="clear" w:color="auto" w:fill="FFFFFF"/>
        </w:rPr>
        <w:t>developmental</w:t>
      </w:r>
      <w:r w:rsidR="00591A02" w:rsidRPr="00E808A8">
        <w:rPr>
          <w:rFonts w:asciiTheme="majorHAnsi" w:hAnsiTheme="majorHAnsi" w:cs="Tahoma"/>
          <w:color w:val="222222"/>
          <w:sz w:val="22"/>
          <w:szCs w:val="22"/>
          <w:shd w:val="clear" w:color="auto" w:fill="FFFFFF"/>
        </w:rPr>
        <w:t xml:space="preserve"> </w:t>
      </w:r>
      <w:r w:rsidR="0091408A" w:rsidRPr="00E808A8">
        <w:rPr>
          <w:rFonts w:asciiTheme="majorHAnsi" w:hAnsiTheme="majorHAnsi" w:cs="Tahoma"/>
          <w:color w:val="222222"/>
          <w:sz w:val="22"/>
          <w:szCs w:val="22"/>
          <w:shd w:val="clear" w:color="auto" w:fill="FFFFFF"/>
        </w:rPr>
        <w:t>timings,</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molecular</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pathways</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00FD046D" w:rsidRPr="00E808A8">
        <w:rPr>
          <w:rFonts w:asciiTheme="majorHAnsi" w:hAnsiTheme="majorHAnsi" w:cs="Tahoma"/>
          <w:color w:val="222222"/>
          <w:sz w:val="22"/>
          <w:szCs w:val="22"/>
          <w:shd w:val="clear" w:color="auto" w:fill="FFFFFF"/>
        </w:rPr>
        <w:t xml:space="preserve">genetic </w:t>
      </w:r>
      <w:r w:rsidR="00553CDB" w:rsidRPr="00E808A8">
        <w:rPr>
          <w:rFonts w:asciiTheme="majorHAnsi" w:hAnsiTheme="majorHAnsi" w:cs="Tahoma"/>
          <w:color w:val="222222"/>
          <w:sz w:val="22"/>
          <w:szCs w:val="22"/>
          <w:shd w:val="clear" w:color="auto" w:fill="FFFFFF"/>
        </w:rPr>
        <w:t>determinants</w:t>
      </w:r>
      <w:r w:rsidR="00F311E0" w:rsidRPr="00E808A8">
        <w:rPr>
          <w:rFonts w:asciiTheme="majorHAnsi" w:hAnsiTheme="majorHAnsi" w:cs="Tahoma"/>
          <w:color w:val="222222"/>
          <w:sz w:val="22"/>
          <w:szCs w:val="22"/>
          <w:shd w:val="clear" w:color="auto" w:fill="FFFFFF"/>
        </w:rPr>
        <w:t xml:space="preserve"> </w:t>
      </w:r>
      <w:r w:rsidR="00A349B2" w:rsidRPr="00E808A8">
        <w:rPr>
          <w:rFonts w:asciiTheme="majorHAnsi" w:hAnsiTheme="majorHAnsi" w:cs="Tahoma"/>
          <w:color w:val="222222"/>
          <w:sz w:val="22"/>
          <w:szCs w:val="22"/>
          <w:shd w:val="clear" w:color="auto" w:fill="FFFFFF"/>
        </w:rPr>
        <w:t xml:space="preserve">of these traits </w:t>
      </w:r>
      <w:r w:rsidR="00FD046D" w:rsidRPr="00E808A8">
        <w:rPr>
          <w:rFonts w:asciiTheme="majorHAnsi" w:hAnsiTheme="majorHAnsi" w:cs="Tahoma"/>
          <w:color w:val="222222"/>
          <w:sz w:val="22"/>
          <w:szCs w:val="22"/>
          <w:shd w:val="clear" w:color="auto" w:fill="FFFFFF"/>
        </w:rPr>
        <w:t>overlap</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with</w:t>
      </w:r>
      <w:r w:rsidR="00A349B2" w:rsidRPr="00E808A8">
        <w:rPr>
          <w:rFonts w:asciiTheme="majorHAnsi" w:hAnsiTheme="majorHAnsi" w:cs="Tahoma"/>
          <w:color w:val="222222"/>
          <w:sz w:val="22"/>
          <w:szCs w:val="22"/>
          <w:shd w:val="clear" w:color="auto" w:fill="FFFFFF"/>
        </w:rPr>
        <w:t xml:space="preserve"> those of </w:t>
      </w:r>
      <w:r w:rsidR="00E060FD" w:rsidRPr="00E808A8">
        <w:rPr>
          <w:rFonts w:asciiTheme="majorHAnsi" w:hAnsiTheme="majorHAnsi" w:cs="Tahoma"/>
          <w:color w:val="222222"/>
          <w:sz w:val="22"/>
          <w:szCs w:val="22"/>
          <w:shd w:val="clear" w:color="auto" w:fill="FFFFFF"/>
        </w:rPr>
        <w:t>adult</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health.</w:t>
      </w:r>
      <w:r w:rsidR="00566C9E" w:rsidRPr="00E808A8">
        <w:rPr>
          <w:rFonts w:asciiTheme="majorHAnsi" w:hAnsiTheme="majorHAnsi" w:cs="Tahoma"/>
          <w:color w:val="222222"/>
          <w:sz w:val="22"/>
          <w:szCs w:val="22"/>
          <w:shd w:val="clear" w:color="auto" w:fill="FFFFFF"/>
        </w:rPr>
        <w:t xml:space="preserve"> </w:t>
      </w:r>
    </w:p>
    <w:p w14:paraId="5F3C3761" w14:textId="77777777" w:rsidR="0071011D" w:rsidRPr="00E808A8" w:rsidRDefault="0071011D" w:rsidP="00E060FD">
      <w:pPr>
        <w:autoSpaceDE w:val="0"/>
        <w:autoSpaceDN w:val="0"/>
        <w:adjustRightInd w:val="0"/>
        <w:spacing w:after="0"/>
        <w:jc w:val="both"/>
        <w:rPr>
          <w:rFonts w:asciiTheme="majorHAnsi" w:hAnsiTheme="majorHAnsi" w:cs="Tahoma"/>
          <w:color w:val="222222"/>
          <w:sz w:val="22"/>
          <w:szCs w:val="22"/>
          <w:shd w:val="clear" w:color="auto" w:fill="FFFFFF"/>
        </w:rPr>
      </w:pPr>
    </w:p>
    <w:p w14:paraId="3D1DCF56" w14:textId="636E42BA" w:rsidR="0071011D" w:rsidRPr="00E808A8" w:rsidRDefault="00E060FD" w:rsidP="00E060FD">
      <w:pPr>
        <w:autoSpaceDE w:val="0"/>
        <w:autoSpaceDN w:val="0"/>
        <w:adjustRightInd w:val="0"/>
        <w:spacing w:after="0"/>
        <w:jc w:val="both"/>
        <w:rPr>
          <w:rFonts w:asciiTheme="majorHAnsi" w:hAnsiTheme="majorHAnsi" w:cs="Tahoma"/>
          <w:color w:val="222222"/>
          <w:sz w:val="22"/>
          <w:szCs w:val="22"/>
          <w:shd w:val="clear" w:color="auto" w:fill="FFFFFF"/>
        </w:rPr>
      </w:pPr>
      <w:r w:rsidRPr="00E808A8">
        <w:rPr>
          <w:rFonts w:asciiTheme="majorHAnsi" w:hAnsiTheme="majorHAnsi" w:cs="Tahoma"/>
          <w:color w:val="222222"/>
          <w:sz w:val="22"/>
          <w:szCs w:val="22"/>
          <w:shd w:val="clear" w:color="auto" w:fill="FFFFFF"/>
        </w:rPr>
        <w:t>We</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identified</w:t>
      </w:r>
      <w:r w:rsidR="00591A02" w:rsidRPr="00E808A8">
        <w:rPr>
          <w:rFonts w:asciiTheme="majorHAnsi" w:hAnsiTheme="majorHAnsi" w:cs="Tahoma"/>
          <w:color w:val="222222"/>
          <w:sz w:val="22"/>
          <w:szCs w:val="22"/>
          <w:shd w:val="clear" w:color="auto" w:fill="FFFFFF"/>
        </w:rPr>
        <w:t xml:space="preserve"> </w:t>
      </w:r>
      <w:r w:rsidR="00F0791F" w:rsidRPr="00E808A8">
        <w:rPr>
          <w:rFonts w:asciiTheme="majorHAnsi" w:hAnsiTheme="majorHAnsi" w:cs="Tahoma"/>
          <w:color w:val="222222"/>
          <w:sz w:val="22"/>
          <w:szCs w:val="22"/>
          <w:shd w:val="clear" w:color="auto" w:fill="FFFFFF"/>
        </w:rPr>
        <w:t xml:space="preserve">three </w:t>
      </w:r>
      <w:r w:rsidR="00E808A8">
        <w:rPr>
          <w:rFonts w:asciiTheme="majorHAnsi" w:hAnsiTheme="majorHAnsi" w:cs="Tahoma"/>
          <w:color w:val="222222"/>
          <w:sz w:val="22"/>
          <w:szCs w:val="22"/>
          <w:shd w:val="clear" w:color="auto" w:fill="FFFFFF"/>
        </w:rPr>
        <w:t xml:space="preserve">variants </w:t>
      </w:r>
      <w:r w:rsidR="00821C5E" w:rsidRPr="00E808A8">
        <w:rPr>
          <w:rFonts w:asciiTheme="majorHAnsi" w:hAnsiTheme="majorHAnsi" w:cs="Tahoma"/>
          <w:color w:val="222222"/>
          <w:sz w:val="22"/>
          <w:szCs w:val="22"/>
          <w:shd w:val="clear" w:color="auto" w:fill="FFFFFF"/>
        </w:rPr>
        <w:t xml:space="preserve">significantly </w:t>
      </w:r>
      <w:r w:rsidRPr="00E808A8">
        <w:rPr>
          <w:rFonts w:asciiTheme="majorHAnsi" w:hAnsiTheme="majorHAnsi" w:cs="Tahoma"/>
          <w:color w:val="222222"/>
          <w:sz w:val="22"/>
          <w:szCs w:val="22"/>
          <w:shd w:val="clear" w:color="auto" w:fill="FFFFFF"/>
        </w:rPr>
        <w:t>associated</w:t>
      </w:r>
      <w:r w:rsidR="00A94DF6" w:rsidRPr="00E808A8">
        <w:rPr>
          <w:rFonts w:asciiTheme="majorHAnsi" w:hAnsiTheme="majorHAnsi" w:cs="Tahoma"/>
          <w:color w:val="222222"/>
          <w:sz w:val="22"/>
          <w:szCs w:val="22"/>
          <w:shd w:val="clear" w:color="auto" w:fill="FFFFFF"/>
        </w:rPr>
        <w:t xml:space="preserve"> (P&lt;5x10</w:t>
      </w:r>
      <w:r w:rsidR="00A94DF6" w:rsidRPr="00E808A8">
        <w:rPr>
          <w:rFonts w:asciiTheme="majorHAnsi" w:hAnsiTheme="majorHAnsi" w:cs="Tahoma"/>
          <w:color w:val="222222"/>
          <w:sz w:val="22"/>
          <w:szCs w:val="22"/>
          <w:shd w:val="clear" w:color="auto" w:fill="FFFFFF"/>
          <w:vertAlign w:val="superscript"/>
        </w:rPr>
        <w:t>-8</w:t>
      </w:r>
      <w:r w:rsidR="00A94DF6" w:rsidRPr="00E808A8">
        <w:rPr>
          <w:rFonts w:asciiTheme="majorHAnsi" w:hAnsiTheme="majorHAnsi" w:cs="Tahoma"/>
          <w:color w:val="222222"/>
          <w:sz w:val="22"/>
          <w:szCs w:val="22"/>
          <w:shd w:val="clear" w:color="auto" w:fill="FFFFFF"/>
        </w:rPr>
        <w:t>)</w:t>
      </w:r>
      <w:r w:rsidR="00591A02" w:rsidRPr="00E808A8">
        <w:rPr>
          <w:rFonts w:asciiTheme="majorHAnsi" w:hAnsiTheme="majorHAnsi" w:cs="Tahoma"/>
          <w:color w:val="222222"/>
          <w:sz w:val="22"/>
          <w:szCs w:val="22"/>
          <w:shd w:val="clear" w:color="auto" w:fill="FFFFFF"/>
        </w:rPr>
        <w:t xml:space="preserve"> </w:t>
      </w:r>
      <w:r w:rsidR="00AD56D9" w:rsidRPr="00E808A8">
        <w:rPr>
          <w:rFonts w:asciiTheme="majorHAnsi" w:hAnsiTheme="majorHAnsi" w:cs="Tahoma"/>
          <w:color w:val="222222"/>
          <w:sz w:val="22"/>
          <w:szCs w:val="22"/>
          <w:shd w:val="clear" w:color="auto" w:fill="FFFFFF"/>
        </w:rPr>
        <w:t>with AR traits</w:t>
      </w:r>
      <w:r w:rsidR="00AD08FF" w:rsidRPr="00E808A8">
        <w:rPr>
          <w:rFonts w:asciiTheme="majorHAnsi" w:hAnsiTheme="majorHAnsi" w:cs="Tahoma"/>
          <w:color w:val="222222"/>
          <w:sz w:val="22"/>
          <w:szCs w:val="22"/>
          <w:shd w:val="clear" w:color="auto" w:fill="FFFFFF"/>
        </w:rPr>
        <w:t xml:space="preserve"> </w:t>
      </w:r>
      <w:r w:rsidR="00040FA9" w:rsidRPr="00E808A8">
        <w:rPr>
          <w:rFonts w:asciiTheme="majorHAnsi" w:hAnsiTheme="majorHAnsi" w:cs="Tahoma"/>
          <w:color w:val="222222"/>
          <w:sz w:val="22"/>
          <w:szCs w:val="22"/>
          <w:shd w:val="clear" w:color="auto" w:fill="FFFFFF"/>
        </w:rPr>
        <w:t>(</w:t>
      </w:r>
      <w:r w:rsidRPr="00E808A8">
        <w:rPr>
          <w:rFonts w:asciiTheme="majorHAnsi" w:hAnsiTheme="majorHAnsi" w:cs="Tahoma"/>
          <w:bCs/>
          <w:color w:val="222222"/>
          <w:sz w:val="22"/>
          <w:szCs w:val="22"/>
          <w:shd w:val="clear" w:color="auto" w:fill="FFFFFF"/>
        </w:rPr>
        <w:t>rs1421085</w:t>
      </w:r>
      <w:r w:rsidR="00591A02" w:rsidRPr="00E808A8">
        <w:rPr>
          <w:rFonts w:asciiTheme="majorHAnsi" w:hAnsiTheme="majorHAnsi" w:cs="Tahoma"/>
          <w:bCs/>
          <w:color w:val="222222"/>
          <w:sz w:val="22"/>
          <w:szCs w:val="22"/>
          <w:shd w:val="clear" w:color="auto" w:fill="FFFFFF"/>
        </w:rPr>
        <w:t xml:space="preserve"> </w:t>
      </w:r>
      <w:r w:rsidRPr="00E808A8">
        <w:rPr>
          <w:rFonts w:asciiTheme="majorHAnsi" w:hAnsiTheme="majorHAnsi" w:cs="Tahoma"/>
          <w:bCs/>
          <w:color w:val="222222"/>
          <w:sz w:val="22"/>
          <w:szCs w:val="22"/>
          <w:shd w:val="clear" w:color="auto" w:fill="FFFFFF"/>
        </w:rPr>
        <w:t>(</w:t>
      </w:r>
      <w:r w:rsidRPr="00E808A8">
        <w:rPr>
          <w:rFonts w:asciiTheme="majorHAnsi" w:hAnsiTheme="majorHAnsi" w:cs="Tahoma"/>
          <w:i/>
          <w:iCs/>
          <w:color w:val="222222"/>
          <w:sz w:val="22"/>
          <w:szCs w:val="22"/>
          <w:shd w:val="clear" w:color="auto" w:fill="FFFFFF"/>
        </w:rPr>
        <w:t>FTO</w:t>
      </w:r>
      <w:r w:rsidRPr="00E808A8">
        <w:rPr>
          <w:rFonts w:asciiTheme="majorHAnsi" w:hAnsiTheme="majorHAnsi" w:cs="Tahoma"/>
          <w:iCs/>
          <w:color w:val="222222"/>
          <w:sz w:val="22"/>
          <w:szCs w:val="22"/>
          <w:shd w:val="clear" w:color="auto" w:fill="FFFFFF"/>
        </w:rPr>
        <w:t>)</w:t>
      </w:r>
      <w:r w:rsidRPr="00E808A8">
        <w:rPr>
          <w:rFonts w:asciiTheme="majorHAnsi" w:hAnsiTheme="majorHAnsi" w:cs="Tahoma"/>
          <w:bCs/>
          <w:color w:val="222222"/>
          <w:sz w:val="22"/>
          <w:szCs w:val="22"/>
          <w:shd w:val="clear" w:color="auto" w:fill="FFFFFF"/>
        </w:rPr>
        <w:t>,</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bCs/>
          <w:color w:val="222222"/>
          <w:sz w:val="22"/>
          <w:szCs w:val="22"/>
          <w:shd w:val="clear" w:color="auto" w:fill="FFFFFF"/>
        </w:rPr>
        <w:t>rs2817419</w:t>
      </w:r>
      <w:r w:rsidR="00591A02" w:rsidRPr="00E808A8">
        <w:rPr>
          <w:rFonts w:asciiTheme="majorHAnsi" w:hAnsiTheme="majorHAnsi" w:cs="Tahoma"/>
          <w:bCs/>
          <w:color w:val="222222"/>
          <w:sz w:val="22"/>
          <w:szCs w:val="22"/>
          <w:shd w:val="clear" w:color="auto" w:fill="FFFFFF"/>
        </w:rPr>
        <w:t xml:space="preserve"> </w:t>
      </w:r>
      <w:r w:rsidRPr="00E808A8">
        <w:rPr>
          <w:rFonts w:asciiTheme="majorHAnsi" w:hAnsiTheme="majorHAnsi" w:cs="Tahoma"/>
          <w:bCs/>
          <w:color w:val="222222"/>
          <w:sz w:val="22"/>
          <w:szCs w:val="22"/>
          <w:shd w:val="clear" w:color="auto" w:fill="FFFFFF"/>
        </w:rPr>
        <w:t>(</w:t>
      </w:r>
      <w:r w:rsidRPr="00E808A8">
        <w:rPr>
          <w:rFonts w:asciiTheme="majorHAnsi" w:hAnsiTheme="majorHAnsi" w:cs="Tahoma"/>
          <w:i/>
          <w:iCs/>
          <w:color w:val="222222"/>
          <w:sz w:val="22"/>
          <w:szCs w:val="22"/>
          <w:shd w:val="clear" w:color="auto" w:fill="FFFFFF"/>
        </w:rPr>
        <w:t>TFAP2B</w:t>
      </w:r>
      <w:r w:rsidRPr="00E808A8">
        <w:rPr>
          <w:rFonts w:asciiTheme="majorHAnsi" w:hAnsiTheme="majorHAnsi" w:cs="Tahoma"/>
          <w:iCs/>
          <w:color w:val="222222"/>
          <w:sz w:val="22"/>
          <w:szCs w:val="22"/>
          <w:shd w:val="clear" w:color="auto" w:fill="FFFFFF"/>
        </w:rPr>
        <w:t>)</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bCs/>
          <w:color w:val="222222"/>
          <w:sz w:val="22"/>
          <w:szCs w:val="22"/>
          <w:shd w:val="clear" w:color="auto" w:fill="FFFFFF"/>
          <w:lang w:val="en-GB"/>
        </w:rPr>
        <w:t>rs10938397</w:t>
      </w:r>
      <w:r w:rsidR="00591A02" w:rsidRPr="00E808A8">
        <w:rPr>
          <w:rFonts w:asciiTheme="majorHAnsi" w:hAnsiTheme="majorHAnsi" w:cs="Tahoma"/>
          <w:bCs/>
          <w:color w:val="222222"/>
          <w:sz w:val="22"/>
          <w:szCs w:val="22"/>
          <w:shd w:val="clear" w:color="auto" w:fill="FFFFFF"/>
        </w:rPr>
        <w:t xml:space="preserve"> </w:t>
      </w:r>
      <w:r w:rsidRPr="00E808A8">
        <w:rPr>
          <w:rFonts w:asciiTheme="majorHAnsi" w:hAnsiTheme="majorHAnsi" w:cs="Tahoma"/>
          <w:bCs/>
          <w:color w:val="222222"/>
          <w:sz w:val="22"/>
          <w:szCs w:val="22"/>
          <w:shd w:val="clear" w:color="auto" w:fill="FFFFFF"/>
        </w:rPr>
        <w:t>(</w:t>
      </w:r>
      <w:r w:rsidRPr="00E808A8">
        <w:rPr>
          <w:rFonts w:asciiTheme="majorHAnsi" w:hAnsiTheme="majorHAnsi" w:cs="Tahoma"/>
          <w:i/>
          <w:iCs/>
          <w:color w:val="222222"/>
          <w:sz w:val="22"/>
          <w:szCs w:val="22"/>
          <w:shd w:val="clear" w:color="auto" w:fill="FFFFFF"/>
        </w:rPr>
        <w:t>GNPDA2</w:t>
      </w:r>
      <w:r w:rsidRPr="00E808A8">
        <w:rPr>
          <w:rFonts w:asciiTheme="majorHAnsi" w:hAnsiTheme="majorHAnsi" w:cs="Tahoma"/>
          <w:iCs/>
          <w:color w:val="222222"/>
          <w:sz w:val="22"/>
          <w:szCs w:val="22"/>
          <w:shd w:val="clear" w:color="auto" w:fill="FFFFFF"/>
        </w:rPr>
        <w:t>)</w:t>
      </w:r>
      <w:r w:rsidR="004C0D42" w:rsidRPr="00E808A8">
        <w:rPr>
          <w:rFonts w:asciiTheme="majorHAnsi" w:hAnsiTheme="majorHAnsi" w:cs="Tahoma"/>
          <w:iCs/>
          <w:color w:val="222222"/>
          <w:sz w:val="22"/>
          <w:szCs w:val="22"/>
          <w:shd w:val="clear" w:color="auto" w:fill="FFFFFF"/>
        </w:rPr>
        <w:t>)</w:t>
      </w:r>
      <w:r w:rsidR="003F7850" w:rsidRPr="00E808A8">
        <w:rPr>
          <w:rFonts w:asciiTheme="majorHAnsi" w:hAnsiTheme="majorHAnsi" w:cs="Tahoma"/>
          <w:color w:val="222222"/>
          <w:sz w:val="22"/>
          <w:szCs w:val="22"/>
          <w:shd w:val="clear" w:color="auto" w:fill="FFFFFF"/>
        </w:rPr>
        <w:t xml:space="preserve">, all of which </w:t>
      </w:r>
      <w:r w:rsidR="008E4529" w:rsidRPr="00E808A8">
        <w:rPr>
          <w:rFonts w:asciiTheme="majorHAnsi" w:hAnsiTheme="majorHAnsi" w:cs="Tahoma"/>
          <w:color w:val="222222"/>
          <w:sz w:val="22"/>
          <w:szCs w:val="22"/>
          <w:shd w:val="clear" w:color="auto" w:fill="FFFFFF"/>
        </w:rPr>
        <w:t xml:space="preserve">had </w:t>
      </w:r>
      <w:r w:rsidR="00553CDB" w:rsidRPr="00E808A8">
        <w:rPr>
          <w:rFonts w:asciiTheme="majorHAnsi" w:hAnsiTheme="majorHAnsi" w:cs="Tahoma"/>
          <w:color w:val="222222"/>
          <w:sz w:val="22"/>
          <w:szCs w:val="22"/>
          <w:shd w:val="clear" w:color="auto" w:fill="FFFFFF"/>
        </w:rPr>
        <w:t xml:space="preserve">previously </w:t>
      </w:r>
      <w:r w:rsidR="00FF5730" w:rsidRPr="00E808A8">
        <w:rPr>
          <w:rFonts w:asciiTheme="majorHAnsi" w:hAnsiTheme="majorHAnsi" w:cs="Tahoma"/>
          <w:color w:val="222222"/>
          <w:sz w:val="22"/>
          <w:szCs w:val="22"/>
          <w:shd w:val="clear" w:color="auto" w:fill="FFFFFF"/>
        </w:rPr>
        <w:t xml:space="preserve">been </w:t>
      </w:r>
      <w:r w:rsidR="00566C9E" w:rsidRPr="00E808A8">
        <w:rPr>
          <w:rFonts w:asciiTheme="majorHAnsi" w:hAnsiTheme="majorHAnsi" w:cs="Tahoma"/>
          <w:color w:val="222222"/>
          <w:sz w:val="22"/>
          <w:szCs w:val="22"/>
          <w:shd w:val="clear" w:color="auto" w:fill="FFFFFF"/>
        </w:rPr>
        <w:t xml:space="preserve">associated with </w:t>
      </w:r>
      <w:r w:rsidRPr="00E808A8">
        <w:rPr>
          <w:rFonts w:asciiTheme="majorHAnsi" w:hAnsiTheme="majorHAnsi" w:cs="Tahoma"/>
          <w:color w:val="222222"/>
          <w:sz w:val="22"/>
          <w:szCs w:val="22"/>
          <w:shd w:val="clear" w:color="auto" w:fill="FFFFFF"/>
        </w:rPr>
        <w:t>adult</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BMI</w:t>
      </w:r>
      <w:r w:rsidR="00FF5730" w:rsidRPr="00E808A8">
        <w:rPr>
          <w:rFonts w:asciiTheme="majorHAnsi" w:hAnsiTheme="majorHAnsi" w:cs="Tahoma"/>
          <w:color w:val="222222"/>
          <w:sz w:val="22"/>
          <w:szCs w:val="22"/>
          <w:shd w:val="clear" w:color="auto" w:fill="FFFFFF"/>
        </w:rPr>
        <w:t>, obesity and waist circumference</w:t>
      </w:r>
      <w:r w:rsidR="00D31E1F" w:rsidRPr="00E808A8">
        <w:rPr>
          <w:rFonts w:asciiTheme="majorHAnsi" w:hAnsiTheme="majorHAnsi" w:cs="Tahoma"/>
          <w:color w:val="222222"/>
          <w:sz w:val="22"/>
          <w:szCs w:val="22"/>
          <w:shd w:val="clear" w:color="auto" w:fill="FFFFFF"/>
        </w:rPr>
        <w:t>.</w:t>
      </w:r>
      <w:r w:rsidR="00591A02" w:rsidRPr="00E808A8">
        <w:rPr>
          <w:rFonts w:asciiTheme="majorHAnsi" w:hAnsiTheme="majorHAnsi" w:cs="Tahoma"/>
          <w:color w:val="222222"/>
          <w:sz w:val="22"/>
          <w:szCs w:val="22"/>
          <w:shd w:val="clear" w:color="auto" w:fill="FFFFFF"/>
        </w:rPr>
        <w:t xml:space="preserve"> </w:t>
      </w:r>
      <w:r w:rsidR="00932697" w:rsidRPr="00E808A8">
        <w:rPr>
          <w:rFonts w:asciiTheme="majorHAnsi" w:hAnsiTheme="majorHAnsi" w:cs="Tahoma"/>
          <w:color w:val="222222"/>
          <w:sz w:val="22"/>
          <w:szCs w:val="22"/>
          <w:shd w:val="clear" w:color="auto" w:fill="FFFFFF"/>
        </w:rPr>
        <w:t xml:space="preserve">Both </w:t>
      </w:r>
      <w:r w:rsidR="00046F30" w:rsidRPr="00E808A8">
        <w:rPr>
          <w:rFonts w:asciiTheme="majorHAnsi" w:hAnsiTheme="majorHAnsi" w:cs="Tahoma"/>
          <w:color w:val="222222"/>
          <w:sz w:val="22"/>
          <w:szCs w:val="22"/>
          <w:shd w:val="clear" w:color="auto" w:fill="FFFFFF"/>
        </w:rPr>
        <w:t>Age-AR</w:t>
      </w:r>
      <w:r w:rsidR="00591A02" w:rsidRPr="00E808A8">
        <w:rPr>
          <w:rFonts w:asciiTheme="majorHAnsi" w:hAnsiTheme="majorHAnsi" w:cs="Tahoma"/>
          <w:color w:val="222222"/>
          <w:sz w:val="22"/>
          <w:szCs w:val="22"/>
          <w:shd w:val="clear" w:color="auto" w:fill="FFFFFF"/>
        </w:rPr>
        <w:t xml:space="preserve"> </w:t>
      </w:r>
      <w:r w:rsidR="00046F30"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00046F30" w:rsidRPr="00E808A8">
        <w:rPr>
          <w:rFonts w:asciiTheme="majorHAnsi" w:hAnsiTheme="majorHAnsi" w:cs="Tahoma"/>
          <w:color w:val="222222"/>
          <w:sz w:val="22"/>
          <w:szCs w:val="22"/>
          <w:shd w:val="clear" w:color="auto" w:fill="FFFFFF"/>
        </w:rPr>
        <w:t>BMI-AR</w:t>
      </w:r>
      <w:r w:rsidR="00591A02" w:rsidRPr="00E808A8">
        <w:rPr>
          <w:rFonts w:asciiTheme="majorHAnsi" w:hAnsiTheme="majorHAnsi" w:cs="Tahoma"/>
          <w:color w:val="222222"/>
          <w:sz w:val="22"/>
          <w:szCs w:val="22"/>
          <w:shd w:val="clear" w:color="auto" w:fill="FFFFFF"/>
        </w:rPr>
        <w:t xml:space="preserve"> </w:t>
      </w:r>
      <w:r w:rsidR="001C0D19" w:rsidRPr="00E808A8">
        <w:rPr>
          <w:rFonts w:asciiTheme="majorHAnsi" w:hAnsiTheme="majorHAnsi" w:cs="Tahoma"/>
          <w:color w:val="222222"/>
          <w:sz w:val="22"/>
          <w:szCs w:val="22"/>
          <w:shd w:val="clear" w:color="auto" w:fill="FFFFFF"/>
        </w:rPr>
        <w:t>had</w:t>
      </w:r>
      <w:r w:rsidR="00591A02" w:rsidRPr="00E808A8">
        <w:rPr>
          <w:rFonts w:asciiTheme="majorHAnsi" w:hAnsiTheme="majorHAnsi" w:cs="Tahoma"/>
          <w:color w:val="222222"/>
          <w:sz w:val="22"/>
          <w:szCs w:val="22"/>
          <w:shd w:val="clear" w:color="auto" w:fill="FFFFFF"/>
        </w:rPr>
        <w:t xml:space="preserve"> </w:t>
      </w:r>
      <w:r w:rsidR="001C0D19" w:rsidRPr="00E808A8">
        <w:rPr>
          <w:rFonts w:asciiTheme="majorHAnsi" w:hAnsiTheme="majorHAnsi" w:cs="Tahoma"/>
          <w:color w:val="222222"/>
          <w:sz w:val="22"/>
          <w:szCs w:val="22"/>
          <w:shd w:val="clear" w:color="auto" w:fill="FFFFFF"/>
        </w:rPr>
        <w:t>robust</w:t>
      </w:r>
      <w:r w:rsidR="00591A02" w:rsidRPr="00E808A8">
        <w:rPr>
          <w:rFonts w:asciiTheme="majorHAnsi" w:hAnsiTheme="majorHAnsi" w:cs="Tahoma"/>
          <w:color w:val="222222"/>
          <w:sz w:val="22"/>
          <w:szCs w:val="22"/>
          <w:shd w:val="clear" w:color="auto" w:fill="FFFFFF"/>
        </w:rPr>
        <w:t xml:space="preserve"> </w:t>
      </w:r>
      <w:r w:rsidR="00046F30" w:rsidRPr="00E808A8">
        <w:rPr>
          <w:rFonts w:asciiTheme="majorHAnsi" w:hAnsiTheme="majorHAnsi" w:cs="Tahoma"/>
          <w:color w:val="222222"/>
          <w:sz w:val="22"/>
          <w:szCs w:val="22"/>
          <w:shd w:val="clear" w:color="auto" w:fill="FFFFFF"/>
        </w:rPr>
        <w:t>genetic</w:t>
      </w:r>
      <w:r w:rsidR="00591A02" w:rsidRPr="00E808A8">
        <w:rPr>
          <w:rFonts w:asciiTheme="majorHAnsi" w:hAnsiTheme="majorHAnsi" w:cs="Tahoma"/>
          <w:color w:val="222222"/>
          <w:sz w:val="22"/>
          <w:szCs w:val="22"/>
          <w:shd w:val="clear" w:color="auto" w:fill="FFFFFF"/>
        </w:rPr>
        <w:t xml:space="preserve"> </w:t>
      </w:r>
      <w:r w:rsidR="00046F30" w:rsidRPr="00E808A8">
        <w:rPr>
          <w:rFonts w:asciiTheme="majorHAnsi" w:hAnsiTheme="majorHAnsi" w:cs="Tahoma"/>
          <w:color w:val="222222"/>
          <w:sz w:val="22"/>
          <w:szCs w:val="22"/>
          <w:shd w:val="clear" w:color="auto" w:fill="FFFFFF"/>
        </w:rPr>
        <w:t>correlat</w:t>
      </w:r>
      <w:r w:rsidR="001C0D19" w:rsidRPr="00E808A8">
        <w:rPr>
          <w:rFonts w:asciiTheme="majorHAnsi" w:hAnsiTheme="majorHAnsi" w:cs="Tahoma"/>
          <w:color w:val="222222"/>
          <w:sz w:val="22"/>
          <w:szCs w:val="22"/>
          <w:shd w:val="clear" w:color="auto" w:fill="FFFFFF"/>
        </w:rPr>
        <w:t>ions</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with</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adult</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BMI</w:t>
      </w:r>
      <w:r w:rsidR="00B87642" w:rsidRPr="00E808A8">
        <w:rPr>
          <w:rFonts w:asciiTheme="majorHAnsi" w:hAnsiTheme="majorHAnsi" w:cs="Tahoma"/>
          <w:color w:val="222222"/>
          <w:sz w:val="22"/>
          <w:szCs w:val="22"/>
          <w:shd w:val="clear" w:color="auto" w:fill="FFFFFF"/>
        </w:rPr>
        <w:t xml:space="preserve">, </w:t>
      </w:r>
      <w:r w:rsidR="001F34F1" w:rsidRPr="00E808A8">
        <w:rPr>
          <w:rFonts w:asciiTheme="majorHAnsi" w:hAnsiTheme="majorHAnsi" w:cs="Tahoma"/>
          <w:color w:val="222222"/>
          <w:sz w:val="22"/>
          <w:szCs w:val="22"/>
          <w:shd w:val="clear" w:color="auto" w:fill="FFFFFF"/>
        </w:rPr>
        <w:t>w</w:t>
      </w:r>
      <w:r w:rsidR="00B87642" w:rsidRPr="00E808A8">
        <w:rPr>
          <w:rFonts w:asciiTheme="majorHAnsi" w:hAnsiTheme="majorHAnsi" w:cs="Tahoma"/>
          <w:color w:val="222222"/>
          <w:sz w:val="22"/>
          <w:szCs w:val="22"/>
          <w:shd w:val="clear" w:color="auto" w:fill="FFFFFF"/>
        </w:rPr>
        <w:t>aist circumference, body fat</w:t>
      </w:r>
      <w:r w:rsidR="00150FF5" w:rsidRPr="00E808A8">
        <w:rPr>
          <w:rFonts w:asciiTheme="majorHAnsi" w:hAnsiTheme="majorHAnsi" w:cs="Tahoma"/>
          <w:color w:val="222222"/>
          <w:sz w:val="22"/>
          <w:szCs w:val="22"/>
          <w:shd w:val="clear" w:color="auto" w:fill="FFFFFF"/>
        </w:rPr>
        <w:t xml:space="preserve"> percentage</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001C0D19" w:rsidRPr="00E808A8">
        <w:rPr>
          <w:rFonts w:asciiTheme="majorHAnsi" w:hAnsiTheme="majorHAnsi" w:cs="Tahoma"/>
          <w:color w:val="222222"/>
          <w:sz w:val="22"/>
          <w:szCs w:val="22"/>
          <w:shd w:val="clear" w:color="auto" w:fill="FFFFFF"/>
        </w:rPr>
        <w:t>multiple</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cardio-metabolic</w:t>
      </w:r>
      <w:r w:rsidR="00591A02" w:rsidRPr="00E808A8">
        <w:rPr>
          <w:rFonts w:asciiTheme="majorHAnsi" w:hAnsiTheme="majorHAnsi" w:cs="Tahoma"/>
          <w:color w:val="222222"/>
          <w:sz w:val="22"/>
          <w:szCs w:val="22"/>
          <w:shd w:val="clear" w:color="auto" w:fill="FFFFFF"/>
        </w:rPr>
        <w:t xml:space="preserve"> </w:t>
      </w:r>
      <w:r w:rsidRPr="00E808A8">
        <w:rPr>
          <w:rFonts w:asciiTheme="majorHAnsi" w:hAnsiTheme="majorHAnsi" w:cs="Tahoma"/>
          <w:color w:val="222222"/>
          <w:sz w:val="22"/>
          <w:szCs w:val="22"/>
          <w:shd w:val="clear" w:color="auto" w:fill="FFFFFF"/>
        </w:rPr>
        <w:t>traits</w:t>
      </w:r>
      <w:r w:rsidR="000D5730" w:rsidRPr="00E808A8">
        <w:rPr>
          <w:rFonts w:asciiTheme="majorHAnsi" w:hAnsiTheme="majorHAnsi" w:cs="Tahoma"/>
          <w:color w:val="222222"/>
          <w:sz w:val="22"/>
          <w:szCs w:val="22"/>
          <w:shd w:val="clear" w:color="auto" w:fill="FFFFFF"/>
        </w:rPr>
        <w:t>. However,</w:t>
      </w:r>
      <w:r w:rsidR="00324352" w:rsidRPr="00E808A8">
        <w:rPr>
          <w:rFonts w:asciiTheme="majorHAnsi" w:hAnsiTheme="majorHAnsi" w:cs="Tahoma"/>
          <w:color w:val="222222"/>
          <w:sz w:val="22"/>
          <w:szCs w:val="22"/>
          <w:shd w:val="clear" w:color="auto" w:fill="FFFFFF"/>
        </w:rPr>
        <w:t xml:space="preserve"> AP traits were disti</w:t>
      </w:r>
      <w:r w:rsidR="00906582" w:rsidRPr="00E808A8">
        <w:rPr>
          <w:rFonts w:asciiTheme="majorHAnsi" w:hAnsiTheme="majorHAnsi" w:cs="Tahoma"/>
          <w:color w:val="222222"/>
          <w:sz w:val="22"/>
          <w:szCs w:val="22"/>
          <w:shd w:val="clear" w:color="auto" w:fill="FFFFFF"/>
        </w:rPr>
        <w:t>nct</w:t>
      </w:r>
      <w:r w:rsidR="00687497" w:rsidRPr="00E808A8">
        <w:rPr>
          <w:rFonts w:asciiTheme="majorHAnsi" w:hAnsiTheme="majorHAnsi" w:cs="Tahoma"/>
          <w:color w:val="222222"/>
          <w:sz w:val="22"/>
          <w:szCs w:val="22"/>
          <w:shd w:val="clear" w:color="auto" w:fill="FFFFFF"/>
        </w:rPr>
        <w:t>:</w:t>
      </w:r>
      <w:r w:rsidR="00591A02" w:rsidRPr="00E808A8">
        <w:rPr>
          <w:rFonts w:asciiTheme="majorHAnsi" w:hAnsiTheme="majorHAnsi" w:cs="Tahoma"/>
          <w:color w:val="222222"/>
          <w:sz w:val="22"/>
          <w:szCs w:val="22"/>
          <w:shd w:val="clear" w:color="auto" w:fill="FFFFFF"/>
        </w:rPr>
        <w:t xml:space="preserve"> </w:t>
      </w:r>
      <w:r w:rsidR="00687497" w:rsidRPr="00E808A8">
        <w:rPr>
          <w:rFonts w:asciiTheme="majorHAnsi" w:hAnsiTheme="majorHAnsi" w:cs="Tahoma"/>
          <w:color w:val="222222"/>
          <w:sz w:val="22"/>
          <w:szCs w:val="22"/>
          <w:shd w:val="clear" w:color="auto" w:fill="FFFFFF"/>
        </w:rPr>
        <w:t xml:space="preserve">neither </w:t>
      </w:r>
      <w:r w:rsidR="00B87642" w:rsidRPr="00E808A8">
        <w:rPr>
          <w:rFonts w:asciiTheme="majorHAnsi" w:hAnsiTheme="majorHAnsi" w:cs="Tahoma"/>
          <w:color w:val="222222"/>
          <w:sz w:val="22"/>
          <w:szCs w:val="22"/>
          <w:shd w:val="clear" w:color="auto" w:fill="FFFFFF"/>
        </w:rPr>
        <w:t>Age-AP and</w:t>
      </w:r>
      <w:r w:rsidR="00591A02" w:rsidRPr="00E808A8">
        <w:rPr>
          <w:rFonts w:asciiTheme="majorHAnsi" w:hAnsiTheme="majorHAnsi" w:cs="Tahoma"/>
          <w:color w:val="222222"/>
          <w:sz w:val="22"/>
          <w:szCs w:val="22"/>
          <w:shd w:val="clear" w:color="auto" w:fill="FFFFFF"/>
        </w:rPr>
        <w:t xml:space="preserve"> </w:t>
      </w:r>
      <w:r w:rsidR="00046F30" w:rsidRPr="00E808A8">
        <w:rPr>
          <w:rFonts w:asciiTheme="majorHAnsi" w:hAnsiTheme="majorHAnsi" w:cs="Tahoma"/>
          <w:color w:val="222222"/>
          <w:sz w:val="22"/>
          <w:szCs w:val="22"/>
          <w:shd w:val="clear" w:color="auto" w:fill="FFFFFF"/>
        </w:rPr>
        <w:t>BMI-AP</w:t>
      </w:r>
      <w:r w:rsidR="00591A02" w:rsidRPr="00E808A8">
        <w:rPr>
          <w:rFonts w:asciiTheme="majorHAnsi" w:hAnsiTheme="majorHAnsi" w:cs="Tahoma"/>
          <w:color w:val="222222"/>
          <w:sz w:val="22"/>
          <w:szCs w:val="22"/>
          <w:shd w:val="clear" w:color="auto" w:fill="FFFFFF"/>
        </w:rPr>
        <w:t xml:space="preserve"> </w:t>
      </w:r>
      <w:r w:rsidR="00932F29" w:rsidRPr="00E808A8">
        <w:rPr>
          <w:rFonts w:asciiTheme="majorHAnsi" w:hAnsiTheme="majorHAnsi" w:cs="Tahoma"/>
          <w:color w:val="222222"/>
          <w:sz w:val="22"/>
          <w:szCs w:val="22"/>
          <w:shd w:val="clear" w:color="auto" w:fill="FFFFFF"/>
        </w:rPr>
        <w:t>are associated with adult BMI</w:t>
      </w:r>
      <w:r w:rsidR="003A423B" w:rsidRPr="00E808A8">
        <w:rPr>
          <w:rFonts w:asciiTheme="majorHAnsi" w:hAnsiTheme="majorHAnsi" w:cs="Tahoma"/>
          <w:color w:val="222222"/>
          <w:sz w:val="22"/>
          <w:szCs w:val="22"/>
          <w:shd w:val="clear" w:color="auto" w:fill="FFFFFF"/>
        </w:rPr>
        <w:t xml:space="preserve"> traits</w:t>
      </w:r>
      <w:r w:rsidR="008B2BBA" w:rsidRPr="00E808A8">
        <w:rPr>
          <w:rFonts w:asciiTheme="majorHAnsi" w:hAnsiTheme="majorHAnsi" w:cs="Tahoma"/>
          <w:color w:val="222222"/>
          <w:sz w:val="22"/>
          <w:szCs w:val="22"/>
          <w:shd w:val="clear" w:color="auto" w:fill="FFFFFF"/>
        </w:rPr>
        <w:t>,</w:t>
      </w:r>
      <w:r w:rsidR="003A423B" w:rsidRPr="00E808A8">
        <w:rPr>
          <w:rFonts w:asciiTheme="majorHAnsi" w:hAnsiTheme="majorHAnsi" w:cs="Tahoma"/>
          <w:color w:val="222222"/>
          <w:sz w:val="22"/>
          <w:szCs w:val="22"/>
          <w:shd w:val="clear" w:color="auto" w:fill="FFFFFF"/>
        </w:rPr>
        <w:t xml:space="preserve"> and </w:t>
      </w:r>
      <w:r w:rsidR="00566C9E" w:rsidRPr="00E808A8">
        <w:rPr>
          <w:rFonts w:asciiTheme="majorHAnsi" w:hAnsiTheme="majorHAnsi" w:cs="Tahoma"/>
          <w:color w:val="222222"/>
          <w:sz w:val="22"/>
          <w:szCs w:val="22"/>
          <w:shd w:val="clear" w:color="auto" w:fill="FFFFFF"/>
        </w:rPr>
        <w:t>a</w:t>
      </w:r>
      <w:r w:rsidR="00D31E1F" w:rsidRPr="00E808A8">
        <w:rPr>
          <w:rFonts w:asciiTheme="majorHAnsi" w:hAnsiTheme="majorHAnsi" w:cs="Tahoma"/>
          <w:color w:val="222222"/>
          <w:sz w:val="22"/>
          <w:szCs w:val="22"/>
          <w:shd w:val="clear" w:color="auto" w:fill="FFFFFF"/>
        </w:rPr>
        <w:t>dult</w:t>
      </w:r>
      <w:r w:rsidR="00591A02" w:rsidRPr="00E808A8">
        <w:rPr>
          <w:rFonts w:asciiTheme="majorHAnsi" w:hAnsiTheme="majorHAnsi" w:cs="Tahoma"/>
          <w:color w:val="222222"/>
          <w:sz w:val="22"/>
          <w:szCs w:val="22"/>
          <w:shd w:val="clear" w:color="auto" w:fill="FFFFFF"/>
        </w:rPr>
        <w:t xml:space="preserve"> </w:t>
      </w:r>
      <w:r w:rsidR="00D31E1F" w:rsidRPr="00E808A8">
        <w:rPr>
          <w:rFonts w:asciiTheme="majorHAnsi" w:hAnsiTheme="majorHAnsi" w:cs="Tahoma"/>
          <w:color w:val="222222"/>
          <w:sz w:val="22"/>
          <w:szCs w:val="22"/>
          <w:shd w:val="clear" w:color="auto" w:fill="FFFFFF"/>
        </w:rPr>
        <w:t>BMI</w:t>
      </w:r>
      <w:r w:rsidR="008A3E83" w:rsidRPr="00E808A8">
        <w:rPr>
          <w:rFonts w:asciiTheme="majorHAnsi" w:hAnsiTheme="majorHAnsi" w:cs="Tahoma"/>
          <w:color w:val="222222"/>
          <w:sz w:val="22"/>
          <w:szCs w:val="22"/>
          <w:shd w:val="clear" w:color="auto" w:fill="FFFFFF"/>
        </w:rPr>
        <w:t xml:space="preserve">-associated variants </w:t>
      </w:r>
      <w:r w:rsidR="00DA67B5" w:rsidRPr="00E808A8">
        <w:rPr>
          <w:rFonts w:asciiTheme="majorHAnsi" w:hAnsiTheme="majorHAnsi" w:cs="Tahoma"/>
          <w:color w:val="222222"/>
          <w:sz w:val="22"/>
          <w:szCs w:val="22"/>
          <w:shd w:val="clear" w:color="auto" w:fill="FFFFFF"/>
        </w:rPr>
        <w:t>(</w:t>
      </w:r>
      <w:r w:rsidR="008A3E83" w:rsidRPr="00E808A8">
        <w:rPr>
          <w:rFonts w:asciiTheme="majorHAnsi" w:hAnsiTheme="majorHAnsi" w:cs="Tahoma"/>
          <w:color w:val="222222"/>
          <w:sz w:val="22"/>
          <w:szCs w:val="22"/>
          <w:shd w:val="clear" w:color="auto" w:fill="FFFFFF"/>
        </w:rPr>
        <w:t xml:space="preserve">and </w:t>
      </w:r>
      <w:r w:rsidR="005E41AC" w:rsidRPr="00E808A8">
        <w:rPr>
          <w:rFonts w:asciiTheme="majorHAnsi" w:hAnsiTheme="majorHAnsi" w:cs="Tahoma"/>
          <w:color w:val="222222"/>
          <w:sz w:val="22"/>
          <w:szCs w:val="22"/>
          <w:shd w:val="clear" w:color="auto" w:fill="FFFFFF"/>
        </w:rPr>
        <w:t xml:space="preserve">the corresponding </w:t>
      </w:r>
      <w:r w:rsidR="00D31E1F" w:rsidRPr="00E808A8">
        <w:rPr>
          <w:rFonts w:asciiTheme="majorHAnsi" w:hAnsiTheme="majorHAnsi" w:cs="Tahoma"/>
          <w:color w:val="222222"/>
          <w:sz w:val="22"/>
          <w:szCs w:val="22"/>
          <w:shd w:val="clear" w:color="auto" w:fill="FFFFFF"/>
        </w:rPr>
        <w:t>genetic</w:t>
      </w:r>
      <w:r w:rsidR="00591A02" w:rsidRPr="00E808A8">
        <w:rPr>
          <w:rFonts w:asciiTheme="majorHAnsi" w:hAnsiTheme="majorHAnsi" w:cs="Tahoma"/>
          <w:color w:val="222222"/>
          <w:sz w:val="22"/>
          <w:szCs w:val="22"/>
          <w:shd w:val="clear" w:color="auto" w:fill="FFFFFF"/>
        </w:rPr>
        <w:t xml:space="preserve"> </w:t>
      </w:r>
      <w:r w:rsidR="00D31E1F" w:rsidRPr="00E808A8">
        <w:rPr>
          <w:rFonts w:asciiTheme="majorHAnsi" w:hAnsiTheme="majorHAnsi" w:cs="Tahoma"/>
          <w:color w:val="222222"/>
          <w:sz w:val="22"/>
          <w:szCs w:val="22"/>
          <w:shd w:val="clear" w:color="auto" w:fill="FFFFFF"/>
        </w:rPr>
        <w:t>risk</w:t>
      </w:r>
      <w:r w:rsidR="00591A02" w:rsidRPr="00E808A8">
        <w:rPr>
          <w:rFonts w:asciiTheme="majorHAnsi" w:hAnsiTheme="majorHAnsi" w:cs="Tahoma"/>
          <w:color w:val="222222"/>
          <w:sz w:val="22"/>
          <w:szCs w:val="22"/>
          <w:shd w:val="clear" w:color="auto" w:fill="FFFFFF"/>
        </w:rPr>
        <w:t xml:space="preserve"> </w:t>
      </w:r>
      <w:r w:rsidR="00D31E1F" w:rsidRPr="00E808A8">
        <w:rPr>
          <w:rFonts w:asciiTheme="majorHAnsi" w:hAnsiTheme="majorHAnsi" w:cs="Tahoma"/>
          <w:color w:val="222222"/>
          <w:sz w:val="22"/>
          <w:szCs w:val="22"/>
          <w:shd w:val="clear" w:color="auto" w:fill="FFFFFF"/>
        </w:rPr>
        <w:t>score</w:t>
      </w:r>
      <w:r w:rsidR="00DA67B5" w:rsidRPr="00E808A8">
        <w:rPr>
          <w:rFonts w:asciiTheme="majorHAnsi" w:hAnsiTheme="majorHAnsi" w:cs="Tahoma"/>
          <w:color w:val="222222"/>
          <w:sz w:val="22"/>
          <w:szCs w:val="22"/>
          <w:shd w:val="clear" w:color="auto" w:fill="FFFFFF"/>
        </w:rPr>
        <w:t>)</w:t>
      </w:r>
      <w:r w:rsidR="00591A02" w:rsidRPr="00E808A8">
        <w:rPr>
          <w:rFonts w:asciiTheme="majorHAnsi" w:hAnsiTheme="majorHAnsi" w:cs="Tahoma"/>
          <w:color w:val="222222"/>
          <w:sz w:val="22"/>
          <w:szCs w:val="22"/>
          <w:shd w:val="clear" w:color="auto" w:fill="FFFFFF"/>
        </w:rPr>
        <w:t xml:space="preserve"> </w:t>
      </w:r>
      <w:r w:rsidR="00395001" w:rsidRPr="00E808A8">
        <w:rPr>
          <w:rFonts w:asciiTheme="majorHAnsi" w:hAnsiTheme="majorHAnsi" w:cs="Tahoma"/>
          <w:color w:val="222222"/>
          <w:sz w:val="22"/>
          <w:szCs w:val="22"/>
          <w:shd w:val="clear" w:color="auto" w:fill="FFFFFF"/>
        </w:rPr>
        <w:t>showed no</w:t>
      </w:r>
      <w:r w:rsidR="008A3E83" w:rsidRPr="00E808A8">
        <w:rPr>
          <w:rFonts w:asciiTheme="majorHAnsi" w:hAnsiTheme="majorHAnsi" w:cs="Tahoma"/>
          <w:color w:val="222222"/>
          <w:sz w:val="22"/>
          <w:szCs w:val="22"/>
          <w:shd w:val="clear" w:color="auto" w:fill="FFFFFF"/>
        </w:rPr>
        <w:t xml:space="preserve"> </w:t>
      </w:r>
      <w:r w:rsidR="00395001" w:rsidRPr="00E808A8">
        <w:rPr>
          <w:rFonts w:asciiTheme="majorHAnsi" w:hAnsiTheme="majorHAnsi" w:cs="Tahoma"/>
          <w:color w:val="222222"/>
          <w:sz w:val="22"/>
          <w:szCs w:val="22"/>
          <w:shd w:val="clear" w:color="auto" w:fill="FFFFFF"/>
        </w:rPr>
        <w:t xml:space="preserve">association </w:t>
      </w:r>
      <w:r w:rsidR="00D31E1F" w:rsidRPr="00E808A8">
        <w:rPr>
          <w:rFonts w:asciiTheme="majorHAnsi" w:hAnsiTheme="majorHAnsi" w:cs="Tahoma"/>
          <w:color w:val="222222"/>
          <w:sz w:val="22"/>
          <w:szCs w:val="22"/>
          <w:shd w:val="clear" w:color="auto" w:fill="FFFFFF"/>
        </w:rPr>
        <w:t>with</w:t>
      </w:r>
      <w:r w:rsidR="00591A02" w:rsidRPr="00E808A8">
        <w:rPr>
          <w:rFonts w:asciiTheme="majorHAnsi" w:hAnsiTheme="majorHAnsi" w:cs="Tahoma"/>
          <w:color w:val="222222"/>
          <w:sz w:val="22"/>
          <w:szCs w:val="22"/>
          <w:shd w:val="clear" w:color="auto" w:fill="FFFFFF"/>
        </w:rPr>
        <w:t xml:space="preserve"> </w:t>
      </w:r>
      <w:r w:rsidR="007C5DAC" w:rsidRPr="00E808A8">
        <w:rPr>
          <w:rFonts w:asciiTheme="majorHAnsi" w:hAnsiTheme="majorHAnsi" w:cs="Tahoma"/>
          <w:color w:val="222222"/>
          <w:sz w:val="22"/>
          <w:szCs w:val="22"/>
          <w:shd w:val="clear" w:color="auto" w:fill="FFFFFF"/>
        </w:rPr>
        <w:t>Age</w:t>
      </w:r>
      <w:r w:rsidR="00D31E1F" w:rsidRPr="00E808A8">
        <w:rPr>
          <w:rFonts w:asciiTheme="majorHAnsi" w:hAnsiTheme="majorHAnsi" w:cs="Tahoma"/>
          <w:color w:val="222222"/>
          <w:sz w:val="22"/>
          <w:szCs w:val="22"/>
          <w:shd w:val="clear" w:color="auto" w:fill="FFFFFF"/>
        </w:rPr>
        <w:t>-AP</w:t>
      </w:r>
      <w:r w:rsidR="00591A02" w:rsidRPr="00E808A8">
        <w:rPr>
          <w:rFonts w:asciiTheme="majorHAnsi" w:hAnsiTheme="majorHAnsi" w:cs="Tahoma"/>
          <w:color w:val="222222"/>
          <w:sz w:val="22"/>
          <w:szCs w:val="22"/>
          <w:shd w:val="clear" w:color="auto" w:fill="FFFFFF"/>
        </w:rPr>
        <w:t xml:space="preserve"> </w:t>
      </w:r>
      <w:r w:rsidR="00D31E1F"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00D31E1F" w:rsidRPr="00E808A8">
        <w:rPr>
          <w:rFonts w:asciiTheme="majorHAnsi" w:hAnsiTheme="majorHAnsi" w:cs="Tahoma"/>
          <w:color w:val="222222"/>
          <w:sz w:val="22"/>
          <w:szCs w:val="22"/>
          <w:shd w:val="clear" w:color="auto" w:fill="FFFFFF"/>
        </w:rPr>
        <w:t>BMI-AP</w:t>
      </w:r>
      <w:r w:rsidR="00A94DF6" w:rsidRPr="00E808A8">
        <w:rPr>
          <w:rFonts w:asciiTheme="majorHAnsi" w:hAnsiTheme="majorHAnsi" w:cs="Tahoma"/>
          <w:color w:val="222222"/>
          <w:sz w:val="22"/>
          <w:szCs w:val="22"/>
          <w:shd w:val="clear" w:color="auto" w:fill="FFFFFF"/>
        </w:rPr>
        <w:t>.</w:t>
      </w:r>
      <w:r w:rsidR="00161B6F" w:rsidRPr="001E2BE1">
        <w:rPr>
          <w:rFonts w:asciiTheme="majorHAnsi" w:hAnsiTheme="majorHAnsi"/>
          <w:color w:val="222222"/>
          <w:sz w:val="22"/>
          <w:szCs w:val="22"/>
          <w:shd w:val="clear" w:color="auto" w:fill="FFFFFF"/>
        </w:rPr>
        <w:t xml:space="preserve"> We identified an entirely novel association between variants (led by rs9436303) near the leptin receptor gene and BMI-AP</w:t>
      </w:r>
      <w:r w:rsidR="00670A02" w:rsidRPr="001E2BE1">
        <w:rPr>
          <w:rFonts w:asciiTheme="majorHAnsi" w:hAnsiTheme="majorHAnsi"/>
          <w:color w:val="222222"/>
          <w:sz w:val="22"/>
          <w:szCs w:val="22"/>
          <w:shd w:val="clear" w:color="auto" w:fill="FFFFFF"/>
        </w:rPr>
        <w:t xml:space="preserve">, </w:t>
      </w:r>
      <w:r w:rsidR="00161B6F" w:rsidRPr="001E2BE1">
        <w:rPr>
          <w:rFonts w:asciiTheme="majorHAnsi" w:hAnsiTheme="majorHAnsi"/>
          <w:color w:val="222222"/>
          <w:sz w:val="22"/>
          <w:szCs w:val="22"/>
          <w:shd w:val="clear" w:color="auto" w:fill="FFFFFF"/>
        </w:rPr>
        <w:t xml:space="preserve">and showed that this variant </w:t>
      </w:r>
      <w:r w:rsidR="00670A02" w:rsidRPr="001E2BE1">
        <w:rPr>
          <w:rFonts w:asciiTheme="majorHAnsi" w:hAnsiTheme="majorHAnsi"/>
          <w:color w:val="222222"/>
          <w:sz w:val="22"/>
          <w:szCs w:val="22"/>
          <w:shd w:val="clear" w:color="auto" w:fill="FFFFFF"/>
        </w:rPr>
        <w:t>colocalized</w:t>
      </w:r>
      <w:r w:rsidR="00161B6F" w:rsidRPr="001E2BE1">
        <w:rPr>
          <w:rFonts w:asciiTheme="majorHAnsi" w:hAnsiTheme="majorHAnsi"/>
          <w:color w:val="222222"/>
          <w:sz w:val="22"/>
          <w:szCs w:val="22"/>
          <w:shd w:val="clear" w:color="auto" w:fill="FFFFFF"/>
        </w:rPr>
        <w:t xml:space="preserve"> with eQTLs for both </w:t>
      </w:r>
      <w:r w:rsidR="00161B6F" w:rsidRPr="001E2BE1">
        <w:rPr>
          <w:rFonts w:asciiTheme="majorHAnsi" w:hAnsiTheme="majorHAnsi"/>
          <w:i/>
          <w:iCs/>
          <w:color w:val="222222"/>
          <w:sz w:val="22"/>
          <w:szCs w:val="22"/>
          <w:shd w:val="clear" w:color="auto" w:fill="FFFFFF"/>
        </w:rPr>
        <w:t xml:space="preserve">LEPR </w:t>
      </w:r>
      <w:r w:rsidR="00161B6F" w:rsidRPr="001E2BE1">
        <w:rPr>
          <w:rFonts w:asciiTheme="majorHAnsi" w:hAnsiTheme="majorHAnsi"/>
          <w:color w:val="222222"/>
          <w:sz w:val="22"/>
          <w:szCs w:val="22"/>
          <w:shd w:val="clear" w:color="auto" w:fill="FFFFFF"/>
        </w:rPr>
        <w:t xml:space="preserve">and </w:t>
      </w:r>
      <w:r w:rsidR="00161B6F" w:rsidRPr="001E2BE1">
        <w:rPr>
          <w:rFonts w:asciiTheme="majorHAnsi" w:hAnsiTheme="majorHAnsi"/>
          <w:i/>
          <w:iCs/>
          <w:color w:val="222222"/>
          <w:sz w:val="22"/>
          <w:szCs w:val="22"/>
          <w:shd w:val="clear" w:color="auto" w:fill="FFFFFF"/>
        </w:rPr>
        <w:t xml:space="preserve">LEPROT, </w:t>
      </w:r>
      <w:r w:rsidR="00161B6F" w:rsidRPr="001E2BE1">
        <w:rPr>
          <w:rFonts w:asciiTheme="majorHAnsi" w:hAnsiTheme="majorHAnsi"/>
          <w:color w:val="222222"/>
          <w:sz w:val="22"/>
          <w:szCs w:val="22"/>
          <w:shd w:val="clear" w:color="auto" w:fill="FFFFFF"/>
        </w:rPr>
        <w:t xml:space="preserve">and also influences circulating </w:t>
      </w:r>
      <w:r w:rsidR="00E808A8">
        <w:rPr>
          <w:rFonts w:asciiTheme="majorHAnsi" w:hAnsiTheme="majorHAnsi"/>
          <w:color w:val="222222"/>
          <w:sz w:val="22"/>
          <w:szCs w:val="22"/>
          <w:shd w:val="clear" w:color="auto" w:fill="FFFFFF"/>
        </w:rPr>
        <w:t xml:space="preserve">soluble </w:t>
      </w:r>
      <w:r w:rsidR="00161B6F" w:rsidRPr="001E2BE1">
        <w:rPr>
          <w:rFonts w:asciiTheme="majorHAnsi" w:hAnsiTheme="majorHAnsi"/>
          <w:color w:val="222222"/>
          <w:sz w:val="22"/>
          <w:szCs w:val="22"/>
          <w:shd w:val="clear" w:color="auto" w:fill="FFFFFF"/>
        </w:rPr>
        <w:t>leptin receptor levels in adults</w:t>
      </w:r>
      <w:r w:rsidR="00161B6F" w:rsidRPr="001E2BE1">
        <w:rPr>
          <w:rFonts w:asciiTheme="majorHAnsi" w:hAnsiTheme="majorHAnsi"/>
          <w:i/>
          <w:iCs/>
          <w:color w:val="222222"/>
          <w:sz w:val="22"/>
          <w:szCs w:val="22"/>
          <w:shd w:val="clear" w:color="auto" w:fill="FFFFFF"/>
        </w:rPr>
        <w:t xml:space="preserve">. </w:t>
      </w:r>
      <w:r w:rsidR="00161B6F" w:rsidRPr="001E2BE1">
        <w:rPr>
          <w:rFonts w:asciiTheme="majorHAnsi" w:hAnsiTheme="majorHAnsi"/>
          <w:color w:val="222222"/>
          <w:sz w:val="22"/>
          <w:szCs w:val="22"/>
          <w:shd w:val="clear" w:color="auto" w:fill="FFFFFF"/>
        </w:rPr>
        <w:t>Loci</w:t>
      </w:r>
      <w:r w:rsidR="00464D12" w:rsidRPr="00E808A8">
        <w:rPr>
          <w:rFonts w:asciiTheme="majorHAnsi" w:hAnsiTheme="majorHAnsi" w:cs="Tahoma"/>
          <w:color w:val="222222"/>
          <w:sz w:val="22"/>
          <w:szCs w:val="22"/>
          <w:shd w:val="clear" w:color="auto" w:fill="FFFFFF"/>
        </w:rPr>
        <w:t xml:space="preserve"> </w:t>
      </w:r>
      <w:r w:rsidR="005E41AC" w:rsidRPr="00E808A8">
        <w:rPr>
          <w:rFonts w:asciiTheme="majorHAnsi" w:hAnsiTheme="majorHAnsi" w:cs="Tahoma"/>
          <w:color w:val="222222"/>
          <w:sz w:val="22"/>
          <w:szCs w:val="22"/>
          <w:shd w:val="clear" w:color="auto" w:fill="FFFFFF"/>
        </w:rPr>
        <w:t xml:space="preserve">associated with </w:t>
      </w:r>
      <w:r w:rsidR="00882047" w:rsidRPr="00E808A8">
        <w:rPr>
          <w:rFonts w:asciiTheme="majorHAnsi" w:hAnsiTheme="majorHAnsi" w:cs="Tahoma"/>
          <w:color w:val="222222"/>
          <w:sz w:val="22"/>
          <w:szCs w:val="22"/>
          <w:shd w:val="clear" w:color="auto" w:fill="FFFFFF"/>
        </w:rPr>
        <w:t>AP and AR</w:t>
      </w:r>
      <w:r w:rsidR="000D314C" w:rsidRPr="00E808A8">
        <w:rPr>
          <w:rFonts w:asciiTheme="majorHAnsi" w:hAnsiTheme="majorHAnsi" w:cs="Tahoma"/>
          <w:color w:val="222222"/>
          <w:sz w:val="22"/>
          <w:szCs w:val="22"/>
          <w:shd w:val="clear" w:color="auto" w:fill="FFFFFF"/>
        </w:rPr>
        <w:t xml:space="preserve"> traits</w:t>
      </w:r>
      <w:r w:rsidR="005E41AC" w:rsidRPr="00E808A8">
        <w:rPr>
          <w:rFonts w:asciiTheme="majorHAnsi" w:hAnsiTheme="majorHAnsi" w:cs="Tahoma"/>
          <w:color w:val="222222"/>
          <w:sz w:val="22"/>
          <w:szCs w:val="22"/>
          <w:shd w:val="clear" w:color="auto" w:fill="FFFFFF"/>
        </w:rPr>
        <w:t xml:space="preserve"> </w:t>
      </w:r>
      <w:r w:rsidR="00464D12" w:rsidRPr="00E808A8">
        <w:rPr>
          <w:rFonts w:asciiTheme="majorHAnsi" w:hAnsiTheme="majorHAnsi" w:cs="Tahoma"/>
          <w:color w:val="222222"/>
          <w:sz w:val="22"/>
          <w:szCs w:val="22"/>
          <w:shd w:val="clear" w:color="auto" w:fill="FFFFFF"/>
        </w:rPr>
        <w:t xml:space="preserve">colocalized with variants regulating gene expression in </w:t>
      </w:r>
      <w:r w:rsidR="005E41AC" w:rsidRPr="00E808A8">
        <w:rPr>
          <w:rFonts w:asciiTheme="majorHAnsi" w:hAnsiTheme="majorHAnsi" w:cs="Tahoma"/>
          <w:color w:val="222222"/>
          <w:sz w:val="22"/>
          <w:szCs w:val="22"/>
          <w:shd w:val="clear" w:color="auto" w:fill="FFFFFF"/>
        </w:rPr>
        <w:t xml:space="preserve">different adult </w:t>
      </w:r>
      <w:r w:rsidR="00464D12" w:rsidRPr="00E808A8">
        <w:rPr>
          <w:rFonts w:asciiTheme="majorHAnsi" w:hAnsiTheme="majorHAnsi" w:cs="Tahoma"/>
          <w:color w:val="222222"/>
          <w:sz w:val="22"/>
          <w:szCs w:val="22"/>
          <w:shd w:val="clear" w:color="auto" w:fill="FFFFFF"/>
        </w:rPr>
        <w:t xml:space="preserve">tissues. </w:t>
      </w:r>
    </w:p>
    <w:p w14:paraId="3A9B79FA" w14:textId="77777777" w:rsidR="0071011D" w:rsidRPr="00E808A8" w:rsidRDefault="0071011D" w:rsidP="00E060FD">
      <w:pPr>
        <w:autoSpaceDE w:val="0"/>
        <w:autoSpaceDN w:val="0"/>
        <w:adjustRightInd w:val="0"/>
        <w:spacing w:after="0"/>
        <w:jc w:val="both"/>
        <w:rPr>
          <w:rFonts w:asciiTheme="majorHAnsi" w:hAnsiTheme="majorHAnsi" w:cs="Calibri"/>
          <w:sz w:val="22"/>
          <w:szCs w:val="22"/>
        </w:rPr>
      </w:pPr>
    </w:p>
    <w:p w14:paraId="4EB6EA88" w14:textId="38CA0E83" w:rsidR="00E060FD" w:rsidRPr="00E808A8" w:rsidRDefault="004E4834" w:rsidP="00E060FD">
      <w:pPr>
        <w:autoSpaceDE w:val="0"/>
        <w:autoSpaceDN w:val="0"/>
        <w:adjustRightInd w:val="0"/>
        <w:spacing w:after="0"/>
        <w:jc w:val="both"/>
        <w:rPr>
          <w:rFonts w:asciiTheme="majorHAnsi" w:hAnsiTheme="majorHAnsi" w:cs="Tahoma"/>
          <w:color w:val="222222"/>
          <w:sz w:val="22"/>
          <w:szCs w:val="22"/>
          <w:shd w:val="clear" w:color="auto" w:fill="FFFFFF"/>
        </w:rPr>
      </w:pPr>
      <w:r w:rsidRPr="00E808A8">
        <w:rPr>
          <w:rFonts w:asciiTheme="majorHAnsi" w:hAnsiTheme="majorHAnsi" w:cs="Calibri"/>
          <w:sz w:val="22"/>
          <w:szCs w:val="22"/>
        </w:rPr>
        <w:t>The</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present</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study</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supports</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the</w:t>
      </w:r>
      <w:r w:rsidR="00591A02" w:rsidRPr="00E808A8">
        <w:rPr>
          <w:rFonts w:asciiTheme="majorHAnsi" w:hAnsiTheme="majorHAnsi" w:cs="Calibri"/>
          <w:sz w:val="22"/>
          <w:szCs w:val="22"/>
        </w:rPr>
        <w:t xml:space="preserve"> </w:t>
      </w:r>
      <w:r w:rsidR="00A94DF6" w:rsidRPr="00E808A8">
        <w:rPr>
          <w:rFonts w:asciiTheme="majorHAnsi" w:hAnsiTheme="majorHAnsi" w:cs="Calibri"/>
          <w:sz w:val="22"/>
          <w:szCs w:val="22"/>
        </w:rPr>
        <w:t>accrual</w:t>
      </w:r>
      <w:r w:rsidR="00A349B2" w:rsidRPr="00E808A8">
        <w:rPr>
          <w:rFonts w:asciiTheme="majorHAnsi" w:hAnsiTheme="majorHAnsi" w:cs="Calibri"/>
          <w:sz w:val="22"/>
          <w:szCs w:val="22"/>
        </w:rPr>
        <w:t xml:space="preserve"> of </w:t>
      </w:r>
      <w:r w:rsidRPr="00E808A8">
        <w:rPr>
          <w:rFonts w:asciiTheme="majorHAnsi" w:hAnsiTheme="majorHAnsi" w:cs="Calibri"/>
          <w:sz w:val="22"/>
          <w:szCs w:val="22"/>
        </w:rPr>
        <w:t>shared</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genetic</w:t>
      </w:r>
      <w:r w:rsidR="00A349B2" w:rsidRPr="00E808A8">
        <w:rPr>
          <w:rFonts w:asciiTheme="majorHAnsi" w:hAnsiTheme="majorHAnsi" w:cs="Calibri"/>
          <w:sz w:val="22"/>
          <w:szCs w:val="22"/>
        </w:rPr>
        <w:t xml:space="preserve"> determinants</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between</w:t>
      </w:r>
      <w:r w:rsidR="00591A02" w:rsidRPr="00E808A8">
        <w:rPr>
          <w:rFonts w:asciiTheme="majorHAnsi" w:hAnsiTheme="majorHAnsi" w:cs="Calibri"/>
          <w:sz w:val="22"/>
          <w:szCs w:val="22"/>
        </w:rPr>
        <w:t xml:space="preserve"> </w:t>
      </w:r>
      <w:r w:rsidR="00EE31E9" w:rsidRPr="00E808A8">
        <w:rPr>
          <w:rFonts w:asciiTheme="majorHAnsi" w:hAnsiTheme="majorHAnsi" w:cs="Calibri"/>
          <w:sz w:val="22"/>
          <w:szCs w:val="22"/>
        </w:rPr>
        <w:t xml:space="preserve">later </w:t>
      </w:r>
      <w:r w:rsidRPr="00E808A8">
        <w:rPr>
          <w:rFonts w:asciiTheme="majorHAnsi" w:hAnsiTheme="majorHAnsi" w:cs="Calibri"/>
          <w:sz w:val="22"/>
          <w:szCs w:val="22"/>
        </w:rPr>
        <w:t>childhood</w:t>
      </w:r>
      <w:r w:rsidR="00B87642" w:rsidRPr="00E808A8">
        <w:rPr>
          <w:rFonts w:asciiTheme="majorHAnsi" w:hAnsiTheme="majorHAnsi" w:cs="Calibri"/>
          <w:sz w:val="22"/>
          <w:szCs w:val="22"/>
        </w:rPr>
        <w:t xml:space="preserve"> (&gt;4y)</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and</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adult</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BMI,</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but</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not</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with</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infant</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BMI,</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indicating</w:t>
      </w:r>
      <w:r w:rsidR="00591A02" w:rsidRPr="00E808A8">
        <w:rPr>
          <w:rFonts w:asciiTheme="majorHAnsi" w:hAnsiTheme="majorHAnsi" w:cs="Calibri"/>
          <w:sz w:val="22"/>
          <w:szCs w:val="22"/>
        </w:rPr>
        <w:t xml:space="preserve"> </w:t>
      </w:r>
      <w:r w:rsidR="001F34F1" w:rsidRPr="00E808A8">
        <w:rPr>
          <w:rFonts w:asciiTheme="majorHAnsi" w:hAnsiTheme="majorHAnsi" w:cs="Calibri"/>
          <w:sz w:val="22"/>
          <w:szCs w:val="22"/>
        </w:rPr>
        <w:t xml:space="preserve">that </w:t>
      </w:r>
      <w:r w:rsidRPr="00E808A8">
        <w:rPr>
          <w:rFonts w:asciiTheme="majorHAnsi" w:hAnsiTheme="majorHAnsi" w:cs="Calibri"/>
          <w:sz w:val="22"/>
          <w:szCs w:val="22"/>
        </w:rPr>
        <w:t>genetic</w:t>
      </w:r>
      <w:r w:rsidR="00591A02" w:rsidRPr="00E808A8">
        <w:rPr>
          <w:rFonts w:asciiTheme="majorHAnsi" w:hAnsiTheme="majorHAnsi" w:cs="Calibri"/>
          <w:sz w:val="22"/>
          <w:szCs w:val="22"/>
        </w:rPr>
        <w:t xml:space="preserve"> </w:t>
      </w:r>
      <w:r w:rsidR="001F34F1" w:rsidRPr="00E808A8">
        <w:rPr>
          <w:rFonts w:asciiTheme="majorHAnsi" w:hAnsiTheme="majorHAnsi" w:cs="Calibri"/>
          <w:sz w:val="22"/>
          <w:szCs w:val="22"/>
        </w:rPr>
        <w:t>influences on</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BMI</w:t>
      </w:r>
      <w:r w:rsidR="00591A02" w:rsidRPr="00E808A8">
        <w:rPr>
          <w:rFonts w:asciiTheme="majorHAnsi" w:hAnsiTheme="majorHAnsi" w:cs="Calibri"/>
          <w:sz w:val="22"/>
          <w:szCs w:val="22"/>
        </w:rPr>
        <w:t xml:space="preserve"> </w:t>
      </w:r>
      <w:r w:rsidR="001F34F1" w:rsidRPr="00E808A8">
        <w:rPr>
          <w:rFonts w:asciiTheme="majorHAnsi" w:hAnsiTheme="majorHAnsi" w:cs="Calibri"/>
          <w:sz w:val="22"/>
          <w:szCs w:val="22"/>
        </w:rPr>
        <w:t>are</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partly</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different</w:t>
      </w:r>
      <w:r w:rsidR="00591A02" w:rsidRPr="00E808A8">
        <w:rPr>
          <w:rFonts w:asciiTheme="majorHAnsi" w:hAnsiTheme="majorHAnsi" w:cs="Calibri"/>
          <w:sz w:val="22"/>
          <w:szCs w:val="22"/>
        </w:rPr>
        <w:t xml:space="preserve"> </w:t>
      </w:r>
      <w:r w:rsidR="001F34F1" w:rsidRPr="00E808A8">
        <w:rPr>
          <w:rFonts w:asciiTheme="majorHAnsi" w:hAnsiTheme="majorHAnsi" w:cs="Calibri"/>
          <w:sz w:val="22"/>
          <w:szCs w:val="22"/>
        </w:rPr>
        <w:t>at</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these</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two</w:t>
      </w:r>
      <w:r w:rsidR="00591A02" w:rsidRPr="00E808A8">
        <w:rPr>
          <w:rFonts w:asciiTheme="majorHAnsi" w:hAnsiTheme="majorHAnsi" w:cs="Calibri"/>
          <w:sz w:val="22"/>
          <w:szCs w:val="22"/>
        </w:rPr>
        <w:t xml:space="preserve"> </w:t>
      </w:r>
      <w:r w:rsidRPr="00E808A8">
        <w:rPr>
          <w:rFonts w:asciiTheme="majorHAnsi" w:hAnsiTheme="majorHAnsi" w:cs="Calibri"/>
          <w:sz w:val="22"/>
          <w:szCs w:val="22"/>
        </w:rPr>
        <w:t>development</w:t>
      </w:r>
      <w:r w:rsidR="002819BC" w:rsidRPr="00E808A8">
        <w:rPr>
          <w:rFonts w:asciiTheme="majorHAnsi" w:hAnsiTheme="majorHAnsi" w:cs="Calibri"/>
          <w:sz w:val="22"/>
          <w:szCs w:val="22"/>
        </w:rPr>
        <w:t>al</w:t>
      </w:r>
      <w:r w:rsidR="00591A02" w:rsidRPr="00E808A8">
        <w:rPr>
          <w:rFonts w:asciiTheme="majorHAnsi" w:hAnsiTheme="majorHAnsi" w:cs="Calibri"/>
          <w:sz w:val="22"/>
          <w:szCs w:val="22"/>
        </w:rPr>
        <w:t xml:space="preserve"> </w:t>
      </w:r>
      <w:r w:rsidR="002819BC" w:rsidRPr="00E808A8">
        <w:rPr>
          <w:rFonts w:asciiTheme="majorHAnsi" w:hAnsiTheme="majorHAnsi" w:cs="Calibri"/>
          <w:sz w:val="22"/>
          <w:szCs w:val="22"/>
        </w:rPr>
        <w:t>stages</w:t>
      </w:r>
      <w:r w:rsidR="00E060FD" w:rsidRPr="00E808A8">
        <w:rPr>
          <w:rFonts w:asciiTheme="majorHAnsi" w:hAnsiTheme="majorHAnsi" w:cs="Tahoma"/>
          <w:color w:val="222222"/>
          <w:sz w:val="22"/>
          <w:szCs w:val="22"/>
          <w:shd w:val="clear" w:color="auto" w:fill="FFFFFF"/>
        </w:rPr>
        <w:t>.</w:t>
      </w:r>
      <w:r w:rsidR="00B8764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In</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light</w:t>
      </w:r>
      <w:r w:rsidR="00591A02" w:rsidRPr="00E808A8">
        <w:rPr>
          <w:rFonts w:asciiTheme="majorHAnsi" w:hAnsiTheme="majorHAnsi" w:cs="Tahoma"/>
          <w:color w:val="222222"/>
          <w:sz w:val="22"/>
          <w:szCs w:val="22"/>
          <w:shd w:val="clear" w:color="auto" w:fill="FFFFFF"/>
        </w:rPr>
        <w:t xml:space="preserve"> </w:t>
      </w:r>
      <w:r w:rsidR="001F34F1" w:rsidRPr="00E808A8">
        <w:rPr>
          <w:rFonts w:asciiTheme="majorHAnsi" w:hAnsiTheme="majorHAnsi" w:cs="Tahoma"/>
          <w:color w:val="222222"/>
          <w:sz w:val="22"/>
          <w:szCs w:val="22"/>
          <w:shd w:val="clear" w:color="auto" w:fill="FFFFFF"/>
        </w:rPr>
        <w:t xml:space="preserve">of </w:t>
      </w:r>
      <w:r w:rsidR="00E060FD" w:rsidRPr="00E808A8">
        <w:rPr>
          <w:rFonts w:asciiTheme="majorHAnsi" w:hAnsiTheme="majorHAnsi" w:cs="Tahoma"/>
          <w:color w:val="222222"/>
          <w:sz w:val="22"/>
          <w:szCs w:val="22"/>
          <w:shd w:val="clear" w:color="auto" w:fill="FFFFFF"/>
        </w:rPr>
        <w:t>the</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epidemic</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of</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obesity</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in</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children,</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these</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finding</w:t>
      </w:r>
      <w:r w:rsidR="001F34F1" w:rsidRPr="00E808A8">
        <w:rPr>
          <w:rFonts w:asciiTheme="majorHAnsi" w:hAnsiTheme="majorHAnsi" w:cs="Tahoma"/>
          <w:color w:val="222222"/>
          <w:sz w:val="22"/>
          <w:szCs w:val="22"/>
          <w:shd w:val="clear" w:color="auto" w:fill="FFFFFF"/>
        </w:rPr>
        <w:t>s</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are</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important</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to</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inform</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the</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timing</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and</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the</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targets</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of</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prevention</w:t>
      </w:r>
      <w:r w:rsidR="00591A02" w:rsidRPr="00E808A8">
        <w:rPr>
          <w:rFonts w:asciiTheme="majorHAnsi" w:hAnsiTheme="majorHAnsi" w:cs="Tahoma"/>
          <w:color w:val="222222"/>
          <w:sz w:val="22"/>
          <w:szCs w:val="22"/>
          <w:shd w:val="clear" w:color="auto" w:fill="FFFFFF"/>
        </w:rPr>
        <w:t xml:space="preserve"> </w:t>
      </w:r>
      <w:r w:rsidR="00E060FD" w:rsidRPr="00E808A8">
        <w:rPr>
          <w:rFonts w:asciiTheme="majorHAnsi" w:hAnsiTheme="majorHAnsi" w:cs="Tahoma"/>
          <w:color w:val="222222"/>
          <w:sz w:val="22"/>
          <w:szCs w:val="22"/>
          <w:shd w:val="clear" w:color="auto" w:fill="FFFFFF"/>
        </w:rPr>
        <w:t>strategies.</w:t>
      </w:r>
    </w:p>
    <w:p w14:paraId="5A503DEB" w14:textId="77777777" w:rsidR="00E060FD" w:rsidRPr="007957A7" w:rsidRDefault="00E060FD" w:rsidP="00E060FD">
      <w:p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br w:type="page"/>
      </w:r>
    </w:p>
    <w:p w14:paraId="53644A65" w14:textId="72930387" w:rsidR="00E060FD" w:rsidRPr="007957A7" w:rsidRDefault="00E060FD">
      <w:pPr>
        <w:autoSpaceDE w:val="0"/>
        <w:autoSpaceDN w:val="0"/>
        <w:adjustRightInd w:val="0"/>
        <w:spacing w:after="0"/>
        <w:jc w:val="both"/>
        <w:rPr>
          <w:rFonts w:asciiTheme="majorHAnsi" w:hAnsiTheme="majorHAnsi" w:cs="Tahoma"/>
          <w:b/>
          <w:color w:val="222222"/>
          <w:sz w:val="22"/>
          <w:szCs w:val="22"/>
          <w:shd w:val="clear" w:color="auto" w:fill="FFFFFF"/>
        </w:rPr>
      </w:pPr>
      <w:r w:rsidRPr="007957A7">
        <w:rPr>
          <w:rFonts w:asciiTheme="majorHAnsi" w:hAnsiTheme="majorHAnsi" w:cs="Tahoma"/>
          <w:b/>
          <w:color w:val="222222"/>
          <w:sz w:val="22"/>
          <w:szCs w:val="22"/>
          <w:shd w:val="clear" w:color="auto" w:fill="FFFFFF"/>
        </w:rPr>
        <w:lastRenderedPageBreak/>
        <w:t>Main</w:t>
      </w:r>
      <w:r w:rsidR="00591A02" w:rsidRPr="007957A7">
        <w:rPr>
          <w:rFonts w:asciiTheme="majorHAnsi" w:hAnsiTheme="majorHAnsi" w:cs="Tahoma"/>
          <w:b/>
          <w:color w:val="222222"/>
          <w:sz w:val="22"/>
          <w:szCs w:val="22"/>
          <w:shd w:val="clear" w:color="auto" w:fill="FFFFFF"/>
        </w:rPr>
        <w:t xml:space="preserve"> </w:t>
      </w:r>
      <w:r w:rsidRPr="007957A7">
        <w:rPr>
          <w:rFonts w:asciiTheme="majorHAnsi" w:hAnsiTheme="majorHAnsi" w:cs="Tahoma"/>
          <w:b/>
          <w:color w:val="222222"/>
          <w:sz w:val="22"/>
          <w:szCs w:val="22"/>
          <w:shd w:val="clear" w:color="auto" w:fill="FFFFFF"/>
        </w:rPr>
        <w:t>text</w:t>
      </w:r>
      <w:r w:rsidR="001300C8" w:rsidRPr="007957A7">
        <w:rPr>
          <w:rFonts w:asciiTheme="majorHAnsi" w:hAnsiTheme="majorHAnsi" w:cs="Tahoma"/>
          <w:b/>
          <w:color w:val="222222"/>
          <w:sz w:val="22"/>
          <w:szCs w:val="22"/>
          <w:shd w:val="clear" w:color="auto" w:fill="FFFFFF"/>
        </w:rPr>
        <w:t xml:space="preserve">: </w:t>
      </w:r>
      <w:r w:rsidR="004F6E9B">
        <w:rPr>
          <w:rFonts w:asciiTheme="majorHAnsi" w:hAnsiTheme="majorHAnsi" w:cs="Tahoma"/>
          <w:b/>
          <w:color w:val="222222"/>
          <w:sz w:val="22"/>
          <w:szCs w:val="22"/>
          <w:shd w:val="clear" w:color="auto" w:fill="FFFFFF"/>
        </w:rPr>
        <w:t>3630</w:t>
      </w:r>
      <w:r w:rsidR="004F6E9B" w:rsidRPr="007957A7">
        <w:rPr>
          <w:rFonts w:asciiTheme="majorHAnsi" w:hAnsiTheme="majorHAnsi" w:cs="Tahoma"/>
          <w:b/>
          <w:color w:val="222222"/>
          <w:sz w:val="22"/>
          <w:szCs w:val="22"/>
          <w:shd w:val="clear" w:color="auto" w:fill="FFFFFF"/>
        </w:rPr>
        <w:t xml:space="preserve"> </w:t>
      </w:r>
      <w:r w:rsidR="00AD2418" w:rsidRPr="007957A7">
        <w:rPr>
          <w:rFonts w:asciiTheme="majorHAnsi" w:hAnsiTheme="majorHAnsi" w:cs="Tahoma"/>
          <w:b/>
          <w:color w:val="222222"/>
          <w:sz w:val="22"/>
          <w:szCs w:val="22"/>
          <w:shd w:val="clear" w:color="auto" w:fill="FFFFFF"/>
        </w:rPr>
        <w:t>(Abstract, introduction, results and discussion)</w:t>
      </w:r>
    </w:p>
    <w:p w14:paraId="7CE8092E" w14:textId="0CFB4A3B" w:rsidR="001300C8" w:rsidRPr="007957A7" w:rsidRDefault="001300C8">
      <w:pPr>
        <w:autoSpaceDE w:val="0"/>
        <w:autoSpaceDN w:val="0"/>
        <w:adjustRightInd w:val="0"/>
        <w:spacing w:after="0"/>
        <w:jc w:val="both"/>
        <w:rPr>
          <w:rFonts w:asciiTheme="majorHAnsi" w:hAnsiTheme="majorHAnsi" w:cs="Tahoma"/>
          <w:b/>
          <w:color w:val="222222"/>
          <w:sz w:val="22"/>
          <w:szCs w:val="22"/>
          <w:shd w:val="clear" w:color="auto" w:fill="FFFFFF"/>
        </w:rPr>
      </w:pPr>
      <w:r w:rsidRPr="007957A7">
        <w:rPr>
          <w:rFonts w:asciiTheme="majorHAnsi" w:hAnsiTheme="majorHAnsi" w:cs="Tahoma"/>
          <w:b/>
          <w:color w:val="222222"/>
          <w:sz w:val="22"/>
          <w:szCs w:val="22"/>
          <w:shd w:val="clear" w:color="auto" w:fill="FFFFFF"/>
        </w:rPr>
        <w:t>Methods:</w:t>
      </w:r>
      <w:r w:rsidR="00AD2418" w:rsidRPr="007957A7">
        <w:rPr>
          <w:rFonts w:asciiTheme="majorHAnsi" w:hAnsiTheme="majorHAnsi" w:cs="Tahoma"/>
          <w:b/>
          <w:color w:val="222222"/>
          <w:sz w:val="22"/>
          <w:szCs w:val="22"/>
          <w:shd w:val="clear" w:color="auto" w:fill="FFFFFF"/>
        </w:rPr>
        <w:t xml:space="preserve"> 3</w:t>
      </w:r>
      <w:r w:rsidR="004F6E9B">
        <w:rPr>
          <w:rFonts w:asciiTheme="majorHAnsi" w:hAnsiTheme="majorHAnsi" w:cs="Tahoma"/>
          <w:b/>
          <w:color w:val="222222"/>
          <w:sz w:val="22"/>
          <w:szCs w:val="22"/>
          <w:shd w:val="clear" w:color="auto" w:fill="FFFFFF"/>
        </w:rPr>
        <w:t>740</w:t>
      </w:r>
    </w:p>
    <w:p w14:paraId="4986DF5B" w14:textId="77777777" w:rsidR="00E060FD" w:rsidRPr="007957A7" w:rsidRDefault="00E060FD" w:rsidP="00604664">
      <w:pPr>
        <w:autoSpaceDE w:val="0"/>
        <w:autoSpaceDN w:val="0"/>
        <w:adjustRightInd w:val="0"/>
        <w:spacing w:before="240"/>
        <w:jc w:val="both"/>
        <w:rPr>
          <w:rFonts w:asciiTheme="majorHAnsi" w:hAnsiTheme="majorHAnsi" w:cs="Tahoma"/>
          <w:b/>
          <w:color w:val="222222"/>
          <w:sz w:val="22"/>
          <w:szCs w:val="22"/>
          <w:shd w:val="clear" w:color="auto" w:fill="FFFFFF"/>
        </w:rPr>
      </w:pPr>
      <w:r w:rsidRPr="007957A7">
        <w:rPr>
          <w:rFonts w:asciiTheme="majorHAnsi" w:hAnsiTheme="majorHAnsi" w:cs="Tahoma"/>
          <w:b/>
          <w:color w:val="222222"/>
          <w:sz w:val="22"/>
          <w:szCs w:val="22"/>
          <w:shd w:val="clear" w:color="auto" w:fill="FFFFFF"/>
        </w:rPr>
        <w:t>Introduction</w:t>
      </w:r>
    </w:p>
    <w:p w14:paraId="563377A8" w14:textId="649FB96F" w:rsidR="00E060FD" w:rsidRPr="007957A7" w:rsidRDefault="002B56F2" w:rsidP="00E060FD">
      <w:p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 xml:space="preserve">Childhood obesity </w:t>
      </w:r>
      <w:r w:rsidR="00E060FD" w:rsidRPr="007957A7">
        <w:rPr>
          <w:rFonts w:asciiTheme="majorHAnsi" w:hAnsiTheme="majorHAnsi" w:cs="Tahoma"/>
          <w:color w:val="222222"/>
          <w:sz w:val="22"/>
          <w:szCs w:val="22"/>
          <w:shd w:val="clear" w:color="auto" w:fill="FFFFFF"/>
        </w:rPr>
        <w:t>and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 xml:space="preserve">its relation </w:t>
      </w:r>
      <w:r w:rsidR="005D3E7D" w:rsidRPr="007957A7">
        <w:rPr>
          <w:rFonts w:asciiTheme="majorHAnsi" w:hAnsiTheme="majorHAnsi" w:cs="Tahoma"/>
          <w:color w:val="222222"/>
          <w:sz w:val="22"/>
          <w:szCs w:val="22"/>
          <w:shd w:val="clear" w:color="auto" w:fill="FFFFFF"/>
        </w:rPr>
        <w:t>to</w:t>
      </w:r>
      <w:r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later</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adult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health,</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social</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inequality</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and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psycho-social</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well-being</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remains</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one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of</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the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most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important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unsolved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health</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concerns</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of</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the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21</w:t>
      </w:r>
      <w:r w:rsidR="00E060FD" w:rsidRPr="007957A7">
        <w:rPr>
          <w:rFonts w:asciiTheme="majorHAnsi" w:hAnsiTheme="majorHAnsi" w:cs="Tahoma"/>
          <w:color w:val="222222"/>
          <w:sz w:val="22"/>
          <w:szCs w:val="22"/>
          <w:shd w:val="clear" w:color="auto" w:fill="FFFFFF"/>
          <w:vertAlign w:val="superscript"/>
        </w:rPr>
        <w:t>st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Century</w:t>
      </w:r>
      <w:r w:rsidR="008241D7" w:rsidRPr="00517ED6">
        <w:rPr>
          <w:rFonts w:asciiTheme="majorHAnsi" w:hAnsiTheme="majorHAnsi" w:cs="Tahoma"/>
          <w:color w:val="222222"/>
          <w:sz w:val="22"/>
          <w:szCs w:val="22"/>
          <w:shd w:val="clear" w:color="auto" w:fill="FFFFFF"/>
        </w:rPr>
        <w:fldChar w:fldCharType="begin">
          <w:fldData xml:space="preserve">PEVuZE5vdGU+PENpdGU+PEF1dGhvcj5GcmFua3M8L0F1dGhvcj48WWVhcj4yMDEwPC9ZZWFyPjxS
ZWNOdW0+MTI5PC9SZWNOdW0+PERpc3BsYXlUZXh0PlsxXTwvRGlzcGxheVRleHQ+PHJlY29yZD48
cmVjLW51bWJlcj4xMjk8L3JlYy1udW1iZXI+PGZvcmVpZ24ta2V5cz48a2V5IGFwcD0iRU4iIGRi
LWlkPSJ0dnpzeHRzcjFzdDB3OGV2OXgxcHAyenZmejIyeHI5YXM1dnYiIHRpbWVzdGFtcD0iMTUz
Mjk0MTk5OSI+MTI5PC9rZXk+PC9mb3JlaWduLWtleXM+PHJlZi10eXBlIG5hbWU9IkpvdXJuYWwg
QXJ0aWNsZSI+MTc8L3JlZi10eXBlPjxjb250cmlidXRvcnM+PGF1dGhvcnM+PGF1dGhvcj5GcmFu
a3MsIFAuIFcuPC9hdXRob3I+PGF1dGhvcj5IYW5zb24sIFIuIEwuPC9hdXRob3I+PGF1dGhvcj5L
bm93bGVyLCBXLiBDLjwvYXV0aG9yPjxhdXRob3I+U2lldmVycywgTS4gTC48L2F1dGhvcj48YXV0
aG9yPkJlbm5ldHQsIFAuIEguPC9hdXRob3I+PGF1dGhvcj5Mb29rZXIsIEguIEMuPC9hdXRob3I+
PC9hdXRob3JzPjwvY29udHJpYnV0b3JzPjxhdXRoLWFkZHJlc3M+VW1lYSBVbml2IEhvc3AsIEdl
bmV0IEVwaWRlbWlvbCAmYW1wOyBDbGluIFJlcyBHcnAsIERlcHQgUHVibCBIbHRoICZhbXA7IENs
aW4gTWVkLCBNZWQgU2VjdCwgUy05MDE4NyBVbWVhLCBTd2VkZW4mI3hEO05JRERLLCBEaWFiZXQg
RXBpZGVtaW9sICZhbXA7IENsaW4gUmVzIFNlY3QsIE5JSCwgUGhvZW5peCwgQVogVVNBJiN4RDtV
bml2IENhbWJyaWRnZSwgSW5zdCBNZXRhYiBTY2ksIE1SQywgRXBpZGVtaW9sIFVuaXQsIENhbWJy
aWRnZSwgRW5nbGFuZCYjeEQ7TXQgU2luYWkgU2NoIE1lZCwgTmV3IFlvcmssIE5ZIFVTQTwvYXV0
aC1hZGRyZXNzPjx0aXRsZXM+PHRpdGxlPkNoaWxkaG9vZCBPYmVzaXR5LCBPdGhlciBDYXJkaW92
YXNjdWxhciBSaXNrIEZhY3RvcnMsIGFuZCBQcmVtYXR1cmUgRGVhdGg8L3RpdGxlPjxzZWNvbmRh
cnktdGl0bGU+TmV3IEVuZ2xhbmQgSm91cm5hbCBvZiBNZWRpY2luZTwvc2Vjb25kYXJ5LXRpdGxl
PjxhbHQtdGl0bGU+TmV3IEVuZ2wgSiBNZWQ8L2FsdC10aXRsZT48L3RpdGxlcz48cGVyaW9kaWNh
bD48ZnVsbC10aXRsZT5OZXcgRW5nbGFuZCBKb3VybmFsIG9mIE1lZGljaW5lPC9mdWxsLXRpdGxl
PjxhYmJyLTE+TmV3IEVuZ2wgSiBNZWQ8L2FiYnItMT48L3BlcmlvZGljYWw+PGFsdC1wZXJpb2Rp
Y2FsPjxmdWxsLXRpdGxlPk5ldyBFbmdsYW5kIEpvdXJuYWwgb2YgTWVkaWNpbmU8L2Z1bGwtdGl0
bGU+PGFiYnItMT5OZXcgRW5nbCBKIE1lZDwvYWJici0xPjwvYWx0LXBlcmlvZGljYWw+PHBhZ2Vz
PjQ4NS00OTM8L3BhZ2VzPjx2b2x1bWU+MzYyPC92b2x1bWU+PG51bWJlcj42PC9udW1iZXI+PGtl
eXdvcmRzPjxrZXl3b3JkPmJvZHktbWFzcyBpbmRleDwva2V5d29yZD48a2V5d29yZD5waW1hLWlu
ZGlhbnM8L2tleXdvcmQ+PGtleXdvcmQ+dW5pdGVkLXN0YXRlczwva2V5d29yZD48a2V5d29yZD5t
ZXRhYm9saWMgc3luZHJvbWU8L2tleXdvcmQ+PGtleXdvcmQ+ZGlhYmV0ZXMtbWVsbGl0dXM8L2tl
eXdvcmQ+PGtleXdvcmQ+dXMgY2hpbGRyZW48L2tleXdvcmQ+PGtleXdvcmQ+Zm9sbG93LXVwPC9r
ZXl3b3JkPjxrZXl3b3JkPm1vcnRhbGl0eTwva2V5d29yZD48a2V5d29yZD5hZG9sZXNjZW50czwv
a2V5d29yZD48a2V5d29yZD5vdmVyd2VpZ2h0PC9rZXl3b3JkPjwva2V5d29yZHM+PGRhdGVzPjx5
ZWFyPjIwMTA8L3llYXI+PHB1Yi1kYXRlcz48ZGF0ZT5GZWIgMTE8L2RhdGU+PC9wdWItZGF0ZXM+
PC9kYXRlcz48aXNibj4wMDI4LTQ3OTM8L2lzYm4+PGFjY2Vzc2lvbi1udW0+V09TOjAwMDI3NDM5
NzIwMDAwNTwvYWNjZXNzaW9uLW51bT48dXJscz48cmVsYXRlZC11cmxzPjx1cmw+Jmx0O0dvIHRv
IElTSSZndDs6Ly9XT1M6MDAwMjc0Mzk3MjAwMDA1PC91cmw+PC9yZWxhdGVkLXVybHM+PC91cmxz
PjxlbGVjdHJvbmljLXJlc291cmNlLW51bT5ET0kgMTAuMTA1Ni9ORUpNb2EwOTA0MTMwPC9lbGVj
dHJvbmljLXJlc291cmNlLW51bT48bGFuZ3VhZ2U+RW5nbGlzaDwvbGFuZ3VhZ2U+PC9yZWNvcmQ+
PC9DaXRlPjwvRW5kTm90ZT4A
</w:fldData>
        </w:fldChar>
      </w:r>
      <w:r w:rsidR="008241D7" w:rsidRPr="007957A7">
        <w:rPr>
          <w:rFonts w:asciiTheme="majorHAnsi" w:hAnsiTheme="majorHAnsi" w:cs="Tahoma"/>
          <w:color w:val="222222"/>
          <w:sz w:val="22"/>
          <w:szCs w:val="22"/>
          <w:shd w:val="clear" w:color="auto" w:fill="FFFFFF"/>
        </w:rPr>
        <w:instrText xml:space="preserve"> ADDIN EN.CITE </w:instrText>
      </w:r>
      <w:r w:rsidR="008241D7" w:rsidRPr="007D08ED">
        <w:rPr>
          <w:rFonts w:asciiTheme="majorHAnsi" w:hAnsiTheme="majorHAnsi" w:cs="Tahoma"/>
          <w:color w:val="222222"/>
          <w:sz w:val="22"/>
          <w:szCs w:val="22"/>
          <w:shd w:val="clear" w:color="auto" w:fill="FFFFFF"/>
        </w:rPr>
        <w:fldChar w:fldCharType="begin">
          <w:fldData xml:space="preserve">PEVuZE5vdGU+PENpdGU+PEF1dGhvcj5GcmFua3M8L0F1dGhvcj48WWVhcj4yMDEwPC9ZZWFyPjxS
ZWNOdW0+MTI5PC9SZWNOdW0+PERpc3BsYXlUZXh0PlsxXTwvRGlzcGxheVRleHQ+PHJlY29yZD48
cmVjLW51bWJlcj4xMjk8L3JlYy1udW1iZXI+PGZvcmVpZ24ta2V5cz48a2V5IGFwcD0iRU4iIGRi
LWlkPSJ0dnpzeHRzcjFzdDB3OGV2OXgxcHAyenZmejIyeHI5YXM1dnYiIHRpbWVzdGFtcD0iMTUz
Mjk0MTk5OSI+MTI5PC9rZXk+PC9mb3JlaWduLWtleXM+PHJlZi10eXBlIG5hbWU9IkpvdXJuYWwg
QXJ0aWNsZSI+MTc8L3JlZi10eXBlPjxjb250cmlidXRvcnM+PGF1dGhvcnM+PGF1dGhvcj5GcmFu
a3MsIFAuIFcuPC9hdXRob3I+PGF1dGhvcj5IYW5zb24sIFIuIEwuPC9hdXRob3I+PGF1dGhvcj5L
bm93bGVyLCBXLiBDLjwvYXV0aG9yPjxhdXRob3I+U2lldmVycywgTS4gTC48L2F1dGhvcj48YXV0
aG9yPkJlbm5ldHQsIFAuIEguPC9hdXRob3I+PGF1dGhvcj5Mb29rZXIsIEguIEMuPC9hdXRob3I+
PC9hdXRob3JzPjwvY29udHJpYnV0b3JzPjxhdXRoLWFkZHJlc3M+VW1lYSBVbml2IEhvc3AsIEdl
bmV0IEVwaWRlbWlvbCAmYW1wOyBDbGluIFJlcyBHcnAsIERlcHQgUHVibCBIbHRoICZhbXA7IENs
aW4gTWVkLCBNZWQgU2VjdCwgUy05MDE4NyBVbWVhLCBTd2VkZW4mI3hEO05JRERLLCBEaWFiZXQg
RXBpZGVtaW9sICZhbXA7IENsaW4gUmVzIFNlY3QsIE5JSCwgUGhvZW5peCwgQVogVVNBJiN4RDtV
bml2IENhbWJyaWRnZSwgSW5zdCBNZXRhYiBTY2ksIE1SQywgRXBpZGVtaW9sIFVuaXQsIENhbWJy
aWRnZSwgRW5nbGFuZCYjeEQ7TXQgU2luYWkgU2NoIE1lZCwgTmV3IFlvcmssIE5ZIFVTQTwvYXV0
aC1hZGRyZXNzPjx0aXRsZXM+PHRpdGxlPkNoaWxkaG9vZCBPYmVzaXR5LCBPdGhlciBDYXJkaW92
YXNjdWxhciBSaXNrIEZhY3RvcnMsIGFuZCBQcmVtYXR1cmUgRGVhdGg8L3RpdGxlPjxzZWNvbmRh
cnktdGl0bGU+TmV3IEVuZ2xhbmQgSm91cm5hbCBvZiBNZWRpY2luZTwvc2Vjb25kYXJ5LXRpdGxl
PjxhbHQtdGl0bGU+TmV3IEVuZ2wgSiBNZWQ8L2FsdC10aXRsZT48L3RpdGxlcz48cGVyaW9kaWNh
bD48ZnVsbC10aXRsZT5OZXcgRW5nbGFuZCBKb3VybmFsIG9mIE1lZGljaW5lPC9mdWxsLXRpdGxl
PjxhYmJyLTE+TmV3IEVuZ2wgSiBNZWQ8L2FiYnItMT48L3BlcmlvZGljYWw+PGFsdC1wZXJpb2Rp
Y2FsPjxmdWxsLXRpdGxlPk5ldyBFbmdsYW5kIEpvdXJuYWwgb2YgTWVkaWNpbmU8L2Z1bGwtdGl0
bGU+PGFiYnItMT5OZXcgRW5nbCBKIE1lZDwvYWJici0xPjwvYWx0LXBlcmlvZGljYWw+PHBhZ2Vz
PjQ4NS00OTM8L3BhZ2VzPjx2b2x1bWU+MzYyPC92b2x1bWU+PG51bWJlcj42PC9udW1iZXI+PGtl
eXdvcmRzPjxrZXl3b3JkPmJvZHktbWFzcyBpbmRleDwva2V5d29yZD48a2V5d29yZD5waW1hLWlu
ZGlhbnM8L2tleXdvcmQ+PGtleXdvcmQ+dW5pdGVkLXN0YXRlczwva2V5d29yZD48a2V5d29yZD5t
ZXRhYm9saWMgc3luZHJvbWU8L2tleXdvcmQ+PGtleXdvcmQ+ZGlhYmV0ZXMtbWVsbGl0dXM8L2tl
eXdvcmQ+PGtleXdvcmQ+dXMgY2hpbGRyZW48L2tleXdvcmQ+PGtleXdvcmQ+Zm9sbG93LXVwPC9r
ZXl3b3JkPjxrZXl3b3JkPm1vcnRhbGl0eTwva2V5d29yZD48a2V5d29yZD5hZG9sZXNjZW50czwv
a2V5d29yZD48a2V5d29yZD5vdmVyd2VpZ2h0PC9rZXl3b3JkPjwva2V5d29yZHM+PGRhdGVzPjx5
ZWFyPjIwMTA8L3llYXI+PHB1Yi1kYXRlcz48ZGF0ZT5GZWIgMTE8L2RhdGU+PC9wdWItZGF0ZXM+
PC9kYXRlcz48aXNibj4wMDI4LTQ3OTM8L2lzYm4+PGFjY2Vzc2lvbi1udW0+V09TOjAwMDI3NDM5
NzIwMDAwNTwvYWNjZXNzaW9uLW51bT48dXJscz48cmVsYXRlZC11cmxzPjx1cmw+Jmx0O0dvIHRv
IElTSSZndDs6Ly9XT1M6MDAwMjc0Mzk3MjAwMDA1PC91cmw+PC9yZWxhdGVkLXVybHM+PC91cmxz
PjxlbGVjdHJvbmljLXJlc291cmNlLW51bT5ET0kgMTAuMTA1Ni9ORUpNb2EwOTA0MTMwPC9lbGVj
dHJvbmljLXJlc291cmNlLW51bT48bGFuZ3VhZ2U+RW5nbGlzaDwvbGFuZ3VhZ2U+PC9yZWNvcmQ+
PC9DaXRlPjwvRW5kTm90ZT4A
</w:fldData>
        </w:fldChar>
      </w:r>
      <w:r w:rsidR="008241D7" w:rsidRPr="007957A7">
        <w:rPr>
          <w:rFonts w:asciiTheme="majorHAnsi" w:hAnsiTheme="majorHAnsi" w:cs="Tahoma"/>
          <w:color w:val="222222"/>
          <w:sz w:val="22"/>
          <w:szCs w:val="22"/>
          <w:shd w:val="clear" w:color="auto" w:fill="FFFFFF"/>
        </w:rPr>
        <w:instrText xml:space="preserve"> ADDIN EN.CITE.DATA </w:instrText>
      </w:r>
      <w:r w:rsidR="008241D7" w:rsidRPr="007D08ED">
        <w:rPr>
          <w:rFonts w:asciiTheme="majorHAnsi" w:hAnsiTheme="majorHAnsi" w:cs="Tahoma"/>
          <w:color w:val="222222"/>
          <w:sz w:val="22"/>
          <w:szCs w:val="22"/>
          <w:shd w:val="clear" w:color="auto" w:fill="FFFFFF"/>
        </w:rPr>
      </w:r>
      <w:r w:rsidR="008241D7" w:rsidRPr="007D08ED">
        <w:rPr>
          <w:rFonts w:asciiTheme="majorHAnsi" w:hAnsiTheme="majorHAnsi" w:cs="Tahoma"/>
          <w:color w:val="222222"/>
          <w:sz w:val="22"/>
          <w:szCs w:val="22"/>
          <w:shd w:val="clear" w:color="auto" w:fill="FFFFFF"/>
        </w:rPr>
        <w:fldChar w:fldCharType="end"/>
      </w:r>
      <w:r w:rsidR="008241D7" w:rsidRPr="00517ED6">
        <w:rPr>
          <w:rFonts w:asciiTheme="majorHAnsi" w:hAnsiTheme="majorHAnsi" w:cs="Tahoma"/>
          <w:color w:val="222222"/>
          <w:sz w:val="22"/>
          <w:szCs w:val="22"/>
          <w:shd w:val="clear" w:color="auto" w:fill="FFFFFF"/>
        </w:rPr>
      </w:r>
      <w:r w:rsidR="008241D7" w:rsidRPr="00517ED6">
        <w:rPr>
          <w:rFonts w:asciiTheme="majorHAnsi" w:hAnsiTheme="majorHAnsi" w:cs="Tahoma"/>
          <w:color w:val="222222"/>
          <w:sz w:val="22"/>
          <w:szCs w:val="22"/>
          <w:shd w:val="clear" w:color="auto" w:fill="FFFFFF"/>
        </w:rPr>
        <w:fldChar w:fldCharType="separate"/>
      </w:r>
      <w:r w:rsidR="008241D7" w:rsidRPr="007957A7">
        <w:rPr>
          <w:rFonts w:asciiTheme="majorHAnsi" w:hAnsiTheme="majorHAnsi" w:cs="Tahoma"/>
          <w:noProof/>
          <w:color w:val="222222"/>
          <w:sz w:val="22"/>
          <w:szCs w:val="22"/>
          <w:shd w:val="clear" w:color="auto" w:fill="FFFFFF"/>
        </w:rPr>
        <w:t>[</w:t>
      </w:r>
      <w:hyperlink w:anchor="_ENREF_1" w:tooltip="Franks, 2010 #129" w:history="1">
        <w:r w:rsidR="009C72D5" w:rsidRPr="007957A7">
          <w:rPr>
            <w:rFonts w:asciiTheme="majorHAnsi" w:hAnsiTheme="majorHAnsi" w:cs="Tahoma"/>
            <w:noProof/>
            <w:color w:val="222222"/>
            <w:sz w:val="22"/>
            <w:szCs w:val="22"/>
            <w:shd w:val="clear" w:color="auto" w:fill="FFFFFF"/>
          </w:rPr>
          <w:t>1</w:t>
        </w:r>
      </w:hyperlink>
      <w:r w:rsidR="008241D7" w:rsidRPr="007957A7">
        <w:rPr>
          <w:rFonts w:asciiTheme="majorHAnsi" w:hAnsiTheme="majorHAnsi" w:cs="Tahoma"/>
          <w:noProof/>
          <w:color w:val="222222"/>
          <w:sz w:val="22"/>
          <w:szCs w:val="22"/>
          <w:shd w:val="clear" w:color="auto" w:fill="FFFFFF"/>
        </w:rPr>
        <w:t>]</w:t>
      </w:r>
      <w:r w:rsidR="008241D7" w:rsidRPr="00517ED6">
        <w:rPr>
          <w:rFonts w:asciiTheme="majorHAnsi" w:hAnsiTheme="majorHAnsi" w:cs="Tahoma"/>
          <w:color w:val="222222"/>
          <w:sz w:val="22"/>
          <w:szCs w:val="22"/>
          <w:shd w:val="clear" w:color="auto" w:fill="FFFFFF"/>
        </w:rPr>
        <w:fldChar w:fldCharType="end"/>
      </w:r>
      <w:r w:rsidR="00E060FD" w:rsidRPr="007957A7">
        <w:rPr>
          <w:rFonts w:asciiTheme="majorHAnsi" w:hAnsiTheme="majorHAnsi" w:cs="Tahoma"/>
          <w:color w:val="222222"/>
          <w:sz w:val="22"/>
          <w:szCs w:val="22"/>
          <w:shd w:val="clear" w:color="auto" w:fill="FFFFFF"/>
        </w:rPr>
        <w: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lang w:val="en-GB"/>
        </w:rPr>
        <w:t>Epidemiological</w:t>
      </w:r>
      <w:r w:rsidR="00591A02" w:rsidRPr="007957A7">
        <w:rPr>
          <w:rFonts w:asciiTheme="majorHAnsi" w:hAnsiTheme="majorHAnsi" w:cs="Tahoma"/>
          <w:color w:val="222222"/>
          <w:sz w:val="22"/>
          <w:szCs w:val="22"/>
          <w:shd w:val="clear" w:color="auto" w:fill="FFFFFF"/>
          <w:lang w:val="en-GB"/>
        </w:rPr>
        <w:t xml:space="preserve"> </w:t>
      </w:r>
      <w:r w:rsidR="00A349B2" w:rsidRPr="007957A7">
        <w:rPr>
          <w:rFonts w:asciiTheme="majorHAnsi" w:hAnsiTheme="majorHAnsi" w:cs="Tahoma"/>
          <w:color w:val="222222"/>
          <w:sz w:val="22"/>
          <w:szCs w:val="22"/>
          <w:shd w:val="clear" w:color="auto" w:fill="FFFFFF"/>
          <w:lang w:val="en-GB"/>
        </w:rPr>
        <w:t xml:space="preserve">studies </w:t>
      </w:r>
      <w:r w:rsidR="00E060FD" w:rsidRPr="007957A7">
        <w:rPr>
          <w:rFonts w:asciiTheme="majorHAnsi" w:hAnsiTheme="majorHAnsi" w:cs="Tahoma"/>
          <w:color w:val="222222"/>
          <w:sz w:val="22"/>
          <w:szCs w:val="22"/>
          <w:shd w:val="clear" w:color="auto" w:fill="FFFFFF"/>
          <w:lang w:val="en-GB"/>
        </w:rPr>
        <w:t>have</w:t>
      </w:r>
      <w:r w:rsidR="00591A02" w:rsidRPr="007957A7">
        <w:rPr>
          <w:rFonts w:asciiTheme="majorHAnsi" w:hAnsiTheme="majorHAnsi" w:cs="Tahoma"/>
          <w:color w:val="222222"/>
          <w:sz w:val="22"/>
          <w:szCs w:val="22"/>
          <w:shd w:val="clear" w:color="auto" w:fill="FFFFFF"/>
          <w:lang w:val="en-GB"/>
        </w:rPr>
        <w:t xml:space="preserve"> </w:t>
      </w:r>
      <w:r w:rsidR="001F34F1" w:rsidRPr="007957A7">
        <w:rPr>
          <w:rFonts w:asciiTheme="majorHAnsi" w:hAnsiTheme="majorHAnsi" w:cs="Tahoma"/>
          <w:color w:val="222222"/>
          <w:sz w:val="22"/>
          <w:szCs w:val="22"/>
          <w:shd w:val="clear" w:color="auto" w:fill="FFFFFF"/>
          <w:lang w:val="en-GB"/>
        </w:rPr>
        <w:t xml:space="preserve">revealed </w:t>
      </w:r>
      <w:r w:rsidR="00E060FD" w:rsidRPr="007957A7">
        <w:rPr>
          <w:rFonts w:asciiTheme="majorHAnsi" w:hAnsiTheme="majorHAnsi" w:cs="Tahoma"/>
          <w:color w:val="222222"/>
          <w:sz w:val="22"/>
          <w:szCs w:val="22"/>
          <w:shd w:val="clear" w:color="auto" w:fill="FFFFFF"/>
          <w:lang w:val="en-GB"/>
        </w:rPr>
        <w:t>unambiguous</w:t>
      </w:r>
      <w:r w:rsidR="00591A02" w:rsidRPr="007957A7">
        <w:rPr>
          <w:rFonts w:asciiTheme="majorHAnsi" w:hAnsiTheme="majorHAnsi" w:cs="Tahoma"/>
          <w:color w:val="222222"/>
          <w:sz w:val="22"/>
          <w:szCs w:val="22"/>
          <w:shd w:val="clear" w:color="auto" w:fill="FFFFFF"/>
          <w:lang w:val="en-GB"/>
        </w:rPr>
        <w:t xml:space="preserve"> </w:t>
      </w:r>
      <w:r w:rsidR="00E060FD" w:rsidRPr="007957A7">
        <w:rPr>
          <w:rFonts w:asciiTheme="majorHAnsi" w:hAnsiTheme="majorHAnsi" w:cs="Tahoma"/>
          <w:color w:val="222222"/>
          <w:sz w:val="22"/>
          <w:szCs w:val="22"/>
          <w:shd w:val="clear" w:color="auto" w:fill="FFFFFF"/>
        </w:rPr>
        <w:t>associations</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between</w:t>
      </w:r>
      <w:r w:rsidR="00BB75A4" w:rsidRPr="007957A7">
        <w:rPr>
          <w:rFonts w:asciiTheme="majorHAnsi" w:hAnsiTheme="majorHAnsi" w:cs="Tahoma"/>
          <w:color w:val="222222"/>
          <w:sz w:val="22"/>
          <w:szCs w:val="22"/>
          <w:shd w:val="clear" w:color="auto" w:fill="FFFFFF"/>
        </w:rPr>
        <w:t xml:space="preserve"> </w:t>
      </w:r>
      <w:r w:rsidR="009310BE" w:rsidRPr="007957A7">
        <w:rPr>
          <w:rFonts w:asciiTheme="majorHAnsi" w:hAnsiTheme="majorHAnsi" w:cs="Tahoma"/>
          <w:color w:val="222222"/>
          <w:sz w:val="22"/>
          <w:szCs w:val="22"/>
          <w:shd w:val="clear" w:color="auto" w:fill="FFFFFF"/>
        </w:rPr>
        <w:t xml:space="preserve">alterations </w:t>
      </w:r>
      <w:r w:rsidR="007717EF" w:rsidRPr="007957A7">
        <w:rPr>
          <w:rFonts w:asciiTheme="majorHAnsi" w:hAnsiTheme="majorHAnsi" w:cs="Tahoma"/>
          <w:color w:val="222222"/>
          <w:sz w:val="22"/>
          <w:szCs w:val="22"/>
          <w:shd w:val="clear" w:color="auto" w:fill="FFFFFF"/>
        </w:rPr>
        <w:t>of</w:t>
      </w:r>
      <w:r w:rsidR="009310BE" w:rsidRPr="007957A7">
        <w:rPr>
          <w:rFonts w:asciiTheme="majorHAnsi" w:hAnsiTheme="majorHAnsi" w:cs="Tahoma"/>
          <w:color w:val="222222"/>
          <w:sz w:val="22"/>
          <w:szCs w:val="22"/>
          <w:shd w:val="clear" w:color="auto" w:fill="FFFFFF"/>
        </w:rPr>
        <w:t xml:space="preserve"> </w:t>
      </w:r>
      <w:r w:rsidR="00BB75A4" w:rsidRPr="007957A7">
        <w:rPr>
          <w:rFonts w:asciiTheme="majorHAnsi" w:hAnsiTheme="majorHAnsi" w:cs="Tahoma"/>
          <w:color w:val="222222"/>
          <w:sz w:val="22"/>
          <w:szCs w:val="22"/>
          <w:shd w:val="clear" w:color="auto" w:fill="FFFFFF"/>
        </w:rPr>
        <w:t>childhood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BMI</w:t>
      </w:r>
      <w:r w:rsidR="00591A02" w:rsidRPr="007957A7">
        <w:rPr>
          <w:rFonts w:asciiTheme="majorHAnsi" w:hAnsiTheme="majorHAnsi" w:cs="Tahoma"/>
          <w:color w:val="222222"/>
          <w:sz w:val="22"/>
          <w:szCs w:val="22"/>
          <w:shd w:val="clear" w:color="auto" w:fill="FFFFFF"/>
        </w:rPr>
        <w:t xml:space="preserve"> </w:t>
      </w:r>
      <w:r w:rsidR="001F34F1" w:rsidRPr="007957A7">
        <w:rPr>
          <w:rFonts w:asciiTheme="majorHAnsi" w:hAnsiTheme="majorHAnsi" w:cs="Tahoma"/>
          <w:color w:val="222222"/>
          <w:sz w:val="22"/>
          <w:szCs w:val="22"/>
          <w:shd w:val="clear" w:color="auto" w:fill="FFFFFF"/>
        </w:rPr>
        <w:t xml:space="preserve">trajectory </w:t>
      </w:r>
      <w:r w:rsidR="00E060FD" w:rsidRPr="007957A7">
        <w:rPr>
          <w:rFonts w:asciiTheme="majorHAnsi" w:hAnsiTheme="majorHAnsi" w:cs="Tahoma"/>
          <w:color w:val="222222"/>
          <w:sz w:val="22"/>
          <w:szCs w:val="22"/>
          <w:shd w:val="clear" w:color="auto" w:fill="FFFFFF"/>
        </w:rPr>
        <w:t>and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risk</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of</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adult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obesity</w:t>
      </w:r>
      <w:r w:rsidR="00591A02" w:rsidRPr="007957A7">
        <w:rPr>
          <w:rFonts w:asciiTheme="majorHAnsi" w:hAnsiTheme="majorHAnsi" w:cs="Tahoma"/>
          <w:color w:val="222222"/>
          <w:sz w:val="22"/>
          <w:szCs w:val="22"/>
          <w:shd w:val="clear" w:color="auto" w:fill="FFFFFF"/>
        </w:rPr>
        <w:t xml:space="preserve"> </w:t>
      </w:r>
      <w:r w:rsidR="00AD2418" w:rsidRPr="007957A7">
        <w:rPr>
          <w:rFonts w:asciiTheme="majorHAnsi" w:hAnsiTheme="majorHAnsi" w:cs="Tahoma"/>
          <w:color w:val="222222"/>
          <w:sz w:val="22"/>
          <w:szCs w:val="22"/>
          <w:shd w:val="clear" w:color="auto" w:fill="FFFFFF"/>
        </w:rPr>
        <w:t xml:space="preserve">and </w:t>
      </w:r>
      <w:r w:rsidR="009310BE" w:rsidRPr="007957A7">
        <w:rPr>
          <w:rFonts w:asciiTheme="majorHAnsi" w:hAnsiTheme="majorHAnsi" w:cs="Tahoma"/>
          <w:color w:val="222222"/>
          <w:sz w:val="22"/>
          <w:szCs w:val="22"/>
          <w:shd w:val="clear" w:color="auto" w:fill="FFFFFF"/>
        </w:rPr>
        <w:t>multi</w:t>
      </w:r>
      <w:r w:rsidR="00E060FD" w:rsidRPr="007957A7">
        <w:rPr>
          <w:rFonts w:asciiTheme="majorHAnsi" w:hAnsiTheme="majorHAnsi" w:cs="Tahoma"/>
          <w:color w:val="222222"/>
          <w:sz w:val="22"/>
          <w:szCs w:val="22"/>
          <w:shd w:val="clear" w:color="auto" w:fill="FFFFFF"/>
        </w:rPr>
        <w:t>-morbidities</w:t>
      </w:r>
      <w:r w:rsidR="003B1DE1" w:rsidRPr="007957A7">
        <w:rPr>
          <w:rFonts w:asciiTheme="majorHAnsi" w:hAnsiTheme="majorHAnsi" w:cs="Tahoma"/>
          <w:color w:val="222222"/>
          <w:sz w:val="22"/>
          <w:szCs w:val="22"/>
          <w:shd w:val="clear" w:color="auto" w:fill="FFFFFF"/>
        </w:rPr>
        <w: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including</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type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2</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diabetes</w:t>
      </w:r>
      <w:r w:rsidR="008241D7" w:rsidRPr="00517ED6">
        <w:rPr>
          <w:rFonts w:asciiTheme="majorHAnsi" w:hAnsiTheme="majorHAnsi" w:cs="Tahoma"/>
          <w:color w:val="222222"/>
          <w:sz w:val="22"/>
          <w:szCs w:val="22"/>
          <w:shd w:val="clear" w:color="auto" w:fill="FFFFFF"/>
        </w:rPr>
        <w:fldChar w:fldCharType="begin">
          <w:fldData xml:space="preserve">PEVuZE5vdGU+PENpdGU+PEF1dGhvcj5CamVycmVnYWFyZDwvQXV0aG9yPjxZZWFyPjIwMTg8L1ll
YXI+PFJlY051bT4xMzE8L1JlY051bT48RGlzcGxheVRleHQ+WzJdPC9EaXNwbGF5VGV4dD48cmVj
b3JkPjxyZWMtbnVtYmVyPjEzMTwvcmVjLW51bWJlcj48Zm9yZWlnbi1rZXlzPjxrZXkgYXBwPSJF
TiIgZGItaWQ9InR2enN4dHNyMXN0MHc4ZXY5eDFwcDJ6dmZ6MjJ4cjlhczV2diIgdGltZXN0YW1w
PSIxNTMyOTQzNDc0Ij4xMzE8L2tleT48L2ZvcmVpZ24ta2V5cz48cmVmLXR5cGUgbmFtZT0iSm91
cm5hbCBBcnRpY2xlIj4xNzwvcmVmLXR5cGU+PGNvbnRyaWJ1dG9ycz48YXV0aG9ycz48YXV0aG9y
PkJqZXJyZWdhYXJkLCBMLiBHLjwvYXV0aG9yPjxhdXRob3I+SmVuc2VuLCBCLiBXLjwvYXV0aG9y
PjxhdXRob3I+QW5ncXVpc3QsIEwuPC9hdXRob3I+PGF1dGhvcj5Pc2xlciwgTS48L2F1dGhvcj48
YXV0aG9yPlNvcmVuc2VuLCBULiBJLiBBLjwvYXV0aG9yPjxhdXRob3I+QmFrZXIsIEouIEwuPC9h
dXRob3I+PC9hdXRob3JzPjwvY29udHJpYnV0b3JzPjxhdXRoLWFkZHJlc3M+VW5pdiBDb3Blbmhh
Z2VuLCBCaXNwZWJqZXJnICZhbXA7IEZyZWRlcmlrc2JlcmcgSG9zcCwgQ3RyIENsaW4gUmVzICZh
bXA7IERpcyBQcmV2ZW50LCBDb3BlbmhhZ2VuLCBEZW5tYXJrJiN4RDtVbml2IENvcGVuaGFnZW4s
IE5vdm8gTm9yZGlzayBGZG4sIFNlY3QgTWV0YWIgR2VuZXQsIEZhYyBIbHRoICZhbXA7IE1lZCBT
Y2ksQ3RyIEJhc2ljIE1ldGFiIFJlcywgQ29wZW5oYWdlbiwgRGVubWFyayYjeEQ7VW5pdiBDb3Bl
bmhhZ2VuLCBGYWMgSGx0aCAmYW1wOyBNZWQgU2NpLCBEZXB0IFB1YmwgSGx0aCwgU2VjdCBFcGlk
ZW1pb2wsIENvcGVuaGFnZW4sIERlbm1hcms8L2F1dGgtYWRkcmVzcz48dGl0bGVzPjx0aXRsZT5D
aGFuZ2UgaW4gT3ZlcndlaWdodCBmcm9tIENoaWxkaG9vZCB0byBFYXJseSBBZHVsdGhvb2QgYW5k
IFJpc2sgb2YgVHlwZSAyIERpYWJldGVzPC90aXRsZT48c2Vjb25kYXJ5LXRpdGxlPk5ldyBFbmds
YW5kIEpvdXJuYWwgb2YgTWVkaWNpbmU8L3NlY29uZGFyeS10aXRsZT48YWx0LXRpdGxlPk5ldyBF
bmdsIEogTWVkPC9hbHQtdGl0bGU+PC90aXRsZXM+PHBlcmlvZGljYWw+PGZ1bGwtdGl0bGU+TmV3
IEVuZ2xhbmQgSm91cm5hbCBvZiBNZWRpY2luZTwvZnVsbC10aXRsZT48YWJici0xPk5ldyBFbmds
IEogTWVkPC9hYmJyLTE+PC9wZXJpb2RpY2FsPjxhbHQtcGVyaW9kaWNhbD48ZnVsbC10aXRsZT5O
ZXcgRW5nbGFuZCBKb3VybmFsIG9mIE1lZGljaW5lPC9mdWxsLXRpdGxlPjxhYmJyLTE+TmV3IEVu
Z2wgSiBNZWQ8L2FiYnItMT48L2FsdC1wZXJpb2RpY2FsPjxwYWdlcz4xMzAyLTEzMTI8L3BhZ2Vz
Pjx2b2x1bWU+Mzc4PC92b2x1bWU+PG51bWJlcj4xNDwvbnVtYmVyPjxrZXl3b3Jkcz48a2V5d29y
ZD5ib2R5LW1hc3MgaW5kZXg8L2tleXdvcmQ+PGtleXdvcmQ+aW1wYWlyZWQgZ2x1Y29zZS10b2xl
cmFuY2U8L2tleXdvcmQ+PGtleXdvcmQ+eW91bmcgYWR1bHRob29kPC9rZXl3b3JkPjxrZXl3b3Jk
PmNvaG9ydCBwcm9maWxlPC9rZXl3b3JkPjxrZXl3b3JkPmJpcnRoLXdlaWdodDwva2V5d29yZD48
a2V5d29yZD5saWZlLWNvdXJzZTwva2V5d29yZD48a2V5d29yZD5vYmVzaXR5PC9rZXl3b3JkPjxr
ZXl3b3JkPmJtaTwva2V5d29yZD48a2V5d29yZD5jaGlsZHJlbjwva2V5d29yZD48a2V5d29yZD5k
aXNlYXNlPC9rZXl3b3JkPjwva2V5d29yZHM+PGRhdGVzPjx5ZWFyPjIwMTg8L3llYXI+PHB1Yi1k
YXRlcz48ZGF0ZT5BcHIgNTwvZGF0ZT48L3B1Yi1kYXRlcz48L2RhdGVzPjxpc2JuPjAwMjgtNDc5
MzwvaXNibj48YWNjZXNzaW9uLW51bT5XT1M6MDAwNDI5MTA1NzAwMDA2PC9hY2Nlc3Npb24tbnVt
Pjx1cmxzPjxyZWxhdGVkLXVybHM+PHVybD4mbHQ7R28gdG8gSVNJJmd0OzovL1dPUzowMDA0Mjkx
MDU3MDAwMDY8L3VybD48L3JlbGF0ZWQtdXJscz48L3VybHM+PGVsZWN0cm9uaWMtcmVzb3VyY2Ut
bnVtPjEwLjEwNTYvTkVKTW9hMTcxMzIzMTwvZWxlY3Ryb25pYy1yZXNvdXJjZS1udW0+PGxhbmd1
YWdlPkVuZ2xpc2g8L2xhbmd1YWdlPjwvcmVjb3JkPjwvQ2l0ZT48L0VuZE5vdGU+
</w:fldData>
        </w:fldChar>
      </w:r>
      <w:r w:rsidR="008241D7" w:rsidRPr="007957A7">
        <w:rPr>
          <w:rFonts w:asciiTheme="majorHAnsi" w:hAnsiTheme="majorHAnsi" w:cs="Tahoma"/>
          <w:color w:val="222222"/>
          <w:sz w:val="22"/>
          <w:szCs w:val="22"/>
          <w:shd w:val="clear" w:color="auto" w:fill="FFFFFF"/>
        </w:rPr>
        <w:instrText xml:space="preserve"> ADDIN EN.CITE </w:instrText>
      </w:r>
      <w:r w:rsidR="008241D7" w:rsidRPr="007D08ED">
        <w:rPr>
          <w:rFonts w:asciiTheme="majorHAnsi" w:hAnsiTheme="majorHAnsi" w:cs="Tahoma"/>
          <w:color w:val="222222"/>
          <w:sz w:val="22"/>
          <w:szCs w:val="22"/>
          <w:shd w:val="clear" w:color="auto" w:fill="FFFFFF"/>
        </w:rPr>
        <w:fldChar w:fldCharType="begin">
          <w:fldData xml:space="preserve">PEVuZE5vdGU+PENpdGU+PEF1dGhvcj5CamVycmVnYWFyZDwvQXV0aG9yPjxZZWFyPjIwMTg8L1ll
YXI+PFJlY051bT4xMzE8L1JlY051bT48RGlzcGxheVRleHQ+WzJdPC9EaXNwbGF5VGV4dD48cmVj
b3JkPjxyZWMtbnVtYmVyPjEzMTwvcmVjLW51bWJlcj48Zm9yZWlnbi1rZXlzPjxrZXkgYXBwPSJF
TiIgZGItaWQ9InR2enN4dHNyMXN0MHc4ZXY5eDFwcDJ6dmZ6MjJ4cjlhczV2diIgdGltZXN0YW1w
PSIxNTMyOTQzNDc0Ij4xMzE8L2tleT48L2ZvcmVpZ24ta2V5cz48cmVmLXR5cGUgbmFtZT0iSm91
cm5hbCBBcnRpY2xlIj4xNzwvcmVmLXR5cGU+PGNvbnRyaWJ1dG9ycz48YXV0aG9ycz48YXV0aG9y
PkJqZXJyZWdhYXJkLCBMLiBHLjwvYXV0aG9yPjxhdXRob3I+SmVuc2VuLCBCLiBXLjwvYXV0aG9y
PjxhdXRob3I+QW5ncXVpc3QsIEwuPC9hdXRob3I+PGF1dGhvcj5Pc2xlciwgTS48L2F1dGhvcj48
YXV0aG9yPlNvcmVuc2VuLCBULiBJLiBBLjwvYXV0aG9yPjxhdXRob3I+QmFrZXIsIEouIEwuPC9h
dXRob3I+PC9hdXRob3JzPjwvY29udHJpYnV0b3JzPjxhdXRoLWFkZHJlc3M+VW5pdiBDb3Blbmhh
Z2VuLCBCaXNwZWJqZXJnICZhbXA7IEZyZWRlcmlrc2JlcmcgSG9zcCwgQ3RyIENsaW4gUmVzICZh
bXA7IERpcyBQcmV2ZW50LCBDb3BlbmhhZ2VuLCBEZW5tYXJrJiN4RDtVbml2IENvcGVuaGFnZW4s
IE5vdm8gTm9yZGlzayBGZG4sIFNlY3QgTWV0YWIgR2VuZXQsIEZhYyBIbHRoICZhbXA7IE1lZCBT
Y2ksQ3RyIEJhc2ljIE1ldGFiIFJlcywgQ29wZW5oYWdlbiwgRGVubWFyayYjeEQ7VW5pdiBDb3Bl
bmhhZ2VuLCBGYWMgSGx0aCAmYW1wOyBNZWQgU2NpLCBEZXB0IFB1YmwgSGx0aCwgU2VjdCBFcGlk
ZW1pb2wsIENvcGVuaGFnZW4sIERlbm1hcms8L2F1dGgtYWRkcmVzcz48dGl0bGVzPjx0aXRsZT5D
aGFuZ2UgaW4gT3ZlcndlaWdodCBmcm9tIENoaWxkaG9vZCB0byBFYXJseSBBZHVsdGhvb2QgYW5k
IFJpc2sgb2YgVHlwZSAyIERpYWJldGVzPC90aXRsZT48c2Vjb25kYXJ5LXRpdGxlPk5ldyBFbmds
YW5kIEpvdXJuYWwgb2YgTWVkaWNpbmU8L3NlY29uZGFyeS10aXRsZT48YWx0LXRpdGxlPk5ldyBF
bmdsIEogTWVkPC9hbHQtdGl0bGU+PC90aXRsZXM+PHBlcmlvZGljYWw+PGZ1bGwtdGl0bGU+TmV3
IEVuZ2xhbmQgSm91cm5hbCBvZiBNZWRpY2luZTwvZnVsbC10aXRsZT48YWJici0xPk5ldyBFbmds
IEogTWVkPC9hYmJyLTE+PC9wZXJpb2RpY2FsPjxhbHQtcGVyaW9kaWNhbD48ZnVsbC10aXRsZT5O
ZXcgRW5nbGFuZCBKb3VybmFsIG9mIE1lZGljaW5lPC9mdWxsLXRpdGxlPjxhYmJyLTE+TmV3IEVu
Z2wgSiBNZWQ8L2FiYnItMT48L2FsdC1wZXJpb2RpY2FsPjxwYWdlcz4xMzAyLTEzMTI8L3BhZ2Vz
Pjx2b2x1bWU+Mzc4PC92b2x1bWU+PG51bWJlcj4xNDwvbnVtYmVyPjxrZXl3b3Jkcz48a2V5d29y
ZD5ib2R5LW1hc3MgaW5kZXg8L2tleXdvcmQ+PGtleXdvcmQ+aW1wYWlyZWQgZ2x1Y29zZS10b2xl
cmFuY2U8L2tleXdvcmQ+PGtleXdvcmQ+eW91bmcgYWR1bHRob29kPC9rZXl3b3JkPjxrZXl3b3Jk
PmNvaG9ydCBwcm9maWxlPC9rZXl3b3JkPjxrZXl3b3JkPmJpcnRoLXdlaWdodDwva2V5d29yZD48
a2V5d29yZD5saWZlLWNvdXJzZTwva2V5d29yZD48a2V5d29yZD5vYmVzaXR5PC9rZXl3b3JkPjxr
ZXl3b3JkPmJtaTwva2V5d29yZD48a2V5d29yZD5jaGlsZHJlbjwva2V5d29yZD48a2V5d29yZD5k
aXNlYXNlPC9rZXl3b3JkPjwva2V5d29yZHM+PGRhdGVzPjx5ZWFyPjIwMTg8L3llYXI+PHB1Yi1k
YXRlcz48ZGF0ZT5BcHIgNTwvZGF0ZT48L3B1Yi1kYXRlcz48L2RhdGVzPjxpc2JuPjAwMjgtNDc5
MzwvaXNibj48YWNjZXNzaW9uLW51bT5XT1M6MDAwNDI5MTA1NzAwMDA2PC9hY2Nlc3Npb24tbnVt
Pjx1cmxzPjxyZWxhdGVkLXVybHM+PHVybD4mbHQ7R28gdG8gSVNJJmd0OzovL1dPUzowMDA0Mjkx
MDU3MDAwMDY8L3VybD48L3JlbGF0ZWQtdXJscz48L3VybHM+PGVsZWN0cm9uaWMtcmVzb3VyY2Ut
bnVtPjEwLjEwNTYvTkVKTW9hMTcxMzIzMTwvZWxlY3Ryb25pYy1yZXNvdXJjZS1udW0+PGxhbmd1
YWdlPkVuZ2xpc2g8L2xhbmd1YWdlPjwvcmVjb3JkPjwvQ2l0ZT48L0VuZE5vdGU+
</w:fldData>
        </w:fldChar>
      </w:r>
      <w:r w:rsidR="008241D7" w:rsidRPr="007957A7">
        <w:rPr>
          <w:rFonts w:asciiTheme="majorHAnsi" w:hAnsiTheme="majorHAnsi" w:cs="Tahoma"/>
          <w:color w:val="222222"/>
          <w:sz w:val="22"/>
          <w:szCs w:val="22"/>
          <w:shd w:val="clear" w:color="auto" w:fill="FFFFFF"/>
        </w:rPr>
        <w:instrText xml:space="preserve"> ADDIN EN.CITE.DATA </w:instrText>
      </w:r>
      <w:r w:rsidR="008241D7" w:rsidRPr="007D08ED">
        <w:rPr>
          <w:rFonts w:asciiTheme="majorHAnsi" w:hAnsiTheme="majorHAnsi" w:cs="Tahoma"/>
          <w:color w:val="222222"/>
          <w:sz w:val="22"/>
          <w:szCs w:val="22"/>
          <w:shd w:val="clear" w:color="auto" w:fill="FFFFFF"/>
        </w:rPr>
      </w:r>
      <w:r w:rsidR="008241D7" w:rsidRPr="007D08ED">
        <w:rPr>
          <w:rFonts w:asciiTheme="majorHAnsi" w:hAnsiTheme="majorHAnsi" w:cs="Tahoma"/>
          <w:color w:val="222222"/>
          <w:sz w:val="22"/>
          <w:szCs w:val="22"/>
          <w:shd w:val="clear" w:color="auto" w:fill="FFFFFF"/>
        </w:rPr>
        <w:fldChar w:fldCharType="end"/>
      </w:r>
      <w:r w:rsidR="008241D7" w:rsidRPr="00517ED6">
        <w:rPr>
          <w:rFonts w:asciiTheme="majorHAnsi" w:hAnsiTheme="majorHAnsi" w:cs="Tahoma"/>
          <w:color w:val="222222"/>
          <w:sz w:val="22"/>
          <w:szCs w:val="22"/>
          <w:shd w:val="clear" w:color="auto" w:fill="FFFFFF"/>
        </w:rPr>
      </w:r>
      <w:r w:rsidR="008241D7" w:rsidRPr="00517ED6">
        <w:rPr>
          <w:rFonts w:asciiTheme="majorHAnsi" w:hAnsiTheme="majorHAnsi" w:cs="Tahoma"/>
          <w:color w:val="222222"/>
          <w:sz w:val="22"/>
          <w:szCs w:val="22"/>
          <w:shd w:val="clear" w:color="auto" w:fill="FFFFFF"/>
        </w:rPr>
        <w:fldChar w:fldCharType="separate"/>
      </w:r>
      <w:r w:rsidR="008241D7" w:rsidRPr="007957A7">
        <w:rPr>
          <w:rFonts w:asciiTheme="majorHAnsi" w:hAnsiTheme="majorHAnsi" w:cs="Tahoma"/>
          <w:noProof/>
          <w:color w:val="222222"/>
          <w:sz w:val="22"/>
          <w:szCs w:val="22"/>
          <w:shd w:val="clear" w:color="auto" w:fill="FFFFFF"/>
        </w:rPr>
        <w:t>[</w:t>
      </w:r>
      <w:hyperlink w:anchor="_ENREF_2" w:tooltip="Bjerregaard, 2018 #131" w:history="1">
        <w:r w:rsidR="009C72D5" w:rsidRPr="007957A7">
          <w:rPr>
            <w:rFonts w:asciiTheme="majorHAnsi" w:hAnsiTheme="majorHAnsi" w:cs="Tahoma"/>
            <w:noProof/>
            <w:color w:val="222222"/>
            <w:sz w:val="22"/>
            <w:szCs w:val="22"/>
            <w:shd w:val="clear" w:color="auto" w:fill="FFFFFF"/>
          </w:rPr>
          <w:t>2</w:t>
        </w:r>
      </w:hyperlink>
      <w:r w:rsidR="008241D7" w:rsidRPr="007957A7">
        <w:rPr>
          <w:rFonts w:asciiTheme="majorHAnsi" w:hAnsiTheme="majorHAnsi" w:cs="Tahoma"/>
          <w:noProof/>
          <w:color w:val="222222"/>
          <w:sz w:val="22"/>
          <w:szCs w:val="22"/>
          <w:shd w:val="clear" w:color="auto" w:fill="FFFFFF"/>
        </w:rPr>
        <w:t>]</w:t>
      </w:r>
      <w:r w:rsidR="008241D7" w:rsidRPr="00517ED6">
        <w:rPr>
          <w:rFonts w:asciiTheme="majorHAnsi" w:hAnsiTheme="majorHAnsi" w:cs="Tahoma"/>
          <w:color w:val="222222"/>
          <w:sz w:val="22"/>
          <w:szCs w:val="22"/>
          <w:shd w:val="clear" w:color="auto" w:fill="FFFFFF"/>
        </w:rPr>
        <w:fldChar w:fldCharType="end"/>
      </w:r>
      <w:r w:rsidR="00591A02" w:rsidRPr="007957A7">
        <w:rPr>
          <w:rFonts w:asciiTheme="majorHAnsi" w:hAnsiTheme="majorHAnsi" w:cs="Tahoma"/>
          <w:color w:val="222222"/>
          <w:sz w:val="22"/>
          <w:szCs w:val="22"/>
          <w:shd w:val="clear" w:color="auto" w:fill="FFFFFF"/>
        </w:rPr>
        <w:t xml:space="preserve"> </w:t>
      </w:r>
      <w:r w:rsidR="003B1DE1" w:rsidRPr="007957A7">
        <w:rPr>
          <w:rFonts w:asciiTheme="majorHAnsi" w:hAnsiTheme="majorHAnsi" w:cs="Tahoma"/>
          <w:color w:val="222222"/>
          <w:sz w:val="22"/>
          <w:szCs w:val="22"/>
          <w:shd w:val="clear" w:color="auto" w:fill="FFFFFF"/>
        </w:rPr>
        <w:t>and</w:t>
      </w:r>
      <w:r w:rsidR="00591A02" w:rsidRPr="007957A7">
        <w:rPr>
          <w:rFonts w:asciiTheme="majorHAnsi" w:hAnsiTheme="majorHAnsi" w:cs="Tahoma"/>
          <w:color w:val="222222"/>
          <w:sz w:val="22"/>
          <w:szCs w:val="22"/>
          <w:shd w:val="clear" w:color="auto" w:fill="FFFFFF"/>
        </w:rPr>
        <w:t xml:space="preserve"> </w:t>
      </w:r>
      <w:r w:rsidR="00302B71" w:rsidRPr="007957A7">
        <w:rPr>
          <w:rFonts w:asciiTheme="majorHAnsi" w:hAnsiTheme="majorHAnsi" w:cs="Tahoma"/>
          <w:color w:val="222222"/>
          <w:sz w:val="22"/>
          <w:szCs w:val="22"/>
          <w:shd w:val="clear" w:color="auto" w:fill="FFFFFF"/>
        </w:rPr>
        <w:t>other</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cardio</w:t>
      </w:r>
      <w:r w:rsidR="00AD2418" w:rsidRPr="007957A7">
        <w:rPr>
          <w:rFonts w:asciiTheme="majorHAnsi" w:hAnsiTheme="majorHAnsi" w:cs="Tahoma"/>
          <w:color w:val="222222"/>
          <w:sz w:val="22"/>
          <w:szCs w:val="22"/>
          <w:shd w:val="clear" w:color="auto" w:fill="FFFFFF"/>
        </w:rPr>
        <w:t>-metabolic</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disease</w:t>
      </w:r>
      <w:r w:rsidR="00302B71" w:rsidRPr="007957A7">
        <w:rPr>
          <w:rFonts w:asciiTheme="majorHAnsi" w:hAnsiTheme="majorHAnsi" w:cs="Tahoma"/>
          <w:color w:val="222222"/>
          <w:sz w:val="22"/>
          <w:szCs w:val="22"/>
          <w:shd w:val="clear" w:color="auto" w:fill="FFFFFF"/>
        </w:rPr>
        <w:t>s</w:t>
      </w:r>
      <w:r w:rsidR="008241D7" w:rsidRPr="00517ED6">
        <w:rPr>
          <w:rFonts w:asciiTheme="majorHAnsi" w:hAnsiTheme="majorHAnsi" w:cs="Tahoma"/>
          <w:color w:val="222222"/>
          <w:sz w:val="22"/>
          <w:szCs w:val="22"/>
          <w:shd w:val="clear" w:color="auto" w:fill="FFFFFF"/>
        </w:rPr>
        <w:fldChar w:fldCharType="begin">
          <w:fldData xml:space="preserve">PEVuZE5vdGU+PENpdGU+PEF1dGhvcj5Tb3ZpbzwvQXV0aG9yPjxZZWFyPjIwMTQ8L1llYXI+PFJl
Y051bT4xODwvUmVjTnVtPjxEaXNwbGF5VGV4dD5bM108L0Rpc3BsYXlUZXh0PjxyZWNvcmQ+PHJl
Yy1udW1iZXI+MTg8L3JlYy1udW1iZXI+PGZvcmVpZ24ta2V5cz48a2V5IGFwcD0iRU4iIGRiLWlk
PSJ0dnpzeHRzcjFzdDB3OGV2OXgxcHAyenZmejIyeHI5YXM1dnYiIHRpbWVzdGFtcD0iMTUzMjMz
OTc2MSI+MTg8L2tleT48L2ZvcmVpZ24ta2V5cz48cmVmLXR5cGUgbmFtZT0iSm91cm5hbCBBcnRp
Y2xlIj4xNzwvcmVmLXR5cGU+PGNvbnRyaWJ1dG9ycz48YXV0aG9ycz48YXV0aG9yPlNvdmlvLCBV
LjwvYXV0aG9yPjxhdXRob3I+S2Fha2luZW4sIE0uPC9hdXRob3I+PGF1dGhvcj5Uem91bGFraSwg
SS48L2F1dGhvcj48YXV0aG9yPkRhcywgUy48L2F1dGhvcj48YXV0aG9yPlJ1b2tvbmVuLCBBLjwv
YXV0aG9yPjxhdXRob3I+UG91dGEsIEEuPC9hdXRob3I+PGF1dGhvcj5IYXJ0aWthaW5lbiwgQS4g
TC48L2F1dGhvcj48YXV0aG9yPk1vbGl0b3IsIEouPC9hdXRob3I+PGF1dGhvcj5KYXJ2ZWxpbiwg
TS4gUi48L2F1dGhvcj48L2F1dGhvcnM+PC9jb250cmlidXRvcnM+PGF1dGgtYWRkcmVzcz4xXSBE
ZXBhcnRtZW50IG9mIE5vbi1jb21tdW5pY2FibGUgRGlzZWFzZSBFcGlkZW1pb2xvZ3ksIEZhY3Vs
dHkgb2YgRXBpZGVtaW9sb2d5IGFuZCBQb3B1bGF0aW9uIEhlYWx0aCwgTG9uZG9uIFNjaG9vbCBv
ZiBIeWdpZW5lIGFuZCBUcm9waWNhbCBNZWRpY2luZSwgTG9uZG9uLCBVSyBbMl0gRGVwYXJ0bWVu
dCBvZiBFcGlkZW1pb2xvZ3kgYW5kIEJpb3N0YXRpc3RpY3MsIE1SQy1IUEEgQ2VudHJlLCBTY2hv
b2wgb2YgUHVibGljIEhlYWx0aCwgSW1wZXJpYWwgQ29sbGVnZSBMb25kb24sIE5vcmZvbGsgUGxh
Y2UsIExvbmRvbiwgVUsuJiN4RDsxXSBJbnN0aXR1dGUgb2YgSGVhbHRoIFNjaWVuY2VzLCBVbml2
ZXJzaXR5IG9mIE91bHUsIE91bHUsIEZpbmxhbmQgWzJdIEJpb2NlbnRlciBPdWx1LCBVbml2ZXJz
aXR5IG9mIE91bHUsIE91bHUsIEZpbmxhbmQuJiN4RDsxXSBEZXBhcnRtZW50IG9mIEVwaWRlbWlv
bG9neSBhbmQgQmlvc3RhdGlzdGljcywgTVJDLUhQQSBDZW50cmUsIFNjaG9vbCBvZiBQdWJsaWMg
SGVhbHRoLCBJbXBlcmlhbCBDb2xsZWdlIExvbmRvbiwgTm9yZm9sayBQbGFjZSwgTG9uZG9uLCBV
SyBbMl0gRGVwYXJ0bWVudCBvZiBIeWdpZW5lIGFuZCBFcGlkZW1pb2xvZ3ksIE1lZGljYWwgU2No
b29sIFVuaXZlcnNpdHkgb2YgSW9hbm5pbmEsIElvYW5uaW5hLCBHcmVlY2UuJiN4RDtEZXBhcnRt
ZW50IG9mIEVwaWRlbWlvbG9neSBhbmQgQmlvc3RhdGlzdGljcywgTVJDLUhQQSBDZW50cmUsIFNj
aG9vbCBvZiBQdWJsaWMgSGVhbHRoLCBJbXBlcmlhbCBDb2xsZWdlIExvbmRvbiwgTm9yZm9sayBQ
bGFjZSwgTG9uZG9uLCBVSy4mI3hEO0luc3RpdHV0ZSBvZiBEaWFnbm9zdGljcywgQ2xpbmljYWwg
Q2hlbWlzdHJ5LCBVbml2ZXJzaXR5IG9mIE91bHUsIE91bHUsIEZpbmxhbmQuJiN4RDsxXSBEZXBh
cnRtZW50IG9mIENoaWxkcmVuLCBZb3VuZyBQZW9wbGUgYW5kIEZhbWlsaWVzLCBOYXRpb25hbCBJ
bnN0aXR1dGUgZm9yIEhlYWx0aCBhbmQgV2VsZmFyZSwgT3VsdSwgRmlubGFuZCBbMl0gRGVwYXJ0
bWVudCBvZiBDbGluaWNhbCBTY2llbmNlcy9PYnN0ZXRyaWNzIGFuZCBHeW5lY29sb2d5LCBVbml2
ZXJzaXR5IG9mIE91bHUsIE91bHUsIEZpbmxhbmQuJiN4RDtEZXBhcnRtZW50IG9mIENsaW5pY2Fs
IFNjaWVuY2VzL09ic3RldHJpY3MgYW5kIEd5bmVjb2xvZ3ksIFVuaXZlcnNpdHkgb2YgT3VsdSwg
T3VsdSwgRmlubGFuZC4mI3hEOzFdIERlcGFydG1lbnQgb2YgRXBpZGVtaW9sb2d5IGFuZCBCaW9z
dGF0aXN0aWNzLCBNUkMtSFBBIENlbnRyZSwgU2Nob29sIG9mIFB1YmxpYyBIZWFsdGgsIEltcGVy
aWFsIENvbGxlZ2UgTG9uZG9uLCBOb3Jmb2xrIFBsYWNlLCBMb25kb24sIFVLIFsyXSBDb2xsZWdl
IG9mIFB1YmxpYyBIZWFsdGggJmFtcDsgSHVtYW4gU2NpZW5jZXMsIE9yZWdvbiBTdGF0ZSBVbml2
ZXJzaXR5LCBDb3J2YWxsaXMsIE9SLCBVU0EuJiN4RDsxXSBEZXBhcnRtZW50IG9mIEVwaWRlbWlv
bG9neSBhbmQgQmlvc3RhdGlzdGljcywgTVJDLUhQQSBDZW50cmUsIFNjaG9vbCBvZiBQdWJsaWMg
SGVhbHRoLCBJbXBlcmlhbCBDb2xsZWdlIExvbmRvbiwgTm9yZm9sayBQbGFjZSwgTG9uZG9uLCBV
SyBbMl0gSW5zdGl0dXRlIG9mIEhlYWx0aCBTY2llbmNlcywgVW5pdmVyc2l0eSBvZiBPdWx1LCBP
dWx1LCBGaW5sYW5kIFszXSBCaW9jZW50ZXIgT3VsdSwgVW5pdmVyc2l0eSBvZiBPdWx1LCBPdWx1
LCBGaW5sYW5kIFs0XSBEZXBhcnRtZW50IG9mIENoaWxkcmVuLCBZb3VuZyBQZW9wbGUgYW5kIEZh
bWlsaWVzLCBOYXRpb25hbCBJbnN0aXR1dGUgZm9yIEhlYWx0aCBhbmQgV2VsZmFyZSwgT3VsdSwg
RmlubGFuZC48L2F1dGgtYWRkcmVzcz48dGl0bGVzPjx0aXRsZT5Ib3cgZG8gY2hhbmdlcyBpbiBi
b2R5IG1hc3MgaW5kZXggaW4gaW5mYW5jeSBhbmQgY2hpbGRob29kIGFzc29jaWF0ZSB3aXRoIGNh
cmRpb21ldGFib2xpYyBwcm9maWxlIGluIGFkdWx0aG9vZD8gRmluZGluZ3MgZnJvbSB0aGUgTm9y
dGhlcm4gRmlubGFuZCBCaXJ0aCBDb2hvcnQgMTk2NiBTdHVkeTwvdGl0bGU+PHNlY29uZGFyeS10
aXRsZT5JbnQgSiBPYmVzIChMb25kKTwvc2Vjb25kYXJ5LXRpdGxlPjxhbHQtdGl0bGU+SW50ZXJu
YXRpb25hbCBqb3VybmFsIG9mIG9iZXNpdHk8L2FsdC10aXRsZT48L3RpdGxlcz48cGVyaW9kaWNh
bD48ZnVsbC10aXRsZT5JbnQgSiBPYmVzIChMb25kKTwvZnVsbC10aXRsZT48YWJici0xPkludGVy
bmF0aW9uYWwgam91cm5hbCBvZiBvYmVzaXR5PC9hYmJyLTE+PC9wZXJpb2RpY2FsPjxhbHQtcGVy
aW9kaWNhbD48ZnVsbC10aXRsZT5JbnQgSiBPYmVzIChMb25kKTwvZnVsbC10aXRsZT48YWJici0x
PkludGVybmF0aW9uYWwgam91cm5hbCBvZiBvYmVzaXR5PC9hYmJyLTE+PC9hbHQtcGVyaW9kaWNh
bD48cGFnZXM+NTMtOTwvcGFnZXM+PHZvbHVtZT4zODwvdm9sdW1lPjxudW1iZXI+MTwvbnVtYmVy
PjxrZXl3b3Jkcz48a2V5d29yZD4qQWRpcG9zaXR5PC9rZXl3b3JkPjxrZXl3b3JkPkFkb2xlc2Nl
bnQ8L2tleXdvcmQ+PGtleXdvcmQ+QWR1bHQ8L2tleXdvcmQ+PGtleXdvcmQ+KkJpcnRoIFdlaWdo
dDwva2V5d29yZD48a2V5d29yZD5Cb2R5IENvbXBvc2l0aW9uPC9rZXl3b3JkPjxrZXl3b3JkPipC
b2R5IE1hc3MgSW5kZXg8L2tleXdvcmQ+PGtleXdvcmQ+Qm9keSBTaXplPC9rZXl3b3JkPjxrZXl3
b3JkPkNhcmRpb3Zhc2N1bGFyIERpc2Vhc2VzLyplcGlkZW1pb2xvZ3kvcHJldmVudGlvbiAmYW1w
OyBjb250cm9sPC9rZXl3b3JkPjxrZXl3b3JkPkNoaWxkPC9rZXl3b3JkPjxrZXl3b3JkPkNoaWxk
LCBQcmVzY2hvb2w8L2tleXdvcmQ+PGtleXdvcmQ+Q29ob3J0IFN0dWRpZXM8L2tleXdvcmQ+PGtl
eXdvcmQ+RGlldDwva2V5d29yZD48a2V5d29yZD5GZW1hbGU8L2tleXdvcmQ+PGtleXdvcmQ+Rmlu
bGFuZC9lcGlkZW1pb2xvZ3k8L2tleXdvcmQ+PGtleXdvcmQ+Rm9sbG93LVVwIFN0dWRpZXM8L2tl
eXdvcmQ+PGtleXdvcmQ+SHVtYW5zPC9rZXl3b3JkPjxrZXl3b3JkPkluZmFudDwva2V5d29yZD48
a2V5d29yZD5NYWxlPC9rZXl3b3JkPjxrZXl3b3JkPk1ldGFib2xpYyBTeW5kcm9tZSBYLyplcGlk
ZW1pb2xvZ3kvcHJldmVudGlvbiAmYW1wOyBjb250cm9sPC9rZXl3b3JkPjxrZXl3b3JkPlJpc2sg
RmFjdG9yczwva2V5d29yZD48a2V5d29yZD5Tb2Npb2Vjb25vbWljIEZhY3RvcnM8L2tleXdvcmQ+
PGtleXdvcmQ+U3VydmV5cyBhbmQgUXVlc3Rpb25uYWlyZXM8L2tleXdvcmQ+PGtleXdvcmQ+Kldh
aXN0IENpcmN1bWZlcmVuY2U8L2tleXdvcmQ+PC9rZXl3b3Jkcz48ZGF0ZXM+PHllYXI+MjAxNDwv
eWVhcj48cHViLWRhdGVzPjxkYXRlPkphbjwvZGF0ZT48L3B1Yi1kYXRlcz48L2RhdGVzPjxpc2Ju
PjE0NzYtNTQ5NyAoRWxlY3Ryb25pYykmI3hEOzAzMDctMDU2NSAoTGlua2luZyk8L2lzYm4+PGFj
Y2Vzc2lvbi1udW0+MjQwODA3OTM8L2FjY2Vzc2lvbi1udW0+PHVybHM+PHJlbGF0ZWQtdXJscz48
dXJsPmh0dHA6Ly93d3cubmNiaS5ubG0ubmloLmdvdi9wdWJtZWQvMjQwODA3OTM8L3VybD48L3Jl
bGF0ZWQtdXJscz48L3VybHM+PGVsZWN0cm9uaWMtcmVzb3VyY2UtbnVtPjEwLjEwMzgvaWpvLjIw
MTMuMTY1PC9lbGVjdHJvbmljLXJlc291cmNlLW51bT48L3JlY29yZD48L0NpdGU+PC9FbmROb3Rl
Pn==
</w:fldData>
        </w:fldChar>
      </w:r>
      <w:r w:rsidR="008241D7" w:rsidRPr="007957A7">
        <w:rPr>
          <w:rFonts w:asciiTheme="majorHAnsi" w:hAnsiTheme="majorHAnsi" w:cs="Tahoma"/>
          <w:color w:val="222222"/>
          <w:sz w:val="22"/>
          <w:szCs w:val="22"/>
          <w:shd w:val="clear" w:color="auto" w:fill="FFFFFF"/>
        </w:rPr>
        <w:instrText xml:space="preserve"> ADDIN EN.CITE </w:instrText>
      </w:r>
      <w:r w:rsidR="008241D7" w:rsidRPr="007D08ED">
        <w:rPr>
          <w:rFonts w:asciiTheme="majorHAnsi" w:hAnsiTheme="majorHAnsi" w:cs="Tahoma"/>
          <w:color w:val="222222"/>
          <w:sz w:val="22"/>
          <w:szCs w:val="22"/>
          <w:shd w:val="clear" w:color="auto" w:fill="FFFFFF"/>
        </w:rPr>
        <w:fldChar w:fldCharType="begin">
          <w:fldData xml:space="preserve">PEVuZE5vdGU+PENpdGU+PEF1dGhvcj5Tb3ZpbzwvQXV0aG9yPjxZZWFyPjIwMTQ8L1llYXI+PFJl
Y051bT4xODwvUmVjTnVtPjxEaXNwbGF5VGV4dD5bM108L0Rpc3BsYXlUZXh0PjxyZWNvcmQ+PHJl
Yy1udW1iZXI+MTg8L3JlYy1udW1iZXI+PGZvcmVpZ24ta2V5cz48a2V5IGFwcD0iRU4iIGRiLWlk
PSJ0dnpzeHRzcjFzdDB3OGV2OXgxcHAyenZmejIyeHI5YXM1dnYiIHRpbWVzdGFtcD0iMTUzMjMz
OTc2MSI+MTg8L2tleT48L2ZvcmVpZ24ta2V5cz48cmVmLXR5cGUgbmFtZT0iSm91cm5hbCBBcnRp
Y2xlIj4xNzwvcmVmLXR5cGU+PGNvbnRyaWJ1dG9ycz48YXV0aG9ycz48YXV0aG9yPlNvdmlvLCBV
LjwvYXV0aG9yPjxhdXRob3I+S2Fha2luZW4sIE0uPC9hdXRob3I+PGF1dGhvcj5Uem91bGFraSwg
SS48L2F1dGhvcj48YXV0aG9yPkRhcywgUy48L2F1dGhvcj48YXV0aG9yPlJ1b2tvbmVuLCBBLjwv
YXV0aG9yPjxhdXRob3I+UG91dGEsIEEuPC9hdXRob3I+PGF1dGhvcj5IYXJ0aWthaW5lbiwgQS4g
TC48L2F1dGhvcj48YXV0aG9yPk1vbGl0b3IsIEouPC9hdXRob3I+PGF1dGhvcj5KYXJ2ZWxpbiwg
TS4gUi48L2F1dGhvcj48L2F1dGhvcnM+PC9jb250cmlidXRvcnM+PGF1dGgtYWRkcmVzcz4xXSBE
ZXBhcnRtZW50IG9mIE5vbi1jb21tdW5pY2FibGUgRGlzZWFzZSBFcGlkZW1pb2xvZ3ksIEZhY3Vs
dHkgb2YgRXBpZGVtaW9sb2d5IGFuZCBQb3B1bGF0aW9uIEhlYWx0aCwgTG9uZG9uIFNjaG9vbCBv
ZiBIeWdpZW5lIGFuZCBUcm9waWNhbCBNZWRpY2luZSwgTG9uZG9uLCBVSyBbMl0gRGVwYXJ0bWVu
dCBvZiBFcGlkZW1pb2xvZ3kgYW5kIEJpb3N0YXRpc3RpY3MsIE1SQy1IUEEgQ2VudHJlLCBTY2hv
b2wgb2YgUHVibGljIEhlYWx0aCwgSW1wZXJpYWwgQ29sbGVnZSBMb25kb24sIE5vcmZvbGsgUGxh
Y2UsIExvbmRvbiwgVUsuJiN4RDsxXSBJbnN0aXR1dGUgb2YgSGVhbHRoIFNjaWVuY2VzLCBVbml2
ZXJzaXR5IG9mIE91bHUsIE91bHUsIEZpbmxhbmQgWzJdIEJpb2NlbnRlciBPdWx1LCBVbml2ZXJz
aXR5IG9mIE91bHUsIE91bHUsIEZpbmxhbmQuJiN4RDsxXSBEZXBhcnRtZW50IG9mIEVwaWRlbWlv
bG9neSBhbmQgQmlvc3RhdGlzdGljcywgTVJDLUhQQSBDZW50cmUsIFNjaG9vbCBvZiBQdWJsaWMg
SGVhbHRoLCBJbXBlcmlhbCBDb2xsZWdlIExvbmRvbiwgTm9yZm9sayBQbGFjZSwgTG9uZG9uLCBV
SyBbMl0gRGVwYXJ0bWVudCBvZiBIeWdpZW5lIGFuZCBFcGlkZW1pb2xvZ3ksIE1lZGljYWwgU2No
b29sIFVuaXZlcnNpdHkgb2YgSW9hbm5pbmEsIElvYW5uaW5hLCBHcmVlY2UuJiN4RDtEZXBhcnRt
ZW50IG9mIEVwaWRlbWlvbG9neSBhbmQgQmlvc3RhdGlzdGljcywgTVJDLUhQQSBDZW50cmUsIFNj
aG9vbCBvZiBQdWJsaWMgSGVhbHRoLCBJbXBlcmlhbCBDb2xsZWdlIExvbmRvbiwgTm9yZm9sayBQ
bGFjZSwgTG9uZG9uLCBVSy4mI3hEO0luc3RpdHV0ZSBvZiBEaWFnbm9zdGljcywgQ2xpbmljYWwg
Q2hlbWlzdHJ5LCBVbml2ZXJzaXR5IG9mIE91bHUsIE91bHUsIEZpbmxhbmQuJiN4RDsxXSBEZXBh
cnRtZW50IG9mIENoaWxkcmVuLCBZb3VuZyBQZW9wbGUgYW5kIEZhbWlsaWVzLCBOYXRpb25hbCBJ
bnN0aXR1dGUgZm9yIEhlYWx0aCBhbmQgV2VsZmFyZSwgT3VsdSwgRmlubGFuZCBbMl0gRGVwYXJ0
bWVudCBvZiBDbGluaWNhbCBTY2llbmNlcy9PYnN0ZXRyaWNzIGFuZCBHeW5lY29sb2d5LCBVbml2
ZXJzaXR5IG9mIE91bHUsIE91bHUsIEZpbmxhbmQuJiN4RDtEZXBhcnRtZW50IG9mIENsaW5pY2Fs
IFNjaWVuY2VzL09ic3RldHJpY3MgYW5kIEd5bmVjb2xvZ3ksIFVuaXZlcnNpdHkgb2YgT3VsdSwg
T3VsdSwgRmlubGFuZC4mI3hEOzFdIERlcGFydG1lbnQgb2YgRXBpZGVtaW9sb2d5IGFuZCBCaW9z
dGF0aXN0aWNzLCBNUkMtSFBBIENlbnRyZSwgU2Nob29sIG9mIFB1YmxpYyBIZWFsdGgsIEltcGVy
aWFsIENvbGxlZ2UgTG9uZG9uLCBOb3Jmb2xrIFBsYWNlLCBMb25kb24sIFVLIFsyXSBDb2xsZWdl
IG9mIFB1YmxpYyBIZWFsdGggJmFtcDsgSHVtYW4gU2NpZW5jZXMsIE9yZWdvbiBTdGF0ZSBVbml2
ZXJzaXR5LCBDb3J2YWxsaXMsIE9SLCBVU0EuJiN4RDsxXSBEZXBhcnRtZW50IG9mIEVwaWRlbWlv
bG9neSBhbmQgQmlvc3RhdGlzdGljcywgTVJDLUhQQSBDZW50cmUsIFNjaG9vbCBvZiBQdWJsaWMg
SGVhbHRoLCBJbXBlcmlhbCBDb2xsZWdlIExvbmRvbiwgTm9yZm9sayBQbGFjZSwgTG9uZG9uLCBV
SyBbMl0gSW5zdGl0dXRlIG9mIEhlYWx0aCBTY2llbmNlcywgVW5pdmVyc2l0eSBvZiBPdWx1LCBP
dWx1LCBGaW5sYW5kIFszXSBCaW9jZW50ZXIgT3VsdSwgVW5pdmVyc2l0eSBvZiBPdWx1LCBPdWx1
LCBGaW5sYW5kIFs0XSBEZXBhcnRtZW50IG9mIENoaWxkcmVuLCBZb3VuZyBQZW9wbGUgYW5kIEZh
bWlsaWVzLCBOYXRpb25hbCBJbnN0aXR1dGUgZm9yIEhlYWx0aCBhbmQgV2VsZmFyZSwgT3VsdSwg
RmlubGFuZC48L2F1dGgtYWRkcmVzcz48dGl0bGVzPjx0aXRsZT5Ib3cgZG8gY2hhbmdlcyBpbiBi
b2R5IG1hc3MgaW5kZXggaW4gaW5mYW5jeSBhbmQgY2hpbGRob29kIGFzc29jaWF0ZSB3aXRoIGNh
cmRpb21ldGFib2xpYyBwcm9maWxlIGluIGFkdWx0aG9vZD8gRmluZGluZ3MgZnJvbSB0aGUgTm9y
dGhlcm4gRmlubGFuZCBCaXJ0aCBDb2hvcnQgMTk2NiBTdHVkeTwvdGl0bGU+PHNlY29uZGFyeS10
aXRsZT5JbnQgSiBPYmVzIChMb25kKTwvc2Vjb25kYXJ5LXRpdGxlPjxhbHQtdGl0bGU+SW50ZXJu
YXRpb25hbCBqb3VybmFsIG9mIG9iZXNpdHk8L2FsdC10aXRsZT48L3RpdGxlcz48cGVyaW9kaWNh
bD48ZnVsbC10aXRsZT5JbnQgSiBPYmVzIChMb25kKTwvZnVsbC10aXRsZT48YWJici0xPkludGVy
bmF0aW9uYWwgam91cm5hbCBvZiBvYmVzaXR5PC9hYmJyLTE+PC9wZXJpb2RpY2FsPjxhbHQtcGVy
aW9kaWNhbD48ZnVsbC10aXRsZT5JbnQgSiBPYmVzIChMb25kKTwvZnVsbC10aXRsZT48YWJici0x
PkludGVybmF0aW9uYWwgam91cm5hbCBvZiBvYmVzaXR5PC9hYmJyLTE+PC9hbHQtcGVyaW9kaWNh
bD48cGFnZXM+NTMtOTwvcGFnZXM+PHZvbHVtZT4zODwvdm9sdW1lPjxudW1iZXI+MTwvbnVtYmVy
PjxrZXl3b3Jkcz48a2V5d29yZD4qQWRpcG9zaXR5PC9rZXl3b3JkPjxrZXl3b3JkPkFkb2xlc2Nl
bnQ8L2tleXdvcmQ+PGtleXdvcmQ+QWR1bHQ8L2tleXdvcmQ+PGtleXdvcmQ+KkJpcnRoIFdlaWdo
dDwva2V5d29yZD48a2V5d29yZD5Cb2R5IENvbXBvc2l0aW9uPC9rZXl3b3JkPjxrZXl3b3JkPipC
b2R5IE1hc3MgSW5kZXg8L2tleXdvcmQ+PGtleXdvcmQ+Qm9keSBTaXplPC9rZXl3b3JkPjxrZXl3
b3JkPkNhcmRpb3Zhc2N1bGFyIERpc2Vhc2VzLyplcGlkZW1pb2xvZ3kvcHJldmVudGlvbiAmYW1w
OyBjb250cm9sPC9rZXl3b3JkPjxrZXl3b3JkPkNoaWxkPC9rZXl3b3JkPjxrZXl3b3JkPkNoaWxk
LCBQcmVzY2hvb2w8L2tleXdvcmQ+PGtleXdvcmQ+Q29ob3J0IFN0dWRpZXM8L2tleXdvcmQ+PGtl
eXdvcmQ+RGlldDwva2V5d29yZD48a2V5d29yZD5GZW1hbGU8L2tleXdvcmQ+PGtleXdvcmQ+Rmlu
bGFuZC9lcGlkZW1pb2xvZ3k8L2tleXdvcmQ+PGtleXdvcmQ+Rm9sbG93LVVwIFN0dWRpZXM8L2tl
eXdvcmQ+PGtleXdvcmQ+SHVtYW5zPC9rZXl3b3JkPjxrZXl3b3JkPkluZmFudDwva2V5d29yZD48
a2V5d29yZD5NYWxlPC9rZXl3b3JkPjxrZXl3b3JkPk1ldGFib2xpYyBTeW5kcm9tZSBYLyplcGlk
ZW1pb2xvZ3kvcHJldmVudGlvbiAmYW1wOyBjb250cm9sPC9rZXl3b3JkPjxrZXl3b3JkPlJpc2sg
RmFjdG9yczwva2V5d29yZD48a2V5d29yZD5Tb2Npb2Vjb25vbWljIEZhY3RvcnM8L2tleXdvcmQ+
PGtleXdvcmQ+U3VydmV5cyBhbmQgUXVlc3Rpb25uYWlyZXM8L2tleXdvcmQ+PGtleXdvcmQ+Kldh
aXN0IENpcmN1bWZlcmVuY2U8L2tleXdvcmQ+PC9rZXl3b3Jkcz48ZGF0ZXM+PHllYXI+MjAxNDwv
eWVhcj48cHViLWRhdGVzPjxkYXRlPkphbjwvZGF0ZT48L3B1Yi1kYXRlcz48L2RhdGVzPjxpc2Ju
PjE0NzYtNTQ5NyAoRWxlY3Ryb25pYykmI3hEOzAzMDctMDU2NSAoTGlua2luZyk8L2lzYm4+PGFj
Y2Vzc2lvbi1udW0+MjQwODA3OTM8L2FjY2Vzc2lvbi1udW0+PHVybHM+PHJlbGF0ZWQtdXJscz48
dXJsPmh0dHA6Ly93d3cubmNiaS5ubG0ubmloLmdvdi9wdWJtZWQvMjQwODA3OTM8L3VybD48L3Jl
bGF0ZWQtdXJscz48L3VybHM+PGVsZWN0cm9uaWMtcmVzb3VyY2UtbnVtPjEwLjEwMzgvaWpvLjIw
MTMuMTY1PC9lbGVjdHJvbmljLXJlc291cmNlLW51bT48L3JlY29yZD48L0NpdGU+PC9FbmROb3Rl
Pn==
</w:fldData>
        </w:fldChar>
      </w:r>
      <w:r w:rsidR="008241D7" w:rsidRPr="007957A7">
        <w:rPr>
          <w:rFonts w:asciiTheme="majorHAnsi" w:hAnsiTheme="majorHAnsi" w:cs="Tahoma"/>
          <w:color w:val="222222"/>
          <w:sz w:val="22"/>
          <w:szCs w:val="22"/>
          <w:shd w:val="clear" w:color="auto" w:fill="FFFFFF"/>
        </w:rPr>
        <w:instrText xml:space="preserve"> ADDIN EN.CITE.DATA </w:instrText>
      </w:r>
      <w:r w:rsidR="008241D7" w:rsidRPr="007D08ED">
        <w:rPr>
          <w:rFonts w:asciiTheme="majorHAnsi" w:hAnsiTheme="majorHAnsi" w:cs="Tahoma"/>
          <w:color w:val="222222"/>
          <w:sz w:val="22"/>
          <w:szCs w:val="22"/>
          <w:shd w:val="clear" w:color="auto" w:fill="FFFFFF"/>
        </w:rPr>
      </w:r>
      <w:r w:rsidR="008241D7" w:rsidRPr="007D08ED">
        <w:rPr>
          <w:rFonts w:asciiTheme="majorHAnsi" w:hAnsiTheme="majorHAnsi" w:cs="Tahoma"/>
          <w:color w:val="222222"/>
          <w:sz w:val="22"/>
          <w:szCs w:val="22"/>
          <w:shd w:val="clear" w:color="auto" w:fill="FFFFFF"/>
        </w:rPr>
        <w:fldChar w:fldCharType="end"/>
      </w:r>
      <w:r w:rsidR="008241D7" w:rsidRPr="00517ED6">
        <w:rPr>
          <w:rFonts w:asciiTheme="majorHAnsi" w:hAnsiTheme="majorHAnsi" w:cs="Tahoma"/>
          <w:color w:val="222222"/>
          <w:sz w:val="22"/>
          <w:szCs w:val="22"/>
          <w:shd w:val="clear" w:color="auto" w:fill="FFFFFF"/>
        </w:rPr>
      </w:r>
      <w:r w:rsidR="008241D7" w:rsidRPr="00517ED6">
        <w:rPr>
          <w:rFonts w:asciiTheme="majorHAnsi" w:hAnsiTheme="majorHAnsi" w:cs="Tahoma"/>
          <w:color w:val="222222"/>
          <w:sz w:val="22"/>
          <w:szCs w:val="22"/>
          <w:shd w:val="clear" w:color="auto" w:fill="FFFFFF"/>
        </w:rPr>
        <w:fldChar w:fldCharType="separate"/>
      </w:r>
      <w:r w:rsidR="008241D7" w:rsidRPr="007957A7">
        <w:rPr>
          <w:rFonts w:asciiTheme="majorHAnsi" w:hAnsiTheme="majorHAnsi" w:cs="Tahoma"/>
          <w:noProof/>
          <w:color w:val="222222"/>
          <w:sz w:val="22"/>
          <w:szCs w:val="22"/>
          <w:shd w:val="clear" w:color="auto" w:fill="FFFFFF"/>
        </w:rPr>
        <w:t>[</w:t>
      </w:r>
      <w:hyperlink w:anchor="_ENREF_3" w:tooltip="Sovio, 2014 #18" w:history="1">
        <w:r w:rsidR="009C72D5" w:rsidRPr="007957A7">
          <w:rPr>
            <w:rFonts w:asciiTheme="majorHAnsi" w:hAnsiTheme="majorHAnsi" w:cs="Tahoma"/>
            <w:noProof/>
            <w:color w:val="222222"/>
            <w:sz w:val="22"/>
            <w:szCs w:val="22"/>
            <w:shd w:val="clear" w:color="auto" w:fill="FFFFFF"/>
          </w:rPr>
          <w:t>3</w:t>
        </w:r>
      </w:hyperlink>
      <w:r w:rsidR="008241D7" w:rsidRPr="007957A7">
        <w:rPr>
          <w:rFonts w:asciiTheme="majorHAnsi" w:hAnsiTheme="majorHAnsi" w:cs="Tahoma"/>
          <w:noProof/>
          <w:color w:val="222222"/>
          <w:sz w:val="22"/>
          <w:szCs w:val="22"/>
          <w:shd w:val="clear" w:color="auto" w:fill="FFFFFF"/>
        </w:rPr>
        <w:t>]</w:t>
      </w:r>
      <w:r w:rsidR="008241D7" w:rsidRPr="00517ED6">
        <w:rPr>
          <w:rFonts w:asciiTheme="majorHAnsi" w:hAnsiTheme="majorHAnsi" w:cs="Tahoma"/>
          <w:color w:val="222222"/>
          <w:sz w:val="22"/>
          <w:szCs w:val="22"/>
          <w:shd w:val="clear" w:color="auto" w:fill="FFFFFF"/>
        </w:rPr>
        <w:fldChar w:fldCharType="end"/>
      </w:r>
      <w:r w:rsidR="0014616E" w:rsidRPr="007957A7">
        <w:rPr>
          <w:rFonts w:asciiTheme="majorHAnsi" w:hAnsiTheme="majorHAnsi" w:cs="Tahoma"/>
          <w:color w:val="222222"/>
          <w:sz w:val="22"/>
          <w:szCs w:val="22"/>
          <w:shd w:val="clear" w:color="auto" w:fill="FFFFFF"/>
        </w:rPr>
        <w:t>.</w:t>
      </w:r>
      <w:r w:rsidR="009310BE"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From</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life-course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perspective,</w:t>
      </w:r>
      <w:r w:rsidR="00591A02" w:rsidRPr="007957A7">
        <w:rPr>
          <w:rFonts w:asciiTheme="majorHAnsi" w:hAnsiTheme="majorHAnsi" w:cs="Tahoma"/>
          <w:color w:val="222222"/>
          <w:sz w:val="22"/>
          <w:szCs w:val="22"/>
          <w:shd w:val="clear" w:color="auto" w:fill="FFFFFF"/>
        </w:rPr>
        <w:t xml:space="preserve"> </w:t>
      </w:r>
      <w:r w:rsidR="00C20CC3" w:rsidRPr="007957A7">
        <w:rPr>
          <w:rFonts w:asciiTheme="majorHAnsi" w:hAnsiTheme="majorHAnsi" w:cs="Tahoma"/>
          <w:color w:val="222222"/>
          <w:sz w:val="22"/>
          <w:szCs w:val="22"/>
          <w:shd w:val="clear" w:color="auto" w:fill="FFFFFF"/>
        </w:rPr>
        <w:t xml:space="preserve">genetic and </w:t>
      </w:r>
      <w:r w:rsidR="00E060FD" w:rsidRPr="007957A7">
        <w:rPr>
          <w:rFonts w:asciiTheme="majorHAnsi" w:hAnsiTheme="majorHAnsi" w:cs="Tahoma"/>
          <w:color w:val="222222"/>
          <w:sz w:val="22"/>
          <w:szCs w:val="22"/>
          <w:shd w:val="clear" w:color="auto" w:fill="FFFFFF"/>
        </w:rPr>
        <w:t>environmental</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factors</w:t>
      </w:r>
      <w:r w:rsidR="00591A02" w:rsidRPr="007957A7">
        <w:rPr>
          <w:rFonts w:asciiTheme="majorHAnsi" w:hAnsiTheme="majorHAnsi" w:cs="Tahoma"/>
          <w:color w:val="222222"/>
          <w:sz w:val="22"/>
          <w:szCs w:val="22"/>
          <w:shd w:val="clear" w:color="auto" w:fill="FFFFFF"/>
        </w:rPr>
        <w:t xml:space="preserve"> </w:t>
      </w:r>
      <w:r w:rsidR="003B1DE1" w:rsidRPr="007957A7">
        <w:rPr>
          <w:rFonts w:asciiTheme="majorHAnsi" w:hAnsiTheme="majorHAnsi" w:cs="Tahoma"/>
          <w:color w:val="222222"/>
          <w:sz w:val="22"/>
          <w:szCs w:val="22"/>
          <w:shd w:val="clear" w:color="auto" w:fill="FFFFFF"/>
        </w:rPr>
        <w:t>driving</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child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growth</w:t>
      </w:r>
      <w:r w:rsidR="00591A02" w:rsidRPr="007957A7">
        <w:rPr>
          <w:rFonts w:asciiTheme="majorHAnsi" w:hAnsiTheme="majorHAnsi" w:cs="Tahoma"/>
          <w:color w:val="222222"/>
          <w:sz w:val="22"/>
          <w:szCs w:val="22"/>
          <w:shd w:val="clear" w:color="auto" w:fill="FFFFFF"/>
        </w:rPr>
        <w:t xml:space="preserve"> </w:t>
      </w:r>
      <w:r w:rsidR="00CD3F87" w:rsidRPr="007957A7">
        <w:rPr>
          <w:rFonts w:asciiTheme="majorHAnsi" w:hAnsiTheme="majorHAnsi" w:cs="Tahoma"/>
          <w:color w:val="222222"/>
          <w:sz w:val="22"/>
          <w:szCs w:val="22"/>
          <w:shd w:val="clear" w:color="auto" w:fill="FFFFFF"/>
        </w:rPr>
        <w:t xml:space="preserve">may </w:t>
      </w:r>
      <w:r w:rsidR="00976999" w:rsidRPr="007957A7">
        <w:rPr>
          <w:rFonts w:asciiTheme="majorHAnsi" w:hAnsiTheme="majorHAnsi" w:cs="Tahoma"/>
          <w:color w:val="222222"/>
          <w:sz w:val="22"/>
          <w:szCs w:val="22"/>
          <w:shd w:val="clear" w:color="auto" w:fill="FFFFFF"/>
        </w:rPr>
        <w:t xml:space="preserve">have </w:t>
      </w:r>
      <w:r w:rsidR="00CD3F87" w:rsidRPr="007957A7">
        <w:rPr>
          <w:rFonts w:asciiTheme="majorHAnsi" w:hAnsiTheme="majorHAnsi" w:cs="Tahoma"/>
          <w:color w:val="222222"/>
          <w:sz w:val="22"/>
          <w:szCs w:val="22"/>
          <w:shd w:val="clear" w:color="auto" w:fill="FFFFFF"/>
        </w:rPr>
        <w:t xml:space="preserve">a lasting influence </w:t>
      </w:r>
      <w:r w:rsidR="004C2683" w:rsidRPr="007957A7">
        <w:rPr>
          <w:rFonts w:asciiTheme="majorHAnsi" w:hAnsiTheme="majorHAnsi" w:cs="Tahoma"/>
          <w:color w:val="222222"/>
          <w:sz w:val="22"/>
          <w:szCs w:val="22"/>
          <w:shd w:val="clear" w:color="auto" w:fill="FFFFFF"/>
        </w:rPr>
        <w:t xml:space="preserve">on </w:t>
      </w:r>
      <w:r w:rsidR="00553CDB">
        <w:rPr>
          <w:rFonts w:asciiTheme="majorHAnsi" w:hAnsiTheme="majorHAnsi" w:cs="Tahoma"/>
          <w:color w:val="222222"/>
          <w:sz w:val="22"/>
          <w:szCs w:val="22"/>
          <w:shd w:val="clear" w:color="auto" w:fill="FFFFFF"/>
        </w:rPr>
        <w:t>maintaining health</w:t>
      </w:r>
      <w:r w:rsidR="004D63B4" w:rsidRPr="00517ED6">
        <w:rPr>
          <w:rFonts w:asciiTheme="majorHAnsi" w:hAnsiTheme="majorHAnsi" w:cs="Tahoma"/>
          <w:color w:val="222222"/>
          <w:sz w:val="22"/>
          <w:szCs w:val="22"/>
          <w:shd w:val="clear" w:color="auto" w:fill="FFFFFF"/>
        </w:rPr>
        <w:fldChar w:fldCharType="begin"/>
      </w:r>
      <w:r w:rsidR="004D63B4" w:rsidRPr="007957A7">
        <w:rPr>
          <w:rFonts w:asciiTheme="majorHAnsi" w:hAnsiTheme="majorHAnsi" w:cs="Tahoma"/>
          <w:color w:val="222222"/>
          <w:sz w:val="22"/>
          <w:szCs w:val="22"/>
          <w:shd w:val="clear" w:color="auto" w:fill="FFFFFF"/>
        </w:rPr>
        <w:instrText xml:space="preserve"> ADDIN EN.CITE &lt;EndNote&gt;&lt;Cite&gt;&lt;Author&gt;Ben-Shlomo&lt;/Author&gt;&lt;Year&gt;2002&lt;/Year&gt;&lt;RecNum&gt;205&lt;/RecNum&gt;&lt;DisplayText&gt;[4]&lt;/DisplayText&gt;&lt;record&gt;&lt;rec-number&gt;205&lt;/rec-number&gt;&lt;foreign-keys&gt;&lt;key app="EN" db-id="tvzsxtsr1st0w8ev9x1pp2zvfz22xr9as5vv" timestamp="1535991119"&gt;205&lt;/key&gt;&lt;/foreign-keys&gt;&lt;ref-type name="Journal Article"&gt;17&lt;/ref-type&gt;&lt;contributors&gt;&lt;authors&gt;&lt;author&gt;Ben-Shlomo, Y.&lt;/author&gt;&lt;author&gt;Kuh, D.&lt;/author&gt;&lt;/authors&gt;&lt;/contributors&gt;&lt;titles&gt;&lt;title&gt;A life course approach to chronic disease epidemiology: conceptual models, empirical challenges and interdisciplinary perspectives&lt;/title&gt;&lt;secondary-title&gt;Int J Epidemiol&lt;/secondary-title&gt;&lt;/titles&gt;&lt;periodical&gt;&lt;full-title&gt;International Journal of Epidemiology&lt;/full-title&gt;&lt;abbr-1&gt;Int J Epidemiol&lt;/abbr-1&gt;&lt;/periodical&gt;&lt;pages&gt;285-93&lt;/pages&gt;&lt;volume&gt;31&lt;/volume&gt;&lt;number&gt;2&lt;/number&gt;&lt;keywords&gt;&lt;keyword&gt;Chronic Disease/*epidemiology&lt;/keyword&gt;&lt;keyword&gt;*Epidemiologic Methods&lt;/keyword&gt;&lt;keyword&gt;*Health Status&lt;/keyword&gt;&lt;keyword&gt;Humans&lt;/keyword&gt;&lt;keyword&gt;*Models, Theoretical&lt;/keyword&gt;&lt;keyword&gt;*Sociology, Medical&lt;/keyword&gt;&lt;/keywords&gt;&lt;dates&gt;&lt;year&gt;2002&lt;/year&gt;&lt;pub-dates&gt;&lt;date&gt;Apr&lt;/date&gt;&lt;/pub-dates&gt;&lt;/dates&gt;&lt;isbn&gt;0300-5771 (Print)&amp;#xD;0300-5771 (Linking)&lt;/isbn&gt;&lt;accession-num&gt;11980781&lt;/accession-num&gt;&lt;urls&gt;&lt;related-urls&gt;&lt;url&gt;https://www.ncbi.nlm.nih.gov/pubmed/11980781&lt;/url&gt;&lt;/related-urls&gt;&lt;/urls&gt;&lt;/record&gt;&lt;/Cite&gt;&lt;/EndNote&gt;</w:instrText>
      </w:r>
      <w:r w:rsidR="004D63B4" w:rsidRPr="00517ED6">
        <w:rPr>
          <w:rFonts w:asciiTheme="majorHAnsi" w:hAnsiTheme="majorHAnsi" w:cs="Tahoma"/>
          <w:color w:val="222222"/>
          <w:sz w:val="22"/>
          <w:szCs w:val="22"/>
          <w:shd w:val="clear" w:color="auto" w:fill="FFFFFF"/>
        </w:rPr>
        <w:fldChar w:fldCharType="separate"/>
      </w:r>
      <w:r w:rsidR="004D63B4" w:rsidRPr="007957A7">
        <w:rPr>
          <w:rFonts w:asciiTheme="majorHAnsi" w:hAnsiTheme="majorHAnsi" w:cs="Tahoma"/>
          <w:noProof/>
          <w:color w:val="222222"/>
          <w:sz w:val="22"/>
          <w:szCs w:val="22"/>
          <w:shd w:val="clear" w:color="auto" w:fill="FFFFFF"/>
        </w:rPr>
        <w:t>[</w:t>
      </w:r>
      <w:hyperlink w:anchor="_ENREF_4" w:tooltip="Ben-Shlomo, 2002 #205" w:history="1">
        <w:r w:rsidR="009C72D5" w:rsidRPr="007957A7">
          <w:rPr>
            <w:rFonts w:asciiTheme="majorHAnsi" w:hAnsiTheme="majorHAnsi" w:cs="Tahoma"/>
            <w:noProof/>
            <w:color w:val="222222"/>
            <w:sz w:val="22"/>
            <w:szCs w:val="22"/>
            <w:shd w:val="clear" w:color="auto" w:fill="FFFFFF"/>
          </w:rPr>
          <w:t>4</w:t>
        </w:r>
      </w:hyperlink>
      <w:r w:rsidR="004D63B4" w:rsidRPr="007957A7">
        <w:rPr>
          <w:rFonts w:asciiTheme="majorHAnsi" w:hAnsiTheme="majorHAnsi" w:cs="Tahoma"/>
          <w:noProof/>
          <w:color w:val="222222"/>
          <w:sz w:val="22"/>
          <w:szCs w:val="22"/>
          <w:shd w:val="clear" w:color="auto" w:fill="FFFFFF"/>
        </w:rPr>
        <w:t>]</w:t>
      </w:r>
      <w:r w:rsidR="004D63B4" w:rsidRPr="00517ED6">
        <w:rPr>
          <w:rFonts w:asciiTheme="majorHAnsi" w:hAnsiTheme="majorHAnsi" w:cs="Tahoma"/>
          <w:color w:val="222222"/>
          <w:sz w:val="22"/>
          <w:szCs w:val="22"/>
          <w:shd w:val="clear" w:color="auto" w:fill="FFFFFF"/>
        </w:rPr>
        <w:fldChar w:fldCharType="end"/>
      </w:r>
      <w:r w:rsidR="00E060FD" w:rsidRPr="007957A7">
        <w:rPr>
          <w:rFonts w:asciiTheme="majorHAnsi" w:hAnsiTheme="majorHAnsi" w:cs="Tahoma"/>
          <w:color w:val="222222"/>
          <w:sz w:val="22"/>
          <w:szCs w:val="22"/>
          <w:shd w:val="clear" w:color="auto" w:fill="FFFFFF"/>
        </w:rPr>
        <w:t>.</w:t>
      </w:r>
      <w:r w:rsidR="005D3E7D" w:rsidRPr="007957A7">
        <w:rPr>
          <w:rFonts w:asciiTheme="majorHAnsi" w:hAnsiTheme="majorHAnsi" w:cs="Tahoma"/>
          <w:color w:val="222222"/>
          <w:sz w:val="22"/>
          <w:szCs w:val="22"/>
          <w:shd w:val="clear" w:color="auto" w:fill="FFFFFF"/>
        </w:rPr>
        <w:t xml:space="preserve"> </w:t>
      </w:r>
      <w:r w:rsidR="00F82133" w:rsidRPr="007957A7">
        <w:rPr>
          <w:rFonts w:asciiTheme="majorHAnsi" w:hAnsiTheme="majorHAnsi" w:cs="Tahoma"/>
          <w:color w:val="222222"/>
          <w:sz w:val="22"/>
          <w:szCs w:val="22"/>
          <w:shd w:val="clear" w:color="auto" w:fill="FFFFFF"/>
        </w:rPr>
        <w:t>Within</w:t>
      </w:r>
      <w:r w:rsidR="005D3E7D" w:rsidRPr="007957A7">
        <w:rPr>
          <w:rFonts w:asciiTheme="majorHAnsi" w:hAnsiTheme="majorHAnsi" w:cs="Tahoma"/>
          <w:color w:val="222222"/>
          <w:sz w:val="22"/>
          <w:szCs w:val="22"/>
          <w:shd w:val="clear" w:color="auto" w:fill="FFFFFF"/>
        </w:rPr>
        <w:t xml:space="preserve"> this framework,</w:t>
      </w:r>
      <w:r w:rsidR="00CE0589" w:rsidRPr="007957A7">
        <w:rPr>
          <w:rFonts w:asciiTheme="majorHAnsi" w:hAnsiTheme="majorHAnsi" w:cs="Tahoma"/>
          <w:color w:val="222222"/>
          <w:sz w:val="22"/>
          <w:szCs w:val="22"/>
          <w:shd w:val="clear" w:color="auto" w:fill="FFFFFF"/>
        </w:rPr>
        <w:t xml:space="preserve"> identification of the genetic determinants of the critical </w:t>
      </w:r>
      <w:r w:rsidR="0090125F" w:rsidRPr="007957A7">
        <w:rPr>
          <w:rFonts w:asciiTheme="majorHAnsi" w:hAnsiTheme="majorHAnsi" w:cs="Tahoma"/>
          <w:color w:val="222222"/>
          <w:sz w:val="22"/>
          <w:szCs w:val="22"/>
          <w:shd w:val="clear" w:color="auto" w:fill="FFFFFF"/>
        </w:rPr>
        <w:t xml:space="preserve">periods in child development </w:t>
      </w:r>
      <w:r w:rsidR="00CE0589" w:rsidRPr="007957A7">
        <w:rPr>
          <w:rFonts w:asciiTheme="majorHAnsi" w:hAnsiTheme="majorHAnsi" w:cs="Tahoma"/>
          <w:color w:val="222222"/>
          <w:sz w:val="22"/>
          <w:szCs w:val="22"/>
          <w:shd w:val="clear" w:color="auto" w:fill="FFFFFF"/>
        </w:rPr>
        <w:t xml:space="preserve">is </w:t>
      </w:r>
      <w:r w:rsidR="0090125F" w:rsidRPr="007957A7">
        <w:rPr>
          <w:rFonts w:asciiTheme="majorHAnsi" w:hAnsiTheme="majorHAnsi" w:cs="Tahoma"/>
          <w:color w:val="222222"/>
          <w:sz w:val="22"/>
          <w:szCs w:val="22"/>
          <w:shd w:val="clear" w:color="auto" w:fill="FFFFFF"/>
        </w:rPr>
        <w:t>important</w:t>
      </w:r>
      <w:r w:rsidR="00CE0589" w:rsidRPr="007957A7">
        <w:rPr>
          <w:rFonts w:asciiTheme="majorHAnsi" w:hAnsiTheme="majorHAnsi" w:cs="Tahoma"/>
          <w:color w:val="222222"/>
          <w:sz w:val="22"/>
          <w:szCs w:val="22"/>
          <w:shd w:val="clear" w:color="auto" w:fill="FFFFFF"/>
        </w:rPr>
        <w:t xml:space="preserve"> for </w:t>
      </w:r>
      <w:r w:rsidR="0090125F" w:rsidRPr="007957A7">
        <w:rPr>
          <w:rFonts w:asciiTheme="majorHAnsi" w:hAnsiTheme="majorHAnsi" w:cs="Tahoma"/>
          <w:color w:val="222222"/>
          <w:sz w:val="22"/>
          <w:szCs w:val="22"/>
          <w:shd w:val="clear" w:color="auto" w:fill="FFFFFF"/>
        </w:rPr>
        <w:t>understanding the mechanism</w:t>
      </w:r>
      <w:r w:rsidR="006C41D3" w:rsidRPr="007957A7">
        <w:rPr>
          <w:rFonts w:asciiTheme="majorHAnsi" w:hAnsiTheme="majorHAnsi" w:cs="Tahoma"/>
          <w:color w:val="222222"/>
          <w:sz w:val="22"/>
          <w:szCs w:val="22"/>
          <w:shd w:val="clear" w:color="auto" w:fill="FFFFFF"/>
        </w:rPr>
        <w:t>s</w:t>
      </w:r>
      <w:r w:rsidR="0090125F" w:rsidRPr="007957A7">
        <w:rPr>
          <w:rFonts w:asciiTheme="majorHAnsi" w:hAnsiTheme="majorHAnsi" w:cs="Tahoma"/>
          <w:color w:val="222222"/>
          <w:sz w:val="22"/>
          <w:szCs w:val="22"/>
          <w:shd w:val="clear" w:color="auto" w:fill="FFFFFF"/>
        </w:rPr>
        <w:t xml:space="preserve"> </w:t>
      </w:r>
      <w:r w:rsidR="00AD45E5" w:rsidRPr="007957A7">
        <w:rPr>
          <w:rFonts w:asciiTheme="majorHAnsi" w:hAnsiTheme="majorHAnsi" w:cs="Tahoma"/>
          <w:color w:val="222222"/>
          <w:sz w:val="22"/>
          <w:szCs w:val="22"/>
          <w:shd w:val="clear" w:color="auto" w:fill="FFFFFF"/>
        </w:rPr>
        <w:t xml:space="preserve">underpinning </w:t>
      </w:r>
      <w:r w:rsidR="0014616E" w:rsidRPr="007957A7">
        <w:rPr>
          <w:rFonts w:asciiTheme="majorHAnsi" w:hAnsiTheme="majorHAnsi" w:cs="Tahoma"/>
          <w:color w:val="222222"/>
          <w:sz w:val="22"/>
          <w:szCs w:val="22"/>
          <w:shd w:val="clear" w:color="auto" w:fill="FFFFFF"/>
        </w:rPr>
        <w:t xml:space="preserve">adult </w:t>
      </w:r>
      <w:r w:rsidR="002F651E">
        <w:rPr>
          <w:rFonts w:asciiTheme="majorHAnsi" w:hAnsiTheme="majorHAnsi" w:cs="Tahoma"/>
          <w:color w:val="222222"/>
          <w:sz w:val="22"/>
          <w:szCs w:val="22"/>
          <w:shd w:val="clear" w:color="auto" w:fill="FFFFFF"/>
        </w:rPr>
        <w:t xml:space="preserve">health </w:t>
      </w:r>
      <w:r w:rsidR="00553CDB" w:rsidRPr="007957A7">
        <w:rPr>
          <w:rFonts w:asciiTheme="majorHAnsi" w:hAnsiTheme="majorHAnsi" w:cs="Tahoma"/>
          <w:color w:val="222222"/>
          <w:sz w:val="22"/>
          <w:szCs w:val="22"/>
          <w:shd w:val="clear" w:color="auto" w:fill="FFFFFF"/>
        </w:rPr>
        <w:t xml:space="preserve">and preventing </w:t>
      </w:r>
      <w:r w:rsidR="0014616E" w:rsidRPr="007957A7">
        <w:rPr>
          <w:rFonts w:asciiTheme="majorHAnsi" w:hAnsiTheme="majorHAnsi" w:cs="Tahoma"/>
          <w:color w:val="222222"/>
          <w:sz w:val="22"/>
          <w:szCs w:val="22"/>
          <w:shd w:val="clear" w:color="auto" w:fill="FFFFFF"/>
        </w:rPr>
        <w:t>disease</w:t>
      </w:r>
      <w:r w:rsidR="00553CDB">
        <w:rPr>
          <w:rFonts w:asciiTheme="majorHAnsi" w:hAnsiTheme="majorHAnsi" w:cs="Tahoma"/>
          <w:color w:val="222222"/>
          <w:sz w:val="22"/>
          <w:szCs w:val="22"/>
          <w:shd w:val="clear" w:color="auto" w:fill="FFFFFF"/>
        </w:rPr>
        <w:t xml:space="preserve"> development</w:t>
      </w:r>
      <w:r w:rsidR="0014616E" w:rsidRPr="007957A7">
        <w:rPr>
          <w:rFonts w:asciiTheme="majorHAnsi" w:hAnsiTheme="majorHAnsi" w:cs="Tahoma"/>
          <w:color w:val="222222"/>
          <w:sz w:val="22"/>
          <w:szCs w:val="22"/>
          <w:shd w:val="clear" w:color="auto" w:fill="FFFFFF"/>
        </w:rPr>
        <w:t>.</w:t>
      </w:r>
    </w:p>
    <w:p w14:paraId="2610D65D" w14:textId="77777777" w:rsidR="006853E0" w:rsidRPr="007957A7" w:rsidRDefault="006853E0" w:rsidP="00E060FD">
      <w:pPr>
        <w:autoSpaceDE w:val="0"/>
        <w:autoSpaceDN w:val="0"/>
        <w:adjustRightInd w:val="0"/>
        <w:spacing w:after="0"/>
        <w:jc w:val="both"/>
        <w:rPr>
          <w:rFonts w:asciiTheme="majorHAnsi" w:hAnsiTheme="majorHAnsi" w:cs="Tahoma"/>
          <w:color w:val="222222"/>
          <w:sz w:val="22"/>
          <w:szCs w:val="22"/>
          <w:shd w:val="clear" w:color="auto" w:fill="FFFFFF"/>
        </w:rPr>
      </w:pPr>
    </w:p>
    <w:p w14:paraId="1209467D" w14:textId="42CEA833" w:rsidR="00E060FD" w:rsidRPr="007957A7" w:rsidRDefault="00E060FD" w:rsidP="00E060FD">
      <w:pPr>
        <w:autoSpaceDE w:val="0"/>
        <w:autoSpaceDN w:val="0"/>
        <w:adjustRightInd w:val="0"/>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To</w:t>
      </w:r>
      <w:r w:rsidR="00A349B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date</w:t>
      </w:r>
      <w:r w:rsidR="00675769">
        <w:rPr>
          <w:rFonts w:asciiTheme="majorHAnsi" w:hAnsiTheme="majorHAnsi" w:cs="Tahoma"/>
          <w:color w:val="222222"/>
          <w:sz w:val="22"/>
          <w:szCs w:val="22"/>
          <w:shd w:val="clear" w:color="auto" w:fill="FFFFFF"/>
        </w:rPr>
        <w:t>,</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lang w:val="en-GB"/>
        </w:rPr>
        <w:t>we</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have</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gained</w:t>
      </w:r>
      <w:r w:rsidR="00BB75A4" w:rsidRPr="007957A7">
        <w:rPr>
          <w:rFonts w:asciiTheme="majorHAnsi" w:hAnsiTheme="majorHAnsi" w:cs="Tahoma"/>
          <w:color w:val="222222"/>
          <w:sz w:val="22"/>
          <w:szCs w:val="22"/>
          <w:shd w:val="clear" w:color="auto" w:fill="FFFFFF"/>
          <w:lang w:val="en-GB"/>
        </w:rPr>
        <w:t xml:space="preserve"> considerable</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insights</w:t>
      </w:r>
      <w:r w:rsidR="00591A02" w:rsidRPr="007957A7">
        <w:rPr>
          <w:rFonts w:asciiTheme="majorHAnsi" w:hAnsiTheme="majorHAnsi" w:cs="Tahoma"/>
          <w:color w:val="222222"/>
          <w:sz w:val="22"/>
          <w:szCs w:val="22"/>
          <w:shd w:val="clear" w:color="auto" w:fill="FFFFFF"/>
          <w:lang w:val="en-GB"/>
        </w:rPr>
        <w:t xml:space="preserve"> </w:t>
      </w:r>
      <w:r w:rsidR="00BB75A4" w:rsidRPr="007957A7">
        <w:rPr>
          <w:rFonts w:asciiTheme="majorHAnsi" w:hAnsiTheme="majorHAnsi" w:cs="Tahoma"/>
          <w:color w:val="222222"/>
          <w:sz w:val="22"/>
          <w:szCs w:val="22"/>
          <w:shd w:val="clear" w:color="auto" w:fill="FFFFFF"/>
          <w:lang w:val="en-GB"/>
        </w:rPr>
        <w:t>into</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the</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shared</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genetic</w:t>
      </w:r>
      <w:r w:rsidR="00591A02" w:rsidRPr="007957A7">
        <w:rPr>
          <w:rFonts w:asciiTheme="majorHAnsi" w:hAnsiTheme="majorHAnsi" w:cs="Tahoma"/>
          <w:color w:val="222222"/>
          <w:sz w:val="22"/>
          <w:szCs w:val="22"/>
          <w:shd w:val="clear" w:color="auto" w:fill="FFFFFF"/>
          <w:lang w:val="en-GB"/>
        </w:rPr>
        <w:t xml:space="preserve"> </w:t>
      </w:r>
      <w:r w:rsidR="00BB75A4" w:rsidRPr="007957A7">
        <w:rPr>
          <w:rFonts w:asciiTheme="majorHAnsi" w:hAnsiTheme="majorHAnsi" w:cs="Tahoma"/>
          <w:color w:val="222222"/>
          <w:sz w:val="22"/>
          <w:szCs w:val="22"/>
          <w:shd w:val="clear" w:color="auto" w:fill="FFFFFF"/>
          <w:lang w:val="en-GB"/>
        </w:rPr>
        <w:t>makeup</w:t>
      </w:r>
      <w:r w:rsidR="00591A02" w:rsidRPr="007957A7">
        <w:rPr>
          <w:rFonts w:asciiTheme="majorHAnsi" w:hAnsiTheme="majorHAnsi" w:cs="Tahoma"/>
          <w:color w:val="222222"/>
          <w:sz w:val="22"/>
          <w:szCs w:val="22"/>
          <w:shd w:val="clear" w:color="auto" w:fill="FFFFFF"/>
          <w:lang w:val="en-GB"/>
        </w:rPr>
        <w:t xml:space="preserve"> </w:t>
      </w:r>
      <w:r w:rsidR="00BB75A4" w:rsidRPr="007957A7">
        <w:rPr>
          <w:rFonts w:asciiTheme="majorHAnsi" w:hAnsiTheme="majorHAnsi" w:cs="Tahoma"/>
          <w:color w:val="222222"/>
          <w:sz w:val="22"/>
          <w:szCs w:val="22"/>
          <w:shd w:val="clear" w:color="auto" w:fill="FFFFFF"/>
          <w:lang w:val="en-GB"/>
        </w:rPr>
        <w:t>of</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childhood</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and</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adult</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BMI</w:t>
      </w:r>
      <w:r w:rsidR="008241D7" w:rsidRPr="00517ED6">
        <w:rPr>
          <w:rFonts w:asciiTheme="majorHAnsi" w:hAnsiTheme="majorHAnsi" w:cs="Tahoma"/>
          <w:color w:val="222222"/>
          <w:sz w:val="22"/>
          <w:szCs w:val="22"/>
          <w:shd w:val="clear" w:color="auto" w:fill="FFFFFF"/>
          <w:lang w:val="en-GB"/>
        </w:rPr>
        <w:fldChar w:fldCharType="begin">
          <w:fldData xml:space="preserve">PEVuZE5vdGU+PENpdGU+PEF1dGhvcj5CcmFkZmllbGQ8L0F1dGhvcj48WWVhcj4yMDEyPC9ZZWFy
PjxSZWNOdW0+MTU8L1JlY051bT48RGlzcGxheVRleHQ+WzUsIDZdPC9EaXNwbGF5VGV4dD48cmVj
b3JkPjxyZWMtbnVtYmVyPjE1PC9yZWMtbnVtYmVyPjxmb3JlaWduLWtleXM+PGtleSBhcHA9IkVO
IiBkYi1pZD0idHZ6c3h0c3Ixc3Qwdzhldjl4MXBwMnp2ZnoyMnhyOWFzNXZ2IiB0aW1lc3RhbXA9
IjE1MzIzMzk3NjEiPjE1PC9rZXk+PC9mb3JlaWduLWtleXM+PHJlZi10eXBlIG5hbWU9IkpvdXJu
YWwgQXJ0aWNsZSI+MTc8L3JlZi10eXBlPjxjb250cmlidXRvcnM+PGF1dGhvcnM+PGF1dGhvcj5C
cmFkZmllbGQsIEouIFAuPC9hdXRob3I+PGF1dGhvcj5UYWFsLCBILiBSLjwvYXV0aG9yPjxhdXRo
b3I+VGltcHNvbiwgTi4gSi48L2F1dGhvcj48YXV0aG9yPlNjaGVyYWcsIEEuPC9hdXRob3I+PGF1
dGhvcj5MZWNvZXVyLCBDLjwvYXV0aG9yPjxhdXRob3I+V2FycmluZ3RvbiwgTi4gTS48L2F1dGhv
cj48YXV0aG9yPkh5cHBvbmVuLCBFLjwvYXV0aG9yPjxhdXRob3I+SG9sc3QsIEMuPC9hdXRob3I+
PGF1dGhvcj5WYWxjYXJjZWwsIEIuPC9hdXRob3I+PGF1dGhvcj5UaGllcmluZywgRS48L2F1dGhv
cj48YXV0aG9yPlNhbGVtLCBSLiBNLjwvYXV0aG9yPjxhdXRob3I+U2NodW1hY2hlciwgRi4gUi48
L2F1dGhvcj48YXV0aG9yPkNvdXNtaW5lciwgRC4gTC48L2F1dGhvcj48YXV0aG9yPlNsZWltYW4s
IFAuIE0uIEEuPC9hdXRob3I+PGF1dGhvcj5aaGFvLCBKLiBILjwvYXV0aG9yPjxhdXRob3I+QmVy
a293aXR6LCBSLiBJLjwvYXV0aG9yPjxhdXRob3I+VmltYWxlc3dhcmFuLCBLLiBTLjwvYXV0aG9y
PjxhdXRob3I+SmFyaWNrLCBJLjwvYXV0aG9yPjxhdXRob3I+UGVubmVsbCwgQy4gRS48L2F1dGhv
cj48YXV0aG9yPkV2YW5zLCBELiBNLjwvYXV0aG9yPjxhdXRob3I+U3QgUG91cmNhaW4sIEIuPC9h
dXRob3I+PGF1dGhvcj5CZXJyeSwgRC4gSi48L2F1dGhvcj48YXV0aG9yPk1vb2stS2FuYW1vcmks
IEQuIE8uPC9hdXRob3I+PGF1dGhvcj5Ib2ZtYW4sIEEuPC9hdXRob3I+PGF1dGhvcj5SaXZhZGVu
ZWlyYSwgRi48L2F1dGhvcj48YXV0aG9yPlVpdHRlcmxpbmRlbiwgQS4gRy48L2F1dGhvcj48YXV0
aG9yPnZhbiBEdWlqbiwgQy4gTS48L2F1dGhvcj48YXV0aG9yPnZhbiBkZXIgVmFsaywgUi4gSi4g
UC48L2F1dGhvcj48YXV0aG9yPmRlIEpvbmdzdGUsIEouIEMuPC9hdXRob3I+PGF1dGhvcj5Qb3N0
bWEsIEQuIFMuPC9hdXRob3I+PGF1dGhvcj5Cb29tc21hLCBELiBJLjwvYXV0aG9yPjxhdXRob3I+
R2F1ZGVybWFuLCBXLiBKLjwvYXV0aG9yPjxhdXRob3I+SGFzc2FuZWluLCBNLiBULjwvYXV0aG9y
PjxhdXRob3I+TGluZGdyZW4sIEMuIE0uPC9hdXRob3I+PGF1dGhvcj5NYWdpLCBSLjwvYXV0aG9y
PjxhdXRob3I+Qm9yZWhhbSwgQy4gQS4gRy48L2F1dGhvcj48YXV0aG9yPk5ldmlsbGUsIEMuIEUu
PC9hdXRob3I+PGF1dGhvcj5Nb3Jlbm8sIEwuIEEuPC9hdXRob3I+PGF1dGhvcj5FbGxpb3R0LCBQ
LjwvYXV0aG9yPjxhdXRob3I+UG91dGEsIEEuPC9hdXRob3I+PGF1dGhvcj5IYXJ0aWthaW5lbiwg
QS4gTC48L2F1dGhvcj48YXV0aG9yPkxpLCBNLiBZLjwvYXV0aG9yPjxhdXRob3I+UmFpdGFrYXJp
LCBPLjwvYXV0aG9yPjxhdXRob3I+TGVodGltYWtpLCBULjwvYXV0aG9yPjxhdXRob3I+RXJpa3Nz
b24sIEouIEcuPC9hdXRob3I+PGF1dGhvcj5QYWxvdGllLCBBLjwvYXV0aG9yPjxhdXRob3I+RGFs
bG9uZ2V2aWxsZSwgSi48L2F1dGhvcj48YXV0aG9yPkRhcywgUy48L2F1dGhvcj48YXV0aG9yPkRl
bG91a2FzLCBQLjwvYXV0aG9yPjxhdXRob3I+TWNNYWhvbiwgRy48L2F1dGhvcj48YXV0aG9yPlJp
bmcsIFMuIE0uPC9hdXRob3I+PGF1dGhvcj5LZW1wLCBKLiBQLjwvYXV0aG9yPjxhdXRob3I+QnV4
dG9uLCBKLiBMLjwvYXV0aG9yPjxhdXRob3I+Qmxha2Vtb3JlLCBBLiBJLiBGLjwvYXV0aG9yPjxh
dXRob3I+QnVzdGFtYW50ZSwgTS48L2F1dGhvcj48YXV0aG9yPkd1eGVucywgTS48L2F1dGhvcj48
YXV0aG9yPkhpcnNjaGhvcm4sIEouIE4uPC9hdXRob3I+PGF1dGhvcj5HaWxsbWFuLCBNLiBXLjwv
YXV0aG9yPjxhdXRob3I+S3JlaW5lci1Nb2xsZXIsIEUuPC9hdXRob3I+PGF1dGhvcj5CaXNnYWFy
ZCwgSC48L2F1dGhvcj48YXV0aG9yPkdpbGxpbGFuZCwgRi4gRC48L2F1dGhvcj48YXV0aG9yPkhl
aW5yaWNoLCBKLjwvYXV0aG9yPjxhdXRob3I+V2hlZWxlciwgRS48L2F1dGhvcj48YXV0aG9yPkJh
cnJvc28sIEkuPC9hdXRob3I+PGF1dGhvcj5PJmFwb3M7UmFoaWxseSwgUy48L2F1dGhvcj48YXV0
aG9yPk1laXJoYWVnaGUsIEEuPC9hdXRob3I+PGF1dGhvcj5Tb3JlbnNlbiwgVC4gSS4gQS48L2F1
dGhvcj48YXV0aG9yPlBvd2VyLCBDLjwvYXV0aG9yPjxhdXRob3I+UGFsbWVyLCBMLiBKLjwvYXV0
aG9yPjxhdXRob3I+SGlubmV5LCBBLjwvYXV0aG9yPjxhdXRob3I+V2lkZW4sIEUuPC9hdXRob3I+
PGF1dGhvcj5GYXJvb3FpLCBJLiBTLjwvYXV0aG9yPjxhdXRob3I+TWNDYXJ0aHksIE0uIEkuPC9h
dXRob3I+PGF1dGhvcj5Gcm9ndWVsLCBQLjwvYXV0aG9yPjxhdXRob3I+TWV5cmUsIEQuPC9hdXRo
b3I+PGF1dGhvcj5IZWJlYnJhbmQsIEouPC9hdXRob3I+PGF1dGhvcj5KYXJ2ZWxpbiwgTS4gUi48
L2F1dGhvcj48YXV0aG9yPkphZGRvZSwgVi4gVy4gVi48L2F1dGhvcj48YXV0aG9yPlNtaXRoLCBH
LiBELjwvYXV0aG9yPjxhdXRob3I+SGFrb25hcnNvbiwgSC48L2F1dGhvcj48YXV0aG9yPkdyYW50
LCBTLiBGLiBBLjwvYXV0aG9yPjxhdXRob3I+RWFybHkgR3Jvd3RoIEdlbmV0aWNzIEVHRyBDb25z
b3J0aTwvYXV0aG9yPjwvYXV0aG9ycz48L2NvbnRyaWJ1dG9ycz48YXV0aC1hZGRyZXNzPkNoaWxk
cmVucyBIb3NwIFBoaWxhZGVscGhpYSwgQ3RyIEFwcGwgR2Vub20sIEFicmFtc29uIFJlcyBDdHIs
IFBoaWxhZGVscGhpYSwgUEEgMTkxMDQgVVNBJiN4RDtFcmFzbXVzIE1DLCBHZW5lcmF0IFN0dWR5
IEdycCBSLCBSb3R0ZXJkYW0sIE5ldGhlcmxhbmRzJiN4RDtFcmFzbXVzIE1DLCBEZXB0IEVwaWRl
bWlvbCwgUm90dGVyZGFtLCBOZXRoZXJsYW5kcyYjeEQ7RXJhc211cyBNQywgRGVwdCBQZWRpYXQs
IFJvdHRlcmRhbSwgTmV0aGVybGFuZHMmI3hEO1VuaXYgQnJpc3RvbCwgTVJDLCBDdHIgQ2F1c2Fs
IEFuYWwgVHJhbnNsYXQgRXBpZGVtaW9sLCBTY2ggU29jaWFsICZhbXA7IENvbW11bml0eSBNZWQs
IEJyaXN0b2wsIEF2b24sIEVuZ2xhbmQmI3hEO1VuaXYgRHVpc2J1cmcgRXNzZW4sIEluc3QgTWVk
IEluZm9ybWF0IEJpb21ldHJ5ICZhbXA7IEVwaWRlbWlvbCwgRXNzZW4sIEdlcm1hbnkmI3hEO1Vu
aXYgTGlsbGUgTm9yZCBGcmFuY2UsIENOUlMgODE5OSwgSW5zdCBQYXN0ZXVyLCBMaWxsZSwgRnJh
bmNlJiN4RDtVbml2IFdlc3Rlcm4gQXVzdHJhbGlhLCBTY2ggV29tZW5zICZhbXA7IEluZmFudHMg
SGx0aCwgUGVydGgsIFdBIDYwMDksIEF1c3RyYWxpYSYjeEQ7VUNMLCBJbnN0IENoaWxkIEhsdGgs
IEN0ciBQYWVkaWF0IEVwaWRlbWlvbCAmYW1wOyBCaW9zdGF0LCBNUkMgQ3RyIEVwaWRlbWlvbCBD
aGlsZCBIbHRoLCBMb25kb24sIEVuZ2xhbmQmI3hEO0NvcGVuaGFnZW4gVW5pdiBIb3NwLCBJbnN0
IFByZXZlbnQgTWVkLCBDb3BlbmhhZ2VuLCBEZW5tYXJrJiN4RDtVbml2IExvbmRvbiBJbXBlcmlh
bCBDb2xsIFNjaSBUZWNobm9sICZhbXA7IE1lZCwgRGVwdCBFcGlkZW1pb2wgJmFtcDsgQmlvc3Rh
dCwgTVJDIEhsdGggUHJvdGVjdCBBZ2N5IEhQQSwgQ3RyIEVudmlyb25tICZhbXA7IEhsdGgsU2No
IFB1YmwgSGx0aCxGYWMgTWVkLCBMb25kb24sIEVuZ2xhbmQmI3hEO0dlcm1hbiBSZXMgQ3RyIEVu
dmlyb25tIEhsdGgsIEhlbG1ob2x0eiBaZW50cnVtIE11ZW5jaGVuLCBJbnN0IEVwaWRlbWlvbCAx
LCBOZXVoZXJiZXJnLCBHZXJtYW55JiN4RDtDaGlsZHJlbnMgSG9zcCwgRGl2IEdlbmV0LCBCb3N0
b24sIE1BIDAyMTE1IFVTQSYjeEQ7Q2hpbGRyZW5zIEhvc3AsIERpdiBFbmRvY3Jpbm9sLCBCb3N0
b24sIE1BIDAyMTE1IFVTQSYjeEQ7Q2hpbGRyZW5zIEhvc3AsIFByb2dyYW0gR2Vub20sIEJvc3Rv
biwgTUEgMDIxMTUgVVNBJiN4RDtCcm9hZCBJbnN0LCBNZXRhYiBQcm9ncmFtLCBDYW1icmlkZ2Us
IE1BIFVTQSYjeEQ7QnJvYWQgSW5zdCwgUHJvZ3JhbSBNZWQgJmFtcDsgUG9wdWxhdCBHZW5ldCwg
Q2FtYnJpZGdlLCBNQSBVU0EmI3hEO0hhcnZhcmQgVW5pdiwgU2NoIE1lZCwgRGVwdCBHZW5ldCwg
Qm9zdG9uLCBNQSBVU0EmI3hEO1VuaXYgU28gQ2FsaWYsIEtlY2sgU2NoIE1lZCwgRGVwdCBQcmV2
ZW50IE1lZCwgTG9zIEFuZ2VsZXMsIENBIDkwMDMzIFVTQSYjeEQ7VW5pdiBIZWxzaW5raSwgSW5z
dCBNb2wgTWVkIEZpbmxhbmQgRklNTSwgSGVsc2lua2ksIEZpbmxhbmQmI3hEO0NoaWxkcmVucyBI
b3NwIFBoaWxhZGVscGhpYSwgRGl2IEh1bWFuIEdlbmV0LCBQaGlsYWRlbHBoaWEsIFBBIDE5MTA0
IFVTQSYjeEQ7VW5pdiBQZW5uLCBEZXB0IFBlZGlhdCwgUGVyZWxtYW4gU2NoIE1lZCwgUGhpbGFk
ZWxwaGlhLCBQQSAxOTEwNCBVU0EmI3hEO0NoaWxkcmVucyBIb3NwIFBoaWxhZGVscGhpYSwgRGVw
dCBDaGlsZCAmYW1wOyBBZG9sZXNjZW50IFBzeWNoaWF0ICZhbXA7IEJlaGF2IFNjaSwgUGhpbGFk
ZWxwaGlhLCBQQSAxOTEwNCBVU0EmI3hEO1VuaXYgUGVubiwgRGVwdCBQc3ljaGlhdCwgUGVyZWxt
YW4gU2NoIE1lZCwgQ3RyIFdlaWdodCAmYW1wOyBFYXRpbmcgRGlzb3JkZXJzLCBQaGlsYWRlbHBo
aWEsIFBBIDE5MTA0IFVTQSYjeEQ7VW5pdiBNYXJidXJnLCBJbnN0IE1lZCBCaW9tZXRyeSAmYW1w
OyBFcGlkZW1pb2wsIE1hcmJ1cmcsIEdlcm1hbnkmI3hEO1dlaWxsIENvcm5lbGwgTWVkIENvbGwg
UWF0YXIsIERlcHQgUGh5c2lvbCAmYW1wOyBCaW9waHlzLCBEb2hhLCBRYXRhciYjeEQ7RXJhc211
cyBNQywgRGVwdCBJbnRlcm5hbCBNZWQsIFJvdHRlcmRhbSwgTmV0aGVybGFuZHMmI3hEO1VuaXYg
R3JvbmluZ2VuLCBEZXB0IFBlZGlhdCBQdWxtb25vbCAmYW1wOyBQZWRpYXQgQWxsZXJnb2wsIEJl
YXRyaXggQ2hpbGRyZW5zIEhvc3AsIFVuaXYgTWVkIEN0ciBHcm9uaW5nZW4sR1JJQUMsUmVzIElu
c3QsIEdyb25pbmdlbiwgTmV0aGVybGFuZHMmI3hEO0VyYXNtdXMgVW5pdiwgRGl2IFJlc3AgTWVk
LCBEZXB0IFBlZGlhdCwgTWVkIEN0cixTb3BoaWEgQ2hpbGRyZW5zIEhvc3AsIFJvdHRlcmRhbSwg
TmV0aGVybGFuZHMmI3hEO1VuaXYgR3JvbmluZ2VuLCBVbml2IE1lZCBDdHIgR3JvbmluZ2VuLCBE
ZXB0IFB1bG0gTWVkICZhbXA7IFRCLCBHUklBQyBSZXMgSW5zdCwgR3JvbmluZ2VuLCBOZXRoZXJs
YW5kcyYjeEQ7VnJpamUgVW5pdiBBbXN0ZXJkYW0sIERlcHQgQmlvbCBQc3ljaG9sLCBBbXN0ZXJk
YW0sIE5ldGhlcmxhbmRzJiN4RDtVbml2IE94Zm9yZCwgR2VuZXQgJmFtcDsgR2Vub20gRXBpZGVt
aW9sIFVuaXQsIFdlbGxjb21lIFRydXN0IEN0ciBIdW1hbiBHZW5ldCwgT3hmb3JkLCBFbmdsYW5k
JiN4RDtVbml2IFRhcnR1LCBFc3RvbmlhbiBHZW5vbWUgQ3RyLCBFRS01MDA5MCBUYXJ0dSwgRXN0
b25pYSYjeEQ7VW5pdiBDb2xsIER1YmxpbiwgSW5zdCBTcG9ydCAmYW1wOyBIbHRoLCBEdWJsaW4g
MiwgSXJlbGFuZCYjeEQ7UXVlZW5zIFVuaXYgQmVsZmFzdCwgQ3RyIFB1YmwgSGx0aCwgSW5zdCBD
bGluIFNjaSBCLCBCZWxmYXN0LCBBbnRyaW0sIE5vcnRoIElyZWxhbmQmI3hEO1VuaXYgWmFyYWdv
emEsIEdyb3d0aCBFeGVyY2lzZSBOdXRyICZhbXA7IERldiBHRU5VRCBSZXMgR3JwLCBaYXJhZ296
YSwgU3BhaW4mI3hEO1VuaXYgWmFyYWdvemEsIFNjaCBIbHRoIFNjaSBFVUNTLCBaYXJhZ296YSwg
U3BhaW4mI3hEO05hdGwgSW5zdCBIbHRoICZhbXA7IFdlbGYsIERlcHQgTGlmZWNvdXJzZSAmYW1w
OyBTZXJ2LCBPdWx1LCBGaW5sYW5kJiN4RDtVbml2IE91bHUsIEluc3QgQ2xpbiBNZWQgT2JzdGV0
ICZhbXA7IEd5bmVjb2wsIE91bHUsIEZpbmxhbmQmI3hEO1VuaXYgUGVubiwgRGVwdCBCaW9zdGF0
ICZhbXA7IEVwaWRlbWlvbCwgUGhpbGFkZWxwaGlhLCBQQSAxOTEwNCBVU0EmI3hEO1R1cmt1IFVu
aXYgSG9zcCwgRGVwdCBDbGluIFBoeXNpb2wsIEZJTi0yMDUyMCBUdXJrdSwgRmlubGFuZCYjeEQ7
VW5pdiBUdXJrdSwgVHVya3UsIEZpbmxhbmQmI3hEO1RhbXBlcmUgVW5pdiBIb3NwLCBEZXB0IENs
aW4gQ2hlbSwgVGFtcGVyZSwgRmlubGFuZCYjeEQ7VW5pdiBUYW1wZXJlLCBGSU4tMzMxMDEgVGFt
cGVyZSwgRmlubGFuZCYjeEQ7TmF0bCBJbnN0IEhsdGggJmFtcDsgV2VsZiwgSGVsc2lua2ksIEZp
bmxhbmQmI3hEO1VuaXYgSGVsc2lua2ksIERlcHQgR2VuIFByYWN0aWNlICZhbXA7IFByaW1hcnkg
SGx0aCBDYXJlLCBIZWxzaW5raSwgRmlubGFuZCYjeEQ7VW5pdiBIZWxzaW5raSwgQ2VudCBIb3Nw
LCBVbml0IEdlbiBQcmFjdGljZSwgSGVsc2lua2ksIEZpbmxhbmQmI3hEO0ZvbGtoYWxzYW4gUmVz
IEN0ciwgSGVsc2lua2ksIEZpbmxhbmQmI3hEO1dlbGxjb21lIFRydXN0IFNhbmdlciBJbnN0LCBD
YW1icmlkZ2UsIEVuZ2xhbmQmI3hEO1VuaXYgSGVsc2lua2ksIERlcHQgTWVkIEdlbmV0LCBIZWxz
aW5raSwgRmlubGFuZCYjeEQ7VW5pdiBDZW50IEhvc3AsIEhlbHNpbmtpLCBGaW5sYW5kJiN4RDtV
bml2IExpbGxlIE5vcmQgRnJhbmNlLCBJTlNFUk0sIFU3NDQsIEluc3QgUGFzdGV1ciBMaWxsZSwg
TGlsbGUsIEZyYW5jZSYjeEQ7VW5pdiBCcmlzdG9sLCBTY2ggU29jaWFsICZhbXA7IENvbW11bml0
eSBNZWQsIEJyaXN0b2wsIEF2b24sIEVuZ2xhbmQmI3hEO1VuaXYgTG9uZG9uIEltcGVyaWFsIENv
bGwgU2NpIFRlY2hub2wgJmFtcDsgTWVkLCBTZWN0IEludGVncmF0IE1lZCwgTG9uZG9uLCBFbmds
YW5kJiN4RDtDdHIgUmVzIEVudmlyb25tIEVwaWRlbWlvbCBDUkVBTCwgQmFyY2Vsb25hLCBTcGFp
biYjeEQ7SG9zcCBNYXIgUmVzIEluc3QgSU1JTSwgQmFyY2Vsb25hLCBTcGFpbiYjeEQ7Q29uc29y
Y2lvIEludmVzdCBCaW9tZWQgUmVkIENJQkVSIEVwaWRlbWlvbCAmYW1wOyBTYWwsIEJhcmNlbG9u
YSwgU3BhaW4mI3hEO0N0ciBHZW5vbSBSZWd1bGF0IENSRywgR2VuZXMgJmFtcDsgRGlzIFByb2dy
YW0sIEJhcmNlbG9uYSwgU3BhaW4mI3hEO1BvbXBldSBGYWJyYSBVbml2IFVQRiwgQmFyY2Vsb25h
LCBTcGFpbiYjeEQ7SGFydmFyZCBVbml2LCBEZXB0IFBvcHVsYXQgTWVkLCBTY2ggTWVkLCBPYmVz
IFByZXZlbnQgUHJvZ3JhbSwgQm9zdG9uLCBNQSBVU0EmI3hEO0hhcnZhcmQgUGlsZ3JpbSBIbHRo
IENhcmUgSW5zdCwgQm9zdG9uLCBNQSBVU0EmI3hEO1VuaXYgQ29wZW5oYWdlbiwgR2VudG9mdGUs
IERlbm1hcmsmI3hEO0NvcGVuaGFnZW4gVW5pdiBIb3NwLCBHZW50b2Z0ZSwgRGVubWFyayYjeEQ7
VW5pdiBDYW1icmlkZ2UsIEFkZGVuYnJvb2tlcyBIb3NwLCBNZXRhYiBSZXMgTGFicywgSW5zdCBN
ZXRhYiBTY2ksIENhbWJyaWRnZSBDQjIgMlFRLCBFbmdsYW5kJiN4RDtBZGRlbmJyb29rZXMgSG9z
cCwgTklIUiwgQ2FtYnJpZGdlIEJpb21lZCBSZXMgQ3RyLCBJbnN0IE1ldGFiIFNjaSwgQ2FtYnJp
ZGdlLCBFbmdsYW5kJiN4RDtVbml2IENvcGVuaGFnZW4sIE5vdm8gTm9yZGlzayBGZG4gQ3RyIEJh
c2ljIE1ldGFiIFJlcywgU2VjdCBNZXRhYiBHZW5ldCwgQ29wZW5oYWdlbiwgRGVubWFyayYjeEQ7
T250YXJpbyBJbnN0IENhbmMgUmVzLCBUb3JvbnRvLCBPTiwgQ2FuYWRhJiN4RDtNdCBTaW5haSBI
b3NwLCBTYW11ZWwgTHVuZW5mZWxkIFJlcyBJbnN0LCBUb3JvbnRvLCBPTiBNNUcgMVg1LCBDYW5h
ZGEmI3hEO1VuaXYgRHVpc2J1cmcgRXNzZW4sIERlcHQgQ2hpbGQgJmFtcDsgQWRvbGVzY2VudCBQ
c3ljaGlhdCwgRXNzZW4sIEdlcm1hbnkmI3hEO1VuaXYgT3hmb3JkLCBPeGZvcmQgQ3RyIERpYWJl
dCBFbmRvY3Jpbm9sICZhbXA7IE1ldGFiLCBPeGZvcmQsIEVuZ2xhbmQmI3hEO1VuaXYgT3hmb3Jk
LCBXZWxsY29tZSBUcnVzdCBDdHIgSHVtYW4gR2VuZXQsIE94Zm9yZCwgRW5nbGFuZCYjeEQ7Q2h1
cmNoaWxsIEhvc3AsIE94Zm9yZCBOSUhSIEJpb21lZCBSZXMgQ3RyLCBPeGZvcmQgT1gzIDdMSiwg
RW5nbGFuZCYjeEQ7VW5pdiBMb25kb24gSW1wZXJpYWwgQ29sbCBTY2kgVGVjaG5vbCAmYW1wOyBN
ZWQsIERlcHQgR2Vub20gQ29tbW9uIERpcywgTG9uZG9uLCBFbmdsYW5kJiN4RDtNY01hc3RlciBV
bml2LCBEZXB0IENsaW4gRXBpZGVtaW9sICZhbXA7IEJpb3N0YXQsIEhhbWlsdG9uLCBPTiwgQ2Fu
YWRhJiN4RDtVbml2IE91bHUsIEluc3QgSGx0aCBTY2ksIE91bHUsIEZpbmxhbmQmI3hEO1VuaXYg
T3VsdSwgQmlvY3RyIE91bHUsIE91bHUsIEZpbmxhbmQmI3hEO1VuaXYgUGVubiwgUGVyZWxtYW4g
U2NoIE1lZCwgSW5zdCBEaWFiZXQgT2JlcyAmYW1wOyBNZXRhYiwgUGhpbGFkZWxwaGlhLCBQQSAx
OTEwNCBVU0E8L2F1dGgtYWRkcmVzcz48dGl0bGVzPjx0aXRsZT5BIGdlbm9tZS13aWRlIGFzc29j
aWF0aW9uIG1ldGEtYW5hbHlzaXMgaWRlbnRpZmllcyBuZXcgY2hpbGRob29kIG9iZXNpdHkgbG9j
aTwvdGl0bGU+PHNlY29uZGFyeS10aXRsZT5OYXR1cmUgR2VuZXRpY3M8L3NlY29uZGFyeS10aXRs
ZT48YWx0LXRpdGxlPk5hdCBHZW5ldDwvYWx0LXRpdGxlPjwvdGl0bGVzPjxwZXJpb2RpY2FsPjxm
dWxsLXRpdGxlPk5hdCBHZW5ldDwvZnVsbC10aXRsZT48YWJici0xPk5hdHVyZSBnZW5ldGljczwv
YWJici0xPjwvcGVyaW9kaWNhbD48YWx0LXBlcmlvZGljYWw+PGZ1bGwtdGl0bGU+TmF0IEdlbmV0
PC9mdWxsLXRpdGxlPjxhYmJyLTE+TmF0dXJlIGdlbmV0aWNzPC9hYmJyLTE+PC9hbHQtcGVyaW9k
aWNhbD48cGFnZXM+NTI2LSs8L3BhZ2VzPjx2b2x1bWU+NDQ8L3ZvbHVtZT48bnVtYmVyPjU8L251
bWJlcj48a2V5d29yZHM+PGtleXdvcmQ+Ym9keS1tYXNzIGluZGV4PC9rZXl3b3JkPjxrZXl3b3Jk
PmhlbGljb2JhY3Rlci1weWxvcmk8L2tleXdvcmQ+PGtleXdvcmQ+cHJldmVudGlvbjwva2V5d29y
ZD48a2V5d29yZD5vdmVyd2VpZ2h0PC9rZXl3b3JkPjxrZXl3b3JkPmJtaTwva2V5d29yZD48L2tl
eXdvcmRzPjxkYXRlcz48eWVhcj4yMDEyPC95ZWFyPjxwdWItZGF0ZXM+PGRhdGU+TWF5PC9kYXRl
PjwvcHViLWRhdGVzPjwvZGF0ZXM+PGlzYm4+MTA2MS00MDM2PC9pc2JuPjxhY2Nlc3Npb24tbnVt
PldPUzowMDAzMDM0MTYzMDAwMTI8L2FjY2Vzc2lvbi1udW0+PHVybHM+PHJlbGF0ZWQtdXJscz48
dXJsPiZsdDtHbyB0byBJU0kmZ3Q7Oi8vV09TOjAwMDMwMzQxNjMwMDAxMjwvdXJsPjwvcmVsYXRl
ZC11cmxzPjwvdXJscz48ZWxlY3Ryb25pYy1yZXNvdXJjZS1udW0+MTAuMTAzOC9uZy4yMjQ3PC9l
bGVjdHJvbmljLXJlc291cmNlLW51bT48bGFuZ3VhZ2U+RW5nbGlzaDwvbGFuZ3VhZ2U+PC9yZWNv
cmQ+PC9DaXRlPjxDaXRlPjxBdXRob3I+RmVsaXg8L0F1dGhvcj48WWVhcj4yMDE2PC9ZZWFyPjxS
ZWNOdW0+MTY8L1JlY051bT48cmVjb3JkPjxyZWMtbnVtYmVyPjE2PC9yZWMtbnVtYmVyPjxmb3Jl
aWduLWtleXM+PGtleSBhcHA9IkVOIiBkYi1pZD0idHZ6c3h0c3Ixc3Qwdzhldjl4MXBwMnp2Znoy
MnhyOWFzNXZ2IiB0aW1lc3RhbXA9IjE1MzIzMzk3NjEiPjE2PC9rZXk+PC9mb3JlaWduLWtleXM+
PHJlZi10eXBlIG5hbWU9IkpvdXJuYWwgQXJ0aWNsZSI+MTc8L3JlZi10eXBlPjxjb250cmlidXRv
cnM+PGF1dGhvcnM+PGF1dGhvcj5GZWxpeCwgSi4gRi48L2F1dGhvcj48YXV0aG9yPkJyYWRmaWVs
ZCwgSi4gUC48L2F1dGhvcj48YXV0aG9yPk1vbm5lcmVhdSwgQy48L2F1dGhvcj48YXV0aG9yPnZh
biBkZXIgVmFsaywgUi4gSi48L2F1dGhvcj48YXV0aG9yPlN0ZXJnaWFrb3VsaSwgRS48L2F1dGhv
cj48YXV0aG9yPkNoZXNpLCBBLjwvYXV0aG9yPjxhdXRob3I+R2FpbGxhcmQsIFIuPC9hdXRob3I+
PGF1dGhvcj5GZWVuc3RyYSwgQi48L2F1dGhvcj48YXV0aG9yPlRoaWVyaW5nLCBFLjwvYXV0aG9y
PjxhdXRob3I+S3JlaW5lci1Nb2xsZXIsIEUuPC9hdXRob3I+PGF1dGhvcj5NYWhhamFuLCBBLjwv
YXV0aG9yPjxhdXRob3I+UGl0a2FuZW4sIE4uPC9hdXRob3I+PGF1dGhvcj5Kb3JvLCBSLjwvYXV0
aG9yPjxhdXRob3I+Q2F2YWRpbm8sIEEuPC9hdXRob3I+PGF1dGhvcj5IdWlrYXJpLCBWLjwvYXV0
aG9yPjxhdXRob3I+RnJhbmtzLCBTLjwvYXV0aG9yPjxhdXRob3I+R3JvZW4tQmxva2h1aXMsIE0u
IE0uPC9hdXRob3I+PGF1dGhvcj5Db3VzbWluZXIsIEQuIEwuPC9hdXRob3I+PGF1dGhvcj5NYXJz
aCwgSi4gQS48L2F1dGhvcj48YXV0aG9yPkxlaHRpbWFraSwgVC48L2F1dGhvcj48YXV0aG9yPkN1
cnRpbiwgSi4gQS48L2F1dGhvcj48YXV0aG9yPlZpb3F1ZSwgSi48L2F1dGhvcj48YXV0aG9yPkFo
bHV3YWxpYSwgVC4gUy48L2F1dGhvcj48YXV0aG9yPk15aHJlLCBSLjwvYXV0aG9yPjxhdXRob3I+
UHJpY2UsIFQuIFMuPC9hdXRob3I+PGF1dGhvcj5WaWxvci1UZWplZG9yLCBOLjwvYXV0aG9yPjxh
dXRob3I+WWVuZ28sIEwuPC9hdXRob3I+PGF1dGhvcj5HcmFydXAsIE4uPC9hdXRob3I+PGF1dGhv
cj5OdGFsbGEsIEkuPC9hdXRob3I+PGF1dGhvcj5BbmcsIFcuPC9hdXRob3I+PGF1dGhvcj5BdGFs
YXksIE0uPC9hdXRob3I+PGF1dGhvcj5CaXNnYWFyZCwgSC48L2F1dGhvcj48YXV0aG9yPkJsYWtl
bW9yZSwgQS4gSS48L2F1dGhvcj48YXV0aG9yPkJvbm5lZm9uZCwgQS48L2F1dGhvcj48YXV0aG9y
PkNhcnN0ZW5zZW4sIEwuPC9hdXRob3I+PGF1dGhvcj5Cb25lIE1pbmVyYWwgRGVuc2l0eSBpbiBD
aGlsZGhvb2QsIFN0dWR5PC9hdXRob3I+PGF1dGhvcj5FYXJseSwgR2VuZXRpY3M8L2F1dGhvcj48
YXV0aG9yPkxpZmVjb3Vyc2UgRXBpZGVtaW9sb2d5LCBjb25zb3J0aXVtPC9hdXRob3I+PGF1dGhv
cj5Fcmlrc3NvbiwgSi48L2F1dGhvcj48YXV0aG9yPkZsZXhlZGVyLCBDLjwvYXV0aG9yPjxhdXRo
b3I+RnJhbmtlLCBMLjwvYXV0aG9yPjxhdXRob3I+R2VsbGVyLCBGLjwvYXV0aG9yPjxhdXRob3I+
R2VzZXJpY2ssIE0uPC9hdXRob3I+PGF1dGhvcj5IYXJ0aWthaW5lbiwgQS4gTC48L2F1dGhvcj48
YXV0aG9yPkhhd29ydGgsIEMuIE0uPC9hdXRob3I+PGF1dGhvcj5IaXJzY2hob3JuLCBKLiBOLjwv
YXV0aG9yPjxhdXRob3I+SG9mbWFuLCBBLjwvYXV0aG9yPjxhdXRob3I+SG9sbSwgSi4gQy48L2F1
dGhvcj48YXV0aG9yPkhvcmlrb3NoaSwgTS48L2F1dGhvcj48YXV0aG9yPkhvdHRlbmdhLCBKLiBK
LjwvYXV0aG9yPjxhdXRob3I+SHVhbmcsIEouPC9hdXRob3I+PGF1dGhvcj5LYWRhcm1pZGVlbiwg
SC4gTi48L2F1dGhvcj48YXV0aG9yPkthaG9uZW4sIE0uPC9hdXRob3I+PGF1dGhvcj5LaWVzcywg
Vy48L2F1dGhvcj48YXV0aG9yPkxha2thLCBILiBNLjwvYXV0aG9yPjxhdXRob3I+TGFra2EsIFQu
IEEuPC9hdXRob3I+PGF1dGhvcj5MZXdpbiwgQS4gTS48L2F1dGhvcj48YXV0aG9yPkxpYW5nLCBM
LjwvYXV0aG9yPjxhdXRob3I+THl5dGlrYWluZW4sIEwuIFAuPC9hdXRob3I+PGF1dGhvcj5NYSwg
Qi48L2F1dGhvcj48YXV0aG9yPk1hZ251cywgUC48L2F1dGhvcj48YXV0aG9yPk1jQ29ybWFjaywg
Uy4gRS48L2F1dGhvcj48YXV0aG9yPk1jTWFob24sIEcuPC9hdXRob3I+PGF1dGhvcj5NZW50Y2gs
IEYuIEQuPC9hdXRob3I+PGF1dGhvcj5NaWRkZWxkb3JwLCBDLiBNLjwvYXV0aG9yPjxhdXRob3I+
TXVycmF5LCBDLiBTLjwvYXV0aG9yPjxhdXRob3I+UGFoa2FsYSwgSy48L2F1dGhvcj48YXV0aG9y
PlBlcnMsIFQuIEguPC9hdXRob3I+PGF1dGhvcj5QZmFmZmxlLCBSLjwvYXV0aG9yPjxhdXRob3I+
UG9zdG1hLCBELiBTLjwvYXV0aG9yPjxhdXRob3I+UG93ZXIsIEMuPC9hdXRob3I+PGF1dGhvcj5T
aW1wc29uLCBBLjwvYXV0aG9yPjxhdXRob3I+U2VuZ3BpZWwsIFYuPC9hdXRob3I+PGF1dGhvcj5U
aWVzbGVyLCBDLiBNLjwvYXV0aG9yPjxhdXRob3I+VG9ycmVudCwgTS48L2F1dGhvcj48YXV0aG9y
PlVpdHRlcmxpbmRlbiwgQS4gRy48L2F1dGhvcj48YXV0aG9yPnZhbiBNZXVycywgSi4gQi48L2F1
dGhvcj48YXV0aG9yPlZpbmRpbmcsIFIuPC9hdXRob3I+PGF1dGhvcj5XYWFnZSwgSi48L2F1dGhv
cj48YXV0aG9yPldhcmRsZSwgSi48L2F1dGhvcj48YXV0aG9yPlplZ2dpbmksIEUuPC9hdXRob3I+
PGF1dGhvcj5aZW1lbCwgQi4gUy48L2F1dGhvcj48YXV0aG9yPkRlZG91c3NpcywgRy4gVi48L2F1
dGhvcj48YXV0aG9yPlBlZGVyc2VuLCBPLjwvYXV0aG9yPjxhdXRob3I+RnJvZ3VlbCwgUC48L2F1
dGhvcj48YXV0aG9yPlN1bnllciwgSi48L2F1dGhvcj48YXV0aG9yPlBsb21pbiwgUi48L2F1dGhv
cj48YXV0aG9yPkphY29ic3NvbiwgQi48L2F1dGhvcj48YXV0aG9yPkhhbnNlbiwgVC48L2F1dGhv
cj48YXV0aG9yPkdvbnphbGV6LCBKLiBSLjwvYXV0aG9yPjxhdXRob3I+Q3VzdG92aWMsIEEuPC9h
dXRob3I+PGF1dGhvcj5SYWl0YWthcmksIE8uIFQuPC9hdXRob3I+PGF1dGhvcj5QZW5uZWxsLCBD
LiBFLjwvYXV0aG9yPjxhdXRob3I+V2lkZW4sIEUuPC9hdXRob3I+PGF1dGhvcj5Cb29tc21hLCBE
LiBJLjwvYXV0aG9yPjxhdXRob3I+S29wcGVsbWFuLCBHLiBILjwvYXV0aG9yPjxhdXRob3I+U2Vi
ZXJ0LCBTLjwvYXV0aG9yPjxhdXRob3I+SmFydmVsaW4sIE0uIFIuPC9hdXRob3I+PGF1dGhvcj5I
eXBwb25lbiwgRS48L2F1dGhvcj48YXV0aG9yPk1jQ2FydGh5LCBNLiBJLjwvYXV0aG9yPjxhdXRo
b3I+TGluZGksIFYuPC9hdXRob3I+PGF1dGhvcj5IYXJyaSwgTi48L2F1dGhvcj48YXV0aG9yPktv
cm5lciwgQS48L2F1dGhvcj48YXV0aG9yPkJvbm5lbHlra2UsIEsuPC9hdXRob3I+PGF1dGhvcj5I
ZWlucmljaCwgSi48L2F1dGhvcj48YXV0aG9yPk1lbGJ5ZSwgTS48L2F1dGhvcj48YXV0aG9yPlJp
dmFkZW5laXJhLCBGLjwvYXV0aG9yPjxhdXRob3I+SGFrb25hcnNvbiwgSC48L2F1dGhvcj48YXV0
aG9yPlJpbmcsIFMuIE0uPC9hdXRob3I+PGF1dGhvcj5TbWl0aCwgRy4gRC48L2F1dGhvcj48YXV0
aG9yPlNvcmVuc2VuLCBULiBJLjwvYXV0aG9yPjxhdXRob3I+VGltcHNvbiwgTi4gSi48L2F1dGhv
cj48YXV0aG9yPkdyYW50LCBTLiBGLjwvYXV0aG9yPjxhdXRob3I+SmFkZG9lLCBWLiBXLjwvYXV0
aG9yPjxhdXRob3I+RWFybHkgR3Jvd3RoIEdlbmV0aWNzLCBDb25zb3J0aXVtPC9hdXRob3I+PGF1
dGhvcj5Cb25lIE1pbmVyYWwgRGVuc2l0eSBpbiBDaGlsZGhvb2QgU3R1ZHksIEJtZGNzPC9hdXRo
b3I+PC9hdXRob3JzPjwvY29udHJpYnV0b3JzPjxhdXRoLWFkZHJlc3M+VGhlIEdlbmVyYXRpb24g
UiBTdHVkeSBHcm91cCwgRGVwYXJ0bWVudCBvZiBQZWRpYXRyaWNzLCBEZXBhcnRtZW50IG9mIEVw
aWRlbWlvbG9neSwgai5mZWxpeEBlcmFzbXVzbWMubmwuJiN4RDtDZW50ZXIgZm9yIEFwcGxpZWQg
R2Vub21pY3MuJiN4RDtUaGUgR2VuZXJhdGlvbiBSIFN0dWR5IEdyb3VwLCBEZXBhcnRtZW50IG9m
IFBlZGlhdHJpY3MsIERlcGFydG1lbnQgb2YgRXBpZGVtaW9sb2d5LiYjeEQ7RGVwYXJ0bWVudCBv
ZiBQdWxtb25vbG9neSwgR1JJQUMgKEdyb25pbmdlbiBSZXNlYXJjaCBJbnN0aXR1dGUgZm9yIEFz
dGhtYSBhbmQgQ09QRCkuJiN4RDtNUkMgSW50ZWdyYXRpdmUgRXBpZGVtaW9sb2d5IFVuaXQgYXQg
dGhlIFVuaXZlcnNpdHkgb2YgQnJpc3RvbC4mI3hEO0RpdmlzaW9uIG9mIEh1bWFuIEdlbmV0aWNz
LiYjeEQ7RGVwYXJ0bWVudCBvZiBFcGlkZW1pb2xvZ3kgUmVzZWFyY2gsIFN0YXRlbnMgU2VydW0g
SW5zdGl0dXQsIENvcGVuaGFnZW4sIERlbm1hcmsuJiN4RDtJbnN0aXR1dGUgb2YgRXBpZGVtaW9s
b2d5IEksIEhlbG1ob2x0eiBaZW50cnVtIE11bmNoZW4tR2VybWFuIFJlc2VhcmNoIENlbnRlciBm
b3IgRW52aXJvbm1lbnRhbCBIZWFsdGgsIE5ldWhlcmJlcmcsIEdlcm1hbnksIERpdmlzaW9uIG9m
IE1ldGFib2xpYyBhbmQgTnV0cml0aW9uYWwgTWVkaWNpbmUsIERyIHZvbiBIYXVuZXIgQ2hpbGRy
ZW4mYXBvcztzIEhvc3BpdGFsLCBVbml2ZXJzaXR5IG9mIE11bmljaCBNZWRpY2FsIENlbnRlciwg
TXVuaWNoLCBHZXJtYW55LiYjeEQ7Q09QU0FDLCBDb3BlbmhhZ2VuIFByb3NwZWN0aXZlIFN0dWRp
ZXMgb24gQXN0aG1hIGluIENoaWxkaG9vZCwgSGVybGV2IGFuZCBHZW50b2Z0ZSBIb3NwaXRhbC4m
I3hEO1dlbGxjb21lIFRydXN0IENlbnRyZSBmb3IgSHVtYW4gR2VuZXRpY3MuJiN4RDtSZXNlYXJj
aCBDZW50cmUgb2YgQXBwbGllZCBhbmQgUHJldmVudGl2ZSBDYXJkaW92YXNjdWxhciBNZWRpY2lu
ZSwgSW5zdGl0dXRlIG9mIENsaW5pY2FsIE1lZGljaW5lLCBOZXVyb2xvZ3kuJiN4RDtJbnN0aXR1
dGUgb2YgQmlvbWVkaWNpbmUsIFBoeXNpb2xvZ3ksIFVuaXZlcnNpdHkgb2YgRWFzdGVybiBGaW5s
YW5kLCBLdW9waW8sIEZpbmxhbmQuJiN4RDtDZW50cmUgZm9yIEVudmlyb25tZW50YWwgYW5kIFBy
ZXZlbnRpdmUgTWVkaWNpbmUsIFdvbGZzb24gSW5zdGl0dXRlIG9mIFByZXZlbnRpdmUgTWVkaWNp
bmUsIEJhcnRzIGFuZCB0aGUgTG9uZG9uIFNjaG9vbCBvZiBNZWRpY2luZSBhbmQgRGVudGlzdHJ5
LCBRdWVlbiBNYXJ5IFVuaXZlcnNpdHkgb2YgTG9uZG9uLCBVSywgUG9wdWxhdGlvbiwgUG9saWN5
IGFuZCBQcmFjdGljZSwgVUNMIEluc3RpdHV0ZSBvZiBDaGlsZCBIZWFsdGguJiN4RDtDZW50cmUg
Zm9yIExpZmUgQ291cnNlIEVwaWRlbWlvbG9neS4mI3hEO0luc3RpdHV0ZSBvZiBSZXByb2R1Y3Rp
dmUgYW5kIERldmVsb3BtZW50YWwgQmlvbG9neS4mI3hEO0RlcGFydG1lbnQgb2YgQmlvbG9naWNh
bCBQc3ljaG9sb2d5LCBWVSBVbml2ZXJzaXR5IEFtc3RlcmRhbSwgTkNBIE5ldXJvc2NpZW5jZSBD
YW1wdXMgQW1zdGVyZGFtLCBFTUdPKyBJbnN0aXR1dGUgZm9yIEhlYWx0aCBhbmQgQ2FyZSBSZXNl
YXJjaCwgQW1zdGVyZGFtLCB0aGUgTmV0aGVybGFuZHMuJiN4RDtJbnN0aXR1dGUgZm9yIE1vbGVj
dWxhciBNZWRpY2luZSwgRmlubGFuZCAoRklNTSksIFVuaXZlcnNpdHkgb2YgSGVsc2lua2ksIEhl
bHNpbmtpLCBGaW5sYW5kLiYjeEQ7U2Nob29sIG9mIFdvbWVuJmFwb3M7cyBhbmQgSW5mYW50cyZh
cG9zOyBIZWFsdGgsIFRoZSBVbml2ZXJzaXR5IG9mIFdlc3Rlcm4gQXVzdHJhbGlhLCBQZXJ0aCwg
QXVzdHJhbGlhLiYjeEQ7RGVwYXJ0bWVudCBvZiBDbGluaWNhbCBDaGVtaXN0cnksIEZpbWxhYiBM
YWJvcmF0b3JpZXMsIFRhbXBlcmUsIEZpbmxhbmQsIERlcGFydG1lbnQgb2YgQ2xpbmljYWwgQ2hl
bWlzdHJ5LiYjeEQ7Q2VudHJlIGZvciBSZXNwaXJhdG9yeSBNZWRpY2luZSBhbmQgQWxsZXJneSwg
SW5zdGl0dXRlIG9mIEluZmxhbW1hdGlvbiBhbmQgUmVwYWlyLCBVbml2ZXJzaXR5IG9mIE1hbmNo
ZXN0ZXIgYW5kIFVuaXZlcnNpdHkgSG9zcGl0YWwgb2YgU291dGggTWFuY2hlc3RlciwgTWFuY2hl
c3RlciBBY2FkZW1pYyBIZWFsdGggU2NpZW5jZXMgQ2VudHJlLCBNYW5jaGVzdGVyLCBVSy4mI3hE
O1VuaXZlcnNpZGFkIE1pZ3VlbCBIZXJuYW5kZXosIEVsY2hlLUFsaWNhbnRlLCBTcGFpbiwgQ0lC
RVIgRXBpZGVtaW9sb2dpYSB5IFNhbHVkIFB1YmxpY2EgKENJQkVSRVNQKSwgU3BhaW4uJiN4RDtD
T1BTQUMsIENvcGVuaGFnZW4gUHJvc3BlY3RpdmUgU3R1ZGllcyBvbiBBc3RobWEgaW4gQ2hpbGRo
b29kLCBIZXJsZXYgYW5kIEdlbnRvZnRlIEhvc3BpdGFsLCBOb3ZvIE5vcmRpc2sgRm91bmRhdGlv
biBDZW50cmUgZm9yIEJhc2ljIE1ldGFib2xpYyBSZXNlYXJjaCwgU2VjdGlvbiBvZiBNZXRhYm9s
aWMgR2VuZXRpY3MsIEZhY3VsdHkgb2YgSGVhbHRoIGFuZCBNZWRpY2FsIFNjaWVuY2VzLCBVbml2
ZXJzaXR5IG9mIENvcGVuaGFnZW4sIENvcGVuaGFnZW4sIERlbm1hcmssIFN0ZW5vIERpYWJldGVz
IENlbnRlciwgR2VudG9mdGUsIERlbm1hcmsuJiN4RDtEZXBhcnRtZW50IG9mIEdlbmVzIGFuZCBF
bnZyaW9ubWVudCwgRGl2aXNpb24gb2YgRXBpZGVtaW9sb2d5LiYjeEQ7RGVwYXJ0bWVudCBvZiBT
eXN0ZW1zIFBoYXJtYWNvbG9neSBhbmQgVHJhbnNsYXRpb25hbCBUaGVyYXBldXRpY3MsIFVuaXZl
cnNpdHkgb2YgUGVubnN5bHZhbmlhIFBlcmVsbWFuIFNjaG9vbCBvZiBNZWRpY2luZSwgVVNBLiYj
eEQ7Q0lCRVIgRXBpZGVtaW9sb2dpYSB5IFNhbHVkIFB1YmxpY2EgKENJQkVSRVNQKSwgU3BhaW4s
IENlbnRyZSBmb3IgUmVzZWFyY2ggaW4gRW52aXJvbm1lbnRhbCBFcGlkZW1pb2xvZ3kgKENSRUFM
KSwgQmFyY2Vsb25hLCBTcGFpbiwgUG9tcGV1IEZhYnJhIFVuaXZlcnNpdHkgKFVQRiksIEJhcmNl
bG9uYSwgU3BhaW4uJiN4RDtDTlJTIFVNUjgxOTksIFBhc3RldXIgSW5zdGl0dXRlIExpbGxlLCBG
cmFuY2UsIEV1cm9wZWFuIEdlbm9taWMgSW5zdGl0dXRlIGZvciBEaWFiZXRlcyAoRUdJRCksIExp
bGxlLCBGcmFuY2UuJiN4RDtOb3ZvIE5vcmRpc2sgRm91bmRhdGlvbiBDZW50cmUgZm9yIEJhc2lj
IE1ldGFib2xpYyBSZXNlYXJjaCwgU2VjdGlvbiBvZiBNZXRhYm9saWMgR2VuZXRpY3MsIEZhY3Vs
dHkgb2YgSGVhbHRoIGFuZCBNZWRpY2FsIFNjaWVuY2VzLCBVbml2ZXJzaXR5IG9mIENvcGVuaGFn
ZW4sIENvcGVuaGFnZW4sIERlbm1hcmsuJiN4RDtEZXBhcnRtZW50IG9mIEhlYWx0aCBTY2llbmNl
cywgVW5pdmVyc2l0eSBvZiBMZWljZXN0ZXIsIExlaWNlc3RlciwgVUssIERlcGFydG1lbnQgb2Yg
TnV0cml0aW9uIGFuZCBEaWV0ZXRpY3MsIFNjaG9vbCBvZiBIZWFsdGggU2NpZW5jZSBhbmQgRWR1
Y2F0aW9uLCBIYXJva29waW8gVW5pdmVyc2l0eSwgQXRoZW5zLCBHcmVlY2UuJiN4RDtTZWN0aW9u
IG9mIEludmVzdGlnYXRpdmUgTWVkaWNpbmUsIERpdmlzaW9uIG9mIERpYWJldGVzLCBFbmRvY3Jp
bm9sb2d5LCBhbmQgTWV0YWJvbGlzbSwgRmFjdWx0eSBvZiBNZWRpY2luZSwgSW1wZXJpYWwgQ29s
bGVnZSwgTG9uZG9uLCBVSy4mI3hEO05hdGlvbmFsIEluc3RpdHV0ZSBmb3IgSGVhbHRoIGFuZCBX
ZWxmYXJlLCBIZWxzaW5raSwgRmlubGFuZC4mI3hEO0luc3RpdHV0ZSBvZiBFcGlkZW1pb2xvZ3kg
SSwgSGVsbWhvbHR6IFplbnRydW0gTXVuY2hlbi1HZXJtYW4gUmVzZWFyY2ggQ2VudGVyIGZvciBF
bnZpcm9ubWVudGFsIEhlYWx0aCwgTmV1aGVyYmVyZywgR2VybWFueS4mI3hEO0RlcGFydG1lbnQg
b2YgR2VuZXRpY3MuJiN4RDtDZW50ZXIgb2YgUGVkaWF0cmljIFJlc2VhcmNoLCBEZXBhcnRtZW50
IG9mIFdvbWVuJmFwb3M7cyBhbmQgQ2hpbGQgSGVhbHRoLCBMSUZFIENoaWxkIChMZWlwemlnIFJl
c2VhcmNoIENlbnRlciBmb3IgQ2l2aWxpemF0aW9uIERpc2Vhc2VzKS4mI3hEO0luc3RpdHV0ZSBv
ZiBDbGluaWNhbCBNZWRpY2luZS9PYnN0ZXRyaWNzIGFuZCBHeW5lY29sb2d5LiYjeEQ7RGVwYXJ0
bWVudCBvZiBQc3ljaG9sb2d5LCBVbml2ZXJzaXR5IG9mIFdhcndpY2ssIFVLLiYjeEQ7RGl2aXNp
b24gb2YgRW5kb2NyaW5vbG9neSBhbmQgQ2VudGVyIGZvciBCYXNpYyBhbmQgVHJhbnNsYXRpb25h
bCBPYmVzaXR5IFJlc2VhcmNoLCBCb3N0b24gQ2hpbGRyZW4mYXBvcztzIEhvc3BpdGFsLCBCb3N0
b24sIFVTQSwgTWVkaWNhbCBhbmQgUG9wdWxhdGlvbiBHZW5ldGljcyBQcm9ncmFtLCBCcm9hZCBJ
bnN0aXR1dGUgb2YgTUlUIGFuZCBIYXJ2YXJkLCBDYW1icmlkZ2UsIFVTQSwgRGVwYXJ0bWVudCBv
ZiBHZW5ldGljcywgSGFydmFyZCBNZWRpY2FsIFNjaG9vbCwgQm9zdG9uLCBVU0EuJiN4RDtUaGUg
R2VuZXJhdGlvbiBSIFN0dWR5IEdyb3VwLCBEZXBhcnRtZW50IG9mIEVwaWRlbWlvbG9neS4mI3hE
O1RoZSBDaGlsZHJlbiZhcG9zO3MgT2Jlc2l0eSBDbGluaWMsIERlcGFydG1lbnQgb2YgUGVkaWF0
cmljcywgQ29wZW5oYWdlbiBVbml2ZXJzaXR5IEhvc3BpdGFsIEhvbGJhZWssIFRoZSBEYW5pc2gg
Q2hpbGRob29kIE9iZXNpdHkgQmlvYmFuaywgRGVubWFyaywgSW5zdGl0dXRlIG9mIE1lZGljaW5l
LCBDb3BlbmhhZ2VuIFVuaXZlcnNpdHksIENvcGVuaGFnZW4sIERlbm1hcmsuJiN4RDtXZWxsY29t
ZSBUcnVzdCBDZW50cmUgZm9yIEh1bWFuIEdlbmV0aWNzLCBPeGZvcmQgQ2VudHJlIGZvciBEaWFi
ZXRlcywgRW5kb2NyaW5vbG9neSBhbmQgTWV0YWJvbGlzbSwgVW5pdmVyc2l0eSBvZiBPeGZvcmQs
IE94Zm9yZCwgVUsuJiN4RDtTdGF0ZSBLZXkgTGFib3JhdG9yeSBvZiBNZWRpY2FsIEdlbm9taWNz
LCBTaGFuZ2hhaSBJbnN0aXR1dGUgb2YgSGVtYXRvbG9neSwgUnVpIEppbiBIb3NwaXRhbCBBZmZp
bGlhdGVkIHdpdGggU2hhbmdoYWkgSmlhbyBUb25nIFVuaXZlcnNpdHkgU2Nob29sIG9mIE1lZGlj
aW5lLCBTaGFuZ2hhaSwgQ2hpbmEuJiN4RDtEZXBhcnRtZW50IG9mIFZldGVyaW5hcnkgQ2xpbmlj
YWwgYW5kIEFuaW1hbCBTY2llbmNlcywgRmFjdWx0eSBvZiBIZWFsdGggYW5kIE1lZGljYWwgU2Np
ZW5jZXMsIFVuaXZlcnNpdHkgb2YgQ29wZW5oYWdlbiwgRnJlZGVyaWtzYmVyZyBDLCBEZW5tYXJr
LiYjeEQ7RGVwYXJ0bWVudCBvZiBDbGluaWNhbCBQaHlzaW9sb2d5LCBVbml2ZXJzaXR5IG9mIFRh
bXBlcmUgU2Nob29sIG9mIE1lZGljaW5lLCBUYW1wZXJlLCBGaW5sYW5kLCBEZXBhcnRtZW50IG9m
IENsaW5pY2FsIFBoeXNpb2xvZ3ksIFRhbXBlcmUgVW5pdmVyc2l0eSBIb3NwaXRhbCwgVGFtcGVy
ZSwgRmlubGFuZC4mI3hEO0NlbnRlciBvZiBQZWRpYXRyaWMgUmVzZWFyY2gsIERlcGFydG1lbnQg
b2YgV29tZW4mYXBvcztzIGFuZCBDaGlsZCBIZWFsdGguJiN4RDtJbnN0aXR1dGUgb2YgQmlvbWVk
aWNpbmUsIFBoeXNpb2xvZ3ksIFVuaXZlcnNpdHkgb2YgRWFzdGVybiBGaW5sYW5kLCBLdW9waW8s
IEZpbmxhbmQsIEt1b3BpbyBSZXNlYXJjaCBJbnN0aXR1dGUgb2YgRXhlcmNpc2UgTWVkaWNpbmUs
IEt1b3BpbywgRmlubGFuZCwgRGVwYXJ0bWVudCBvZiBDbGluaWNhbCBQaHlzaW9sb2d5IGFuZCBO
dWNsZWFyIE1lZGljaW5lLCBLdW9waW8gVW5pdmVyc2l0eSBIb3NwaXRhbCwgS3VvcGlvLCBGaW5s
YW5kLiYjeEQ7RGVwYXJ0bWVudCBvZiBFcGlkZW1pb2xvZ3kgYW5kIEJpb3N0YXRpc3RpY3MsIE1S
QyBIZWFsdGggUHJvdGVjdGlvbiBBZ2VuY3kgKEhQRSkgQ2VudHJlIGZvciBFbnZpcm9ubWVudCBh
bmQgSGVhbHRoLCBTY2hvb2wgb2YgUHVibGljIEhlYWx0aCwgSW1wZXJpYWwgQ29sbGVnZSBMb25k
b24sIFVLLiYjeEQ7RGVwYXJ0bWVudCBvZiBFcGlkZW1pb2xvZ3ksIERlcGFydG1lbnQgb2YgQmlv
c3RhdGlzdGljcywgSGFydmFyZCBTY2hvb2wgb2YgUHVibGljIEhlYWx0aCwgQm9zdG9uLCBVU0Eu
JiN4RDtDb2xsZWdlIG9mIEluZm9ybWF0aW9uIFNjaWVuY2UgYW5kIFRlY2hub2xvZ3ksIERhbGlh
biBNYXJpdGltZSBVbml2ZXJzaXR5LCBEYWxpYW4sIExpYW9uaW5nIFByb3ZpbmNlLCBDaGluYS4m
I3hEO0RpdmlzaW9uIG9mIEVwaWRlbWlvbG9neSwgTm9yd2VnaWFuIEluc3RpdHV0ZSBvZiBQdWJs
aWMgSGVhbHRoLCBPc2xvLCBOb3J3YXkuJiN4RDtEaXZpc2lvbiBvZiBIdW1hbiBHZW5ldGljcywg
RGl2aXNpb24gb2YgRW5kb2NyaW5vbG9neSwgRGVwYXJ0bWVudCBvZiBQZWRpYXRyaWNzLCBQZXJl
bG1hbiBTY2hvb2wgb2YgTWVkaWNpbmUsIFVuaXZlcnNpdHkgb2YgUGVubnN5bHZhbmlhLCBQaGls
YWRlbHBoaWEsIFBBLCBVU0EuJiN4RDtSZXNlYXJjaCBDZW50cmUgb2YgQXBwbGllZCBhbmQgUHJl
dmVudGl2ZSBDYXJkaW92YXNjdWxhciBNZWRpY2luZSwgRGVwYXJ0bWVudCBvZiBIZWFsdGggYW5k
IFBoeXNpY2FsIEFjdGl2aXR5LCBQYWF2byBOdXJtaSBDZW50cmUsIFNwb3J0cyBhbmQgRXhlcmNp
c2UgTWVkaWNpbmUgVW5pdC4mI3hEO0RpdmlzaW9uIG9mIEVuZG9jcmlub2xvZ3kgYW5kIENlbnRl
ciBmb3IgQmFzaWMgYW5kIFRyYW5zbGF0aW9uYWwgT2Jlc2l0eSBSZXNlYXJjaCwgQm9zdG9uIENo
aWxkcmVuJmFwb3M7cyBIb3NwaXRhbCwgQm9zdG9uLCBVU0EsIE1lZGljYWwgYW5kIFBvcHVsYXRp
b24gR2VuZXRpY3MgUHJvZ3JhbSwgQnJvYWQgSW5zdGl0dXRlIG9mIE1JVCBhbmQgSGFydmFyZCwg
Q2FtYnJpZGdlLCBVU0EuJiN4RDtDZW50ZXIgb2YgUGVkaWF0cmljIFJlc2VhcmNoLCBEZXBhcnRt
ZW50IG9mIFdvbWVuJmFwb3M7cyBhbmQgQ2hpbGQgSGVhbHRoLCBDcmVzY05ldCwgTWVkaWNhbCBG
YWN1bHR5LCBVbml2ZXJzaXR5IG9mIExlaXB6aWcsIEdlcm1hbnkuJiN4RDtQb3B1bGF0aW9uLCBQ
b2xpY3kgYW5kIFByYWN0aWNlLCBVQ0wgSW5zdGl0dXRlIG9mIENoaWxkIEhlYWx0aC4mI3hEO0Nl
bnRyZSBmb3IgUmVzcGlyYXRvcnkgTWVkaWNpbmUgYW5kIEFsbGVyZ3ksIEluc3RpdHV0ZSBvZiBJ
bmZsYW1tYXRpb24gYW5kIFJlcGFpciwgVW5pdmVyc2l0eSBvZiBNYW5jaGVzdGVyIGFuZC4mI3hE
O0RlcGFydG1lbnQgb2YgT2JzdGV0cmljcyBhbmQgR3luZWNvbG9neSwgU2FobGdyZW5za2EgQWNh
ZGVteSwgU2FobGdyZW5za2EgVW5pdmVyc2l0eSBIb3NwdGlhbCwgR290aGVuYnVyZywgU3dlZGVu
LiYjeEQ7Q0lCRVIgRXBpZGVtaW9sb2dpYSB5IFNhbHVkIFB1YmxpY2EgKENJQkVSRVNQKSwgU3Bh
aW4sIEFyZWEgZGUgU2FsdXQgZGUgTWVub3JjYSwgaWItc2FsdXQsIE1lbm9yY2EsIFNwYWluLiYj
eEQ7VGhlIEdlbmVyYXRpb24gUiBTdHVkeSBHcm91cCwgRGVwYXJ0bWVudCBvZiBFcGlkZW1pb2xv
Z3ksIERlcGFydG1lbnQgb2YgSW50ZXJuYWwgTWVkaWNpbmUsIEVyYXNtdXMgTUMsIFVuaXZlcnNp
dHkgTWVkaWNhbCBDZW50ZXIgUm90dGVyZGFtLCBSb3R0ZXJkYW0sIFRoZSBOZXRoZXJsYW5kcy4m
I3hEO0RlcGFydG1lbnQgb2YgRXBpZGVtaW9sb2d5LCBEZXBhcnRtZW50IG9mIEludGVybmFsIE1l
ZGljaW5lLCBFcmFzbXVzIE1DLCBVbml2ZXJzaXR5IE1lZGljYWwgQ2VudGVyIFJvdHRlcmRhbSwg
Um90dGVyZGFtLCBUaGUgTmV0aGVybGFuZHMuJiN4RDtEZXBhcnRtZW50IG9mIFBlZGlhdHJpY3Ms
IE5hZXN0dmVkIEhvc3BpdGFsLCBOYWVzdHZlZCwgRGVubWFyaywgQ09QU0FDLCBDb3BlbmhhZ2Vu
IFByb3NwZWN0aXZlIFN0dWRpZXMgb24gQXN0aG1hIGluIENoaWxkaG9vZCwgSGVybGV2IGFuZCBH
ZW50b2Z0ZSBIb3NwaXRhbC4mI3hEO0RlcGFydG1lbnQgb2YgRXBpZGVtaW9sb2d5IGFuZCBQdWJs
aWMgSGVhbHRoLCBVbml2ZXJzaXR5IENvbGxlZ2UgTG9uZG9uLCBVSy4mI3hEO1dlbGxjb21lIFRy
dXN0IFNhbmdlciBJbnN0aXR1dGUsIFRoZSBNb3JnYW4gQnVpbGRpbmcsIFdlbGxjb21lIFRydXN0
IEdlbm9tZSBDYW1wdXMsIEhpbnh0b24sIENhbWJyaWRnZXNoaXJlLCBVSy4mI3hEO0RpdmlzaW9u
IG9mIEdhc3Ryb2VudGVyb2xvZ3ksIEhlcGF0b2xvZ3kgYW5kIE51dHJpdGlvbiwgVGhlIENoaWxk
cmVuJmFwb3M7cyBIb3NwaXRhbCBvZiBQaGlsYWRlbHBoaWEsIFBoaWxhZGVscGhpYSwgUEEsIFVT
QSwgRGVwYXJ0bWVudCBvZiBQZWRpYXRyaWNzLCBQZXJlbG1hbiBTY2hvb2wgb2YgTWVkaWNpbmUs
IFVuaXZlcnNpdHkgb2YgUGVubnN5bHZhbmlhLCBQaGlsYWRlbHBoaWEsIFBBLCBVU0EuJiN4RDtE
ZXBhcnRtZW50IG9mIE51dHJpdGlvbiBhbmQgRGlldGV0aWNzLCBTY2hvb2wgb2YgSGVhbHRoIFNj
aWVuY2UgYW5kIEVkdWNhdGlvbiwgSGFyb2tvcGlvIFVuaXZlcnNpdHksIEF0aGVucywgR3JlZWNl
LiYjeEQ7Q05SUyBVTVI4MTk5LCBQYXN0ZXVyIEluc3RpdHV0ZSBMaWxsZSwgRnJhbmNlLCBEZXBh
cnRtZW50IG9mIEdlbm9taWNzIG9mIENvbW1vbiBEaXNlYXNlLCBTY2hvb2wgb2YgUHVibGljIEhl
YWx0aCwgSW1wZXJpYWwgQ29sbGVnZSBMb25kb24sIEhhbW1lcnNtaXRoIEhvc3BpdGFsLCBMb25k
b24sIFVLLiYjeEQ7Q0lCRVIgRXBpZGVtaW9sb2dpYSB5IFNhbHVkIFB1YmxpY2EgKENJQkVSRVNQ
KSwgU3BhaW4sIENlbnRyZSBmb3IgUmVzZWFyY2ggaW4gRW52aXJvbm1lbnRhbCBFcGlkZW1pb2xv
Z3kgKENSRUFMKSwgQmFyY2Vsb25hLCBTcGFpbiwgUG9tcGV1IEZhYnJhIFVuaXZlcnNpdHkgKFVQ
RiksIEJhcmNlbG9uYSwgU3BhaW4sIElNSU0gKEhvc3BpdGFsIGRlbCBNYXIgTWVkaWNhbCBSZXNl
YXJjaCBJbnN0aXR1dGUpLCBCYXJjZWxvbmEsIFNwYWluLiYjeEQ7S2luZyZhcG9zO3MgQ29sbGVn
ZSBMb25kb24sIE1SQyBTb2NpYWwsIEdlbmV0aWMgYW5kIERldmVsb3BtZW50YWwgUHN5Y2hpYXRy
eSBDZW50cmUsIEluc3RpdHV0ZSBvZiBQc3ljaGlhdHJ5LCBQc3ljaG9sb2d5IGFuZCBOZXVyb3Nj
aWVuY2UsIERlIENyZXNwaWdueSBQYXJrLCBMb25kb24sIFVLLiYjeEQ7RGVwYXJ0bWVudCBvZiBH
ZW5lcyBhbmQgRW52cmlvbm1lbnQsIERpdmlzaW9uIG9mIEVwaWRlbWlvbG9neSwgRGVwYXJ0bWVu
dCBvZiBPYnN0ZXRyaWNzIGFuZCBHeW5lY29sb2d5LCBTYWhsZ3JlbnNrYSBBY2FkZW15LCBTYWhs
Z3JlbnNrYSBVbml2ZXJzaXR5IEhvc3B0aWFsLCBHb3RoZW5idXJnLCBTd2VkZW4uJiN4RDtSZXNl
YXJjaCBDZW50cmUgb2YgQXBwbGllZCBhbmQgUHJldmVudGl2ZSBDYXJkaW92YXNjdWxhciBNZWRp
Y2luZSwgRGVwYXJ0bWVudCBvZiBDbGluaWNhbCBQaHlzaW9sb2d5IGFuZCBOdWNsZWFyIE1lZGlj
aW5lLiYjeEQ7RGVwYXJ0bWVudCBvZiBQZWRpYXRyaWMgUHVsbW9ub2xvZ3kgYW5kIFBlZGlhdHJp
YyBBbGxlcmdvbG9neSwgQmVhdHJpeCBDaGlsZHJlbiZhcG9zO3MgSG9zcGl0YWwsIEdSSUFDIChH
cm9uaW5nZW4gUmVzZWFyY2ggSW5zdGl0dXRlIGZvciBBc3RobWEgYW5kIENPUEQpLCBVbml2ZXJz
aXR5IG9mIEdyb25pbmdlbiwgVW5pdmVyc2l0eSBNZWRpY2FsIENlbnRlciBHcm9uaW5nZW4sIEdy
b25pbmdlbiwgVGhlIE5ldGhlcmxhbmRzLiYjeEQ7Q2VudHJlIGZvciBMaWZlIENvdXJzZSBFcGlk
ZW1pb2xvZ3ksIEJpb2NlbnRlciBPdWx1LCBVbml2ZXJzaXR5IG9mIE91bHUsIE91bHUsIEZpbmxh
bmQuJiN4RDtDZW50cmUgZm9yIExpZmUgQ291cnNlIEVwaWRlbWlvbG9neSwgQmlvY2VudGVyIE91
bHUsIFVuaXZlcnNpdHkgb2YgT3VsdSwgT3VsdSwgRmlubGFuZCwgRGVwYXJ0bWVudCBvZiBFcGlk
ZW1pb2xvZ3kgYW5kIEJpb3N0YXRpc3RpY3MsIE1SQyBIZWFsdGggUHJvdGVjdGlvbiBBZ2VuY3kg
KEhQRSkgQ2VudHJlIGZvciBFbnZpcm9ubWVudCBhbmQgSGVhbHRoLCBTY2hvb2wgb2YgUHVibGlj
IEhlYWx0aCwgSW1wZXJpYWwgQ29sbGVnZSBMb25kb24sIFVLLCBVbml0IG9mIFByaW1hcnkgQ2Fy
ZSwgT3VsdSBVbml2ZXJzaXR5IEhvc3BpdGFsLCBPdWx1LCBGaW5sYW5kLCBEZXBhcnRtZW50IG9m
IENoaWxkcmVuIGFuZCBZb3VuZyBQZW9wbGUgYW5kIEZhbWlsaWVzLCBOYXRpb25hbCBJbnN0aXR1
dGUgZm9yIEhlYWx0aCBhbmQgV2VsZmFyZSwgT3VsdSwgRmlubGFuZC4mI3hEO1BvcHVsYXRpb24s
IFBvbGljeSBhbmQgUHJhY3RpY2UsIFVDTCBJbnN0aXR1dGUgb2YgQ2hpbGQgSGVhbHRoLCBTY2hv
b2wgb2YgUG9wdWxhdGlvbiBIZWFsdGggYW5kIFNhbnNvbSBJbnN0aXR1dGUsIFVuaXZlcnNpdHkg
b2YgU291dGggQXVzdHJhbGlhLCBBZGVsYWlkZSwgQXVzdHJhbGlhLCBTb3V0aCBBdXN0cmFsaWFu
IEhlYWx0aCBhbmQgTWVkaWNhbCBSZXNlYXJjaCBJbnN0aXR1dGUsIEFkZWxhaWRlLCBBdXN0cmFs
aWEuJiN4RDtXZWxsY29tZSBUcnVzdCBDZW50cmUgZm9yIEh1bWFuIEdlbmV0aWNzLCBPeGZvcmQg
Q2VudHJlIGZvciBEaWFiZXRlcywgRW5kb2NyaW5vbG9neSBhbmQgTWV0YWJvbGlzbSwgVW5pdmVy
c2l0eSBvZiBPeGZvcmQsIE94Zm9yZCwgVUssIE94Zm9yZCBOYXRpb25hbCBJbnN0aXR1dGUgZm9y
IEhlYWx0aCBSZXNlYXJjaCAoTklIUikgQmlvbWVkaWNhbCBSZXNlYXJjaCBDZW50cmUsIENodXJj
aGlsbCBIb3NwaXRhbCwgT3hmb3JkLCBVSy4mI3hEO0RlcGFydG1lbnQgb2YgUGVkaWF0cmljcywg
VHVya3UgVW5pdmVyc2l0eSBIb3NwaXRhbCwgVW5pdmVyc2l0eSBvZiBUdXJrdSwgVHVya3UsIEZp
bmxhbmQuJiN4RDtEZXBhcnRtZW50IG9mIEVwaWRlbWlvbG9neSBSZXNlYXJjaCwgU3RhdGVucyBT
ZXJ1bSBJbnN0aXR1dCwgQ29wZW5oYWdlbiwgRGVubWFyaywgRGVwYXJ0bWVudCBvZiBNZWRpY2lu
ZSwgU3RhbmZvcmQgVW5pdmVyc2l0eSBTY2hvb2wgb2YgTWVkaWNpbmUsIFN0YW5mb3JkLCBDQSwg
VVNBIGFuZC4mI3hEO0NlbnRlciBmb3IgQXBwbGllZCBHZW5vbWljcywgRGl2aXNpb24gb2YgSHVt
YW4gR2VuZXRpY3MsIERlcGFydG1lbnQgb2YgT2JzdGV0cmljcyBhbmQgR3luZWNvbG9neSwgU2Fo
bGdyZW5za2EgQWNhZGVteSwgU2FobGdyZW5za2EgVW5pdmVyc2l0eSBIb3NwdGlhbCwgR290aGVu
YnVyZywgU3dlZGVuLiYjeEQ7TVJDIEludGVncmF0aXZlIEVwaWRlbWlvbG9neSBVbml0IGF0IHRo
ZSBVbml2ZXJzaXR5IG9mIEJyaXN0b2wsIEF2b24gTG9uZ2l0dWRpbmFsIFN0dWR5IG9mIFBhcmVu
dHMgYW5kIENoaWxkcmVuIChBTFNQQUMpLCBTY2hvb2wgb2YgU29jaWFsIGFuZCBDb21tdW5pdHkg
TWVkaWNpbmUsIFVuaXZlcnNpdHkgb2YgQnJpc3RvbCwgQnJpc3RvbCwgVUsuJiN4RDtNUkMgSW50
ZWdyYXRpdmUgRXBpZGVtaW9sb2d5IFVuaXQgYXQgdGhlIFVuaXZlcnNpdHkgb2YgQnJpc3RvbCwg
Tm92byBOb3JkaXNrIEZvdW5kYXRpb24gQ2VudHJlIGZvciBCYXNpYyBNZXRhYm9saWMgUmVzZWFy
Y2gsIFNlY3Rpb24gb2YgTWV0YWJvbGljIEdlbmV0aWNzLCBGYWN1bHR5IG9mIEhlYWx0aCBhbmQg
TWVkaWNhbCBTY2llbmNlcywgVW5pdmVyc2l0eSBvZiBDb3BlbmhhZ2VuLCBDb3BlbmhhZ2VuLCBE
ZW5tYXJrLCBJbnN0aXR1dGUgb2YgUHJldmVudGl2ZSBNZWRpY2luZSwgQmlzcGViamVyZyBhbmQg
RnJlZGVyaWtzYmVyZyBIb3NwaXRhbCwgVGhlIENhcGl0YWwgUmVnaW9uLCBDb3BlbmhhZ2VuLCBE
ZW5tYXJrLiYjeEQ7Q2VudGVyIGZvciBBcHBsaWVkIEdlbm9taWNzLCBEaXZpc2lvbiBvZiBIdW1h
biBHZW5ldGljcywgRGl2aXNpb24gb2YgRW5kb2NyaW5vbG9neSwgRGVwYXJ0bWVudCBvZiBQZWRp
YXRyaWNzLCBQZXJlbG1hbiBTY2hvb2wgb2YgTWVkaWNpbmUsIFVuaXZlcnNpdHkgb2YgUGVubnN5
bHZhbmlhLCBQaGlsYWRlbHBoaWEsIFBBLCBVU0EuPC9hdXRoLWFkZHJlc3M+PHRpdGxlcz48dGl0
bGU+R2Vub21lLXdpZGUgYXNzb2NpYXRpb24gYW5hbHlzaXMgaWRlbnRpZmllcyB0aHJlZSBuZXcg
c3VzY2VwdGliaWxpdHkgbG9jaSBmb3IgY2hpbGRob29kIGJvZHkgbWFzcyBpbmRleDwvdGl0bGU+
PHNlY29uZGFyeS10aXRsZT5IdW0gTW9sIEdlbmV0PC9zZWNvbmRhcnktdGl0bGU+PGFsdC10aXRs
ZT5IdW1hbiBtb2xlY3VsYXIgZ2VuZXRpY3M8L2FsdC10aXRsZT48L3RpdGxlcz48cGVyaW9kaWNh
bD48ZnVsbC10aXRsZT5IdW0gTW9sIEdlbmV0PC9mdWxsLXRpdGxlPjxhYmJyLTE+SHVtYW4gbW9s
ZWN1bGFyIGdlbmV0aWNzPC9hYmJyLTE+PC9wZXJpb2RpY2FsPjxhbHQtcGVyaW9kaWNhbD48ZnVs
bC10aXRsZT5IdW0gTW9sIEdlbmV0PC9mdWxsLXRpdGxlPjxhYmJyLTE+SHVtYW4gbW9sZWN1bGFy
IGdlbmV0aWNzPC9hYmJyLTE+PC9hbHQtcGVyaW9kaWNhbD48cGFnZXM+Mzg5LTQwMzwvcGFnZXM+
PHZvbHVtZT4yNTwvdm9sdW1lPjxudW1iZXI+MjwvbnVtYmVyPjxrZXl3b3Jkcz48a2V5d29yZD5B
ZG9sZXNjZW50PC9rZXl3b3JkPjxrZXl3b3JkPkFkdWx0PC9rZXl3b3JkPjxrZXl3b3JkPipCb2R5
IE1hc3MgSW5kZXg8L2tleXdvcmQ+PGtleXdvcmQ+Q2hpbGQ8L2tleXdvcmQ+PGtleXdvcmQ+Q2hp
bGQsIFByZXNjaG9vbDwva2V5d29yZD48a2V5d29yZD5FdXJvcGVhbiBDb250aW5lbnRhbCBBbmNl
c3RyeSBHcm91cC9nZW5ldGljczwva2V5d29yZD48a2V5d29yZD5GZW1hbGU8L2tleXdvcmQ+PGtl
eXdvcmQ+R2VuZXRpYyBMb2NpPC9rZXl3b3JkPjxrZXl3b3JkPipHZW5vbWUtV2lkZSBBc3NvY2lh
dGlvbiBTdHVkeTwva2V5d29yZD48a2V5d29yZD5IdW1hbnM8L2tleXdvcmQ+PGtleXdvcmQ+TWFs
ZTwva2V5d29yZD48a2V5d29yZD5PYmVzaXR5LypnZW5ldGljczwva2V5d29yZD48a2V5d29yZD4q
UG9seW1vcnBoaXNtLCBTaW5nbGUgTnVjbGVvdGlkZTwva2V5d29yZD48a2V5d29yZD5SaXNrPC9r
ZXl3b3JkPjxrZXl3b3JkPllvdW5nIEFkdWx0PC9rZXl3b3JkPjwva2V5d29yZHM+PGRhdGVzPjx5
ZWFyPjIwMTY8L3llYXI+PHB1Yi1kYXRlcz48ZGF0ZT5KYW4gMTU8L2RhdGU+PC9wdWItZGF0ZXM+
PC9kYXRlcz48aXNibj4xNDYwLTIwODMgKEVsZWN0cm9uaWMpJiN4RDswOTY0LTY5MDYgKExpbmtp
bmcpPC9pc2JuPjxhY2Nlc3Npb24tbnVtPjI2NjA0MTQzPC9hY2Nlc3Npb24tbnVtPjx1cmxzPjxy
ZWxhdGVkLXVybHM+PHVybD5odHRwOi8vd3d3Lm5jYmkubmxtLm5paC5nb3YvcHVibWVkLzI2NjA0
MTQzPC91cmw+PC9yZWxhdGVkLXVybHM+PC91cmxzPjxjdXN0b20yPjQ4NTQwMjI8L2N1c3RvbTI+
PGVsZWN0cm9uaWMtcmVzb3VyY2UtbnVtPjEwLjEwOTMvaG1nL2RkdjQ3MjwvZWxlY3Ryb25pYy1y
ZXNvdXJjZS1udW0+PC9yZWNvcmQ+PC9DaXRlPjwvRW5kTm90ZT5=
</w:fldData>
        </w:fldChar>
      </w:r>
      <w:r w:rsidR="002E6577" w:rsidRPr="007957A7">
        <w:rPr>
          <w:rFonts w:asciiTheme="majorHAnsi" w:hAnsiTheme="majorHAnsi" w:cs="Tahoma"/>
          <w:color w:val="222222"/>
          <w:sz w:val="22"/>
          <w:szCs w:val="22"/>
          <w:shd w:val="clear" w:color="auto" w:fill="FFFFFF"/>
          <w:lang w:val="en-GB"/>
        </w:rPr>
        <w:instrText xml:space="preserve"> ADDIN EN.CITE </w:instrText>
      </w:r>
      <w:r w:rsidR="002E6577" w:rsidRPr="007D08ED">
        <w:rPr>
          <w:rFonts w:asciiTheme="majorHAnsi" w:hAnsiTheme="majorHAnsi" w:cs="Tahoma"/>
          <w:color w:val="222222"/>
          <w:sz w:val="22"/>
          <w:szCs w:val="22"/>
          <w:shd w:val="clear" w:color="auto" w:fill="FFFFFF"/>
          <w:lang w:val="en-GB"/>
        </w:rPr>
        <w:fldChar w:fldCharType="begin">
          <w:fldData xml:space="preserve">PEVuZE5vdGU+PENpdGU+PEF1dGhvcj5CcmFkZmllbGQ8L0F1dGhvcj48WWVhcj4yMDEyPC9ZZWFy
PjxSZWNOdW0+MTU8L1JlY051bT48RGlzcGxheVRleHQ+WzUsIDZdPC9EaXNwbGF5VGV4dD48cmVj
b3JkPjxyZWMtbnVtYmVyPjE1PC9yZWMtbnVtYmVyPjxmb3JlaWduLWtleXM+PGtleSBhcHA9IkVO
IiBkYi1pZD0idHZ6c3h0c3Ixc3Qwdzhldjl4MXBwMnp2ZnoyMnhyOWFzNXZ2IiB0aW1lc3RhbXA9
IjE1MzIzMzk3NjEiPjE1PC9rZXk+PC9mb3JlaWduLWtleXM+PHJlZi10eXBlIG5hbWU9IkpvdXJu
YWwgQXJ0aWNsZSI+MTc8L3JlZi10eXBlPjxjb250cmlidXRvcnM+PGF1dGhvcnM+PGF1dGhvcj5C
cmFkZmllbGQsIEouIFAuPC9hdXRob3I+PGF1dGhvcj5UYWFsLCBILiBSLjwvYXV0aG9yPjxhdXRo
b3I+VGltcHNvbiwgTi4gSi48L2F1dGhvcj48YXV0aG9yPlNjaGVyYWcsIEEuPC9hdXRob3I+PGF1
dGhvcj5MZWNvZXVyLCBDLjwvYXV0aG9yPjxhdXRob3I+V2FycmluZ3RvbiwgTi4gTS48L2F1dGhv
cj48YXV0aG9yPkh5cHBvbmVuLCBFLjwvYXV0aG9yPjxhdXRob3I+SG9sc3QsIEMuPC9hdXRob3I+
PGF1dGhvcj5WYWxjYXJjZWwsIEIuPC9hdXRob3I+PGF1dGhvcj5UaGllcmluZywgRS48L2F1dGhv
cj48YXV0aG9yPlNhbGVtLCBSLiBNLjwvYXV0aG9yPjxhdXRob3I+U2NodW1hY2hlciwgRi4gUi48
L2F1dGhvcj48YXV0aG9yPkNvdXNtaW5lciwgRC4gTC48L2F1dGhvcj48YXV0aG9yPlNsZWltYW4s
IFAuIE0uIEEuPC9hdXRob3I+PGF1dGhvcj5aaGFvLCBKLiBILjwvYXV0aG9yPjxhdXRob3I+QmVy
a293aXR6LCBSLiBJLjwvYXV0aG9yPjxhdXRob3I+VmltYWxlc3dhcmFuLCBLLiBTLjwvYXV0aG9y
PjxhdXRob3I+SmFyaWNrLCBJLjwvYXV0aG9yPjxhdXRob3I+UGVubmVsbCwgQy4gRS48L2F1dGhv
cj48YXV0aG9yPkV2YW5zLCBELiBNLjwvYXV0aG9yPjxhdXRob3I+U3QgUG91cmNhaW4sIEIuPC9h
dXRob3I+PGF1dGhvcj5CZXJyeSwgRC4gSi48L2F1dGhvcj48YXV0aG9yPk1vb2stS2FuYW1vcmks
IEQuIE8uPC9hdXRob3I+PGF1dGhvcj5Ib2ZtYW4sIEEuPC9hdXRob3I+PGF1dGhvcj5SaXZhZGVu
ZWlyYSwgRi48L2F1dGhvcj48YXV0aG9yPlVpdHRlcmxpbmRlbiwgQS4gRy48L2F1dGhvcj48YXV0
aG9yPnZhbiBEdWlqbiwgQy4gTS48L2F1dGhvcj48YXV0aG9yPnZhbiBkZXIgVmFsaywgUi4gSi4g
UC48L2F1dGhvcj48YXV0aG9yPmRlIEpvbmdzdGUsIEouIEMuPC9hdXRob3I+PGF1dGhvcj5Qb3N0
bWEsIEQuIFMuPC9hdXRob3I+PGF1dGhvcj5Cb29tc21hLCBELiBJLjwvYXV0aG9yPjxhdXRob3I+
R2F1ZGVybWFuLCBXLiBKLjwvYXV0aG9yPjxhdXRob3I+SGFzc2FuZWluLCBNLiBULjwvYXV0aG9y
PjxhdXRob3I+TGluZGdyZW4sIEMuIE0uPC9hdXRob3I+PGF1dGhvcj5NYWdpLCBSLjwvYXV0aG9y
PjxhdXRob3I+Qm9yZWhhbSwgQy4gQS4gRy48L2F1dGhvcj48YXV0aG9yPk5ldmlsbGUsIEMuIEUu
PC9hdXRob3I+PGF1dGhvcj5Nb3Jlbm8sIEwuIEEuPC9hdXRob3I+PGF1dGhvcj5FbGxpb3R0LCBQ
LjwvYXV0aG9yPjxhdXRob3I+UG91dGEsIEEuPC9hdXRob3I+PGF1dGhvcj5IYXJ0aWthaW5lbiwg
QS4gTC48L2F1dGhvcj48YXV0aG9yPkxpLCBNLiBZLjwvYXV0aG9yPjxhdXRob3I+UmFpdGFrYXJp
LCBPLjwvYXV0aG9yPjxhdXRob3I+TGVodGltYWtpLCBULjwvYXV0aG9yPjxhdXRob3I+RXJpa3Nz
b24sIEouIEcuPC9hdXRob3I+PGF1dGhvcj5QYWxvdGllLCBBLjwvYXV0aG9yPjxhdXRob3I+RGFs
bG9uZ2V2aWxsZSwgSi48L2F1dGhvcj48YXV0aG9yPkRhcywgUy48L2F1dGhvcj48YXV0aG9yPkRl
bG91a2FzLCBQLjwvYXV0aG9yPjxhdXRob3I+TWNNYWhvbiwgRy48L2F1dGhvcj48YXV0aG9yPlJp
bmcsIFMuIE0uPC9hdXRob3I+PGF1dGhvcj5LZW1wLCBKLiBQLjwvYXV0aG9yPjxhdXRob3I+QnV4
dG9uLCBKLiBMLjwvYXV0aG9yPjxhdXRob3I+Qmxha2Vtb3JlLCBBLiBJLiBGLjwvYXV0aG9yPjxh
dXRob3I+QnVzdGFtYW50ZSwgTS48L2F1dGhvcj48YXV0aG9yPkd1eGVucywgTS48L2F1dGhvcj48
YXV0aG9yPkhpcnNjaGhvcm4sIEouIE4uPC9hdXRob3I+PGF1dGhvcj5HaWxsbWFuLCBNLiBXLjwv
YXV0aG9yPjxhdXRob3I+S3JlaW5lci1Nb2xsZXIsIEUuPC9hdXRob3I+PGF1dGhvcj5CaXNnYWFy
ZCwgSC48L2F1dGhvcj48YXV0aG9yPkdpbGxpbGFuZCwgRi4gRC48L2F1dGhvcj48YXV0aG9yPkhl
aW5yaWNoLCBKLjwvYXV0aG9yPjxhdXRob3I+V2hlZWxlciwgRS48L2F1dGhvcj48YXV0aG9yPkJh
cnJvc28sIEkuPC9hdXRob3I+PGF1dGhvcj5PJmFwb3M7UmFoaWxseSwgUy48L2F1dGhvcj48YXV0
aG9yPk1laXJoYWVnaGUsIEEuPC9hdXRob3I+PGF1dGhvcj5Tb3JlbnNlbiwgVC4gSS4gQS48L2F1
dGhvcj48YXV0aG9yPlBvd2VyLCBDLjwvYXV0aG9yPjxhdXRob3I+UGFsbWVyLCBMLiBKLjwvYXV0
aG9yPjxhdXRob3I+SGlubmV5LCBBLjwvYXV0aG9yPjxhdXRob3I+V2lkZW4sIEUuPC9hdXRob3I+
PGF1dGhvcj5GYXJvb3FpLCBJLiBTLjwvYXV0aG9yPjxhdXRob3I+TWNDYXJ0aHksIE0uIEkuPC9h
dXRob3I+PGF1dGhvcj5Gcm9ndWVsLCBQLjwvYXV0aG9yPjxhdXRob3I+TWV5cmUsIEQuPC9hdXRo
b3I+PGF1dGhvcj5IZWJlYnJhbmQsIEouPC9hdXRob3I+PGF1dGhvcj5KYXJ2ZWxpbiwgTS4gUi48
L2F1dGhvcj48YXV0aG9yPkphZGRvZSwgVi4gVy4gVi48L2F1dGhvcj48YXV0aG9yPlNtaXRoLCBH
LiBELjwvYXV0aG9yPjxhdXRob3I+SGFrb25hcnNvbiwgSC48L2F1dGhvcj48YXV0aG9yPkdyYW50
LCBTLiBGLiBBLjwvYXV0aG9yPjxhdXRob3I+RWFybHkgR3Jvd3RoIEdlbmV0aWNzIEVHRyBDb25z
b3J0aTwvYXV0aG9yPjwvYXV0aG9ycz48L2NvbnRyaWJ1dG9ycz48YXV0aC1hZGRyZXNzPkNoaWxk
cmVucyBIb3NwIFBoaWxhZGVscGhpYSwgQ3RyIEFwcGwgR2Vub20sIEFicmFtc29uIFJlcyBDdHIs
IFBoaWxhZGVscGhpYSwgUEEgMTkxMDQgVVNBJiN4RDtFcmFzbXVzIE1DLCBHZW5lcmF0IFN0dWR5
IEdycCBSLCBSb3R0ZXJkYW0sIE5ldGhlcmxhbmRzJiN4RDtFcmFzbXVzIE1DLCBEZXB0IEVwaWRl
bWlvbCwgUm90dGVyZGFtLCBOZXRoZXJsYW5kcyYjeEQ7RXJhc211cyBNQywgRGVwdCBQZWRpYXQs
IFJvdHRlcmRhbSwgTmV0aGVybGFuZHMmI3hEO1VuaXYgQnJpc3RvbCwgTVJDLCBDdHIgQ2F1c2Fs
IEFuYWwgVHJhbnNsYXQgRXBpZGVtaW9sLCBTY2ggU29jaWFsICZhbXA7IENvbW11bml0eSBNZWQs
IEJyaXN0b2wsIEF2b24sIEVuZ2xhbmQmI3hEO1VuaXYgRHVpc2J1cmcgRXNzZW4sIEluc3QgTWVk
IEluZm9ybWF0IEJpb21ldHJ5ICZhbXA7IEVwaWRlbWlvbCwgRXNzZW4sIEdlcm1hbnkmI3hEO1Vu
aXYgTGlsbGUgTm9yZCBGcmFuY2UsIENOUlMgODE5OSwgSW5zdCBQYXN0ZXVyLCBMaWxsZSwgRnJh
bmNlJiN4RDtVbml2IFdlc3Rlcm4gQXVzdHJhbGlhLCBTY2ggV29tZW5zICZhbXA7IEluZmFudHMg
SGx0aCwgUGVydGgsIFdBIDYwMDksIEF1c3RyYWxpYSYjeEQ7VUNMLCBJbnN0IENoaWxkIEhsdGgs
IEN0ciBQYWVkaWF0IEVwaWRlbWlvbCAmYW1wOyBCaW9zdGF0LCBNUkMgQ3RyIEVwaWRlbWlvbCBD
aGlsZCBIbHRoLCBMb25kb24sIEVuZ2xhbmQmI3hEO0NvcGVuaGFnZW4gVW5pdiBIb3NwLCBJbnN0
IFByZXZlbnQgTWVkLCBDb3BlbmhhZ2VuLCBEZW5tYXJrJiN4RDtVbml2IExvbmRvbiBJbXBlcmlh
bCBDb2xsIFNjaSBUZWNobm9sICZhbXA7IE1lZCwgRGVwdCBFcGlkZW1pb2wgJmFtcDsgQmlvc3Rh
dCwgTVJDIEhsdGggUHJvdGVjdCBBZ2N5IEhQQSwgQ3RyIEVudmlyb25tICZhbXA7IEhsdGgsU2No
IFB1YmwgSGx0aCxGYWMgTWVkLCBMb25kb24sIEVuZ2xhbmQmI3hEO0dlcm1hbiBSZXMgQ3RyIEVu
dmlyb25tIEhsdGgsIEhlbG1ob2x0eiBaZW50cnVtIE11ZW5jaGVuLCBJbnN0IEVwaWRlbWlvbCAx
LCBOZXVoZXJiZXJnLCBHZXJtYW55JiN4RDtDaGlsZHJlbnMgSG9zcCwgRGl2IEdlbmV0LCBCb3N0
b24sIE1BIDAyMTE1IFVTQSYjeEQ7Q2hpbGRyZW5zIEhvc3AsIERpdiBFbmRvY3Jpbm9sLCBCb3N0
b24sIE1BIDAyMTE1IFVTQSYjeEQ7Q2hpbGRyZW5zIEhvc3AsIFByb2dyYW0gR2Vub20sIEJvc3Rv
biwgTUEgMDIxMTUgVVNBJiN4RDtCcm9hZCBJbnN0LCBNZXRhYiBQcm9ncmFtLCBDYW1icmlkZ2Us
IE1BIFVTQSYjeEQ7QnJvYWQgSW5zdCwgUHJvZ3JhbSBNZWQgJmFtcDsgUG9wdWxhdCBHZW5ldCwg
Q2FtYnJpZGdlLCBNQSBVU0EmI3hEO0hhcnZhcmQgVW5pdiwgU2NoIE1lZCwgRGVwdCBHZW5ldCwg
Qm9zdG9uLCBNQSBVU0EmI3hEO1VuaXYgU28gQ2FsaWYsIEtlY2sgU2NoIE1lZCwgRGVwdCBQcmV2
ZW50IE1lZCwgTG9zIEFuZ2VsZXMsIENBIDkwMDMzIFVTQSYjeEQ7VW5pdiBIZWxzaW5raSwgSW5z
dCBNb2wgTWVkIEZpbmxhbmQgRklNTSwgSGVsc2lua2ksIEZpbmxhbmQmI3hEO0NoaWxkcmVucyBI
b3NwIFBoaWxhZGVscGhpYSwgRGl2IEh1bWFuIEdlbmV0LCBQaGlsYWRlbHBoaWEsIFBBIDE5MTA0
IFVTQSYjeEQ7VW5pdiBQZW5uLCBEZXB0IFBlZGlhdCwgUGVyZWxtYW4gU2NoIE1lZCwgUGhpbGFk
ZWxwaGlhLCBQQSAxOTEwNCBVU0EmI3hEO0NoaWxkcmVucyBIb3NwIFBoaWxhZGVscGhpYSwgRGVw
dCBDaGlsZCAmYW1wOyBBZG9sZXNjZW50IFBzeWNoaWF0ICZhbXA7IEJlaGF2IFNjaSwgUGhpbGFk
ZWxwaGlhLCBQQSAxOTEwNCBVU0EmI3hEO1VuaXYgUGVubiwgRGVwdCBQc3ljaGlhdCwgUGVyZWxt
YW4gU2NoIE1lZCwgQ3RyIFdlaWdodCAmYW1wOyBFYXRpbmcgRGlzb3JkZXJzLCBQaGlsYWRlbHBo
aWEsIFBBIDE5MTA0IFVTQSYjeEQ7VW5pdiBNYXJidXJnLCBJbnN0IE1lZCBCaW9tZXRyeSAmYW1w
OyBFcGlkZW1pb2wsIE1hcmJ1cmcsIEdlcm1hbnkmI3hEO1dlaWxsIENvcm5lbGwgTWVkIENvbGwg
UWF0YXIsIERlcHQgUGh5c2lvbCAmYW1wOyBCaW9waHlzLCBEb2hhLCBRYXRhciYjeEQ7RXJhc211
cyBNQywgRGVwdCBJbnRlcm5hbCBNZWQsIFJvdHRlcmRhbSwgTmV0aGVybGFuZHMmI3hEO1VuaXYg
R3JvbmluZ2VuLCBEZXB0IFBlZGlhdCBQdWxtb25vbCAmYW1wOyBQZWRpYXQgQWxsZXJnb2wsIEJl
YXRyaXggQ2hpbGRyZW5zIEhvc3AsIFVuaXYgTWVkIEN0ciBHcm9uaW5nZW4sR1JJQUMsUmVzIElu
c3QsIEdyb25pbmdlbiwgTmV0aGVybGFuZHMmI3hEO0VyYXNtdXMgVW5pdiwgRGl2IFJlc3AgTWVk
LCBEZXB0IFBlZGlhdCwgTWVkIEN0cixTb3BoaWEgQ2hpbGRyZW5zIEhvc3AsIFJvdHRlcmRhbSwg
TmV0aGVybGFuZHMmI3hEO1VuaXYgR3JvbmluZ2VuLCBVbml2IE1lZCBDdHIgR3JvbmluZ2VuLCBE
ZXB0IFB1bG0gTWVkICZhbXA7IFRCLCBHUklBQyBSZXMgSW5zdCwgR3JvbmluZ2VuLCBOZXRoZXJs
YW5kcyYjeEQ7VnJpamUgVW5pdiBBbXN0ZXJkYW0sIERlcHQgQmlvbCBQc3ljaG9sLCBBbXN0ZXJk
YW0sIE5ldGhlcmxhbmRzJiN4RDtVbml2IE94Zm9yZCwgR2VuZXQgJmFtcDsgR2Vub20gRXBpZGVt
aW9sIFVuaXQsIFdlbGxjb21lIFRydXN0IEN0ciBIdW1hbiBHZW5ldCwgT3hmb3JkLCBFbmdsYW5k
JiN4RDtVbml2IFRhcnR1LCBFc3RvbmlhbiBHZW5vbWUgQ3RyLCBFRS01MDA5MCBUYXJ0dSwgRXN0
b25pYSYjeEQ7VW5pdiBDb2xsIER1YmxpbiwgSW5zdCBTcG9ydCAmYW1wOyBIbHRoLCBEdWJsaW4g
MiwgSXJlbGFuZCYjeEQ7UXVlZW5zIFVuaXYgQmVsZmFzdCwgQ3RyIFB1YmwgSGx0aCwgSW5zdCBD
bGluIFNjaSBCLCBCZWxmYXN0LCBBbnRyaW0sIE5vcnRoIElyZWxhbmQmI3hEO1VuaXYgWmFyYWdv
emEsIEdyb3d0aCBFeGVyY2lzZSBOdXRyICZhbXA7IERldiBHRU5VRCBSZXMgR3JwLCBaYXJhZ296
YSwgU3BhaW4mI3hEO1VuaXYgWmFyYWdvemEsIFNjaCBIbHRoIFNjaSBFVUNTLCBaYXJhZ296YSwg
U3BhaW4mI3hEO05hdGwgSW5zdCBIbHRoICZhbXA7IFdlbGYsIERlcHQgTGlmZWNvdXJzZSAmYW1w
OyBTZXJ2LCBPdWx1LCBGaW5sYW5kJiN4RDtVbml2IE91bHUsIEluc3QgQ2xpbiBNZWQgT2JzdGV0
ICZhbXA7IEd5bmVjb2wsIE91bHUsIEZpbmxhbmQmI3hEO1VuaXYgUGVubiwgRGVwdCBCaW9zdGF0
ICZhbXA7IEVwaWRlbWlvbCwgUGhpbGFkZWxwaGlhLCBQQSAxOTEwNCBVU0EmI3hEO1R1cmt1IFVu
aXYgSG9zcCwgRGVwdCBDbGluIFBoeXNpb2wsIEZJTi0yMDUyMCBUdXJrdSwgRmlubGFuZCYjeEQ7
VW5pdiBUdXJrdSwgVHVya3UsIEZpbmxhbmQmI3hEO1RhbXBlcmUgVW5pdiBIb3NwLCBEZXB0IENs
aW4gQ2hlbSwgVGFtcGVyZSwgRmlubGFuZCYjeEQ7VW5pdiBUYW1wZXJlLCBGSU4tMzMxMDEgVGFt
cGVyZSwgRmlubGFuZCYjeEQ7TmF0bCBJbnN0IEhsdGggJmFtcDsgV2VsZiwgSGVsc2lua2ksIEZp
bmxhbmQmI3hEO1VuaXYgSGVsc2lua2ksIERlcHQgR2VuIFByYWN0aWNlICZhbXA7IFByaW1hcnkg
SGx0aCBDYXJlLCBIZWxzaW5raSwgRmlubGFuZCYjeEQ7VW5pdiBIZWxzaW5raSwgQ2VudCBIb3Nw
LCBVbml0IEdlbiBQcmFjdGljZSwgSGVsc2lua2ksIEZpbmxhbmQmI3hEO0ZvbGtoYWxzYW4gUmVz
IEN0ciwgSGVsc2lua2ksIEZpbmxhbmQmI3hEO1dlbGxjb21lIFRydXN0IFNhbmdlciBJbnN0LCBD
YW1icmlkZ2UsIEVuZ2xhbmQmI3hEO1VuaXYgSGVsc2lua2ksIERlcHQgTWVkIEdlbmV0LCBIZWxz
aW5raSwgRmlubGFuZCYjeEQ7VW5pdiBDZW50IEhvc3AsIEhlbHNpbmtpLCBGaW5sYW5kJiN4RDtV
bml2IExpbGxlIE5vcmQgRnJhbmNlLCBJTlNFUk0sIFU3NDQsIEluc3QgUGFzdGV1ciBMaWxsZSwg
TGlsbGUsIEZyYW5jZSYjeEQ7VW5pdiBCcmlzdG9sLCBTY2ggU29jaWFsICZhbXA7IENvbW11bml0
eSBNZWQsIEJyaXN0b2wsIEF2b24sIEVuZ2xhbmQmI3hEO1VuaXYgTG9uZG9uIEltcGVyaWFsIENv
bGwgU2NpIFRlY2hub2wgJmFtcDsgTWVkLCBTZWN0IEludGVncmF0IE1lZCwgTG9uZG9uLCBFbmds
YW5kJiN4RDtDdHIgUmVzIEVudmlyb25tIEVwaWRlbWlvbCBDUkVBTCwgQmFyY2Vsb25hLCBTcGFp
biYjeEQ7SG9zcCBNYXIgUmVzIEluc3QgSU1JTSwgQmFyY2Vsb25hLCBTcGFpbiYjeEQ7Q29uc29y
Y2lvIEludmVzdCBCaW9tZWQgUmVkIENJQkVSIEVwaWRlbWlvbCAmYW1wOyBTYWwsIEJhcmNlbG9u
YSwgU3BhaW4mI3hEO0N0ciBHZW5vbSBSZWd1bGF0IENSRywgR2VuZXMgJmFtcDsgRGlzIFByb2dy
YW0sIEJhcmNlbG9uYSwgU3BhaW4mI3hEO1BvbXBldSBGYWJyYSBVbml2IFVQRiwgQmFyY2Vsb25h
LCBTcGFpbiYjeEQ7SGFydmFyZCBVbml2LCBEZXB0IFBvcHVsYXQgTWVkLCBTY2ggTWVkLCBPYmVz
IFByZXZlbnQgUHJvZ3JhbSwgQm9zdG9uLCBNQSBVU0EmI3hEO0hhcnZhcmQgUGlsZ3JpbSBIbHRo
IENhcmUgSW5zdCwgQm9zdG9uLCBNQSBVU0EmI3hEO1VuaXYgQ29wZW5oYWdlbiwgR2VudG9mdGUs
IERlbm1hcmsmI3hEO0NvcGVuaGFnZW4gVW5pdiBIb3NwLCBHZW50b2Z0ZSwgRGVubWFyayYjeEQ7
VW5pdiBDYW1icmlkZ2UsIEFkZGVuYnJvb2tlcyBIb3NwLCBNZXRhYiBSZXMgTGFicywgSW5zdCBN
ZXRhYiBTY2ksIENhbWJyaWRnZSBDQjIgMlFRLCBFbmdsYW5kJiN4RDtBZGRlbmJyb29rZXMgSG9z
cCwgTklIUiwgQ2FtYnJpZGdlIEJpb21lZCBSZXMgQ3RyLCBJbnN0IE1ldGFiIFNjaSwgQ2FtYnJp
ZGdlLCBFbmdsYW5kJiN4RDtVbml2IENvcGVuaGFnZW4sIE5vdm8gTm9yZGlzayBGZG4gQ3RyIEJh
c2ljIE1ldGFiIFJlcywgU2VjdCBNZXRhYiBHZW5ldCwgQ29wZW5oYWdlbiwgRGVubWFyayYjeEQ7
T250YXJpbyBJbnN0IENhbmMgUmVzLCBUb3JvbnRvLCBPTiwgQ2FuYWRhJiN4RDtNdCBTaW5haSBI
b3NwLCBTYW11ZWwgTHVuZW5mZWxkIFJlcyBJbnN0LCBUb3JvbnRvLCBPTiBNNUcgMVg1LCBDYW5h
ZGEmI3hEO1VuaXYgRHVpc2J1cmcgRXNzZW4sIERlcHQgQ2hpbGQgJmFtcDsgQWRvbGVzY2VudCBQ
c3ljaGlhdCwgRXNzZW4sIEdlcm1hbnkmI3hEO1VuaXYgT3hmb3JkLCBPeGZvcmQgQ3RyIERpYWJl
dCBFbmRvY3Jpbm9sICZhbXA7IE1ldGFiLCBPeGZvcmQsIEVuZ2xhbmQmI3hEO1VuaXYgT3hmb3Jk
LCBXZWxsY29tZSBUcnVzdCBDdHIgSHVtYW4gR2VuZXQsIE94Zm9yZCwgRW5nbGFuZCYjeEQ7Q2h1
cmNoaWxsIEhvc3AsIE94Zm9yZCBOSUhSIEJpb21lZCBSZXMgQ3RyLCBPeGZvcmQgT1gzIDdMSiwg
RW5nbGFuZCYjeEQ7VW5pdiBMb25kb24gSW1wZXJpYWwgQ29sbCBTY2kgVGVjaG5vbCAmYW1wOyBN
ZWQsIERlcHQgR2Vub20gQ29tbW9uIERpcywgTG9uZG9uLCBFbmdsYW5kJiN4RDtNY01hc3RlciBV
bml2LCBEZXB0IENsaW4gRXBpZGVtaW9sICZhbXA7IEJpb3N0YXQsIEhhbWlsdG9uLCBPTiwgQ2Fu
YWRhJiN4RDtVbml2IE91bHUsIEluc3QgSGx0aCBTY2ksIE91bHUsIEZpbmxhbmQmI3hEO1VuaXYg
T3VsdSwgQmlvY3RyIE91bHUsIE91bHUsIEZpbmxhbmQmI3hEO1VuaXYgUGVubiwgUGVyZWxtYW4g
U2NoIE1lZCwgSW5zdCBEaWFiZXQgT2JlcyAmYW1wOyBNZXRhYiwgUGhpbGFkZWxwaGlhLCBQQSAx
OTEwNCBVU0E8L2F1dGgtYWRkcmVzcz48dGl0bGVzPjx0aXRsZT5BIGdlbm9tZS13aWRlIGFzc29j
aWF0aW9uIG1ldGEtYW5hbHlzaXMgaWRlbnRpZmllcyBuZXcgY2hpbGRob29kIG9iZXNpdHkgbG9j
aTwvdGl0bGU+PHNlY29uZGFyeS10aXRsZT5OYXR1cmUgR2VuZXRpY3M8L3NlY29uZGFyeS10aXRs
ZT48YWx0LXRpdGxlPk5hdCBHZW5ldDwvYWx0LXRpdGxlPjwvdGl0bGVzPjxwZXJpb2RpY2FsPjxm
dWxsLXRpdGxlPk5hdCBHZW5ldDwvZnVsbC10aXRsZT48YWJici0xPk5hdHVyZSBnZW5ldGljczwv
YWJici0xPjwvcGVyaW9kaWNhbD48YWx0LXBlcmlvZGljYWw+PGZ1bGwtdGl0bGU+TmF0IEdlbmV0
PC9mdWxsLXRpdGxlPjxhYmJyLTE+TmF0dXJlIGdlbmV0aWNzPC9hYmJyLTE+PC9hbHQtcGVyaW9k
aWNhbD48cGFnZXM+NTI2LSs8L3BhZ2VzPjx2b2x1bWU+NDQ8L3ZvbHVtZT48bnVtYmVyPjU8L251
bWJlcj48a2V5d29yZHM+PGtleXdvcmQ+Ym9keS1tYXNzIGluZGV4PC9rZXl3b3JkPjxrZXl3b3Jk
PmhlbGljb2JhY3Rlci1weWxvcmk8L2tleXdvcmQ+PGtleXdvcmQ+cHJldmVudGlvbjwva2V5d29y
ZD48a2V5d29yZD5vdmVyd2VpZ2h0PC9rZXl3b3JkPjxrZXl3b3JkPmJtaTwva2V5d29yZD48L2tl
eXdvcmRzPjxkYXRlcz48eWVhcj4yMDEyPC95ZWFyPjxwdWItZGF0ZXM+PGRhdGU+TWF5PC9kYXRl
PjwvcHViLWRhdGVzPjwvZGF0ZXM+PGlzYm4+MTA2MS00MDM2PC9pc2JuPjxhY2Nlc3Npb24tbnVt
PldPUzowMDAzMDM0MTYzMDAwMTI8L2FjY2Vzc2lvbi1udW0+PHVybHM+PHJlbGF0ZWQtdXJscz48
dXJsPiZsdDtHbyB0byBJU0kmZ3Q7Oi8vV09TOjAwMDMwMzQxNjMwMDAxMjwvdXJsPjwvcmVsYXRl
ZC11cmxzPjwvdXJscz48ZWxlY3Ryb25pYy1yZXNvdXJjZS1udW0+MTAuMTAzOC9uZy4yMjQ3PC9l
bGVjdHJvbmljLXJlc291cmNlLW51bT48bGFuZ3VhZ2U+RW5nbGlzaDwvbGFuZ3VhZ2U+PC9yZWNv
cmQ+PC9DaXRlPjxDaXRlPjxBdXRob3I+RmVsaXg8L0F1dGhvcj48WWVhcj4yMDE2PC9ZZWFyPjxS
ZWNOdW0+MTY8L1JlY051bT48cmVjb3JkPjxyZWMtbnVtYmVyPjE2PC9yZWMtbnVtYmVyPjxmb3Jl
aWduLWtleXM+PGtleSBhcHA9IkVOIiBkYi1pZD0idHZ6c3h0c3Ixc3Qwdzhldjl4MXBwMnp2Znoy
MnhyOWFzNXZ2IiB0aW1lc3RhbXA9IjE1MzIzMzk3NjEiPjE2PC9rZXk+PC9mb3JlaWduLWtleXM+
PHJlZi10eXBlIG5hbWU9IkpvdXJuYWwgQXJ0aWNsZSI+MTc8L3JlZi10eXBlPjxjb250cmlidXRv
cnM+PGF1dGhvcnM+PGF1dGhvcj5GZWxpeCwgSi4gRi48L2F1dGhvcj48YXV0aG9yPkJyYWRmaWVs
ZCwgSi4gUC48L2F1dGhvcj48YXV0aG9yPk1vbm5lcmVhdSwgQy48L2F1dGhvcj48YXV0aG9yPnZh
biBkZXIgVmFsaywgUi4gSi48L2F1dGhvcj48YXV0aG9yPlN0ZXJnaWFrb3VsaSwgRS48L2F1dGhv
cj48YXV0aG9yPkNoZXNpLCBBLjwvYXV0aG9yPjxhdXRob3I+R2FpbGxhcmQsIFIuPC9hdXRob3I+
PGF1dGhvcj5GZWVuc3RyYSwgQi48L2F1dGhvcj48YXV0aG9yPlRoaWVyaW5nLCBFLjwvYXV0aG9y
PjxhdXRob3I+S3JlaW5lci1Nb2xsZXIsIEUuPC9hdXRob3I+PGF1dGhvcj5NYWhhamFuLCBBLjwv
YXV0aG9yPjxhdXRob3I+UGl0a2FuZW4sIE4uPC9hdXRob3I+PGF1dGhvcj5Kb3JvLCBSLjwvYXV0
aG9yPjxhdXRob3I+Q2F2YWRpbm8sIEEuPC9hdXRob3I+PGF1dGhvcj5IdWlrYXJpLCBWLjwvYXV0
aG9yPjxhdXRob3I+RnJhbmtzLCBTLjwvYXV0aG9yPjxhdXRob3I+R3JvZW4tQmxva2h1aXMsIE0u
IE0uPC9hdXRob3I+PGF1dGhvcj5Db3VzbWluZXIsIEQuIEwuPC9hdXRob3I+PGF1dGhvcj5NYXJz
aCwgSi4gQS48L2F1dGhvcj48YXV0aG9yPkxlaHRpbWFraSwgVC48L2F1dGhvcj48YXV0aG9yPkN1
cnRpbiwgSi4gQS48L2F1dGhvcj48YXV0aG9yPlZpb3F1ZSwgSi48L2F1dGhvcj48YXV0aG9yPkFo
bHV3YWxpYSwgVC4gUy48L2F1dGhvcj48YXV0aG9yPk15aHJlLCBSLjwvYXV0aG9yPjxhdXRob3I+
UHJpY2UsIFQuIFMuPC9hdXRob3I+PGF1dGhvcj5WaWxvci1UZWplZG9yLCBOLjwvYXV0aG9yPjxh
dXRob3I+WWVuZ28sIEwuPC9hdXRob3I+PGF1dGhvcj5HcmFydXAsIE4uPC9hdXRob3I+PGF1dGhv
cj5OdGFsbGEsIEkuPC9hdXRob3I+PGF1dGhvcj5BbmcsIFcuPC9hdXRob3I+PGF1dGhvcj5BdGFs
YXksIE0uPC9hdXRob3I+PGF1dGhvcj5CaXNnYWFyZCwgSC48L2F1dGhvcj48YXV0aG9yPkJsYWtl
bW9yZSwgQS4gSS48L2F1dGhvcj48YXV0aG9yPkJvbm5lZm9uZCwgQS48L2F1dGhvcj48YXV0aG9y
PkNhcnN0ZW5zZW4sIEwuPC9hdXRob3I+PGF1dGhvcj5Cb25lIE1pbmVyYWwgRGVuc2l0eSBpbiBD
aGlsZGhvb2QsIFN0dWR5PC9hdXRob3I+PGF1dGhvcj5FYXJseSwgR2VuZXRpY3M8L2F1dGhvcj48
YXV0aG9yPkxpZmVjb3Vyc2UgRXBpZGVtaW9sb2d5LCBjb25zb3J0aXVtPC9hdXRob3I+PGF1dGhv
cj5Fcmlrc3NvbiwgSi48L2F1dGhvcj48YXV0aG9yPkZsZXhlZGVyLCBDLjwvYXV0aG9yPjxhdXRo
b3I+RnJhbmtlLCBMLjwvYXV0aG9yPjxhdXRob3I+R2VsbGVyLCBGLjwvYXV0aG9yPjxhdXRob3I+
R2VzZXJpY2ssIE0uPC9hdXRob3I+PGF1dGhvcj5IYXJ0aWthaW5lbiwgQS4gTC48L2F1dGhvcj48
YXV0aG9yPkhhd29ydGgsIEMuIE0uPC9hdXRob3I+PGF1dGhvcj5IaXJzY2hob3JuLCBKLiBOLjwv
YXV0aG9yPjxhdXRob3I+SG9mbWFuLCBBLjwvYXV0aG9yPjxhdXRob3I+SG9sbSwgSi4gQy48L2F1
dGhvcj48YXV0aG9yPkhvcmlrb3NoaSwgTS48L2F1dGhvcj48YXV0aG9yPkhvdHRlbmdhLCBKLiBK
LjwvYXV0aG9yPjxhdXRob3I+SHVhbmcsIEouPC9hdXRob3I+PGF1dGhvcj5LYWRhcm1pZGVlbiwg
SC4gTi48L2F1dGhvcj48YXV0aG9yPkthaG9uZW4sIE0uPC9hdXRob3I+PGF1dGhvcj5LaWVzcywg
Vy48L2F1dGhvcj48YXV0aG9yPkxha2thLCBILiBNLjwvYXV0aG9yPjxhdXRob3I+TGFra2EsIFQu
IEEuPC9hdXRob3I+PGF1dGhvcj5MZXdpbiwgQS4gTS48L2F1dGhvcj48YXV0aG9yPkxpYW5nLCBM
LjwvYXV0aG9yPjxhdXRob3I+THl5dGlrYWluZW4sIEwuIFAuPC9hdXRob3I+PGF1dGhvcj5NYSwg
Qi48L2F1dGhvcj48YXV0aG9yPk1hZ251cywgUC48L2F1dGhvcj48YXV0aG9yPk1jQ29ybWFjaywg
Uy4gRS48L2F1dGhvcj48YXV0aG9yPk1jTWFob24sIEcuPC9hdXRob3I+PGF1dGhvcj5NZW50Y2gs
IEYuIEQuPC9hdXRob3I+PGF1dGhvcj5NaWRkZWxkb3JwLCBDLiBNLjwvYXV0aG9yPjxhdXRob3I+
TXVycmF5LCBDLiBTLjwvYXV0aG9yPjxhdXRob3I+UGFoa2FsYSwgSy48L2F1dGhvcj48YXV0aG9y
PlBlcnMsIFQuIEguPC9hdXRob3I+PGF1dGhvcj5QZmFmZmxlLCBSLjwvYXV0aG9yPjxhdXRob3I+
UG9zdG1hLCBELiBTLjwvYXV0aG9yPjxhdXRob3I+UG93ZXIsIEMuPC9hdXRob3I+PGF1dGhvcj5T
aW1wc29uLCBBLjwvYXV0aG9yPjxhdXRob3I+U2VuZ3BpZWwsIFYuPC9hdXRob3I+PGF1dGhvcj5U
aWVzbGVyLCBDLiBNLjwvYXV0aG9yPjxhdXRob3I+VG9ycmVudCwgTS48L2F1dGhvcj48YXV0aG9y
PlVpdHRlcmxpbmRlbiwgQS4gRy48L2F1dGhvcj48YXV0aG9yPnZhbiBNZXVycywgSi4gQi48L2F1
dGhvcj48YXV0aG9yPlZpbmRpbmcsIFIuPC9hdXRob3I+PGF1dGhvcj5XYWFnZSwgSi48L2F1dGhv
cj48YXV0aG9yPldhcmRsZSwgSi48L2F1dGhvcj48YXV0aG9yPlplZ2dpbmksIEUuPC9hdXRob3I+
PGF1dGhvcj5aZW1lbCwgQi4gUy48L2F1dGhvcj48YXV0aG9yPkRlZG91c3NpcywgRy4gVi48L2F1
dGhvcj48YXV0aG9yPlBlZGVyc2VuLCBPLjwvYXV0aG9yPjxhdXRob3I+RnJvZ3VlbCwgUC48L2F1
dGhvcj48YXV0aG9yPlN1bnllciwgSi48L2F1dGhvcj48YXV0aG9yPlBsb21pbiwgUi48L2F1dGhv
cj48YXV0aG9yPkphY29ic3NvbiwgQi48L2F1dGhvcj48YXV0aG9yPkhhbnNlbiwgVC48L2F1dGhv
cj48YXV0aG9yPkdvbnphbGV6LCBKLiBSLjwvYXV0aG9yPjxhdXRob3I+Q3VzdG92aWMsIEEuPC9h
dXRob3I+PGF1dGhvcj5SYWl0YWthcmksIE8uIFQuPC9hdXRob3I+PGF1dGhvcj5QZW5uZWxsLCBD
LiBFLjwvYXV0aG9yPjxhdXRob3I+V2lkZW4sIEUuPC9hdXRob3I+PGF1dGhvcj5Cb29tc21hLCBE
LiBJLjwvYXV0aG9yPjxhdXRob3I+S29wcGVsbWFuLCBHLiBILjwvYXV0aG9yPjxhdXRob3I+U2Vi
ZXJ0LCBTLjwvYXV0aG9yPjxhdXRob3I+SmFydmVsaW4sIE0uIFIuPC9hdXRob3I+PGF1dGhvcj5I
eXBwb25lbiwgRS48L2F1dGhvcj48YXV0aG9yPk1jQ2FydGh5LCBNLiBJLjwvYXV0aG9yPjxhdXRo
b3I+TGluZGksIFYuPC9hdXRob3I+PGF1dGhvcj5IYXJyaSwgTi48L2F1dGhvcj48YXV0aG9yPktv
cm5lciwgQS48L2F1dGhvcj48YXV0aG9yPkJvbm5lbHlra2UsIEsuPC9hdXRob3I+PGF1dGhvcj5I
ZWlucmljaCwgSi48L2F1dGhvcj48YXV0aG9yPk1lbGJ5ZSwgTS48L2F1dGhvcj48YXV0aG9yPlJp
dmFkZW5laXJhLCBGLjwvYXV0aG9yPjxhdXRob3I+SGFrb25hcnNvbiwgSC48L2F1dGhvcj48YXV0
aG9yPlJpbmcsIFMuIE0uPC9hdXRob3I+PGF1dGhvcj5TbWl0aCwgRy4gRC48L2F1dGhvcj48YXV0
aG9yPlNvcmVuc2VuLCBULiBJLjwvYXV0aG9yPjxhdXRob3I+VGltcHNvbiwgTi4gSi48L2F1dGhv
cj48YXV0aG9yPkdyYW50LCBTLiBGLjwvYXV0aG9yPjxhdXRob3I+SmFkZG9lLCBWLiBXLjwvYXV0
aG9yPjxhdXRob3I+RWFybHkgR3Jvd3RoIEdlbmV0aWNzLCBDb25zb3J0aXVtPC9hdXRob3I+PGF1
dGhvcj5Cb25lIE1pbmVyYWwgRGVuc2l0eSBpbiBDaGlsZGhvb2QgU3R1ZHksIEJtZGNzPC9hdXRo
b3I+PC9hdXRob3JzPjwvY29udHJpYnV0b3JzPjxhdXRoLWFkZHJlc3M+VGhlIEdlbmVyYXRpb24g
UiBTdHVkeSBHcm91cCwgRGVwYXJ0bWVudCBvZiBQZWRpYXRyaWNzLCBEZXBhcnRtZW50IG9mIEVw
aWRlbWlvbG9neSwgai5mZWxpeEBlcmFzbXVzbWMubmwuJiN4RDtDZW50ZXIgZm9yIEFwcGxpZWQg
R2Vub21pY3MuJiN4RDtUaGUgR2VuZXJhdGlvbiBSIFN0dWR5IEdyb3VwLCBEZXBhcnRtZW50IG9m
IFBlZGlhdHJpY3MsIERlcGFydG1lbnQgb2YgRXBpZGVtaW9sb2d5LiYjeEQ7RGVwYXJ0bWVudCBv
ZiBQdWxtb25vbG9neSwgR1JJQUMgKEdyb25pbmdlbiBSZXNlYXJjaCBJbnN0aXR1dGUgZm9yIEFz
dGhtYSBhbmQgQ09QRCkuJiN4RDtNUkMgSW50ZWdyYXRpdmUgRXBpZGVtaW9sb2d5IFVuaXQgYXQg
dGhlIFVuaXZlcnNpdHkgb2YgQnJpc3RvbC4mI3hEO0RpdmlzaW9uIG9mIEh1bWFuIEdlbmV0aWNz
LiYjeEQ7RGVwYXJ0bWVudCBvZiBFcGlkZW1pb2xvZ3kgUmVzZWFyY2gsIFN0YXRlbnMgU2VydW0g
SW5zdGl0dXQsIENvcGVuaGFnZW4sIERlbm1hcmsuJiN4RDtJbnN0aXR1dGUgb2YgRXBpZGVtaW9s
b2d5IEksIEhlbG1ob2x0eiBaZW50cnVtIE11bmNoZW4tR2VybWFuIFJlc2VhcmNoIENlbnRlciBm
b3IgRW52aXJvbm1lbnRhbCBIZWFsdGgsIE5ldWhlcmJlcmcsIEdlcm1hbnksIERpdmlzaW9uIG9m
IE1ldGFib2xpYyBhbmQgTnV0cml0aW9uYWwgTWVkaWNpbmUsIERyIHZvbiBIYXVuZXIgQ2hpbGRy
ZW4mYXBvcztzIEhvc3BpdGFsLCBVbml2ZXJzaXR5IG9mIE11bmljaCBNZWRpY2FsIENlbnRlciwg
TXVuaWNoLCBHZXJtYW55LiYjeEQ7Q09QU0FDLCBDb3BlbmhhZ2VuIFByb3NwZWN0aXZlIFN0dWRp
ZXMgb24gQXN0aG1hIGluIENoaWxkaG9vZCwgSGVybGV2IGFuZCBHZW50b2Z0ZSBIb3NwaXRhbC4m
I3hEO1dlbGxjb21lIFRydXN0IENlbnRyZSBmb3IgSHVtYW4gR2VuZXRpY3MuJiN4RDtSZXNlYXJj
aCBDZW50cmUgb2YgQXBwbGllZCBhbmQgUHJldmVudGl2ZSBDYXJkaW92YXNjdWxhciBNZWRpY2lu
ZSwgSW5zdGl0dXRlIG9mIENsaW5pY2FsIE1lZGljaW5lLCBOZXVyb2xvZ3kuJiN4RDtJbnN0aXR1
dGUgb2YgQmlvbWVkaWNpbmUsIFBoeXNpb2xvZ3ksIFVuaXZlcnNpdHkgb2YgRWFzdGVybiBGaW5s
YW5kLCBLdW9waW8sIEZpbmxhbmQuJiN4RDtDZW50cmUgZm9yIEVudmlyb25tZW50YWwgYW5kIFBy
ZXZlbnRpdmUgTWVkaWNpbmUsIFdvbGZzb24gSW5zdGl0dXRlIG9mIFByZXZlbnRpdmUgTWVkaWNp
bmUsIEJhcnRzIGFuZCB0aGUgTG9uZG9uIFNjaG9vbCBvZiBNZWRpY2luZSBhbmQgRGVudGlzdHJ5
LCBRdWVlbiBNYXJ5IFVuaXZlcnNpdHkgb2YgTG9uZG9uLCBVSywgUG9wdWxhdGlvbiwgUG9saWN5
IGFuZCBQcmFjdGljZSwgVUNMIEluc3RpdHV0ZSBvZiBDaGlsZCBIZWFsdGguJiN4RDtDZW50cmUg
Zm9yIExpZmUgQ291cnNlIEVwaWRlbWlvbG9neS4mI3hEO0luc3RpdHV0ZSBvZiBSZXByb2R1Y3Rp
dmUgYW5kIERldmVsb3BtZW50YWwgQmlvbG9neS4mI3hEO0RlcGFydG1lbnQgb2YgQmlvbG9naWNh
bCBQc3ljaG9sb2d5LCBWVSBVbml2ZXJzaXR5IEFtc3RlcmRhbSwgTkNBIE5ldXJvc2NpZW5jZSBD
YW1wdXMgQW1zdGVyZGFtLCBFTUdPKyBJbnN0aXR1dGUgZm9yIEhlYWx0aCBhbmQgQ2FyZSBSZXNl
YXJjaCwgQW1zdGVyZGFtLCB0aGUgTmV0aGVybGFuZHMuJiN4RDtJbnN0aXR1dGUgZm9yIE1vbGVj
dWxhciBNZWRpY2luZSwgRmlubGFuZCAoRklNTSksIFVuaXZlcnNpdHkgb2YgSGVsc2lua2ksIEhl
bHNpbmtpLCBGaW5sYW5kLiYjeEQ7U2Nob29sIG9mIFdvbWVuJmFwb3M7cyBhbmQgSW5mYW50cyZh
cG9zOyBIZWFsdGgsIFRoZSBVbml2ZXJzaXR5IG9mIFdlc3Rlcm4gQXVzdHJhbGlhLCBQZXJ0aCwg
QXVzdHJhbGlhLiYjeEQ7RGVwYXJ0bWVudCBvZiBDbGluaWNhbCBDaGVtaXN0cnksIEZpbWxhYiBM
YWJvcmF0b3JpZXMsIFRhbXBlcmUsIEZpbmxhbmQsIERlcGFydG1lbnQgb2YgQ2xpbmljYWwgQ2hl
bWlzdHJ5LiYjeEQ7Q2VudHJlIGZvciBSZXNwaXJhdG9yeSBNZWRpY2luZSBhbmQgQWxsZXJneSwg
SW5zdGl0dXRlIG9mIEluZmxhbW1hdGlvbiBhbmQgUmVwYWlyLCBVbml2ZXJzaXR5IG9mIE1hbmNo
ZXN0ZXIgYW5kIFVuaXZlcnNpdHkgSG9zcGl0YWwgb2YgU291dGggTWFuY2hlc3RlciwgTWFuY2hl
c3RlciBBY2FkZW1pYyBIZWFsdGggU2NpZW5jZXMgQ2VudHJlLCBNYW5jaGVzdGVyLCBVSy4mI3hE
O1VuaXZlcnNpZGFkIE1pZ3VlbCBIZXJuYW5kZXosIEVsY2hlLUFsaWNhbnRlLCBTcGFpbiwgQ0lC
RVIgRXBpZGVtaW9sb2dpYSB5IFNhbHVkIFB1YmxpY2EgKENJQkVSRVNQKSwgU3BhaW4uJiN4RDtD
T1BTQUMsIENvcGVuaGFnZW4gUHJvc3BlY3RpdmUgU3R1ZGllcyBvbiBBc3RobWEgaW4gQ2hpbGRo
b29kLCBIZXJsZXYgYW5kIEdlbnRvZnRlIEhvc3BpdGFsLCBOb3ZvIE5vcmRpc2sgRm91bmRhdGlv
biBDZW50cmUgZm9yIEJhc2ljIE1ldGFib2xpYyBSZXNlYXJjaCwgU2VjdGlvbiBvZiBNZXRhYm9s
aWMgR2VuZXRpY3MsIEZhY3VsdHkgb2YgSGVhbHRoIGFuZCBNZWRpY2FsIFNjaWVuY2VzLCBVbml2
ZXJzaXR5IG9mIENvcGVuaGFnZW4sIENvcGVuaGFnZW4sIERlbm1hcmssIFN0ZW5vIERpYWJldGVz
IENlbnRlciwgR2VudG9mdGUsIERlbm1hcmsuJiN4RDtEZXBhcnRtZW50IG9mIEdlbmVzIGFuZCBF
bnZyaW9ubWVudCwgRGl2aXNpb24gb2YgRXBpZGVtaW9sb2d5LiYjeEQ7RGVwYXJ0bWVudCBvZiBT
eXN0ZW1zIFBoYXJtYWNvbG9neSBhbmQgVHJhbnNsYXRpb25hbCBUaGVyYXBldXRpY3MsIFVuaXZl
cnNpdHkgb2YgUGVubnN5bHZhbmlhIFBlcmVsbWFuIFNjaG9vbCBvZiBNZWRpY2luZSwgVVNBLiYj
eEQ7Q0lCRVIgRXBpZGVtaW9sb2dpYSB5IFNhbHVkIFB1YmxpY2EgKENJQkVSRVNQKSwgU3BhaW4s
IENlbnRyZSBmb3IgUmVzZWFyY2ggaW4gRW52aXJvbm1lbnRhbCBFcGlkZW1pb2xvZ3kgKENSRUFM
KSwgQmFyY2Vsb25hLCBTcGFpbiwgUG9tcGV1IEZhYnJhIFVuaXZlcnNpdHkgKFVQRiksIEJhcmNl
bG9uYSwgU3BhaW4uJiN4RDtDTlJTIFVNUjgxOTksIFBhc3RldXIgSW5zdGl0dXRlIExpbGxlLCBG
cmFuY2UsIEV1cm9wZWFuIEdlbm9taWMgSW5zdGl0dXRlIGZvciBEaWFiZXRlcyAoRUdJRCksIExp
bGxlLCBGcmFuY2UuJiN4RDtOb3ZvIE5vcmRpc2sgRm91bmRhdGlvbiBDZW50cmUgZm9yIEJhc2lj
IE1ldGFib2xpYyBSZXNlYXJjaCwgU2VjdGlvbiBvZiBNZXRhYm9saWMgR2VuZXRpY3MsIEZhY3Vs
dHkgb2YgSGVhbHRoIGFuZCBNZWRpY2FsIFNjaWVuY2VzLCBVbml2ZXJzaXR5IG9mIENvcGVuaGFn
ZW4sIENvcGVuaGFnZW4sIERlbm1hcmsuJiN4RDtEZXBhcnRtZW50IG9mIEhlYWx0aCBTY2llbmNl
cywgVW5pdmVyc2l0eSBvZiBMZWljZXN0ZXIsIExlaWNlc3RlciwgVUssIERlcGFydG1lbnQgb2Yg
TnV0cml0aW9uIGFuZCBEaWV0ZXRpY3MsIFNjaG9vbCBvZiBIZWFsdGggU2NpZW5jZSBhbmQgRWR1
Y2F0aW9uLCBIYXJva29waW8gVW5pdmVyc2l0eSwgQXRoZW5zLCBHcmVlY2UuJiN4RDtTZWN0aW9u
IG9mIEludmVzdGlnYXRpdmUgTWVkaWNpbmUsIERpdmlzaW9uIG9mIERpYWJldGVzLCBFbmRvY3Jp
bm9sb2d5LCBhbmQgTWV0YWJvbGlzbSwgRmFjdWx0eSBvZiBNZWRpY2luZSwgSW1wZXJpYWwgQ29s
bGVnZSwgTG9uZG9uLCBVSy4mI3hEO05hdGlvbmFsIEluc3RpdHV0ZSBmb3IgSGVhbHRoIGFuZCBX
ZWxmYXJlLCBIZWxzaW5raSwgRmlubGFuZC4mI3hEO0luc3RpdHV0ZSBvZiBFcGlkZW1pb2xvZ3kg
SSwgSGVsbWhvbHR6IFplbnRydW0gTXVuY2hlbi1HZXJtYW4gUmVzZWFyY2ggQ2VudGVyIGZvciBF
bnZpcm9ubWVudGFsIEhlYWx0aCwgTmV1aGVyYmVyZywgR2VybWFueS4mI3hEO0RlcGFydG1lbnQg
b2YgR2VuZXRpY3MuJiN4RDtDZW50ZXIgb2YgUGVkaWF0cmljIFJlc2VhcmNoLCBEZXBhcnRtZW50
IG9mIFdvbWVuJmFwb3M7cyBhbmQgQ2hpbGQgSGVhbHRoLCBMSUZFIENoaWxkIChMZWlwemlnIFJl
c2VhcmNoIENlbnRlciBmb3IgQ2l2aWxpemF0aW9uIERpc2Vhc2VzKS4mI3hEO0luc3RpdHV0ZSBv
ZiBDbGluaWNhbCBNZWRpY2luZS9PYnN0ZXRyaWNzIGFuZCBHeW5lY29sb2d5LiYjeEQ7RGVwYXJ0
bWVudCBvZiBQc3ljaG9sb2d5LCBVbml2ZXJzaXR5IG9mIFdhcndpY2ssIFVLLiYjeEQ7RGl2aXNp
b24gb2YgRW5kb2NyaW5vbG9neSBhbmQgQ2VudGVyIGZvciBCYXNpYyBhbmQgVHJhbnNsYXRpb25h
bCBPYmVzaXR5IFJlc2VhcmNoLCBCb3N0b24gQ2hpbGRyZW4mYXBvcztzIEhvc3BpdGFsLCBCb3N0
b24sIFVTQSwgTWVkaWNhbCBhbmQgUG9wdWxhdGlvbiBHZW5ldGljcyBQcm9ncmFtLCBCcm9hZCBJ
bnN0aXR1dGUgb2YgTUlUIGFuZCBIYXJ2YXJkLCBDYW1icmlkZ2UsIFVTQSwgRGVwYXJ0bWVudCBv
ZiBHZW5ldGljcywgSGFydmFyZCBNZWRpY2FsIFNjaG9vbCwgQm9zdG9uLCBVU0EuJiN4RDtUaGUg
R2VuZXJhdGlvbiBSIFN0dWR5IEdyb3VwLCBEZXBhcnRtZW50IG9mIEVwaWRlbWlvbG9neS4mI3hE
O1RoZSBDaGlsZHJlbiZhcG9zO3MgT2Jlc2l0eSBDbGluaWMsIERlcGFydG1lbnQgb2YgUGVkaWF0
cmljcywgQ29wZW5oYWdlbiBVbml2ZXJzaXR5IEhvc3BpdGFsIEhvbGJhZWssIFRoZSBEYW5pc2gg
Q2hpbGRob29kIE9iZXNpdHkgQmlvYmFuaywgRGVubWFyaywgSW5zdGl0dXRlIG9mIE1lZGljaW5l
LCBDb3BlbmhhZ2VuIFVuaXZlcnNpdHksIENvcGVuaGFnZW4sIERlbm1hcmsuJiN4RDtXZWxsY29t
ZSBUcnVzdCBDZW50cmUgZm9yIEh1bWFuIEdlbmV0aWNzLCBPeGZvcmQgQ2VudHJlIGZvciBEaWFi
ZXRlcywgRW5kb2NyaW5vbG9neSBhbmQgTWV0YWJvbGlzbSwgVW5pdmVyc2l0eSBvZiBPeGZvcmQs
IE94Zm9yZCwgVUsuJiN4RDtTdGF0ZSBLZXkgTGFib3JhdG9yeSBvZiBNZWRpY2FsIEdlbm9taWNz
LCBTaGFuZ2hhaSBJbnN0aXR1dGUgb2YgSGVtYXRvbG9neSwgUnVpIEppbiBIb3NwaXRhbCBBZmZp
bGlhdGVkIHdpdGggU2hhbmdoYWkgSmlhbyBUb25nIFVuaXZlcnNpdHkgU2Nob29sIG9mIE1lZGlj
aW5lLCBTaGFuZ2hhaSwgQ2hpbmEuJiN4RDtEZXBhcnRtZW50IG9mIFZldGVyaW5hcnkgQ2xpbmlj
YWwgYW5kIEFuaW1hbCBTY2llbmNlcywgRmFjdWx0eSBvZiBIZWFsdGggYW5kIE1lZGljYWwgU2Np
ZW5jZXMsIFVuaXZlcnNpdHkgb2YgQ29wZW5oYWdlbiwgRnJlZGVyaWtzYmVyZyBDLCBEZW5tYXJr
LiYjeEQ7RGVwYXJ0bWVudCBvZiBDbGluaWNhbCBQaHlzaW9sb2d5LCBVbml2ZXJzaXR5IG9mIFRh
bXBlcmUgU2Nob29sIG9mIE1lZGljaW5lLCBUYW1wZXJlLCBGaW5sYW5kLCBEZXBhcnRtZW50IG9m
IENsaW5pY2FsIFBoeXNpb2xvZ3ksIFRhbXBlcmUgVW5pdmVyc2l0eSBIb3NwaXRhbCwgVGFtcGVy
ZSwgRmlubGFuZC4mI3hEO0NlbnRlciBvZiBQZWRpYXRyaWMgUmVzZWFyY2gsIERlcGFydG1lbnQg
b2YgV29tZW4mYXBvcztzIGFuZCBDaGlsZCBIZWFsdGguJiN4RDtJbnN0aXR1dGUgb2YgQmlvbWVk
aWNpbmUsIFBoeXNpb2xvZ3ksIFVuaXZlcnNpdHkgb2YgRWFzdGVybiBGaW5sYW5kLCBLdW9waW8s
IEZpbmxhbmQsIEt1b3BpbyBSZXNlYXJjaCBJbnN0aXR1dGUgb2YgRXhlcmNpc2UgTWVkaWNpbmUs
IEt1b3BpbywgRmlubGFuZCwgRGVwYXJ0bWVudCBvZiBDbGluaWNhbCBQaHlzaW9sb2d5IGFuZCBO
dWNsZWFyIE1lZGljaW5lLCBLdW9waW8gVW5pdmVyc2l0eSBIb3NwaXRhbCwgS3VvcGlvLCBGaW5s
YW5kLiYjeEQ7RGVwYXJ0bWVudCBvZiBFcGlkZW1pb2xvZ3kgYW5kIEJpb3N0YXRpc3RpY3MsIE1S
QyBIZWFsdGggUHJvdGVjdGlvbiBBZ2VuY3kgKEhQRSkgQ2VudHJlIGZvciBFbnZpcm9ubWVudCBh
bmQgSGVhbHRoLCBTY2hvb2wgb2YgUHVibGljIEhlYWx0aCwgSW1wZXJpYWwgQ29sbGVnZSBMb25k
b24sIFVLLiYjeEQ7RGVwYXJ0bWVudCBvZiBFcGlkZW1pb2xvZ3ksIERlcGFydG1lbnQgb2YgQmlv
c3RhdGlzdGljcywgSGFydmFyZCBTY2hvb2wgb2YgUHVibGljIEhlYWx0aCwgQm9zdG9uLCBVU0Eu
JiN4RDtDb2xsZWdlIG9mIEluZm9ybWF0aW9uIFNjaWVuY2UgYW5kIFRlY2hub2xvZ3ksIERhbGlh
biBNYXJpdGltZSBVbml2ZXJzaXR5LCBEYWxpYW4sIExpYW9uaW5nIFByb3ZpbmNlLCBDaGluYS4m
I3hEO0RpdmlzaW9uIG9mIEVwaWRlbWlvbG9neSwgTm9yd2VnaWFuIEluc3RpdHV0ZSBvZiBQdWJs
aWMgSGVhbHRoLCBPc2xvLCBOb3J3YXkuJiN4RDtEaXZpc2lvbiBvZiBIdW1hbiBHZW5ldGljcywg
RGl2aXNpb24gb2YgRW5kb2NyaW5vbG9neSwgRGVwYXJ0bWVudCBvZiBQZWRpYXRyaWNzLCBQZXJl
bG1hbiBTY2hvb2wgb2YgTWVkaWNpbmUsIFVuaXZlcnNpdHkgb2YgUGVubnN5bHZhbmlhLCBQaGls
YWRlbHBoaWEsIFBBLCBVU0EuJiN4RDtSZXNlYXJjaCBDZW50cmUgb2YgQXBwbGllZCBhbmQgUHJl
dmVudGl2ZSBDYXJkaW92YXNjdWxhciBNZWRpY2luZSwgRGVwYXJ0bWVudCBvZiBIZWFsdGggYW5k
IFBoeXNpY2FsIEFjdGl2aXR5LCBQYWF2byBOdXJtaSBDZW50cmUsIFNwb3J0cyBhbmQgRXhlcmNp
c2UgTWVkaWNpbmUgVW5pdC4mI3hEO0RpdmlzaW9uIG9mIEVuZG9jcmlub2xvZ3kgYW5kIENlbnRl
ciBmb3IgQmFzaWMgYW5kIFRyYW5zbGF0aW9uYWwgT2Jlc2l0eSBSZXNlYXJjaCwgQm9zdG9uIENo
aWxkcmVuJmFwb3M7cyBIb3NwaXRhbCwgQm9zdG9uLCBVU0EsIE1lZGljYWwgYW5kIFBvcHVsYXRp
b24gR2VuZXRpY3MgUHJvZ3JhbSwgQnJvYWQgSW5zdGl0dXRlIG9mIE1JVCBhbmQgSGFydmFyZCwg
Q2FtYnJpZGdlLCBVU0EuJiN4RDtDZW50ZXIgb2YgUGVkaWF0cmljIFJlc2VhcmNoLCBEZXBhcnRt
ZW50IG9mIFdvbWVuJmFwb3M7cyBhbmQgQ2hpbGQgSGVhbHRoLCBDcmVzY05ldCwgTWVkaWNhbCBG
YWN1bHR5LCBVbml2ZXJzaXR5IG9mIExlaXB6aWcsIEdlcm1hbnkuJiN4RDtQb3B1bGF0aW9uLCBQ
b2xpY3kgYW5kIFByYWN0aWNlLCBVQ0wgSW5zdGl0dXRlIG9mIENoaWxkIEhlYWx0aC4mI3hEO0Nl
bnRyZSBmb3IgUmVzcGlyYXRvcnkgTWVkaWNpbmUgYW5kIEFsbGVyZ3ksIEluc3RpdHV0ZSBvZiBJ
bmZsYW1tYXRpb24gYW5kIFJlcGFpciwgVW5pdmVyc2l0eSBvZiBNYW5jaGVzdGVyIGFuZC4mI3hE
O0RlcGFydG1lbnQgb2YgT2JzdGV0cmljcyBhbmQgR3luZWNvbG9neSwgU2FobGdyZW5za2EgQWNh
ZGVteSwgU2FobGdyZW5za2EgVW5pdmVyc2l0eSBIb3NwdGlhbCwgR290aGVuYnVyZywgU3dlZGVu
LiYjeEQ7Q0lCRVIgRXBpZGVtaW9sb2dpYSB5IFNhbHVkIFB1YmxpY2EgKENJQkVSRVNQKSwgU3Bh
aW4sIEFyZWEgZGUgU2FsdXQgZGUgTWVub3JjYSwgaWItc2FsdXQsIE1lbm9yY2EsIFNwYWluLiYj
eEQ7VGhlIEdlbmVyYXRpb24gUiBTdHVkeSBHcm91cCwgRGVwYXJ0bWVudCBvZiBFcGlkZW1pb2xv
Z3ksIERlcGFydG1lbnQgb2YgSW50ZXJuYWwgTWVkaWNpbmUsIEVyYXNtdXMgTUMsIFVuaXZlcnNp
dHkgTWVkaWNhbCBDZW50ZXIgUm90dGVyZGFtLCBSb3R0ZXJkYW0sIFRoZSBOZXRoZXJsYW5kcy4m
I3hEO0RlcGFydG1lbnQgb2YgRXBpZGVtaW9sb2d5LCBEZXBhcnRtZW50IG9mIEludGVybmFsIE1l
ZGljaW5lLCBFcmFzbXVzIE1DLCBVbml2ZXJzaXR5IE1lZGljYWwgQ2VudGVyIFJvdHRlcmRhbSwg
Um90dGVyZGFtLCBUaGUgTmV0aGVybGFuZHMuJiN4RDtEZXBhcnRtZW50IG9mIFBlZGlhdHJpY3Ms
IE5hZXN0dmVkIEhvc3BpdGFsLCBOYWVzdHZlZCwgRGVubWFyaywgQ09QU0FDLCBDb3BlbmhhZ2Vu
IFByb3NwZWN0aXZlIFN0dWRpZXMgb24gQXN0aG1hIGluIENoaWxkaG9vZCwgSGVybGV2IGFuZCBH
ZW50b2Z0ZSBIb3NwaXRhbC4mI3hEO0RlcGFydG1lbnQgb2YgRXBpZGVtaW9sb2d5IGFuZCBQdWJs
aWMgSGVhbHRoLCBVbml2ZXJzaXR5IENvbGxlZ2UgTG9uZG9uLCBVSy4mI3hEO1dlbGxjb21lIFRy
dXN0IFNhbmdlciBJbnN0aXR1dGUsIFRoZSBNb3JnYW4gQnVpbGRpbmcsIFdlbGxjb21lIFRydXN0
IEdlbm9tZSBDYW1wdXMsIEhpbnh0b24sIENhbWJyaWRnZXNoaXJlLCBVSy4mI3hEO0RpdmlzaW9u
IG9mIEdhc3Ryb2VudGVyb2xvZ3ksIEhlcGF0b2xvZ3kgYW5kIE51dHJpdGlvbiwgVGhlIENoaWxk
cmVuJmFwb3M7cyBIb3NwaXRhbCBvZiBQaGlsYWRlbHBoaWEsIFBoaWxhZGVscGhpYSwgUEEsIFVT
QSwgRGVwYXJ0bWVudCBvZiBQZWRpYXRyaWNzLCBQZXJlbG1hbiBTY2hvb2wgb2YgTWVkaWNpbmUs
IFVuaXZlcnNpdHkgb2YgUGVubnN5bHZhbmlhLCBQaGlsYWRlbHBoaWEsIFBBLCBVU0EuJiN4RDtE
ZXBhcnRtZW50IG9mIE51dHJpdGlvbiBhbmQgRGlldGV0aWNzLCBTY2hvb2wgb2YgSGVhbHRoIFNj
aWVuY2UgYW5kIEVkdWNhdGlvbiwgSGFyb2tvcGlvIFVuaXZlcnNpdHksIEF0aGVucywgR3JlZWNl
LiYjeEQ7Q05SUyBVTVI4MTk5LCBQYXN0ZXVyIEluc3RpdHV0ZSBMaWxsZSwgRnJhbmNlLCBEZXBh
cnRtZW50IG9mIEdlbm9taWNzIG9mIENvbW1vbiBEaXNlYXNlLCBTY2hvb2wgb2YgUHVibGljIEhl
YWx0aCwgSW1wZXJpYWwgQ29sbGVnZSBMb25kb24sIEhhbW1lcnNtaXRoIEhvc3BpdGFsLCBMb25k
b24sIFVLLiYjeEQ7Q0lCRVIgRXBpZGVtaW9sb2dpYSB5IFNhbHVkIFB1YmxpY2EgKENJQkVSRVNQ
KSwgU3BhaW4sIENlbnRyZSBmb3IgUmVzZWFyY2ggaW4gRW52aXJvbm1lbnRhbCBFcGlkZW1pb2xv
Z3kgKENSRUFMKSwgQmFyY2Vsb25hLCBTcGFpbiwgUG9tcGV1IEZhYnJhIFVuaXZlcnNpdHkgKFVQ
RiksIEJhcmNlbG9uYSwgU3BhaW4sIElNSU0gKEhvc3BpdGFsIGRlbCBNYXIgTWVkaWNhbCBSZXNl
YXJjaCBJbnN0aXR1dGUpLCBCYXJjZWxvbmEsIFNwYWluLiYjeEQ7S2luZyZhcG9zO3MgQ29sbGVn
ZSBMb25kb24sIE1SQyBTb2NpYWwsIEdlbmV0aWMgYW5kIERldmVsb3BtZW50YWwgUHN5Y2hpYXRy
eSBDZW50cmUsIEluc3RpdHV0ZSBvZiBQc3ljaGlhdHJ5LCBQc3ljaG9sb2d5IGFuZCBOZXVyb3Nj
aWVuY2UsIERlIENyZXNwaWdueSBQYXJrLCBMb25kb24sIFVLLiYjeEQ7RGVwYXJ0bWVudCBvZiBH
ZW5lcyBhbmQgRW52cmlvbm1lbnQsIERpdmlzaW9uIG9mIEVwaWRlbWlvbG9neSwgRGVwYXJ0bWVu
dCBvZiBPYnN0ZXRyaWNzIGFuZCBHeW5lY29sb2d5LCBTYWhsZ3JlbnNrYSBBY2FkZW15LCBTYWhs
Z3JlbnNrYSBVbml2ZXJzaXR5IEhvc3B0aWFsLCBHb3RoZW5idXJnLCBTd2VkZW4uJiN4RDtSZXNl
YXJjaCBDZW50cmUgb2YgQXBwbGllZCBhbmQgUHJldmVudGl2ZSBDYXJkaW92YXNjdWxhciBNZWRp
Y2luZSwgRGVwYXJ0bWVudCBvZiBDbGluaWNhbCBQaHlzaW9sb2d5IGFuZCBOdWNsZWFyIE1lZGlj
aW5lLiYjeEQ7RGVwYXJ0bWVudCBvZiBQZWRpYXRyaWMgUHVsbW9ub2xvZ3kgYW5kIFBlZGlhdHJp
YyBBbGxlcmdvbG9neSwgQmVhdHJpeCBDaGlsZHJlbiZhcG9zO3MgSG9zcGl0YWwsIEdSSUFDIChH
cm9uaW5nZW4gUmVzZWFyY2ggSW5zdGl0dXRlIGZvciBBc3RobWEgYW5kIENPUEQpLCBVbml2ZXJz
aXR5IG9mIEdyb25pbmdlbiwgVW5pdmVyc2l0eSBNZWRpY2FsIENlbnRlciBHcm9uaW5nZW4sIEdy
b25pbmdlbiwgVGhlIE5ldGhlcmxhbmRzLiYjeEQ7Q2VudHJlIGZvciBMaWZlIENvdXJzZSBFcGlk
ZW1pb2xvZ3ksIEJpb2NlbnRlciBPdWx1LCBVbml2ZXJzaXR5IG9mIE91bHUsIE91bHUsIEZpbmxh
bmQuJiN4RDtDZW50cmUgZm9yIExpZmUgQ291cnNlIEVwaWRlbWlvbG9neSwgQmlvY2VudGVyIE91
bHUsIFVuaXZlcnNpdHkgb2YgT3VsdSwgT3VsdSwgRmlubGFuZCwgRGVwYXJ0bWVudCBvZiBFcGlk
ZW1pb2xvZ3kgYW5kIEJpb3N0YXRpc3RpY3MsIE1SQyBIZWFsdGggUHJvdGVjdGlvbiBBZ2VuY3kg
KEhQRSkgQ2VudHJlIGZvciBFbnZpcm9ubWVudCBhbmQgSGVhbHRoLCBTY2hvb2wgb2YgUHVibGlj
IEhlYWx0aCwgSW1wZXJpYWwgQ29sbGVnZSBMb25kb24sIFVLLCBVbml0IG9mIFByaW1hcnkgQ2Fy
ZSwgT3VsdSBVbml2ZXJzaXR5IEhvc3BpdGFsLCBPdWx1LCBGaW5sYW5kLCBEZXBhcnRtZW50IG9m
IENoaWxkcmVuIGFuZCBZb3VuZyBQZW9wbGUgYW5kIEZhbWlsaWVzLCBOYXRpb25hbCBJbnN0aXR1
dGUgZm9yIEhlYWx0aCBhbmQgV2VsZmFyZSwgT3VsdSwgRmlubGFuZC4mI3hEO1BvcHVsYXRpb24s
IFBvbGljeSBhbmQgUHJhY3RpY2UsIFVDTCBJbnN0aXR1dGUgb2YgQ2hpbGQgSGVhbHRoLCBTY2hv
b2wgb2YgUG9wdWxhdGlvbiBIZWFsdGggYW5kIFNhbnNvbSBJbnN0aXR1dGUsIFVuaXZlcnNpdHkg
b2YgU291dGggQXVzdHJhbGlhLCBBZGVsYWlkZSwgQXVzdHJhbGlhLCBTb3V0aCBBdXN0cmFsaWFu
IEhlYWx0aCBhbmQgTWVkaWNhbCBSZXNlYXJjaCBJbnN0aXR1dGUsIEFkZWxhaWRlLCBBdXN0cmFs
aWEuJiN4RDtXZWxsY29tZSBUcnVzdCBDZW50cmUgZm9yIEh1bWFuIEdlbmV0aWNzLCBPeGZvcmQg
Q2VudHJlIGZvciBEaWFiZXRlcywgRW5kb2NyaW5vbG9neSBhbmQgTWV0YWJvbGlzbSwgVW5pdmVy
c2l0eSBvZiBPeGZvcmQsIE94Zm9yZCwgVUssIE94Zm9yZCBOYXRpb25hbCBJbnN0aXR1dGUgZm9y
IEhlYWx0aCBSZXNlYXJjaCAoTklIUikgQmlvbWVkaWNhbCBSZXNlYXJjaCBDZW50cmUsIENodXJj
aGlsbCBIb3NwaXRhbCwgT3hmb3JkLCBVSy4mI3hEO0RlcGFydG1lbnQgb2YgUGVkaWF0cmljcywg
VHVya3UgVW5pdmVyc2l0eSBIb3NwaXRhbCwgVW5pdmVyc2l0eSBvZiBUdXJrdSwgVHVya3UsIEZp
bmxhbmQuJiN4RDtEZXBhcnRtZW50IG9mIEVwaWRlbWlvbG9neSBSZXNlYXJjaCwgU3RhdGVucyBT
ZXJ1bSBJbnN0aXR1dCwgQ29wZW5oYWdlbiwgRGVubWFyaywgRGVwYXJ0bWVudCBvZiBNZWRpY2lu
ZSwgU3RhbmZvcmQgVW5pdmVyc2l0eSBTY2hvb2wgb2YgTWVkaWNpbmUsIFN0YW5mb3JkLCBDQSwg
VVNBIGFuZC4mI3hEO0NlbnRlciBmb3IgQXBwbGllZCBHZW5vbWljcywgRGl2aXNpb24gb2YgSHVt
YW4gR2VuZXRpY3MsIERlcGFydG1lbnQgb2YgT2JzdGV0cmljcyBhbmQgR3luZWNvbG9neSwgU2Fo
bGdyZW5za2EgQWNhZGVteSwgU2FobGdyZW5za2EgVW5pdmVyc2l0eSBIb3NwdGlhbCwgR290aGVu
YnVyZywgU3dlZGVuLiYjeEQ7TVJDIEludGVncmF0aXZlIEVwaWRlbWlvbG9neSBVbml0IGF0IHRo
ZSBVbml2ZXJzaXR5IG9mIEJyaXN0b2wsIEF2b24gTG9uZ2l0dWRpbmFsIFN0dWR5IG9mIFBhcmVu
dHMgYW5kIENoaWxkcmVuIChBTFNQQUMpLCBTY2hvb2wgb2YgU29jaWFsIGFuZCBDb21tdW5pdHkg
TWVkaWNpbmUsIFVuaXZlcnNpdHkgb2YgQnJpc3RvbCwgQnJpc3RvbCwgVUsuJiN4RDtNUkMgSW50
ZWdyYXRpdmUgRXBpZGVtaW9sb2d5IFVuaXQgYXQgdGhlIFVuaXZlcnNpdHkgb2YgQnJpc3RvbCwg
Tm92byBOb3JkaXNrIEZvdW5kYXRpb24gQ2VudHJlIGZvciBCYXNpYyBNZXRhYm9saWMgUmVzZWFy
Y2gsIFNlY3Rpb24gb2YgTWV0YWJvbGljIEdlbmV0aWNzLCBGYWN1bHR5IG9mIEhlYWx0aCBhbmQg
TWVkaWNhbCBTY2llbmNlcywgVW5pdmVyc2l0eSBvZiBDb3BlbmhhZ2VuLCBDb3BlbmhhZ2VuLCBE
ZW5tYXJrLCBJbnN0aXR1dGUgb2YgUHJldmVudGl2ZSBNZWRpY2luZSwgQmlzcGViamVyZyBhbmQg
RnJlZGVyaWtzYmVyZyBIb3NwaXRhbCwgVGhlIENhcGl0YWwgUmVnaW9uLCBDb3BlbmhhZ2VuLCBE
ZW5tYXJrLiYjeEQ7Q2VudGVyIGZvciBBcHBsaWVkIEdlbm9taWNzLCBEaXZpc2lvbiBvZiBIdW1h
biBHZW5ldGljcywgRGl2aXNpb24gb2YgRW5kb2NyaW5vbG9neSwgRGVwYXJ0bWVudCBvZiBQZWRp
YXRyaWNzLCBQZXJlbG1hbiBTY2hvb2wgb2YgTWVkaWNpbmUsIFVuaXZlcnNpdHkgb2YgUGVubnN5
bHZhbmlhLCBQaGlsYWRlbHBoaWEsIFBBLCBVU0EuPC9hdXRoLWFkZHJlc3M+PHRpdGxlcz48dGl0
bGU+R2Vub21lLXdpZGUgYXNzb2NpYXRpb24gYW5hbHlzaXMgaWRlbnRpZmllcyB0aHJlZSBuZXcg
c3VzY2VwdGliaWxpdHkgbG9jaSBmb3IgY2hpbGRob29kIGJvZHkgbWFzcyBpbmRleDwvdGl0bGU+
PHNlY29uZGFyeS10aXRsZT5IdW0gTW9sIEdlbmV0PC9zZWNvbmRhcnktdGl0bGU+PGFsdC10aXRs
ZT5IdW1hbiBtb2xlY3VsYXIgZ2VuZXRpY3M8L2FsdC10aXRsZT48L3RpdGxlcz48cGVyaW9kaWNh
bD48ZnVsbC10aXRsZT5IdW0gTW9sIEdlbmV0PC9mdWxsLXRpdGxlPjxhYmJyLTE+SHVtYW4gbW9s
ZWN1bGFyIGdlbmV0aWNzPC9hYmJyLTE+PC9wZXJpb2RpY2FsPjxhbHQtcGVyaW9kaWNhbD48ZnVs
bC10aXRsZT5IdW0gTW9sIEdlbmV0PC9mdWxsLXRpdGxlPjxhYmJyLTE+SHVtYW4gbW9sZWN1bGFy
IGdlbmV0aWNzPC9hYmJyLTE+PC9hbHQtcGVyaW9kaWNhbD48cGFnZXM+Mzg5LTQwMzwvcGFnZXM+
PHZvbHVtZT4yNTwvdm9sdW1lPjxudW1iZXI+MjwvbnVtYmVyPjxrZXl3b3Jkcz48a2V5d29yZD5B
ZG9sZXNjZW50PC9rZXl3b3JkPjxrZXl3b3JkPkFkdWx0PC9rZXl3b3JkPjxrZXl3b3JkPipCb2R5
IE1hc3MgSW5kZXg8L2tleXdvcmQ+PGtleXdvcmQ+Q2hpbGQ8L2tleXdvcmQ+PGtleXdvcmQ+Q2hp
bGQsIFByZXNjaG9vbDwva2V5d29yZD48a2V5d29yZD5FdXJvcGVhbiBDb250aW5lbnRhbCBBbmNl
c3RyeSBHcm91cC9nZW5ldGljczwva2V5d29yZD48a2V5d29yZD5GZW1hbGU8L2tleXdvcmQ+PGtl
eXdvcmQ+R2VuZXRpYyBMb2NpPC9rZXl3b3JkPjxrZXl3b3JkPipHZW5vbWUtV2lkZSBBc3NvY2lh
dGlvbiBTdHVkeTwva2V5d29yZD48a2V5d29yZD5IdW1hbnM8L2tleXdvcmQ+PGtleXdvcmQ+TWFs
ZTwva2V5d29yZD48a2V5d29yZD5PYmVzaXR5LypnZW5ldGljczwva2V5d29yZD48a2V5d29yZD4q
UG9seW1vcnBoaXNtLCBTaW5nbGUgTnVjbGVvdGlkZTwva2V5d29yZD48a2V5d29yZD5SaXNrPC9r
ZXl3b3JkPjxrZXl3b3JkPllvdW5nIEFkdWx0PC9rZXl3b3JkPjwva2V5d29yZHM+PGRhdGVzPjx5
ZWFyPjIwMTY8L3llYXI+PHB1Yi1kYXRlcz48ZGF0ZT5KYW4gMTU8L2RhdGU+PC9wdWItZGF0ZXM+
PC9kYXRlcz48aXNibj4xNDYwLTIwODMgKEVsZWN0cm9uaWMpJiN4RDswOTY0LTY5MDYgKExpbmtp
bmcpPC9pc2JuPjxhY2Nlc3Npb24tbnVtPjI2NjA0MTQzPC9hY2Nlc3Npb24tbnVtPjx1cmxzPjxy
ZWxhdGVkLXVybHM+PHVybD5odHRwOi8vd3d3Lm5jYmkubmxtLm5paC5nb3YvcHVibWVkLzI2NjA0
MTQzPC91cmw+PC9yZWxhdGVkLXVybHM+PC91cmxzPjxjdXN0b20yPjQ4NTQwMjI8L2N1c3RvbTI+
PGVsZWN0cm9uaWMtcmVzb3VyY2UtbnVtPjEwLjEwOTMvaG1nL2RkdjQ3MjwvZWxlY3Ryb25pYy1y
ZXNvdXJjZS1udW0+PC9yZWNvcmQ+PC9DaXRlPjwvRW5kTm90ZT5=
</w:fldData>
        </w:fldChar>
      </w:r>
      <w:r w:rsidR="002E6577" w:rsidRPr="007957A7">
        <w:rPr>
          <w:rFonts w:asciiTheme="majorHAnsi" w:hAnsiTheme="majorHAnsi" w:cs="Tahoma"/>
          <w:color w:val="222222"/>
          <w:sz w:val="22"/>
          <w:szCs w:val="22"/>
          <w:shd w:val="clear" w:color="auto" w:fill="FFFFFF"/>
          <w:lang w:val="en-GB"/>
        </w:rPr>
        <w:instrText xml:space="preserve"> ADDIN EN.CITE.DATA </w:instrText>
      </w:r>
      <w:r w:rsidR="002E6577" w:rsidRPr="007D08ED">
        <w:rPr>
          <w:rFonts w:asciiTheme="majorHAnsi" w:hAnsiTheme="majorHAnsi" w:cs="Tahoma"/>
          <w:color w:val="222222"/>
          <w:sz w:val="22"/>
          <w:szCs w:val="22"/>
          <w:shd w:val="clear" w:color="auto" w:fill="FFFFFF"/>
          <w:lang w:val="en-GB"/>
        </w:rPr>
      </w:r>
      <w:r w:rsidR="002E6577" w:rsidRPr="007D08ED">
        <w:rPr>
          <w:rFonts w:asciiTheme="majorHAnsi" w:hAnsiTheme="majorHAnsi" w:cs="Tahoma"/>
          <w:color w:val="222222"/>
          <w:sz w:val="22"/>
          <w:szCs w:val="22"/>
          <w:shd w:val="clear" w:color="auto" w:fill="FFFFFF"/>
          <w:lang w:val="en-GB"/>
        </w:rPr>
        <w:fldChar w:fldCharType="end"/>
      </w:r>
      <w:r w:rsidR="008241D7" w:rsidRPr="00517ED6">
        <w:rPr>
          <w:rFonts w:asciiTheme="majorHAnsi" w:hAnsiTheme="majorHAnsi" w:cs="Tahoma"/>
          <w:color w:val="222222"/>
          <w:sz w:val="22"/>
          <w:szCs w:val="22"/>
          <w:shd w:val="clear" w:color="auto" w:fill="FFFFFF"/>
          <w:lang w:val="en-GB"/>
        </w:rPr>
      </w:r>
      <w:r w:rsidR="008241D7" w:rsidRPr="00517ED6">
        <w:rPr>
          <w:rFonts w:asciiTheme="majorHAnsi" w:hAnsiTheme="majorHAnsi" w:cs="Tahoma"/>
          <w:color w:val="222222"/>
          <w:sz w:val="22"/>
          <w:szCs w:val="22"/>
          <w:shd w:val="clear" w:color="auto" w:fill="FFFFFF"/>
          <w:lang w:val="en-GB"/>
        </w:rPr>
        <w:fldChar w:fldCharType="separate"/>
      </w:r>
      <w:r w:rsidR="002E6577" w:rsidRPr="007957A7">
        <w:rPr>
          <w:rFonts w:asciiTheme="majorHAnsi" w:hAnsiTheme="majorHAnsi" w:cs="Tahoma"/>
          <w:noProof/>
          <w:color w:val="222222"/>
          <w:sz w:val="22"/>
          <w:szCs w:val="22"/>
          <w:shd w:val="clear" w:color="auto" w:fill="FFFFFF"/>
          <w:lang w:val="en-GB"/>
        </w:rPr>
        <w:t>[</w:t>
      </w:r>
      <w:hyperlink w:anchor="_ENREF_5" w:tooltip="Bradfield, 2012 #15" w:history="1">
        <w:r w:rsidR="009C72D5" w:rsidRPr="007957A7">
          <w:rPr>
            <w:rFonts w:asciiTheme="majorHAnsi" w:hAnsiTheme="majorHAnsi" w:cs="Tahoma"/>
            <w:noProof/>
            <w:color w:val="222222"/>
            <w:sz w:val="22"/>
            <w:szCs w:val="22"/>
            <w:shd w:val="clear" w:color="auto" w:fill="FFFFFF"/>
            <w:lang w:val="en-GB"/>
          </w:rPr>
          <w:t>5</w:t>
        </w:r>
      </w:hyperlink>
      <w:r w:rsidR="002E6577" w:rsidRPr="007957A7">
        <w:rPr>
          <w:rFonts w:asciiTheme="majorHAnsi" w:hAnsiTheme="majorHAnsi" w:cs="Tahoma"/>
          <w:noProof/>
          <w:color w:val="222222"/>
          <w:sz w:val="22"/>
          <w:szCs w:val="22"/>
          <w:shd w:val="clear" w:color="auto" w:fill="FFFFFF"/>
          <w:lang w:val="en-GB"/>
        </w:rPr>
        <w:t xml:space="preserve">, </w:t>
      </w:r>
      <w:hyperlink w:anchor="_ENREF_6" w:tooltip="Felix, 2016 #16" w:history="1">
        <w:r w:rsidR="009C72D5" w:rsidRPr="007957A7">
          <w:rPr>
            <w:rFonts w:asciiTheme="majorHAnsi" w:hAnsiTheme="majorHAnsi" w:cs="Tahoma"/>
            <w:noProof/>
            <w:color w:val="222222"/>
            <w:sz w:val="22"/>
            <w:szCs w:val="22"/>
            <w:shd w:val="clear" w:color="auto" w:fill="FFFFFF"/>
            <w:lang w:val="en-GB"/>
          </w:rPr>
          <w:t>6</w:t>
        </w:r>
      </w:hyperlink>
      <w:r w:rsidR="002E6577" w:rsidRPr="007957A7">
        <w:rPr>
          <w:rFonts w:asciiTheme="majorHAnsi" w:hAnsiTheme="majorHAnsi" w:cs="Tahoma"/>
          <w:noProof/>
          <w:color w:val="222222"/>
          <w:sz w:val="22"/>
          <w:szCs w:val="22"/>
          <w:shd w:val="clear" w:color="auto" w:fill="FFFFFF"/>
          <w:lang w:val="en-GB"/>
        </w:rPr>
        <w:t>]</w:t>
      </w:r>
      <w:r w:rsidR="008241D7" w:rsidRPr="00517ED6">
        <w:rPr>
          <w:rFonts w:asciiTheme="majorHAnsi" w:hAnsiTheme="majorHAnsi" w:cs="Tahoma"/>
          <w:color w:val="222222"/>
          <w:sz w:val="22"/>
          <w:szCs w:val="22"/>
          <w:shd w:val="clear" w:color="auto" w:fill="FFFFFF"/>
          <w:lang w:val="en-GB"/>
        </w:rPr>
        <w:fldChar w:fldCharType="end"/>
      </w:r>
      <w:r w:rsidRPr="007957A7">
        <w:rPr>
          <w:rFonts w:asciiTheme="majorHAnsi" w:hAnsiTheme="majorHAnsi" w:cs="Tahoma"/>
          <w:color w:val="222222"/>
          <w:sz w:val="22"/>
          <w:szCs w:val="22"/>
          <w:shd w:val="clear" w:color="auto" w:fill="FFFFFF"/>
          <w:lang w:val="en-GB"/>
        </w:rPr>
        <w:t>.</w:t>
      </w:r>
      <w:r w:rsidR="00591A02" w:rsidRPr="007957A7">
        <w:rPr>
          <w:rFonts w:asciiTheme="majorHAnsi" w:hAnsiTheme="majorHAnsi" w:cs="Tahoma"/>
          <w:color w:val="222222"/>
          <w:sz w:val="22"/>
          <w:szCs w:val="22"/>
          <w:shd w:val="clear" w:color="auto" w:fill="FFFFFF"/>
          <w:lang w:val="en-GB"/>
        </w:rPr>
        <w:t xml:space="preserve"> </w:t>
      </w:r>
      <w:r w:rsidR="00E85C93" w:rsidRPr="007957A7">
        <w:rPr>
          <w:rFonts w:asciiTheme="majorHAnsi" w:hAnsiTheme="majorHAnsi" w:cs="Tahoma"/>
          <w:color w:val="222222"/>
          <w:sz w:val="22"/>
          <w:szCs w:val="22"/>
          <w:shd w:val="clear" w:color="auto" w:fill="FFFFFF"/>
          <w:lang w:val="en-GB"/>
        </w:rPr>
        <w:t>T</w:t>
      </w:r>
      <w:r w:rsidRPr="007957A7">
        <w:rPr>
          <w:rFonts w:asciiTheme="majorHAnsi" w:hAnsiTheme="majorHAnsi" w:cs="Tahoma"/>
          <w:color w:val="222222"/>
          <w:sz w:val="22"/>
          <w:szCs w:val="22"/>
          <w:shd w:val="clear" w:color="auto" w:fill="FFFFFF"/>
          <w:lang w:val="en-GB"/>
        </w:rPr>
        <w:t>he</w:t>
      </w:r>
      <w:r w:rsidR="00E85C93" w:rsidRPr="007957A7">
        <w:rPr>
          <w:rFonts w:asciiTheme="majorHAnsi" w:hAnsiTheme="majorHAnsi" w:cs="Tahoma"/>
          <w:color w:val="222222"/>
          <w:sz w:val="22"/>
          <w:szCs w:val="22"/>
          <w:shd w:val="clear" w:color="auto" w:fill="FFFFFF"/>
          <w:lang w:val="en-GB"/>
        </w:rPr>
        <w:t>se</w:t>
      </w:r>
      <w:r w:rsidR="00A349B2" w:rsidRPr="007957A7">
        <w:rPr>
          <w:rFonts w:asciiTheme="majorHAnsi" w:hAnsiTheme="majorHAnsi" w:cs="Tahoma"/>
          <w:color w:val="222222"/>
          <w:sz w:val="22"/>
          <w:szCs w:val="22"/>
          <w:shd w:val="clear" w:color="auto" w:fill="FFFFFF"/>
          <w:lang w:val="en-GB"/>
        </w:rPr>
        <w:t xml:space="preserve"> previ</w:t>
      </w:r>
      <w:r w:rsidR="006872A7" w:rsidRPr="007957A7">
        <w:rPr>
          <w:rFonts w:asciiTheme="majorHAnsi" w:hAnsiTheme="majorHAnsi" w:cs="Tahoma"/>
          <w:color w:val="222222"/>
          <w:sz w:val="22"/>
          <w:szCs w:val="22"/>
          <w:shd w:val="clear" w:color="auto" w:fill="FFFFFF"/>
          <w:lang w:val="en-GB"/>
        </w:rPr>
        <w:t>o</w:t>
      </w:r>
      <w:r w:rsidR="00A349B2" w:rsidRPr="007957A7">
        <w:rPr>
          <w:rFonts w:asciiTheme="majorHAnsi" w:hAnsiTheme="majorHAnsi" w:cs="Tahoma"/>
          <w:color w:val="222222"/>
          <w:sz w:val="22"/>
          <w:szCs w:val="22"/>
          <w:shd w:val="clear" w:color="auto" w:fill="FFFFFF"/>
          <w:lang w:val="en-GB"/>
        </w:rPr>
        <w:t>us</w:t>
      </w:r>
      <w:r w:rsidR="00591A02" w:rsidRPr="007957A7">
        <w:rPr>
          <w:rFonts w:asciiTheme="majorHAnsi" w:hAnsiTheme="majorHAnsi" w:cs="Tahoma"/>
          <w:color w:val="222222"/>
          <w:sz w:val="22"/>
          <w:szCs w:val="22"/>
          <w:shd w:val="clear" w:color="auto" w:fill="FFFFFF"/>
          <w:lang w:val="en-GB"/>
        </w:rPr>
        <w:t xml:space="preserve"> </w:t>
      </w:r>
      <w:r w:rsidR="00E85C93" w:rsidRPr="007957A7">
        <w:rPr>
          <w:rFonts w:asciiTheme="majorHAnsi" w:hAnsiTheme="majorHAnsi" w:cs="Tahoma"/>
          <w:color w:val="222222"/>
          <w:sz w:val="22"/>
          <w:szCs w:val="22"/>
          <w:shd w:val="clear" w:color="auto" w:fill="FFFFFF"/>
          <w:lang w:val="en-GB"/>
        </w:rPr>
        <w:t xml:space="preserve">studies </w:t>
      </w:r>
      <w:r w:rsidRPr="007957A7">
        <w:rPr>
          <w:rFonts w:asciiTheme="majorHAnsi" w:hAnsiTheme="majorHAnsi" w:cs="Tahoma"/>
          <w:color w:val="222222"/>
          <w:sz w:val="22"/>
          <w:szCs w:val="22"/>
          <w:shd w:val="clear" w:color="auto" w:fill="FFFFFF"/>
          <w:lang w:val="en-GB"/>
        </w:rPr>
        <w:t>were</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designed</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to</w:t>
      </w:r>
      <w:r w:rsidR="00591A02" w:rsidRPr="007957A7">
        <w:rPr>
          <w:rFonts w:asciiTheme="majorHAnsi" w:hAnsiTheme="majorHAnsi" w:cs="Tahoma"/>
          <w:color w:val="222222"/>
          <w:sz w:val="22"/>
          <w:szCs w:val="22"/>
          <w:shd w:val="clear" w:color="auto" w:fill="FFFFFF"/>
          <w:lang w:val="en-GB"/>
        </w:rPr>
        <w:t xml:space="preserve"> </w:t>
      </w:r>
      <w:r w:rsidR="00575503" w:rsidRPr="007957A7">
        <w:rPr>
          <w:rFonts w:asciiTheme="majorHAnsi" w:hAnsiTheme="majorHAnsi" w:cs="Tahoma"/>
          <w:color w:val="222222"/>
          <w:sz w:val="22"/>
          <w:szCs w:val="22"/>
          <w:shd w:val="clear" w:color="auto" w:fill="FFFFFF"/>
          <w:lang w:val="en-GB"/>
        </w:rPr>
        <w:t>identify</w:t>
      </w:r>
      <w:r w:rsidR="00591A02" w:rsidRPr="007957A7">
        <w:rPr>
          <w:rFonts w:asciiTheme="majorHAnsi" w:hAnsiTheme="majorHAnsi" w:cs="Tahoma"/>
          <w:color w:val="222222"/>
          <w:sz w:val="22"/>
          <w:szCs w:val="22"/>
          <w:shd w:val="clear" w:color="auto" w:fill="FFFFFF"/>
          <w:lang w:val="en-GB"/>
        </w:rPr>
        <w:t xml:space="preserve"> </w:t>
      </w:r>
      <w:r w:rsidR="002309D6" w:rsidRPr="007957A7">
        <w:rPr>
          <w:rFonts w:asciiTheme="majorHAnsi" w:hAnsiTheme="majorHAnsi" w:cs="Tahoma"/>
          <w:color w:val="222222"/>
          <w:sz w:val="22"/>
          <w:szCs w:val="22"/>
          <w:shd w:val="clear" w:color="auto" w:fill="FFFFFF"/>
          <w:lang w:val="en-GB"/>
        </w:rPr>
        <w:t xml:space="preserve">genetic variants associated with </w:t>
      </w:r>
      <w:r w:rsidR="002819BC" w:rsidRPr="007957A7">
        <w:rPr>
          <w:rFonts w:asciiTheme="majorHAnsi" w:hAnsiTheme="majorHAnsi" w:cs="Tahoma"/>
          <w:color w:val="222222"/>
          <w:sz w:val="22"/>
          <w:szCs w:val="22"/>
          <w:shd w:val="clear" w:color="auto" w:fill="FFFFFF"/>
          <w:lang w:val="en-GB"/>
        </w:rPr>
        <w:t xml:space="preserve">BMI and obesity acting </w:t>
      </w:r>
      <w:r w:rsidR="002819BC" w:rsidRPr="007957A7">
        <w:rPr>
          <w:rStyle w:val="Kommentarzeichen"/>
          <w:rFonts w:asciiTheme="majorHAnsi" w:hAnsiTheme="majorHAnsi"/>
          <w:sz w:val="22"/>
          <w:szCs w:val="22"/>
        </w:rPr>
        <w:t>through</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the</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age</w:t>
      </w:r>
      <w:r w:rsidR="002819BC" w:rsidRPr="007957A7">
        <w:rPr>
          <w:rFonts w:asciiTheme="majorHAnsi" w:hAnsiTheme="majorHAnsi" w:cs="Tahoma"/>
          <w:color w:val="222222"/>
          <w:sz w:val="22"/>
          <w:szCs w:val="22"/>
          <w:shd w:val="clear" w:color="auto" w:fill="FFFFFF"/>
          <w:lang w:val="en-GB"/>
        </w:rPr>
        <w:t>s</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of</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2</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to</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18</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years.</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However,</w:t>
      </w:r>
      <w:r w:rsidR="00591A02" w:rsidRPr="007957A7">
        <w:rPr>
          <w:rFonts w:asciiTheme="majorHAnsi" w:hAnsiTheme="majorHAnsi" w:cs="Tahoma"/>
          <w:color w:val="222222"/>
          <w:sz w:val="22"/>
          <w:szCs w:val="22"/>
          <w:shd w:val="clear" w:color="auto" w:fill="FFFFFF"/>
          <w:lang w:val="en-GB"/>
        </w:rPr>
        <w:t xml:space="preserve"> </w:t>
      </w:r>
      <w:r w:rsidR="00610801" w:rsidRPr="007957A7">
        <w:rPr>
          <w:rFonts w:asciiTheme="majorHAnsi" w:hAnsiTheme="majorHAnsi" w:cs="Tahoma"/>
          <w:color w:val="222222"/>
          <w:sz w:val="22"/>
          <w:szCs w:val="22"/>
          <w:shd w:val="clear" w:color="auto" w:fill="FFFFFF"/>
          <w:lang w:val="en-GB"/>
        </w:rPr>
        <w:t>BMI does not remain constant</w:t>
      </w:r>
      <w:r w:rsidR="00B62C19">
        <w:rPr>
          <w:rFonts w:asciiTheme="majorHAnsi" w:hAnsiTheme="majorHAnsi" w:cs="Tahoma"/>
          <w:color w:val="222222"/>
          <w:sz w:val="22"/>
          <w:szCs w:val="22"/>
          <w:shd w:val="clear" w:color="auto" w:fill="FFFFFF"/>
          <w:lang w:val="en-GB"/>
        </w:rPr>
        <w:t>,</w:t>
      </w:r>
      <w:r w:rsidR="002819BC" w:rsidRPr="007957A7">
        <w:rPr>
          <w:rFonts w:asciiTheme="majorHAnsi" w:hAnsiTheme="majorHAnsi" w:cs="Tahoma"/>
          <w:color w:val="222222"/>
          <w:sz w:val="22"/>
          <w:szCs w:val="22"/>
          <w:shd w:val="clear" w:color="auto" w:fill="FFFFFF"/>
          <w:lang w:val="en-GB"/>
        </w:rPr>
        <w:t xml:space="preserve"> or</w:t>
      </w:r>
      <w:r w:rsidR="00591A02" w:rsidRPr="007957A7">
        <w:rPr>
          <w:rFonts w:asciiTheme="majorHAnsi" w:hAnsiTheme="majorHAnsi" w:cs="Tahoma"/>
          <w:color w:val="222222"/>
          <w:sz w:val="22"/>
          <w:szCs w:val="22"/>
          <w:shd w:val="clear" w:color="auto" w:fill="FFFFFF"/>
          <w:lang w:val="en-GB"/>
        </w:rPr>
        <w:t xml:space="preserve"> </w:t>
      </w:r>
      <w:r w:rsidR="00610801" w:rsidRPr="007957A7">
        <w:rPr>
          <w:rFonts w:asciiTheme="majorHAnsi" w:hAnsiTheme="majorHAnsi" w:cs="Tahoma"/>
          <w:color w:val="222222"/>
          <w:sz w:val="22"/>
          <w:szCs w:val="22"/>
          <w:shd w:val="clear" w:color="auto" w:fill="FFFFFF"/>
          <w:lang w:val="en-GB"/>
        </w:rPr>
        <w:t>follow</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a</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linear</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pattern</w:t>
      </w:r>
      <w:r w:rsidR="00AD2418" w:rsidRPr="007957A7">
        <w:rPr>
          <w:rFonts w:asciiTheme="majorHAnsi" w:hAnsiTheme="majorHAnsi" w:cs="Tahoma"/>
          <w:color w:val="222222"/>
          <w:sz w:val="22"/>
          <w:szCs w:val="22"/>
          <w:shd w:val="clear" w:color="auto" w:fill="FFFFFF"/>
          <w:lang w:val="en-GB"/>
        </w:rPr>
        <w:t xml:space="preserve"> throughout life</w:t>
      </w:r>
      <w:r w:rsidR="006F517C" w:rsidRPr="007957A7">
        <w:rPr>
          <w:rFonts w:asciiTheme="majorHAnsi" w:hAnsiTheme="majorHAnsi" w:cs="Tahoma"/>
          <w:color w:val="222222"/>
          <w:sz w:val="22"/>
          <w:szCs w:val="22"/>
          <w:shd w:val="clear" w:color="auto" w:fill="FFFFFF"/>
          <w:lang w:val="en-GB"/>
        </w:rPr>
        <w:t>,</w:t>
      </w:r>
      <w:r w:rsidR="00591A02" w:rsidRPr="007957A7">
        <w:rPr>
          <w:rFonts w:asciiTheme="majorHAnsi" w:hAnsiTheme="majorHAnsi" w:cs="Tahoma"/>
          <w:color w:val="222222"/>
          <w:sz w:val="22"/>
          <w:szCs w:val="22"/>
          <w:shd w:val="clear" w:color="auto" w:fill="FFFFFF"/>
          <w:lang w:val="en-GB"/>
        </w:rPr>
        <w:t xml:space="preserve"> </w:t>
      </w:r>
      <w:r w:rsidR="00656E29" w:rsidRPr="007957A7">
        <w:rPr>
          <w:rFonts w:asciiTheme="majorHAnsi" w:hAnsiTheme="majorHAnsi" w:cs="Tahoma"/>
          <w:color w:val="222222"/>
          <w:sz w:val="22"/>
          <w:szCs w:val="22"/>
          <w:shd w:val="clear" w:color="auto" w:fill="FFFFFF"/>
          <w:lang w:val="en-GB"/>
        </w:rPr>
        <w:t>particularly</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not</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from</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birth</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until</w:t>
      </w:r>
      <w:r w:rsidR="00591A02" w:rsidRPr="007957A7">
        <w:rPr>
          <w:rFonts w:asciiTheme="majorHAnsi" w:hAnsiTheme="majorHAnsi" w:cs="Tahoma"/>
          <w:color w:val="222222"/>
          <w:sz w:val="22"/>
          <w:szCs w:val="22"/>
          <w:shd w:val="clear" w:color="auto" w:fill="FFFFFF"/>
          <w:lang w:val="en-GB"/>
        </w:rPr>
        <w:t xml:space="preserve"> </w:t>
      </w:r>
      <w:r w:rsidR="00324C9C">
        <w:rPr>
          <w:rFonts w:asciiTheme="majorHAnsi" w:hAnsiTheme="majorHAnsi" w:cs="Tahoma"/>
          <w:color w:val="222222"/>
          <w:sz w:val="22"/>
          <w:szCs w:val="22"/>
          <w:shd w:val="clear" w:color="auto" w:fill="FFFFFF"/>
          <w:lang w:val="en-GB"/>
        </w:rPr>
        <w:t xml:space="preserve">the </w:t>
      </w:r>
      <w:r w:rsidRPr="007957A7">
        <w:rPr>
          <w:rFonts w:asciiTheme="majorHAnsi" w:hAnsiTheme="majorHAnsi" w:cs="Tahoma"/>
          <w:color w:val="222222"/>
          <w:sz w:val="22"/>
          <w:szCs w:val="22"/>
          <w:shd w:val="clear" w:color="auto" w:fill="FFFFFF"/>
          <w:lang w:val="en-GB"/>
        </w:rPr>
        <w:t>age</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of</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adiposity</w:t>
      </w:r>
      <w:r w:rsidR="00591A02" w:rsidRPr="007957A7">
        <w:rPr>
          <w:rFonts w:asciiTheme="majorHAnsi" w:hAnsiTheme="majorHAnsi" w:cs="Tahoma"/>
          <w:color w:val="222222"/>
          <w:sz w:val="22"/>
          <w:szCs w:val="22"/>
          <w:shd w:val="clear" w:color="auto" w:fill="FFFFFF"/>
          <w:lang w:val="en-GB"/>
        </w:rPr>
        <w:t xml:space="preserve"> </w:t>
      </w:r>
      <w:r w:rsidRPr="007957A7">
        <w:rPr>
          <w:rFonts w:asciiTheme="majorHAnsi" w:hAnsiTheme="majorHAnsi" w:cs="Tahoma"/>
          <w:color w:val="222222"/>
          <w:sz w:val="22"/>
          <w:szCs w:val="22"/>
          <w:shd w:val="clear" w:color="auto" w:fill="FFFFFF"/>
          <w:lang w:val="en-GB"/>
        </w:rPr>
        <w:t>rebound</w:t>
      </w:r>
      <w:r w:rsidR="00AD2418" w:rsidRPr="007957A7">
        <w:rPr>
          <w:rFonts w:asciiTheme="majorHAnsi" w:hAnsiTheme="majorHAnsi" w:cs="Tahoma"/>
          <w:color w:val="222222"/>
          <w:sz w:val="22"/>
          <w:szCs w:val="22"/>
          <w:shd w:val="clear" w:color="auto" w:fill="FFFFFF"/>
          <w:lang w:val="en-GB"/>
        </w:rPr>
        <w:t xml:space="preserve"> </w:t>
      </w:r>
      <w:r w:rsidR="008241D7" w:rsidRPr="00517ED6">
        <w:rPr>
          <w:rFonts w:asciiTheme="majorHAnsi" w:hAnsiTheme="majorHAnsi" w:cs="Tahoma"/>
          <w:color w:val="222222"/>
          <w:sz w:val="22"/>
          <w:szCs w:val="22"/>
          <w:shd w:val="clear" w:color="auto" w:fill="FFFFFF"/>
          <w:lang w:val="en-GB"/>
        </w:rPr>
        <w:fldChar w:fldCharType="begin">
          <w:fldData xml:space="preserve">PEVuZE5vdGU+PENpdGU+PEF1dGhvcj5Sb2xsYW5kLUNhY2hlcmE8L0F1dGhvcj48WWVhcj4xOTg0
PC9ZZWFyPjxSZWNOdW0+MTk8L1JlY051bT48RGlzcGxheVRleHQ+WzcsIDhdPC9EaXNwbGF5VGV4
dD48cmVjb3JkPjxyZWMtbnVtYmVyPjE5PC9yZWMtbnVtYmVyPjxmb3JlaWduLWtleXM+PGtleSBh
cHA9IkVOIiBkYi1pZD0idHZ6c3h0c3Ixc3Qwdzhldjl4MXBwMnp2ZnoyMnhyOWFzNXZ2IiB0aW1l
c3RhbXA9IjE1MzIzMzk3NjEiPjE5PC9rZXk+PC9mb3JlaWduLWtleXM+PHJlZi10eXBlIG5hbWU9
IkpvdXJuYWwgQXJ0aWNsZSI+MTc8L3JlZi10eXBlPjxjb250cmlidXRvcnM+PGF1dGhvcnM+PGF1
dGhvcj5Sb2xsYW5kLUNhY2hlcmEsIE0uIEYuPC9hdXRob3I+PGF1dGhvcj5EZWhlZWdlciwgTS48
L2F1dGhvcj48YXV0aG9yPkJlbGxpc2xlLCBGLjwvYXV0aG9yPjxhdXRob3I+U2VtcGUsIE0uPC9h
dXRob3I+PGF1dGhvcj5HdWlsbG91ZC1CYXRhaWxsZSwgTS48L2F1dGhvcj48YXV0aG9yPlBhdG9p
cywgRS48L2F1dGhvcj48L2F1dGhvcnM+PC9jb250cmlidXRvcnM+PHRpdGxlcz48dGl0bGU+QWRp
cG9zaXR5IHJlYm91bmQgaW4gY2hpbGRyZW46IGEgc2ltcGxlIGluZGljYXRvciBmb3IgcHJlZGlj
dGluZyBvYmVzaXR5PC90aXRsZT48c2Vjb25kYXJ5LXRpdGxlPkFtIEogQ2xpbiBOdXRyPC9zZWNv
bmRhcnktdGl0bGU+PGFsdC10aXRsZT5UaGUgQW1lcmljYW4gam91cm5hbCBvZiBjbGluaWNhbCBu
dXRyaXRpb248L2FsdC10aXRsZT48L3RpdGxlcz48cGVyaW9kaWNhbD48ZnVsbC10aXRsZT5BbSBK
IENsaW4gTnV0cjwvZnVsbC10aXRsZT48YWJici0xPlRoZSBBbWVyaWNhbiBqb3VybmFsIG9mIGNs
aW5pY2FsIG51dHJpdGlvbjwvYWJici0xPjwvcGVyaW9kaWNhbD48YWx0LXBlcmlvZGljYWw+PGZ1
bGwtdGl0bGU+QW0gSiBDbGluIE51dHI8L2Z1bGwtdGl0bGU+PGFiYnItMT5UaGUgQW1lcmljYW4g
am91cm5hbCBvZiBjbGluaWNhbCBudXRyaXRpb248L2FiYnItMT48L2FsdC1wZXJpb2RpY2FsPjxw
YWdlcz4xMjktMzU8L3BhZ2VzPjx2b2x1bWU+Mzk8L3ZvbHVtZT48bnVtYmVyPjE8L251bWJlcj48
a2V5d29yZHM+PGtleXdvcmQ+QWRpcG9zZSBUaXNzdWUvKnBhdGhvbG9neTwva2V5d29yZD48a2V5
d29yZD5BZG9sZXNjZW50PC9rZXl3b3JkPjxrZXl3b3JkPkNoaWxkPC9rZXl3b3JkPjxrZXl3b3Jk
PkNoaWxkLCBQcmVzY2hvb2w8L2tleXdvcmQ+PGtleXdvcmQ+RmVtYWxlPC9rZXl3b3JkPjxrZXl3
b3JkPkZyYW5jZTwva2V5d29yZD48a2V5d29yZD5Hcm93dGg8L2tleXdvcmQ+PGtleXdvcmQ+SHVt
YW5zPC9rZXl3b3JkPjxrZXl3b3JkPkluZmFudDwva2V5d29yZD48a2V5d29yZD5Mb25naXR1ZGlu
YWwgU3R1ZGllczwva2V5d29yZD48a2V5d29yZD5NYWxlPC9rZXl3b3JkPjxrZXl3b3JkPk9iZXNp
dHkvKmRpYWdub3Npczwva2V5d29yZD48a2V5d29yZD5SaXNrPC9rZXl3b3JkPjxrZXl3b3JkPlNl
eCBGYWN0b3JzPC9rZXl3b3JkPjwva2V5d29yZHM+PGRhdGVzPjx5ZWFyPjE5ODQ8L3llYXI+PHB1
Yi1kYXRlcz48ZGF0ZT5KYW48L2RhdGU+PC9wdWItZGF0ZXM+PC9kYXRlcz48aXNibj4wMDAyLTkx
NjUgKFByaW50KSYjeEQ7MDAwMi05MTY1IChMaW5raW5nKTwvaXNibj48YWNjZXNzaW9uLW51bT42
NjkxMjg3PC9hY2Nlc3Npb24tbnVtPjx1cmxzPjxyZWxhdGVkLXVybHM+PHVybD5odHRwOi8vd3d3
Lm5jYmkubmxtLm5paC5nb3YvcHVibWVkLzY2OTEyODc8L3VybD48L3JlbGF0ZWQtdXJscz48L3Vy
bHM+PC9yZWNvcmQ+PC9DaXRlPjxDaXRlPjxBdXRob3I+UGVuZWF1PC9BdXRob3I+PFllYXI+MjAx
NjwvWWVhcj48UmVjTnVtPjEzNjwvUmVjTnVtPjxyZWNvcmQ+PHJlYy1udW1iZXI+MTM2PC9yZWMt
bnVtYmVyPjxmb3JlaWduLWtleXM+PGtleSBhcHA9IkVOIiBkYi1pZD0idHZ6c3h0c3Ixc3Qwdzhl
djl4MXBwMnp2ZnoyMnhyOWFzNXZ2IiB0aW1lc3RhbXA9IjE1MzI5NDM3ODkiPjEzNjwva2V5Pjwv
Zm9yZWlnbi1rZXlzPjxyZWYtdHlwZSBuYW1lPSJKb3VybmFsIEFydGljbGUiPjE3PC9yZWYtdHlw
ZT48Y29udHJpYnV0b3JzPjxhdXRob3JzPjxhdXRob3I+UGVuZWF1LCBTLjwvYXV0aG9yPjxhdXRo
b3I+R29uemFsZXotQ2FycmFzY29zYSwgUi48L2F1dGhvcj48YXV0aG9yPkd1c3RvLCBHLjwvYXV0
aG9yPjxhdXRob3I+R294ZSwgRC48L2F1dGhvcj48YXV0aG9yPkxhbnRpZXJpLCBPLjwvYXV0aG9y
PjxhdXRob3I+RmV6ZXUsIEwuPC9hdXRob3I+PGF1dGhvcj5IZXJjYmVyZywgUy48L2F1dGhvcj48
YXV0aG9yPlJvbGxhbmQtQ2FjaGVyYSwgTS4gRi48L2F1dGhvcj48L2F1dGhvcnM+PC9jb250cmli
dXRvcnM+PGF1dGgtYWRkcmVzcz5Vbml2IFBhcmlzIDEzLCBFcXVpcGUgUmVjaCBFcGlkZW1pb2wg
TnV0ciwgQ3RyIFJlY2ggRXBpZGVtaW9sICZhbXA7IFN0YXQsU29yYm9ubmUgUGFyaXMgQ2l0ZSwg
SW5zZXJtIFUxMTUzLElucmEgVTExMjUsQ25hbSxDT01VRSwgQm9iaWdueSwgRnJhbmNlJiN4RDtJ
bnN0IEludGVycmVnIFNhbnRlIElSU0EsIExhIFJpY2hlLCBGcmFuY2UmI3hEO0hvcCBBdmljZW5u
ZSwgRGVwdCBTYW50ZSBQdWJsLCBCb2JpZ255LCBGcmFuY2U8L2F1dGgtYWRkcmVzcz48dGl0bGVz
Pjx0aXRsZT5BZ2UgYXQgYWRpcG9zaXR5IHJlYm91bmQ6IGRldGVybWluYW50cyBhbmQgYXNzb2Np
YXRpb24gd2l0aCBudXRyaXRpb25hbCBzdGF0dXMgYW5kIHRoZSBtZXRhYm9saWMgc3luZHJvbWUg
YXQgYWR1bHRob29kPC90aXRsZT48c2Vjb25kYXJ5LXRpdGxlPkludGVybmF0aW9uYWwgSm91cm5h
bCBvZiBPYmVzaXR5PC9zZWNvbmRhcnktdGl0bGU+PGFsdC10aXRsZT5JbnQgSiBPYmVzaXR5PC9h
bHQtdGl0bGU+PC90aXRsZXM+PHBlcmlvZGljYWw+PGZ1bGwtdGl0bGU+SW50IEogT2JlcyAoTG9u
ZCk8L2Z1bGwtdGl0bGU+PGFiYnItMT5JbnRlcm5hdGlvbmFsIGpvdXJuYWwgb2Ygb2Jlc2l0eTwv
YWJici0xPjwvcGVyaW9kaWNhbD48cGFnZXM+MTE1MC0xMTU2PC9wYWdlcz48dm9sdW1lPjQwPC92
b2x1bWU+PG51bWJlcj43PC9udW1iZXI+PGtleXdvcmRzPjxrZXl3b3JkPmJvZHktbWFzcyBpbmRl
eDwva2V5d29yZD48a2V5d29yZD55b3VuZyBhZHVsdGhvb2Q8L2tleXdvcmQ+PGtleXdvcmQ+Ymly
dGggY29ob3J0PC9rZXl3b3JkPjxrZXl3b3JkPmVhcmx5IGdyb3d0aDwva2V5d29yZD48a2V5d29y
ZD5kZXZlbG9wbWVudGFsIHRyYWplY3Rvcmllczwva2V5d29yZD48a2V5d29yZD5wcmVkaWN0aW5n
IG9iZXNpdHk8L2tleXdvcmQ+PGtleXdvcmQ+ZWFybHktY2hpbGRob29kPC9rZXl3b3JkPjxrZXl3
b3JkPmJtaTwva2V5d29yZD48a2V5d29yZD5jaGlsZHJlbjwva2V5d29yZD48a2V5d29yZD5yaXNr
PC9rZXl3b3JkPjwva2V5d29yZHM+PGRhdGVzPjx5ZWFyPjIwMTY8L3llYXI+PHB1Yi1kYXRlcz48
ZGF0ZT5KdWw8L2RhdGU+PC9wdWItZGF0ZXM+PC9kYXRlcz48aXNibj4wMzA3LTA1NjU8L2lzYm4+
PGFjY2Vzc2lvbi1udW0+V09TOjAwMDM3OTQ5ODIwMDAxNjwvYWNjZXNzaW9uLW51bT48dXJscz48
cmVsYXRlZC11cmxzPjx1cmw+Jmx0O0dvIHRvIElTSSZndDs6Ly9XT1M6MDAwMzc5NDk4MjAwMDE2
PC91cmw+PC9yZWxhdGVkLXVybHM+PC91cmxzPjxlbGVjdHJvbmljLXJlc291cmNlLW51bT4xMC4x
MDM4L2lqby4yMDE2LjM5PC9lbGVjdHJvbmljLXJlc291cmNlLW51bT48bGFuZ3VhZ2U+RW5nbGlz
aDwvbGFuZ3VhZ2U+PC9yZWNvcmQ+PC9DaXRlPjwvRW5kTm90ZT4A
</w:fldData>
        </w:fldChar>
      </w:r>
      <w:r w:rsidR="002E6577" w:rsidRPr="007957A7">
        <w:rPr>
          <w:rFonts w:asciiTheme="majorHAnsi" w:hAnsiTheme="majorHAnsi" w:cs="Tahoma"/>
          <w:color w:val="222222"/>
          <w:sz w:val="22"/>
          <w:szCs w:val="22"/>
          <w:shd w:val="clear" w:color="auto" w:fill="FFFFFF"/>
          <w:lang w:val="en-GB"/>
        </w:rPr>
        <w:instrText xml:space="preserve"> ADDIN EN.CITE </w:instrText>
      </w:r>
      <w:r w:rsidR="002E6577" w:rsidRPr="007D08ED">
        <w:rPr>
          <w:rFonts w:asciiTheme="majorHAnsi" w:hAnsiTheme="majorHAnsi" w:cs="Tahoma"/>
          <w:color w:val="222222"/>
          <w:sz w:val="22"/>
          <w:szCs w:val="22"/>
          <w:shd w:val="clear" w:color="auto" w:fill="FFFFFF"/>
          <w:lang w:val="en-GB"/>
        </w:rPr>
        <w:fldChar w:fldCharType="begin">
          <w:fldData xml:space="preserve">PEVuZE5vdGU+PENpdGU+PEF1dGhvcj5Sb2xsYW5kLUNhY2hlcmE8L0F1dGhvcj48WWVhcj4xOTg0
PC9ZZWFyPjxSZWNOdW0+MTk8L1JlY051bT48RGlzcGxheVRleHQ+WzcsIDhdPC9EaXNwbGF5VGV4
dD48cmVjb3JkPjxyZWMtbnVtYmVyPjE5PC9yZWMtbnVtYmVyPjxmb3JlaWduLWtleXM+PGtleSBh
cHA9IkVOIiBkYi1pZD0idHZ6c3h0c3Ixc3Qwdzhldjl4MXBwMnp2ZnoyMnhyOWFzNXZ2IiB0aW1l
c3RhbXA9IjE1MzIzMzk3NjEiPjE5PC9rZXk+PC9mb3JlaWduLWtleXM+PHJlZi10eXBlIG5hbWU9
IkpvdXJuYWwgQXJ0aWNsZSI+MTc8L3JlZi10eXBlPjxjb250cmlidXRvcnM+PGF1dGhvcnM+PGF1
dGhvcj5Sb2xsYW5kLUNhY2hlcmEsIE0uIEYuPC9hdXRob3I+PGF1dGhvcj5EZWhlZWdlciwgTS48
L2F1dGhvcj48YXV0aG9yPkJlbGxpc2xlLCBGLjwvYXV0aG9yPjxhdXRob3I+U2VtcGUsIE0uPC9h
dXRob3I+PGF1dGhvcj5HdWlsbG91ZC1CYXRhaWxsZSwgTS48L2F1dGhvcj48YXV0aG9yPlBhdG9p
cywgRS48L2F1dGhvcj48L2F1dGhvcnM+PC9jb250cmlidXRvcnM+PHRpdGxlcz48dGl0bGU+QWRp
cG9zaXR5IHJlYm91bmQgaW4gY2hpbGRyZW46IGEgc2ltcGxlIGluZGljYXRvciBmb3IgcHJlZGlj
dGluZyBvYmVzaXR5PC90aXRsZT48c2Vjb25kYXJ5LXRpdGxlPkFtIEogQ2xpbiBOdXRyPC9zZWNv
bmRhcnktdGl0bGU+PGFsdC10aXRsZT5UaGUgQW1lcmljYW4gam91cm5hbCBvZiBjbGluaWNhbCBu
dXRyaXRpb248L2FsdC10aXRsZT48L3RpdGxlcz48cGVyaW9kaWNhbD48ZnVsbC10aXRsZT5BbSBK
IENsaW4gTnV0cjwvZnVsbC10aXRsZT48YWJici0xPlRoZSBBbWVyaWNhbiBqb3VybmFsIG9mIGNs
aW5pY2FsIG51dHJpdGlvbjwvYWJici0xPjwvcGVyaW9kaWNhbD48YWx0LXBlcmlvZGljYWw+PGZ1
bGwtdGl0bGU+QW0gSiBDbGluIE51dHI8L2Z1bGwtdGl0bGU+PGFiYnItMT5UaGUgQW1lcmljYW4g
am91cm5hbCBvZiBjbGluaWNhbCBudXRyaXRpb248L2FiYnItMT48L2FsdC1wZXJpb2RpY2FsPjxw
YWdlcz4xMjktMzU8L3BhZ2VzPjx2b2x1bWU+Mzk8L3ZvbHVtZT48bnVtYmVyPjE8L251bWJlcj48
a2V5d29yZHM+PGtleXdvcmQ+QWRpcG9zZSBUaXNzdWUvKnBhdGhvbG9neTwva2V5d29yZD48a2V5
d29yZD5BZG9sZXNjZW50PC9rZXl3b3JkPjxrZXl3b3JkPkNoaWxkPC9rZXl3b3JkPjxrZXl3b3Jk
PkNoaWxkLCBQcmVzY2hvb2w8L2tleXdvcmQ+PGtleXdvcmQ+RmVtYWxlPC9rZXl3b3JkPjxrZXl3
b3JkPkZyYW5jZTwva2V5d29yZD48a2V5d29yZD5Hcm93dGg8L2tleXdvcmQ+PGtleXdvcmQ+SHVt
YW5zPC9rZXl3b3JkPjxrZXl3b3JkPkluZmFudDwva2V5d29yZD48a2V5d29yZD5Mb25naXR1ZGlu
YWwgU3R1ZGllczwva2V5d29yZD48a2V5d29yZD5NYWxlPC9rZXl3b3JkPjxrZXl3b3JkPk9iZXNp
dHkvKmRpYWdub3Npczwva2V5d29yZD48a2V5d29yZD5SaXNrPC9rZXl3b3JkPjxrZXl3b3JkPlNl
eCBGYWN0b3JzPC9rZXl3b3JkPjwva2V5d29yZHM+PGRhdGVzPjx5ZWFyPjE5ODQ8L3llYXI+PHB1
Yi1kYXRlcz48ZGF0ZT5KYW48L2RhdGU+PC9wdWItZGF0ZXM+PC9kYXRlcz48aXNibj4wMDAyLTkx
NjUgKFByaW50KSYjeEQ7MDAwMi05MTY1IChMaW5raW5nKTwvaXNibj48YWNjZXNzaW9uLW51bT42
NjkxMjg3PC9hY2Nlc3Npb24tbnVtPjx1cmxzPjxyZWxhdGVkLXVybHM+PHVybD5odHRwOi8vd3d3
Lm5jYmkubmxtLm5paC5nb3YvcHVibWVkLzY2OTEyODc8L3VybD48L3JlbGF0ZWQtdXJscz48L3Vy
bHM+PC9yZWNvcmQ+PC9DaXRlPjxDaXRlPjxBdXRob3I+UGVuZWF1PC9BdXRob3I+PFllYXI+MjAx
NjwvWWVhcj48UmVjTnVtPjEzNjwvUmVjTnVtPjxyZWNvcmQ+PHJlYy1udW1iZXI+MTM2PC9yZWMt
bnVtYmVyPjxmb3JlaWduLWtleXM+PGtleSBhcHA9IkVOIiBkYi1pZD0idHZ6c3h0c3Ixc3Qwdzhl
djl4MXBwMnp2ZnoyMnhyOWFzNXZ2IiB0aW1lc3RhbXA9IjE1MzI5NDM3ODkiPjEzNjwva2V5Pjwv
Zm9yZWlnbi1rZXlzPjxyZWYtdHlwZSBuYW1lPSJKb3VybmFsIEFydGljbGUiPjE3PC9yZWYtdHlw
ZT48Y29udHJpYnV0b3JzPjxhdXRob3JzPjxhdXRob3I+UGVuZWF1LCBTLjwvYXV0aG9yPjxhdXRo
b3I+R29uemFsZXotQ2FycmFzY29zYSwgUi48L2F1dGhvcj48YXV0aG9yPkd1c3RvLCBHLjwvYXV0
aG9yPjxhdXRob3I+R294ZSwgRC48L2F1dGhvcj48YXV0aG9yPkxhbnRpZXJpLCBPLjwvYXV0aG9y
PjxhdXRob3I+RmV6ZXUsIEwuPC9hdXRob3I+PGF1dGhvcj5IZXJjYmVyZywgUy48L2F1dGhvcj48
YXV0aG9yPlJvbGxhbmQtQ2FjaGVyYSwgTS4gRi48L2F1dGhvcj48L2F1dGhvcnM+PC9jb250cmli
dXRvcnM+PGF1dGgtYWRkcmVzcz5Vbml2IFBhcmlzIDEzLCBFcXVpcGUgUmVjaCBFcGlkZW1pb2wg
TnV0ciwgQ3RyIFJlY2ggRXBpZGVtaW9sICZhbXA7IFN0YXQsU29yYm9ubmUgUGFyaXMgQ2l0ZSwg
SW5zZXJtIFUxMTUzLElucmEgVTExMjUsQ25hbSxDT01VRSwgQm9iaWdueSwgRnJhbmNlJiN4RDtJ
bnN0IEludGVycmVnIFNhbnRlIElSU0EsIExhIFJpY2hlLCBGcmFuY2UmI3hEO0hvcCBBdmljZW5u
ZSwgRGVwdCBTYW50ZSBQdWJsLCBCb2JpZ255LCBGcmFuY2U8L2F1dGgtYWRkcmVzcz48dGl0bGVz
Pjx0aXRsZT5BZ2UgYXQgYWRpcG9zaXR5IHJlYm91bmQ6IGRldGVybWluYW50cyBhbmQgYXNzb2Np
YXRpb24gd2l0aCBudXRyaXRpb25hbCBzdGF0dXMgYW5kIHRoZSBtZXRhYm9saWMgc3luZHJvbWUg
YXQgYWR1bHRob29kPC90aXRsZT48c2Vjb25kYXJ5LXRpdGxlPkludGVybmF0aW9uYWwgSm91cm5h
bCBvZiBPYmVzaXR5PC9zZWNvbmRhcnktdGl0bGU+PGFsdC10aXRsZT5JbnQgSiBPYmVzaXR5PC9h
bHQtdGl0bGU+PC90aXRsZXM+PHBlcmlvZGljYWw+PGZ1bGwtdGl0bGU+SW50IEogT2JlcyAoTG9u
ZCk8L2Z1bGwtdGl0bGU+PGFiYnItMT5JbnRlcm5hdGlvbmFsIGpvdXJuYWwgb2Ygb2Jlc2l0eTwv
YWJici0xPjwvcGVyaW9kaWNhbD48cGFnZXM+MTE1MC0xMTU2PC9wYWdlcz48dm9sdW1lPjQwPC92
b2x1bWU+PG51bWJlcj43PC9udW1iZXI+PGtleXdvcmRzPjxrZXl3b3JkPmJvZHktbWFzcyBpbmRl
eDwva2V5d29yZD48a2V5d29yZD55b3VuZyBhZHVsdGhvb2Q8L2tleXdvcmQ+PGtleXdvcmQ+Ymly
dGggY29ob3J0PC9rZXl3b3JkPjxrZXl3b3JkPmVhcmx5IGdyb3d0aDwva2V5d29yZD48a2V5d29y
ZD5kZXZlbG9wbWVudGFsIHRyYWplY3Rvcmllczwva2V5d29yZD48a2V5d29yZD5wcmVkaWN0aW5n
IG9iZXNpdHk8L2tleXdvcmQ+PGtleXdvcmQ+ZWFybHktY2hpbGRob29kPC9rZXl3b3JkPjxrZXl3
b3JkPmJtaTwva2V5d29yZD48a2V5d29yZD5jaGlsZHJlbjwva2V5d29yZD48a2V5d29yZD5yaXNr
PC9rZXl3b3JkPjwva2V5d29yZHM+PGRhdGVzPjx5ZWFyPjIwMTY8L3llYXI+PHB1Yi1kYXRlcz48
ZGF0ZT5KdWw8L2RhdGU+PC9wdWItZGF0ZXM+PC9kYXRlcz48aXNibj4wMzA3LTA1NjU8L2lzYm4+
PGFjY2Vzc2lvbi1udW0+V09TOjAwMDM3OTQ5ODIwMDAxNjwvYWNjZXNzaW9uLW51bT48dXJscz48
cmVsYXRlZC11cmxzPjx1cmw+Jmx0O0dvIHRvIElTSSZndDs6Ly9XT1M6MDAwMzc5NDk4MjAwMDE2
PC91cmw+PC9yZWxhdGVkLXVybHM+PC91cmxzPjxlbGVjdHJvbmljLXJlc291cmNlLW51bT4xMC4x
MDM4L2lqby4yMDE2LjM5PC9lbGVjdHJvbmljLXJlc291cmNlLW51bT48bGFuZ3VhZ2U+RW5nbGlz
aDwvbGFuZ3VhZ2U+PC9yZWNvcmQ+PC9DaXRlPjwvRW5kTm90ZT4A
</w:fldData>
        </w:fldChar>
      </w:r>
      <w:r w:rsidR="002E6577" w:rsidRPr="007957A7">
        <w:rPr>
          <w:rFonts w:asciiTheme="majorHAnsi" w:hAnsiTheme="majorHAnsi" w:cs="Tahoma"/>
          <w:color w:val="222222"/>
          <w:sz w:val="22"/>
          <w:szCs w:val="22"/>
          <w:shd w:val="clear" w:color="auto" w:fill="FFFFFF"/>
          <w:lang w:val="en-GB"/>
        </w:rPr>
        <w:instrText xml:space="preserve"> ADDIN EN.CITE.DATA </w:instrText>
      </w:r>
      <w:r w:rsidR="002E6577" w:rsidRPr="007D08ED">
        <w:rPr>
          <w:rFonts w:asciiTheme="majorHAnsi" w:hAnsiTheme="majorHAnsi" w:cs="Tahoma"/>
          <w:color w:val="222222"/>
          <w:sz w:val="22"/>
          <w:szCs w:val="22"/>
          <w:shd w:val="clear" w:color="auto" w:fill="FFFFFF"/>
          <w:lang w:val="en-GB"/>
        </w:rPr>
      </w:r>
      <w:r w:rsidR="002E6577" w:rsidRPr="007D08ED">
        <w:rPr>
          <w:rFonts w:asciiTheme="majorHAnsi" w:hAnsiTheme="majorHAnsi" w:cs="Tahoma"/>
          <w:color w:val="222222"/>
          <w:sz w:val="22"/>
          <w:szCs w:val="22"/>
          <w:shd w:val="clear" w:color="auto" w:fill="FFFFFF"/>
          <w:lang w:val="en-GB"/>
        </w:rPr>
        <w:fldChar w:fldCharType="end"/>
      </w:r>
      <w:r w:rsidR="008241D7" w:rsidRPr="00517ED6">
        <w:rPr>
          <w:rFonts w:asciiTheme="majorHAnsi" w:hAnsiTheme="majorHAnsi" w:cs="Tahoma"/>
          <w:color w:val="222222"/>
          <w:sz w:val="22"/>
          <w:szCs w:val="22"/>
          <w:shd w:val="clear" w:color="auto" w:fill="FFFFFF"/>
          <w:lang w:val="en-GB"/>
        </w:rPr>
      </w:r>
      <w:r w:rsidR="008241D7" w:rsidRPr="00517ED6">
        <w:rPr>
          <w:rFonts w:asciiTheme="majorHAnsi" w:hAnsiTheme="majorHAnsi" w:cs="Tahoma"/>
          <w:color w:val="222222"/>
          <w:sz w:val="22"/>
          <w:szCs w:val="22"/>
          <w:shd w:val="clear" w:color="auto" w:fill="FFFFFF"/>
          <w:lang w:val="en-GB"/>
        </w:rPr>
        <w:fldChar w:fldCharType="separate"/>
      </w:r>
      <w:r w:rsidR="002E6577" w:rsidRPr="007957A7">
        <w:rPr>
          <w:rFonts w:asciiTheme="majorHAnsi" w:hAnsiTheme="majorHAnsi" w:cs="Tahoma"/>
          <w:noProof/>
          <w:color w:val="222222"/>
          <w:sz w:val="22"/>
          <w:szCs w:val="22"/>
          <w:shd w:val="clear" w:color="auto" w:fill="FFFFFF"/>
          <w:lang w:val="en-GB"/>
        </w:rPr>
        <w:t>[</w:t>
      </w:r>
      <w:hyperlink w:anchor="_ENREF_7" w:tooltip="Rolland-Cachera, 1984 #19" w:history="1">
        <w:r w:rsidR="009C72D5" w:rsidRPr="007957A7">
          <w:rPr>
            <w:rFonts w:asciiTheme="majorHAnsi" w:hAnsiTheme="majorHAnsi" w:cs="Tahoma"/>
            <w:noProof/>
            <w:color w:val="222222"/>
            <w:sz w:val="22"/>
            <w:szCs w:val="22"/>
            <w:shd w:val="clear" w:color="auto" w:fill="FFFFFF"/>
            <w:lang w:val="en-GB"/>
          </w:rPr>
          <w:t>7</w:t>
        </w:r>
      </w:hyperlink>
      <w:r w:rsidR="002E6577" w:rsidRPr="007957A7">
        <w:rPr>
          <w:rFonts w:asciiTheme="majorHAnsi" w:hAnsiTheme="majorHAnsi" w:cs="Tahoma"/>
          <w:noProof/>
          <w:color w:val="222222"/>
          <w:sz w:val="22"/>
          <w:szCs w:val="22"/>
          <w:shd w:val="clear" w:color="auto" w:fill="FFFFFF"/>
          <w:lang w:val="en-GB"/>
        </w:rPr>
        <w:t xml:space="preserve">, </w:t>
      </w:r>
      <w:hyperlink w:anchor="_ENREF_8" w:tooltip="Peneau, 2016 #136" w:history="1">
        <w:r w:rsidR="009C72D5" w:rsidRPr="007957A7">
          <w:rPr>
            <w:rFonts w:asciiTheme="majorHAnsi" w:hAnsiTheme="majorHAnsi" w:cs="Tahoma"/>
            <w:noProof/>
            <w:color w:val="222222"/>
            <w:sz w:val="22"/>
            <w:szCs w:val="22"/>
            <w:shd w:val="clear" w:color="auto" w:fill="FFFFFF"/>
            <w:lang w:val="en-GB"/>
          </w:rPr>
          <w:t>8</w:t>
        </w:r>
      </w:hyperlink>
      <w:r w:rsidR="002E6577" w:rsidRPr="007957A7">
        <w:rPr>
          <w:rFonts w:asciiTheme="majorHAnsi" w:hAnsiTheme="majorHAnsi" w:cs="Tahoma"/>
          <w:noProof/>
          <w:color w:val="222222"/>
          <w:sz w:val="22"/>
          <w:szCs w:val="22"/>
          <w:shd w:val="clear" w:color="auto" w:fill="FFFFFF"/>
          <w:lang w:val="en-GB"/>
        </w:rPr>
        <w:t>]</w:t>
      </w:r>
      <w:r w:rsidR="008241D7" w:rsidRPr="00517ED6">
        <w:rPr>
          <w:rFonts w:asciiTheme="majorHAnsi" w:hAnsiTheme="majorHAnsi" w:cs="Tahoma"/>
          <w:color w:val="222222"/>
          <w:sz w:val="22"/>
          <w:szCs w:val="22"/>
          <w:shd w:val="clear" w:color="auto" w:fill="FFFFFF"/>
          <w:lang w:val="en-GB"/>
        </w:rPr>
        <w:fldChar w:fldCharType="end"/>
      </w:r>
      <w:r w:rsidRPr="007957A7">
        <w:rPr>
          <w:rFonts w:asciiTheme="majorHAnsi" w:hAnsiTheme="majorHAnsi" w:cs="Tahoma"/>
          <w:color w:val="222222"/>
          <w:sz w:val="22"/>
          <w:szCs w:val="22"/>
          <w:shd w:val="clear" w:color="auto" w:fill="FFFFFF"/>
          <w:lang w:val="en-GB"/>
        </w:rPr>
        <w:t>.</w:t>
      </w:r>
      <w:r w:rsidR="00CE0589" w:rsidRPr="007957A7">
        <w:rPr>
          <w:rFonts w:asciiTheme="majorHAnsi" w:hAnsiTheme="majorHAnsi" w:cs="Tahoma"/>
          <w:color w:val="222222"/>
          <w:sz w:val="22"/>
          <w:szCs w:val="22"/>
          <w:shd w:val="clear" w:color="auto" w:fill="FFFFFF"/>
          <w:lang w:val="en-GB"/>
        </w:rPr>
        <w:t xml:space="preserve"> On the contrary,</w:t>
      </w:r>
      <w:r w:rsidR="00591A02" w:rsidRPr="007957A7">
        <w:rPr>
          <w:rFonts w:asciiTheme="majorHAnsi" w:hAnsiTheme="majorHAnsi" w:cs="Tahoma"/>
          <w:color w:val="222222"/>
          <w:sz w:val="22"/>
          <w:szCs w:val="22"/>
          <w:shd w:val="clear" w:color="auto" w:fill="FFFFFF"/>
        </w:rPr>
        <w:t xml:space="preserve"> </w:t>
      </w:r>
      <w:r w:rsidR="00CE0589" w:rsidRPr="007957A7">
        <w:rPr>
          <w:rFonts w:asciiTheme="majorHAnsi" w:hAnsiTheme="majorHAnsi" w:cs="Tahoma"/>
          <w:color w:val="222222"/>
          <w:sz w:val="22"/>
          <w:szCs w:val="22"/>
          <w:shd w:val="clear" w:color="auto" w:fill="FFFFFF"/>
        </w:rPr>
        <w:t>t</w:t>
      </w:r>
      <w:r w:rsidRPr="007957A7">
        <w:rPr>
          <w:rFonts w:asciiTheme="majorHAnsi" w:hAnsiTheme="majorHAnsi" w:cs="Tahoma"/>
          <w:color w:val="222222"/>
          <w:sz w:val="22"/>
          <w:szCs w:val="22"/>
          <w:shd w:val="clear" w:color="auto" w:fill="FFFFFF"/>
        </w:rPr>
        <w:t>he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BMI</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trajectory</w:t>
      </w:r>
      <w:r w:rsidR="00E3005A" w:rsidRPr="007957A7">
        <w:rPr>
          <w:rFonts w:asciiTheme="majorHAnsi" w:hAnsiTheme="majorHAnsi" w:cs="Tahoma"/>
          <w:color w:val="222222"/>
          <w:sz w:val="22"/>
          <w:szCs w:val="22"/>
          <w:shd w:val="clear" w:color="auto" w:fill="FFFFFF"/>
        </w:rPr>
        <w:t xml:space="preserve"> </w:t>
      </w:r>
      <w:r w:rsidR="002819BC" w:rsidRPr="007957A7">
        <w:rPr>
          <w:rFonts w:asciiTheme="majorHAnsi" w:hAnsiTheme="majorHAnsi" w:cs="Tahoma"/>
          <w:color w:val="222222"/>
          <w:sz w:val="22"/>
          <w:szCs w:val="22"/>
          <w:shd w:val="clear" w:color="auto" w:fill="FFFFFF"/>
        </w:rPr>
        <w:t xml:space="preserve">in healthy individuals </w:t>
      </w:r>
      <w:r w:rsidR="00E3005A" w:rsidRPr="007957A7">
        <w:rPr>
          <w:rFonts w:asciiTheme="majorHAnsi" w:hAnsiTheme="majorHAnsi" w:cs="Tahoma"/>
          <w:color w:val="222222"/>
          <w:sz w:val="22"/>
          <w:szCs w:val="22"/>
          <w:shd w:val="clear" w:color="auto" w:fill="FFFFFF"/>
        </w:rPr>
        <w:t>(</w:t>
      </w:r>
      <w:r w:rsidR="00031709" w:rsidRPr="007957A7">
        <w:rPr>
          <w:rFonts w:asciiTheme="majorHAnsi" w:hAnsiTheme="majorHAnsi" w:cs="Arial"/>
          <w:b/>
          <w:sz w:val="22"/>
          <w:szCs w:val="22"/>
        </w:rPr>
        <w:t xml:space="preserve">Supplementary </w:t>
      </w:r>
      <w:r w:rsidR="00E3005A" w:rsidRPr="007957A7">
        <w:rPr>
          <w:rFonts w:asciiTheme="majorHAnsi" w:hAnsiTheme="majorHAnsi" w:cs="Tahoma"/>
          <w:b/>
          <w:color w:val="222222"/>
          <w:sz w:val="22"/>
          <w:szCs w:val="22"/>
          <w:shd w:val="clear" w:color="auto" w:fill="FFFFFF"/>
        </w:rPr>
        <w:t>Figure 1</w:t>
      </w:r>
      <w:r w:rsidR="00E3005A" w:rsidRPr="007957A7">
        <w:rPr>
          <w:rFonts w:asciiTheme="majorHAnsi" w:hAnsiTheme="majorHAnsi" w:cs="Tahoma"/>
          <w:color w:val="222222"/>
          <w:sz w:val="22"/>
          <w:szCs w:val="22"/>
          <w:shd w:val="clear" w:color="auto" w:fill="FFFFFF"/>
        </w:rPr>
        <w:t>)</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encompasses</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three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periods</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characterized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by</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rapid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increase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in</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BMI</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up</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to</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the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age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of</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9</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months</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(adiposity</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peak,</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AP);</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ii)</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rapid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decline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in</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BMI</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up</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to</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the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age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of</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5-6</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years</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(adiposity</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rebound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point,</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AR);</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followed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by</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iii)</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steady</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increase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until</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early</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adulthood</w:t>
      </w:r>
      <w:r w:rsidR="00B62C19">
        <w:rPr>
          <w:rFonts w:asciiTheme="majorHAnsi" w:hAnsiTheme="majorHAnsi" w:cs="Tahoma"/>
          <w:color w:val="222222"/>
          <w:sz w:val="22"/>
          <w:szCs w:val="22"/>
          <w:shd w:val="clear" w:color="auto" w:fill="FFFFFF"/>
        </w:rPr>
        <w:t>,</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when</w:t>
      </w:r>
      <w:r w:rsidR="00591A02" w:rsidRPr="007957A7">
        <w:rPr>
          <w:rFonts w:asciiTheme="majorHAnsi" w:hAnsiTheme="majorHAnsi" w:cs="Tahoma"/>
          <w:color w:val="222222"/>
          <w:sz w:val="22"/>
          <w:szCs w:val="22"/>
          <w:shd w:val="clear" w:color="auto" w:fill="FFFFFF"/>
        </w:rPr>
        <w:t xml:space="preserve"> </w:t>
      </w:r>
      <w:r w:rsidR="00FA480B" w:rsidRPr="007957A7">
        <w:rPr>
          <w:rFonts w:asciiTheme="majorHAnsi" w:hAnsiTheme="majorHAnsi" w:cs="Tahoma"/>
          <w:color w:val="222222"/>
          <w:sz w:val="22"/>
          <w:szCs w:val="22"/>
          <w:shd w:val="clear" w:color="auto" w:fill="FFFFFF"/>
        </w:rPr>
        <w:t xml:space="preserve">BMI </w:t>
      </w:r>
      <w:r w:rsidR="002819BC" w:rsidRPr="007957A7">
        <w:rPr>
          <w:rFonts w:asciiTheme="majorHAnsi" w:hAnsiTheme="majorHAnsi" w:cs="Tahoma"/>
          <w:color w:val="222222"/>
          <w:sz w:val="22"/>
          <w:szCs w:val="22"/>
          <w:shd w:val="clear" w:color="auto" w:fill="FFFFFF"/>
        </w:rPr>
        <w:t>growth</w:t>
      </w:r>
      <w:r w:rsidR="00FA480B" w:rsidRPr="007957A7">
        <w:rPr>
          <w:rFonts w:asciiTheme="majorHAnsi" w:hAnsiTheme="majorHAnsi" w:cs="Tahoma"/>
          <w:color w:val="222222"/>
          <w:sz w:val="22"/>
          <w:szCs w:val="22"/>
          <w:shd w:val="clear" w:color="auto" w:fill="FFFFFF"/>
        </w:rPr>
        <w:t xml:space="preserve"> rate</w:t>
      </w:r>
      <w:r w:rsidR="002819BC" w:rsidRPr="007957A7">
        <w:rPr>
          <w:rFonts w:asciiTheme="majorHAnsi" w:hAnsiTheme="majorHAnsi" w:cs="Tahoma"/>
          <w:color w:val="222222"/>
          <w:sz w:val="22"/>
          <w:szCs w:val="22"/>
          <w:shd w:val="clear" w:color="auto" w:fill="FFFFFF"/>
        </w:rPr>
        <w:t xml:space="preserve"> decelerates</w:t>
      </w:r>
      <w:r w:rsidRPr="007957A7">
        <w:rPr>
          <w:rFonts w:asciiTheme="majorHAnsi" w:hAnsiTheme="majorHAnsi" w:cs="Tahoma"/>
          <w:color w:val="222222"/>
          <w:sz w:val="22"/>
          <w:szCs w:val="22"/>
          <w:shd w:val="clear" w:color="auto" w:fill="FFFFFF"/>
        </w:rPr>
        <w:t>.</w:t>
      </w:r>
      <w:hyperlink w:anchor="_ENREF_4" w:tooltip="Rolland-Cachera, 1984 #20" w:history="1"/>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We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have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yet</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to</w:t>
      </w:r>
      <w:r w:rsidR="00591A02" w:rsidRPr="007957A7">
        <w:rPr>
          <w:rFonts w:asciiTheme="majorHAnsi" w:hAnsiTheme="majorHAnsi" w:cs="Tahoma"/>
          <w:color w:val="222222"/>
          <w:sz w:val="22"/>
          <w:szCs w:val="22"/>
          <w:shd w:val="clear" w:color="auto" w:fill="FFFFFF"/>
        </w:rPr>
        <w:t xml:space="preserve"> </w:t>
      </w:r>
      <w:r w:rsidR="001F34F1" w:rsidRPr="007957A7">
        <w:rPr>
          <w:rFonts w:asciiTheme="majorHAnsi" w:hAnsiTheme="majorHAnsi" w:cs="Tahoma"/>
          <w:color w:val="222222"/>
          <w:sz w:val="22"/>
          <w:szCs w:val="22"/>
          <w:shd w:val="clear" w:color="auto" w:fill="FFFFFF"/>
        </w:rPr>
        <w:t xml:space="preserve">determine </w:t>
      </w:r>
      <w:r w:rsidRPr="007957A7">
        <w:rPr>
          <w:rFonts w:asciiTheme="majorHAnsi" w:hAnsiTheme="majorHAnsi" w:cs="Tahoma"/>
          <w:color w:val="222222"/>
          <w:sz w:val="22"/>
          <w:szCs w:val="22"/>
          <w:shd w:val="clear" w:color="auto" w:fill="FFFFFF"/>
        </w:rPr>
        <w:t>whether</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changes</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in</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timing</w:t>
      </w:r>
      <w:r w:rsidR="006F517C" w:rsidRPr="007957A7">
        <w:rPr>
          <w:rFonts w:asciiTheme="majorHAnsi" w:hAnsiTheme="majorHAnsi" w:cs="Tahoma"/>
          <w:color w:val="222222"/>
          <w:sz w:val="22"/>
          <w:szCs w:val="22"/>
          <w:shd w:val="clear" w:color="auto" w:fill="FFFFFF"/>
        </w:rPr>
        <w:t>,</w:t>
      </w:r>
      <w:r w:rsidR="00591A02" w:rsidRPr="007957A7">
        <w:rPr>
          <w:rFonts w:asciiTheme="majorHAnsi" w:hAnsiTheme="majorHAnsi" w:cs="Tahoma"/>
          <w:color w:val="222222"/>
          <w:sz w:val="22"/>
          <w:szCs w:val="22"/>
          <w:shd w:val="clear" w:color="auto" w:fill="FFFFFF"/>
        </w:rPr>
        <w:t xml:space="preserve"> </w:t>
      </w:r>
      <w:r w:rsidR="006F517C" w:rsidRPr="007957A7">
        <w:rPr>
          <w:rFonts w:asciiTheme="majorHAnsi" w:hAnsiTheme="majorHAnsi" w:cs="Tahoma"/>
          <w:color w:val="222222"/>
          <w:sz w:val="22"/>
          <w:szCs w:val="22"/>
          <w:shd w:val="clear" w:color="auto" w:fill="FFFFFF"/>
        </w:rPr>
        <w:t xml:space="preserve">velocity </w:t>
      </w:r>
      <w:r w:rsidRPr="007957A7">
        <w:rPr>
          <w:rFonts w:asciiTheme="majorHAnsi" w:hAnsiTheme="majorHAnsi" w:cs="Tahoma"/>
          <w:color w:val="222222"/>
          <w:sz w:val="22"/>
          <w:szCs w:val="22"/>
          <w:shd w:val="clear" w:color="auto" w:fill="FFFFFF"/>
        </w:rPr>
        <w:t>or</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amplitude</w:t>
      </w:r>
      <w:r w:rsidR="001F34F1" w:rsidRPr="007957A7">
        <w:rPr>
          <w:rFonts w:asciiTheme="majorHAnsi" w:hAnsiTheme="majorHAnsi" w:cs="Tahoma"/>
          <w:color w:val="222222"/>
          <w:sz w:val="22"/>
          <w:szCs w:val="22"/>
          <w:shd w:val="clear" w:color="auto" w:fill="FFFFFF"/>
        </w:rPr>
        <w:t xml:space="preserve"> of this trajectory</w:t>
      </w:r>
      <w:r w:rsidRPr="007957A7">
        <w:rPr>
          <w:rFonts w:asciiTheme="majorHAnsi" w:hAnsiTheme="majorHAnsi" w:cs="Tahoma"/>
          <w:color w:val="222222"/>
          <w:sz w:val="22"/>
          <w:szCs w:val="22"/>
          <w:shd w:val="clear" w:color="auto" w:fill="FFFFFF"/>
        </w:rPr>
        <w:t>,</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during</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infancy</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and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childhood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are</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influenced</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by</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specific</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genetic</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factors</w:t>
      </w:r>
      <w:r w:rsidR="00A64831" w:rsidRPr="007957A7">
        <w:rPr>
          <w:rFonts w:asciiTheme="majorHAnsi" w:hAnsiTheme="majorHAnsi" w:cs="Tahoma"/>
          <w:color w:val="222222"/>
          <w:sz w:val="22"/>
          <w:szCs w:val="22"/>
          <w:shd w:val="clear" w:color="auto" w:fill="FFFFFF"/>
        </w:rPr>
        <w:t xml:space="preserve">, acting at different </w:t>
      </w:r>
      <w:r w:rsidR="00610801" w:rsidRPr="007957A7">
        <w:rPr>
          <w:rFonts w:asciiTheme="majorHAnsi" w:hAnsiTheme="majorHAnsi" w:cs="Tahoma"/>
          <w:color w:val="222222"/>
          <w:sz w:val="22"/>
          <w:szCs w:val="22"/>
          <w:shd w:val="clear" w:color="auto" w:fill="FFFFFF"/>
        </w:rPr>
        <w:t>developmental</w:t>
      </w:r>
      <w:r w:rsidR="00A64831" w:rsidRPr="007957A7">
        <w:rPr>
          <w:rFonts w:asciiTheme="majorHAnsi" w:hAnsiTheme="majorHAnsi" w:cs="Tahoma"/>
          <w:color w:val="222222"/>
          <w:sz w:val="22"/>
          <w:szCs w:val="22"/>
          <w:shd w:val="clear" w:color="auto" w:fill="FFFFFF"/>
        </w:rPr>
        <w:t xml:space="preserve"> stages</w:t>
      </w:r>
      <w:r w:rsidRPr="007957A7">
        <w:rPr>
          <w:rFonts w:asciiTheme="majorHAnsi" w:hAnsiTheme="majorHAnsi" w:cs="Tahoma"/>
          <w:color w:val="222222"/>
          <w:sz w:val="22"/>
          <w:szCs w:val="22"/>
          <w:shd w:val="clear" w:color="auto" w:fill="FFFFFF"/>
        </w:rPr>
        <w:t>.</w:t>
      </w:r>
      <w:r w:rsidR="00591A02" w:rsidRPr="007957A7">
        <w:rPr>
          <w:rFonts w:asciiTheme="majorHAnsi" w:hAnsiTheme="majorHAnsi" w:cs="Tahoma"/>
          <w:color w:val="222222"/>
          <w:sz w:val="22"/>
          <w:szCs w:val="22"/>
          <w:shd w:val="clear" w:color="auto" w:fill="FFFFFF"/>
        </w:rPr>
        <w:t xml:space="preserve"> </w:t>
      </w:r>
      <w:r w:rsidR="002819BC" w:rsidRPr="007957A7">
        <w:rPr>
          <w:rFonts w:asciiTheme="majorHAnsi" w:hAnsiTheme="majorHAnsi" w:cs="Tahoma"/>
          <w:color w:val="222222"/>
          <w:sz w:val="22"/>
          <w:szCs w:val="22"/>
          <w:shd w:val="clear" w:color="auto" w:fill="FFFFFF"/>
        </w:rPr>
        <w:t xml:space="preserve">The identification of genetic </w:t>
      </w:r>
      <w:r w:rsidR="00324C9C">
        <w:rPr>
          <w:rFonts w:asciiTheme="majorHAnsi" w:hAnsiTheme="majorHAnsi" w:cs="Tahoma"/>
          <w:color w:val="222222"/>
          <w:sz w:val="22"/>
          <w:szCs w:val="22"/>
          <w:shd w:val="clear" w:color="auto" w:fill="FFFFFF"/>
        </w:rPr>
        <w:t>determinants</w:t>
      </w:r>
      <w:r w:rsidR="00324C9C" w:rsidRPr="007957A7">
        <w:rPr>
          <w:rFonts w:asciiTheme="majorHAnsi" w:hAnsiTheme="majorHAnsi" w:cs="Tahoma"/>
          <w:color w:val="222222"/>
          <w:sz w:val="22"/>
          <w:szCs w:val="22"/>
          <w:shd w:val="clear" w:color="auto" w:fill="FFFFFF"/>
        </w:rPr>
        <w:t xml:space="preserve"> </w:t>
      </w:r>
      <w:r w:rsidR="00C02EDD" w:rsidRPr="007957A7">
        <w:rPr>
          <w:rFonts w:asciiTheme="majorHAnsi" w:hAnsiTheme="majorHAnsi" w:cs="Tahoma"/>
          <w:color w:val="222222"/>
          <w:sz w:val="22"/>
          <w:szCs w:val="22"/>
          <w:shd w:val="clear" w:color="auto" w:fill="FFFFFF"/>
        </w:rPr>
        <w:t>of early growth traits is</w:t>
      </w:r>
      <w:r w:rsidR="002819BC" w:rsidRPr="007957A7">
        <w:rPr>
          <w:rFonts w:asciiTheme="majorHAnsi" w:hAnsiTheme="majorHAnsi" w:cs="Tahoma"/>
          <w:color w:val="222222"/>
          <w:sz w:val="22"/>
          <w:szCs w:val="22"/>
          <w:shd w:val="clear" w:color="auto" w:fill="FFFFFF"/>
        </w:rPr>
        <w:t xml:space="preserve"> </w:t>
      </w:r>
      <w:r w:rsidR="00C02EDD" w:rsidRPr="007957A7">
        <w:rPr>
          <w:rFonts w:asciiTheme="majorHAnsi" w:hAnsiTheme="majorHAnsi" w:cs="Tahoma"/>
          <w:color w:val="222222"/>
          <w:sz w:val="22"/>
          <w:szCs w:val="22"/>
          <w:shd w:val="clear" w:color="auto" w:fill="FFFFFF"/>
        </w:rPr>
        <w:t xml:space="preserve">a fundamental step towards understanding the etiology of obesity, and </w:t>
      </w:r>
      <w:r w:rsidR="001F34F1" w:rsidRPr="007957A7">
        <w:rPr>
          <w:rFonts w:asciiTheme="majorHAnsi" w:hAnsiTheme="majorHAnsi" w:cs="Tahoma"/>
          <w:color w:val="222222"/>
          <w:sz w:val="22"/>
          <w:szCs w:val="22"/>
          <w:shd w:val="clear" w:color="auto" w:fill="FFFFFF"/>
        </w:rPr>
        <w:t xml:space="preserve">could be important in informing future </w:t>
      </w:r>
      <w:r w:rsidR="00C02EDD" w:rsidRPr="007957A7">
        <w:rPr>
          <w:rFonts w:asciiTheme="majorHAnsi" w:hAnsiTheme="majorHAnsi" w:cs="Tahoma"/>
          <w:color w:val="222222"/>
          <w:sz w:val="22"/>
          <w:szCs w:val="22"/>
          <w:shd w:val="clear" w:color="auto" w:fill="FFFFFF"/>
        </w:rPr>
        <w:t>strategies to</w:t>
      </w:r>
      <w:r w:rsidR="00591A02" w:rsidRPr="007957A7">
        <w:rPr>
          <w:rFonts w:asciiTheme="majorHAnsi" w:hAnsiTheme="majorHAnsi" w:cs="Tahoma"/>
          <w:color w:val="222222"/>
          <w:sz w:val="22"/>
          <w:szCs w:val="22"/>
          <w:shd w:val="clear" w:color="auto" w:fill="FFFFFF"/>
        </w:rPr>
        <w:t xml:space="preserve"> </w:t>
      </w:r>
      <w:r w:rsidRPr="007957A7">
        <w:rPr>
          <w:rFonts w:asciiTheme="majorHAnsi" w:hAnsiTheme="majorHAnsi" w:cs="Tahoma"/>
          <w:color w:val="222222"/>
          <w:sz w:val="22"/>
          <w:szCs w:val="22"/>
          <w:shd w:val="clear" w:color="auto" w:fill="FFFFFF"/>
        </w:rPr>
        <w:t>prevent</w:t>
      </w:r>
      <w:r w:rsidR="00591A02" w:rsidRPr="007957A7">
        <w:rPr>
          <w:rFonts w:asciiTheme="majorHAnsi" w:hAnsiTheme="majorHAnsi" w:cs="Tahoma"/>
          <w:color w:val="222222"/>
          <w:sz w:val="22"/>
          <w:szCs w:val="22"/>
          <w:shd w:val="clear" w:color="auto" w:fill="FFFFFF"/>
        </w:rPr>
        <w:t xml:space="preserve"> </w:t>
      </w:r>
      <w:r w:rsidR="00C02EDD" w:rsidRPr="007957A7">
        <w:rPr>
          <w:rFonts w:asciiTheme="majorHAnsi" w:hAnsiTheme="majorHAnsi" w:cs="Tahoma"/>
          <w:color w:val="222222"/>
          <w:sz w:val="22"/>
          <w:szCs w:val="22"/>
          <w:shd w:val="clear" w:color="auto" w:fill="FFFFFF"/>
        </w:rPr>
        <w:t>and treat it</w:t>
      </w:r>
      <w:r w:rsidRPr="007957A7">
        <w:rPr>
          <w:rFonts w:asciiTheme="majorHAnsi" w:hAnsiTheme="majorHAnsi" w:cs="Tahoma"/>
          <w:color w:val="222222"/>
          <w:sz w:val="22"/>
          <w:szCs w:val="22"/>
          <w:shd w:val="clear" w:color="auto" w:fill="FFFFFF"/>
        </w:rPr>
        <w:t>.</w:t>
      </w:r>
    </w:p>
    <w:p w14:paraId="07FBF25D" w14:textId="77777777" w:rsidR="00C02EDD" w:rsidRPr="007957A7" w:rsidRDefault="00C02EDD" w:rsidP="00E060FD">
      <w:pPr>
        <w:autoSpaceDE w:val="0"/>
        <w:autoSpaceDN w:val="0"/>
        <w:adjustRightInd w:val="0"/>
        <w:spacing w:after="0"/>
        <w:jc w:val="both"/>
        <w:rPr>
          <w:rFonts w:asciiTheme="majorHAnsi" w:hAnsiTheme="majorHAnsi" w:cs="Tahoma"/>
          <w:color w:val="222222"/>
          <w:sz w:val="22"/>
          <w:szCs w:val="22"/>
          <w:shd w:val="clear" w:color="auto" w:fill="FFFFFF"/>
        </w:rPr>
      </w:pPr>
    </w:p>
    <w:p w14:paraId="0E54297E" w14:textId="715A10B7" w:rsidR="0016721C" w:rsidRPr="007957A7" w:rsidRDefault="00302B71" w:rsidP="004458CD">
      <w:pPr>
        <w:spacing w:after="0"/>
        <w:jc w:val="both"/>
        <w:rPr>
          <w:rFonts w:asciiTheme="majorHAnsi" w:hAnsiTheme="majorHAnsi" w:cs="Tahoma"/>
          <w:color w:val="222222"/>
          <w:sz w:val="22"/>
          <w:szCs w:val="22"/>
          <w:shd w:val="clear" w:color="auto" w:fill="FFFFFF"/>
        </w:rPr>
      </w:pPr>
      <w:r w:rsidRPr="007957A7">
        <w:rPr>
          <w:rFonts w:asciiTheme="majorHAnsi" w:hAnsiTheme="majorHAnsi" w:cs="Tahoma"/>
          <w:color w:val="222222"/>
          <w:sz w:val="22"/>
          <w:szCs w:val="22"/>
          <w:shd w:val="clear" w:color="auto" w:fill="FFFFFF"/>
        </w:rPr>
        <w:t>T</w:t>
      </w:r>
      <w:r w:rsidR="00E060FD" w:rsidRPr="007957A7">
        <w:rPr>
          <w:rFonts w:asciiTheme="majorHAnsi" w:hAnsiTheme="majorHAnsi" w:cs="Tahoma"/>
          <w:color w:val="222222"/>
          <w:sz w:val="22"/>
          <w:szCs w:val="22"/>
          <w:shd w:val="clear" w:color="auto" w:fill="FFFFFF"/>
        </w:rPr>
        <w:t>he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present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study</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set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out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to</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model</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sex-specific</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individual</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postnatal</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growth</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velocity</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and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BMI</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curves</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in</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children</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using</w:t>
      </w:r>
      <w:r w:rsidR="00591A02" w:rsidRPr="007957A7">
        <w:rPr>
          <w:rFonts w:asciiTheme="majorHAnsi" w:hAnsiTheme="majorHAnsi" w:cs="Tahoma"/>
          <w:color w:val="222222"/>
          <w:sz w:val="22"/>
          <w:szCs w:val="22"/>
          <w:shd w:val="clear" w:color="auto" w:fill="FFFFFF"/>
        </w:rPr>
        <w:t xml:space="preserve"> </w:t>
      </w:r>
      <w:r w:rsidR="00FA480B" w:rsidRPr="007957A7">
        <w:rPr>
          <w:rFonts w:asciiTheme="majorHAnsi" w:hAnsiTheme="majorHAnsi" w:cs="Tahoma"/>
          <w:color w:val="222222"/>
          <w:sz w:val="22"/>
          <w:szCs w:val="22"/>
          <w:shd w:val="clear" w:color="auto" w:fill="FFFFFF"/>
        </w:rPr>
        <w:t>high</w:t>
      </w:r>
      <w:r w:rsidR="00B62C19">
        <w:rPr>
          <w:rFonts w:asciiTheme="majorHAnsi" w:hAnsiTheme="majorHAnsi" w:cs="Tahoma"/>
          <w:color w:val="222222"/>
          <w:sz w:val="22"/>
          <w:szCs w:val="22"/>
          <w:shd w:val="clear" w:color="auto" w:fill="FFFFFF"/>
        </w:rPr>
        <w:t>-</w:t>
      </w:r>
      <w:r w:rsidR="00FA480B" w:rsidRPr="007957A7">
        <w:rPr>
          <w:rFonts w:asciiTheme="majorHAnsi" w:hAnsiTheme="majorHAnsi" w:cs="Tahoma"/>
          <w:color w:val="222222"/>
          <w:sz w:val="22"/>
          <w:szCs w:val="22"/>
          <w:shd w:val="clear" w:color="auto" w:fill="FFFFFF"/>
        </w:rPr>
        <w:t xml:space="preserve">density </w:t>
      </w:r>
      <w:r w:rsidR="005E6BB8">
        <w:rPr>
          <w:rFonts w:asciiTheme="majorHAnsi" w:hAnsiTheme="majorHAnsi" w:cs="Tahoma"/>
          <w:color w:val="222222"/>
          <w:sz w:val="22"/>
          <w:szCs w:val="22"/>
          <w:shd w:val="clear" w:color="auto" w:fill="FFFFFF"/>
        </w:rPr>
        <w:t>longitudinal</w:t>
      </w:r>
      <w:r w:rsidR="00FA480B"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data</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collected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from</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primary</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health</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care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or</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clinical</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research</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visits.</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We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first</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conducted</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a</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genome-wide</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association</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study</w:t>
      </w:r>
      <w:r w:rsidR="00324C9C">
        <w:rPr>
          <w:rFonts w:asciiTheme="majorHAnsi" w:hAnsiTheme="majorHAnsi" w:cs="Tahoma"/>
          <w:color w:val="222222"/>
          <w:sz w:val="22"/>
          <w:szCs w:val="22"/>
          <w:shd w:val="clear" w:color="auto" w:fill="FFFFFF"/>
        </w:rPr>
        <w:t xml:space="preserve"> (GWAS)</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on</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six</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harmonized</w:t>
      </w:r>
      <w:r w:rsidR="00591A02" w:rsidRPr="007957A7">
        <w:rPr>
          <w:rFonts w:asciiTheme="majorHAnsi" w:hAnsiTheme="majorHAnsi" w:cs="Tahoma"/>
          <w:color w:val="222222"/>
          <w:sz w:val="22"/>
          <w:szCs w:val="22"/>
          <w:shd w:val="clear" w:color="auto" w:fill="FFFFFF"/>
        </w:rPr>
        <w:t xml:space="preserve"> </w:t>
      </w:r>
      <w:r w:rsidR="00D5288F" w:rsidRPr="007957A7">
        <w:rPr>
          <w:rFonts w:asciiTheme="majorHAnsi" w:hAnsiTheme="majorHAnsi" w:cs="Tahoma"/>
          <w:color w:val="222222"/>
          <w:sz w:val="22"/>
          <w:szCs w:val="22"/>
          <w:shd w:val="clear" w:color="auto" w:fill="FFFFFF"/>
        </w:rPr>
        <w:t>early growth trait</w:t>
      </w:r>
      <w:r w:rsidR="00E060FD" w:rsidRPr="007957A7">
        <w:rPr>
          <w:rFonts w:asciiTheme="majorHAnsi" w:hAnsiTheme="majorHAnsi" w:cs="Tahoma"/>
          <w:color w:val="222222"/>
          <w:sz w:val="22"/>
          <w:szCs w:val="22"/>
          <w:shd w:val="clear" w:color="auto" w:fill="FFFFFF"/>
        </w:rPr>
        <w:t>s:</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peak</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height</w:t>
      </w:r>
      <w:r w:rsidR="00591A02" w:rsidRPr="007957A7">
        <w:rPr>
          <w:rFonts w:asciiTheme="majorHAnsi" w:hAnsiTheme="majorHAnsi" w:cs="Tahoma"/>
          <w:color w:val="222222"/>
          <w:sz w:val="22"/>
          <w:szCs w:val="22"/>
          <w:shd w:val="clear" w:color="auto" w:fill="FFFFFF"/>
        </w:rPr>
        <w:t xml:space="preserve"> </w:t>
      </w:r>
      <w:r w:rsidR="009E213C" w:rsidRPr="007957A7">
        <w:rPr>
          <w:rFonts w:asciiTheme="majorHAnsi" w:hAnsiTheme="majorHAnsi" w:cs="Tahoma"/>
          <w:color w:val="222222"/>
          <w:sz w:val="22"/>
          <w:szCs w:val="22"/>
          <w:shd w:val="clear" w:color="auto" w:fill="FFFFFF"/>
        </w:rPr>
        <w:t xml:space="preserve">and </w:t>
      </w:r>
      <w:r w:rsidR="00E060FD" w:rsidRPr="007957A7">
        <w:rPr>
          <w:rFonts w:asciiTheme="majorHAnsi" w:hAnsiTheme="majorHAnsi" w:cs="Tahoma"/>
          <w:color w:val="222222"/>
          <w:sz w:val="22"/>
          <w:szCs w:val="22"/>
          <w:shd w:val="clear" w:color="auto" w:fill="FFFFFF"/>
        </w:rPr>
        <w:t>weight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velocity,</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age</w:t>
      </w:r>
      <w:r w:rsidR="00591A02" w:rsidRPr="007957A7">
        <w:rPr>
          <w:rFonts w:asciiTheme="majorHAnsi" w:hAnsiTheme="majorHAnsi" w:cs="Tahoma"/>
          <w:color w:val="222222"/>
          <w:sz w:val="22"/>
          <w:szCs w:val="22"/>
          <w:shd w:val="clear" w:color="auto" w:fill="FFFFFF"/>
        </w:rPr>
        <w:t xml:space="preserve"> </w:t>
      </w:r>
      <w:r w:rsidR="009E213C" w:rsidRPr="007957A7">
        <w:rPr>
          <w:rFonts w:asciiTheme="majorHAnsi" w:hAnsiTheme="majorHAnsi" w:cs="Tahoma"/>
          <w:color w:val="222222"/>
          <w:sz w:val="22"/>
          <w:szCs w:val="22"/>
          <w:shd w:val="clear" w:color="auto" w:fill="FFFFFF"/>
        </w:rPr>
        <w:t>and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BMI</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adiposity</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peak,</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age</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and</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BMI</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at</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adiposity</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rebound.</w:t>
      </w:r>
      <w:r w:rsidR="00591A02" w:rsidRPr="007957A7">
        <w:rPr>
          <w:rFonts w:asciiTheme="majorHAnsi" w:hAnsiTheme="majorHAnsi" w:cs="Tahoma"/>
          <w:color w:val="222222"/>
          <w:sz w:val="22"/>
          <w:szCs w:val="22"/>
          <w:shd w:val="clear" w:color="auto" w:fill="FFFFFF"/>
        </w:rPr>
        <w:t xml:space="preserve"> </w:t>
      </w:r>
      <w:r w:rsidR="00880EFF">
        <w:rPr>
          <w:rFonts w:asciiTheme="majorHAnsi" w:hAnsiTheme="majorHAnsi" w:cs="Tahoma"/>
          <w:color w:val="222222"/>
          <w:sz w:val="22"/>
          <w:szCs w:val="22"/>
          <w:shd w:val="clear" w:color="auto" w:fill="FFFFFF"/>
        </w:rPr>
        <w:t>W</w:t>
      </w:r>
      <w:r w:rsidR="00353A16" w:rsidRPr="007957A7">
        <w:rPr>
          <w:rFonts w:asciiTheme="majorHAnsi" w:hAnsiTheme="majorHAnsi" w:cs="Tahoma"/>
          <w:color w:val="222222"/>
          <w:sz w:val="22"/>
          <w:szCs w:val="22"/>
          <w:shd w:val="clear" w:color="auto" w:fill="FFFFFF"/>
        </w:rPr>
        <w:t>e</w:t>
      </w:r>
      <w:r w:rsidR="00880EFF">
        <w:rPr>
          <w:rFonts w:asciiTheme="majorHAnsi" w:hAnsiTheme="majorHAnsi" w:cs="Tahoma"/>
          <w:color w:val="222222"/>
          <w:sz w:val="22"/>
          <w:szCs w:val="22"/>
          <w:shd w:val="clear" w:color="auto" w:fill="FFFFFF"/>
        </w:rPr>
        <w:t xml:space="preserve"> then</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analyzed</w:t>
      </w:r>
      <w:r w:rsidR="00591A02" w:rsidRPr="007957A7">
        <w:rPr>
          <w:rFonts w:asciiTheme="majorHAnsi" w:hAnsiTheme="majorHAnsi" w:cs="Tahoma"/>
          <w:color w:val="222222"/>
          <w:sz w:val="22"/>
          <w:szCs w:val="22"/>
          <w:shd w:val="clear" w:color="auto" w:fill="FFFFFF"/>
        </w:rPr>
        <w:t xml:space="preserve"> </w:t>
      </w:r>
      <w:r w:rsidR="00880EFF">
        <w:rPr>
          <w:rFonts w:asciiTheme="majorHAnsi" w:hAnsiTheme="majorHAnsi" w:cs="Tahoma"/>
          <w:color w:val="222222"/>
          <w:sz w:val="22"/>
          <w:szCs w:val="22"/>
          <w:shd w:val="clear" w:color="auto" w:fill="FFFFFF"/>
        </w:rPr>
        <w:t xml:space="preserve">the </w:t>
      </w:r>
      <w:r w:rsidR="00353A16" w:rsidRPr="007957A7">
        <w:rPr>
          <w:rFonts w:asciiTheme="majorHAnsi" w:hAnsiTheme="majorHAnsi" w:cs="Tahoma"/>
          <w:color w:val="222222"/>
          <w:sz w:val="22"/>
          <w:szCs w:val="22"/>
          <w:shd w:val="clear" w:color="auto" w:fill="FFFFFF"/>
        </w:rPr>
        <w:t>GWAS</w:t>
      </w:r>
      <w:r w:rsidR="00591A02" w:rsidRPr="007957A7">
        <w:rPr>
          <w:rFonts w:asciiTheme="majorHAnsi" w:hAnsiTheme="majorHAnsi" w:cs="Tahoma"/>
          <w:color w:val="222222"/>
          <w:sz w:val="22"/>
          <w:szCs w:val="22"/>
          <w:shd w:val="clear" w:color="auto" w:fill="FFFFFF"/>
        </w:rPr>
        <w:t xml:space="preserve"> </w:t>
      </w:r>
      <w:r w:rsidR="00B8471E" w:rsidRPr="007957A7">
        <w:rPr>
          <w:rFonts w:asciiTheme="majorHAnsi" w:hAnsiTheme="majorHAnsi" w:cs="Tahoma"/>
          <w:color w:val="222222"/>
          <w:sz w:val="22"/>
          <w:szCs w:val="22"/>
          <w:shd w:val="clear" w:color="auto" w:fill="FFFFFF"/>
        </w:rPr>
        <w:t>summary statistics</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for</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these</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six</w:t>
      </w:r>
      <w:r w:rsidR="00591A02" w:rsidRPr="007957A7">
        <w:rPr>
          <w:rFonts w:asciiTheme="majorHAnsi" w:hAnsiTheme="majorHAnsi" w:cs="Tahoma"/>
          <w:color w:val="222222"/>
          <w:sz w:val="22"/>
          <w:szCs w:val="22"/>
          <w:shd w:val="clear" w:color="auto" w:fill="FFFFFF"/>
        </w:rPr>
        <w:t xml:space="preserve"> </w:t>
      </w:r>
      <w:r w:rsidR="00D5288F" w:rsidRPr="007957A7">
        <w:rPr>
          <w:rFonts w:asciiTheme="majorHAnsi" w:hAnsiTheme="majorHAnsi" w:cs="Tahoma"/>
          <w:color w:val="222222"/>
          <w:sz w:val="22"/>
          <w:szCs w:val="22"/>
          <w:shd w:val="clear" w:color="auto" w:fill="FFFFFF"/>
        </w:rPr>
        <w:t>early growth trait</w:t>
      </w:r>
      <w:r w:rsidR="00353A16" w:rsidRPr="007957A7">
        <w:rPr>
          <w:rFonts w:asciiTheme="majorHAnsi" w:hAnsiTheme="majorHAnsi" w:cs="Tahoma"/>
          <w:color w:val="222222"/>
          <w:sz w:val="22"/>
          <w:szCs w:val="22"/>
          <w:shd w:val="clear" w:color="auto" w:fill="FFFFFF"/>
        </w:rPr>
        <w:t>s</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to</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gain</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insights</w:t>
      </w:r>
      <w:r w:rsidR="00591A02" w:rsidRPr="007957A7">
        <w:rPr>
          <w:rFonts w:asciiTheme="majorHAnsi" w:hAnsiTheme="majorHAnsi" w:cs="Tahoma"/>
          <w:color w:val="222222"/>
          <w:sz w:val="22"/>
          <w:szCs w:val="22"/>
          <w:shd w:val="clear" w:color="auto" w:fill="FFFFFF"/>
        </w:rPr>
        <w:t xml:space="preserve"> </w:t>
      </w:r>
      <w:r w:rsidR="00353A16" w:rsidRPr="007957A7">
        <w:rPr>
          <w:rFonts w:asciiTheme="majorHAnsi" w:hAnsiTheme="majorHAnsi" w:cs="Tahoma"/>
          <w:color w:val="222222"/>
          <w:sz w:val="22"/>
          <w:szCs w:val="22"/>
          <w:shd w:val="clear" w:color="auto" w:fill="FFFFFF"/>
        </w:rPr>
        <w:t>into</w:t>
      </w:r>
      <w:r w:rsidR="00591A02" w:rsidRPr="007957A7">
        <w:rPr>
          <w:rFonts w:asciiTheme="majorHAnsi" w:hAnsiTheme="majorHAnsi" w:cs="Tahoma"/>
          <w:color w:val="222222"/>
          <w:sz w:val="22"/>
          <w:szCs w:val="22"/>
          <w:shd w:val="clear" w:color="auto" w:fill="FFFFFF"/>
        </w:rPr>
        <w:t xml:space="preserve"> </w:t>
      </w:r>
      <w:r w:rsidR="009E213C" w:rsidRPr="007957A7">
        <w:rPr>
          <w:rFonts w:asciiTheme="majorHAnsi" w:hAnsiTheme="majorHAnsi" w:cs="Tahoma"/>
          <w:color w:val="222222"/>
          <w:sz w:val="22"/>
          <w:szCs w:val="22"/>
          <w:shd w:val="clear" w:color="auto" w:fill="FFFFFF"/>
        </w:rPr>
        <w:t xml:space="preserve">the </w:t>
      </w:r>
      <w:r w:rsidR="00B8471E" w:rsidRPr="007957A7">
        <w:rPr>
          <w:rFonts w:asciiTheme="majorHAnsi" w:hAnsiTheme="majorHAnsi" w:cs="Tahoma"/>
          <w:color w:val="222222"/>
          <w:sz w:val="22"/>
          <w:szCs w:val="22"/>
          <w:shd w:val="clear" w:color="auto" w:fill="FFFFFF"/>
        </w:rPr>
        <w:t xml:space="preserve">genes and </w:t>
      </w:r>
      <w:r w:rsidR="00E177B4" w:rsidRPr="007957A7">
        <w:rPr>
          <w:rFonts w:asciiTheme="majorHAnsi" w:hAnsiTheme="majorHAnsi" w:cs="Tahoma"/>
          <w:color w:val="222222"/>
          <w:sz w:val="22"/>
          <w:szCs w:val="22"/>
          <w:shd w:val="clear" w:color="auto" w:fill="FFFFFF"/>
        </w:rPr>
        <w:t>molecular</w:t>
      </w:r>
      <w:r w:rsidR="00591A02" w:rsidRPr="007957A7">
        <w:rPr>
          <w:rFonts w:asciiTheme="majorHAnsi" w:hAnsiTheme="majorHAnsi" w:cs="Tahoma"/>
          <w:color w:val="222222"/>
          <w:sz w:val="22"/>
          <w:szCs w:val="22"/>
          <w:shd w:val="clear" w:color="auto" w:fill="FFFFFF"/>
        </w:rPr>
        <w:t xml:space="preserve"> </w:t>
      </w:r>
      <w:r w:rsidR="00E177B4" w:rsidRPr="007957A7">
        <w:rPr>
          <w:rFonts w:asciiTheme="majorHAnsi" w:hAnsiTheme="majorHAnsi" w:cs="Tahoma"/>
          <w:color w:val="222222"/>
          <w:sz w:val="22"/>
          <w:szCs w:val="22"/>
          <w:shd w:val="clear" w:color="auto" w:fill="FFFFFF"/>
        </w:rPr>
        <w:t>pathways</w:t>
      </w:r>
      <w:r w:rsidR="00591A02" w:rsidRPr="007957A7">
        <w:rPr>
          <w:rFonts w:asciiTheme="majorHAnsi" w:hAnsiTheme="majorHAnsi" w:cs="Tahoma"/>
          <w:color w:val="222222"/>
          <w:sz w:val="22"/>
          <w:szCs w:val="22"/>
          <w:shd w:val="clear" w:color="auto" w:fill="FFFFFF"/>
        </w:rPr>
        <w:t xml:space="preserve"> </w:t>
      </w:r>
      <w:r w:rsidR="00B8471E" w:rsidRPr="007957A7">
        <w:rPr>
          <w:rFonts w:asciiTheme="majorHAnsi" w:hAnsiTheme="majorHAnsi" w:cs="Tahoma"/>
          <w:color w:val="222222"/>
          <w:sz w:val="22"/>
          <w:szCs w:val="22"/>
          <w:shd w:val="clear" w:color="auto" w:fill="FFFFFF"/>
        </w:rPr>
        <w:t>involved</w:t>
      </w:r>
      <w:r w:rsidR="00656E29" w:rsidRPr="007957A7">
        <w:rPr>
          <w:rFonts w:asciiTheme="majorHAnsi" w:hAnsiTheme="majorHAnsi" w:cs="Tahoma"/>
          <w:color w:val="222222"/>
          <w:sz w:val="22"/>
          <w:szCs w:val="22"/>
          <w:shd w:val="clear" w:color="auto" w:fill="FFFFFF"/>
        </w:rPr>
        <w:t>,</w:t>
      </w:r>
      <w:r w:rsidR="00B8471E" w:rsidRPr="007957A7">
        <w:rPr>
          <w:rFonts w:asciiTheme="majorHAnsi" w:hAnsiTheme="majorHAnsi" w:cs="Tahoma"/>
          <w:color w:val="222222"/>
          <w:sz w:val="22"/>
          <w:szCs w:val="22"/>
          <w:shd w:val="clear" w:color="auto" w:fill="FFFFFF"/>
        </w:rPr>
        <w:t xml:space="preserve"> </w:t>
      </w:r>
      <w:r w:rsidR="00E177B4" w:rsidRPr="007957A7">
        <w:rPr>
          <w:rFonts w:asciiTheme="majorHAnsi" w:hAnsiTheme="majorHAnsi" w:cs="Tahoma"/>
          <w:color w:val="222222"/>
          <w:sz w:val="22"/>
          <w:szCs w:val="22"/>
          <w:shd w:val="clear" w:color="auto" w:fill="FFFFFF"/>
        </w:rPr>
        <w:t>and</w:t>
      </w:r>
      <w:r w:rsidR="00B8471E" w:rsidRPr="007957A7">
        <w:rPr>
          <w:rFonts w:asciiTheme="majorHAnsi" w:hAnsiTheme="majorHAnsi" w:cs="Tahoma"/>
          <w:color w:val="222222"/>
          <w:sz w:val="22"/>
          <w:szCs w:val="22"/>
          <w:shd w:val="clear" w:color="auto" w:fill="FFFFFF"/>
        </w:rPr>
        <w:t xml:space="preserve"> to assess the</w:t>
      </w:r>
      <w:r w:rsidR="00591A02" w:rsidRPr="007957A7">
        <w:rPr>
          <w:rFonts w:asciiTheme="majorHAnsi" w:hAnsiTheme="majorHAnsi" w:cs="Tahoma"/>
          <w:color w:val="222222"/>
          <w:sz w:val="22"/>
          <w:szCs w:val="22"/>
          <w:shd w:val="clear" w:color="auto" w:fill="FFFFFF"/>
        </w:rPr>
        <w:t xml:space="preserve"> </w:t>
      </w:r>
      <w:r w:rsidR="00B8471E" w:rsidRPr="007957A7">
        <w:rPr>
          <w:rFonts w:asciiTheme="majorHAnsi" w:hAnsiTheme="majorHAnsi" w:cs="Tahoma"/>
          <w:color w:val="222222"/>
          <w:sz w:val="22"/>
          <w:szCs w:val="22"/>
          <w:shd w:val="clear" w:color="auto" w:fill="FFFFFF"/>
        </w:rPr>
        <w:t>overlap</w:t>
      </w:r>
      <w:r w:rsidR="00591A02" w:rsidRPr="007957A7">
        <w:rPr>
          <w:rFonts w:asciiTheme="majorHAnsi" w:hAnsiTheme="majorHAnsi" w:cs="Tahoma"/>
          <w:color w:val="222222"/>
          <w:sz w:val="22"/>
          <w:szCs w:val="22"/>
          <w:shd w:val="clear" w:color="auto" w:fill="FFFFFF"/>
        </w:rPr>
        <w:t xml:space="preserve"> </w:t>
      </w:r>
      <w:r w:rsidR="00E060FD" w:rsidRPr="007957A7">
        <w:rPr>
          <w:rFonts w:asciiTheme="majorHAnsi" w:hAnsiTheme="majorHAnsi" w:cs="Tahoma"/>
          <w:color w:val="222222"/>
          <w:sz w:val="22"/>
          <w:szCs w:val="22"/>
          <w:shd w:val="clear" w:color="auto" w:fill="FFFFFF"/>
        </w:rPr>
        <w:t>between</w:t>
      </w:r>
      <w:r w:rsidR="00591A02" w:rsidRPr="007957A7">
        <w:rPr>
          <w:rFonts w:asciiTheme="majorHAnsi" w:hAnsiTheme="majorHAnsi" w:cs="Tahoma"/>
          <w:color w:val="222222"/>
          <w:sz w:val="22"/>
          <w:szCs w:val="22"/>
          <w:shd w:val="clear" w:color="auto" w:fill="FFFFFF"/>
        </w:rPr>
        <w:t xml:space="preserve"> </w:t>
      </w:r>
      <w:r w:rsidR="001F34F1" w:rsidRPr="00EC13EE">
        <w:rPr>
          <w:rFonts w:asciiTheme="majorHAnsi" w:hAnsiTheme="majorHAnsi" w:cs="Tahoma"/>
          <w:color w:val="222222"/>
          <w:sz w:val="22"/>
          <w:szCs w:val="22"/>
          <w:shd w:val="clear" w:color="auto" w:fill="FFFFFF"/>
        </w:rPr>
        <w:t xml:space="preserve">the genetic </w:t>
      </w:r>
      <w:r w:rsidR="00F311E0" w:rsidRPr="00EC13EE">
        <w:rPr>
          <w:rFonts w:asciiTheme="majorHAnsi" w:hAnsiTheme="majorHAnsi" w:cs="Tahoma"/>
          <w:color w:val="222222"/>
          <w:sz w:val="22"/>
          <w:szCs w:val="22"/>
          <w:shd w:val="clear" w:color="auto" w:fill="FFFFFF"/>
        </w:rPr>
        <w:t>etiology</w:t>
      </w:r>
      <w:r w:rsidR="001F34F1" w:rsidRPr="00EC13EE">
        <w:rPr>
          <w:rFonts w:asciiTheme="majorHAnsi" w:hAnsiTheme="majorHAnsi" w:cs="Tahoma"/>
          <w:color w:val="222222"/>
          <w:sz w:val="22"/>
          <w:szCs w:val="22"/>
          <w:shd w:val="clear" w:color="auto" w:fill="FFFFFF"/>
        </w:rPr>
        <w:t xml:space="preserve"> of</w:t>
      </w:r>
      <w:r w:rsidR="006E06E3" w:rsidRPr="00EC13EE">
        <w:rPr>
          <w:rFonts w:asciiTheme="majorHAnsi" w:hAnsiTheme="majorHAnsi" w:cs="Tahoma"/>
          <w:color w:val="222222"/>
          <w:sz w:val="22"/>
          <w:szCs w:val="22"/>
          <w:shd w:val="clear" w:color="auto" w:fill="FFFFFF"/>
        </w:rPr>
        <w:t xml:space="preserve"> early gro</w:t>
      </w:r>
      <w:r w:rsidR="00F311E0" w:rsidRPr="00EC13EE">
        <w:rPr>
          <w:rFonts w:asciiTheme="majorHAnsi" w:hAnsiTheme="majorHAnsi" w:cs="Tahoma"/>
          <w:color w:val="222222"/>
          <w:sz w:val="22"/>
          <w:szCs w:val="22"/>
          <w:shd w:val="clear" w:color="auto" w:fill="FFFFFF"/>
        </w:rPr>
        <w:t>wth traits and adult phenotypes.</w:t>
      </w:r>
      <w:r w:rsidR="006E06E3" w:rsidRPr="00EC13EE">
        <w:rPr>
          <w:rFonts w:asciiTheme="majorHAnsi" w:hAnsiTheme="majorHAnsi" w:cs="Tahoma"/>
          <w:color w:val="222222"/>
          <w:sz w:val="22"/>
          <w:szCs w:val="22"/>
          <w:shd w:val="clear" w:color="auto" w:fill="FFFFFF"/>
        </w:rPr>
        <w:t xml:space="preserve"> </w:t>
      </w:r>
      <w:r w:rsidR="00880EFF">
        <w:rPr>
          <w:rFonts w:asciiTheme="majorHAnsi" w:hAnsiTheme="majorHAnsi" w:cs="Tahoma"/>
          <w:color w:val="222222"/>
          <w:sz w:val="22"/>
          <w:szCs w:val="22"/>
          <w:shd w:val="clear" w:color="auto" w:fill="FFFFFF"/>
        </w:rPr>
        <w:t>In p</w:t>
      </w:r>
      <w:r w:rsidR="006E06E3" w:rsidRPr="00EC13EE">
        <w:rPr>
          <w:rFonts w:asciiTheme="majorHAnsi" w:hAnsiTheme="majorHAnsi" w:cs="Tahoma"/>
          <w:color w:val="222222"/>
          <w:sz w:val="22"/>
          <w:szCs w:val="22"/>
          <w:shd w:val="clear" w:color="auto" w:fill="FFFFFF"/>
        </w:rPr>
        <w:t>articular</w:t>
      </w:r>
      <w:r w:rsidR="00F311E0" w:rsidRPr="00EC13EE">
        <w:rPr>
          <w:rFonts w:asciiTheme="majorHAnsi" w:hAnsiTheme="majorHAnsi" w:cs="Tahoma"/>
          <w:color w:val="222222"/>
          <w:sz w:val="22"/>
          <w:szCs w:val="22"/>
          <w:shd w:val="clear" w:color="auto" w:fill="FFFFFF"/>
        </w:rPr>
        <w:t xml:space="preserve">, </w:t>
      </w:r>
      <w:r w:rsidR="00A17465" w:rsidRPr="00EE31E9">
        <w:rPr>
          <w:rFonts w:asciiTheme="majorHAnsi" w:hAnsiTheme="majorHAnsi" w:cs="Tahoma"/>
          <w:color w:val="222222"/>
          <w:sz w:val="22"/>
          <w:szCs w:val="22"/>
          <w:shd w:val="clear" w:color="auto" w:fill="FFFFFF"/>
        </w:rPr>
        <w:t xml:space="preserve">we </w:t>
      </w:r>
      <w:r w:rsidR="002039EF" w:rsidRPr="00EE31E9">
        <w:rPr>
          <w:rFonts w:asciiTheme="majorHAnsi" w:hAnsiTheme="majorHAnsi" w:cs="Tahoma"/>
          <w:color w:val="222222"/>
          <w:sz w:val="22"/>
          <w:szCs w:val="22"/>
          <w:shd w:val="clear" w:color="auto" w:fill="FFFFFF"/>
        </w:rPr>
        <w:t>tracked</w:t>
      </w:r>
      <w:r w:rsidR="006E06E3" w:rsidRPr="00EC13EE">
        <w:rPr>
          <w:rFonts w:asciiTheme="majorHAnsi" w:hAnsiTheme="majorHAnsi" w:cs="Tahoma"/>
          <w:color w:val="222222"/>
          <w:sz w:val="22"/>
          <w:szCs w:val="22"/>
          <w:shd w:val="clear" w:color="auto" w:fill="FFFFFF"/>
        </w:rPr>
        <w:t xml:space="preserve"> the </w:t>
      </w:r>
      <w:r w:rsidR="00F311E0" w:rsidRPr="00EC13EE">
        <w:rPr>
          <w:rFonts w:asciiTheme="majorHAnsi" w:hAnsiTheme="majorHAnsi" w:cs="Tahoma"/>
          <w:color w:val="222222"/>
          <w:sz w:val="22"/>
          <w:szCs w:val="22"/>
          <w:shd w:val="clear" w:color="auto" w:fill="FFFFFF"/>
        </w:rPr>
        <w:t xml:space="preserve">changes in </w:t>
      </w:r>
      <w:r w:rsidR="00A17465" w:rsidRPr="00EE31E9">
        <w:rPr>
          <w:rFonts w:asciiTheme="majorHAnsi" w:hAnsiTheme="majorHAnsi" w:cs="Tahoma"/>
          <w:color w:val="222222"/>
          <w:sz w:val="22"/>
          <w:szCs w:val="22"/>
          <w:shd w:val="clear" w:color="auto" w:fill="FFFFFF"/>
        </w:rPr>
        <w:t xml:space="preserve">the genetic </w:t>
      </w:r>
      <w:r w:rsidR="00324C9C">
        <w:rPr>
          <w:rFonts w:asciiTheme="majorHAnsi" w:hAnsiTheme="majorHAnsi" w:cs="Tahoma"/>
          <w:color w:val="222222"/>
          <w:sz w:val="22"/>
          <w:szCs w:val="22"/>
          <w:shd w:val="clear" w:color="auto" w:fill="FFFFFF"/>
        </w:rPr>
        <w:t>determinants</w:t>
      </w:r>
      <w:r w:rsidR="00A17465" w:rsidRPr="00EE31E9">
        <w:rPr>
          <w:rFonts w:asciiTheme="majorHAnsi" w:hAnsiTheme="majorHAnsi" w:cs="Tahoma"/>
          <w:color w:val="222222"/>
          <w:sz w:val="22"/>
          <w:szCs w:val="22"/>
          <w:shd w:val="clear" w:color="auto" w:fill="FFFFFF"/>
        </w:rPr>
        <w:t xml:space="preserve"> of </w:t>
      </w:r>
      <w:r w:rsidR="001F34F1" w:rsidRPr="00EC13EE">
        <w:rPr>
          <w:rFonts w:asciiTheme="majorHAnsi" w:hAnsiTheme="majorHAnsi" w:cs="Tahoma"/>
          <w:color w:val="222222"/>
          <w:sz w:val="22"/>
          <w:szCs w:val="22"/>
          <w:shd w:val="clear" w:color="auto" w:fill="FFFFFF"/>
        </w:rPr>
        <w:t>BMI</w:t>
      </w:r>
      <w:r w:rsidR="00F311E0" w:rsidRPr="00EC13EE">
        <w:rPr>
          <w:rFonts w:asciiTheme="majorHAnsi" w:hAnsiTheme="majorHAnsi" w:cs="Tahoma"/>
          <w:color w:val="222222"/>
          <w:sz w:val="22"/>
          <w:szCs w:val="22"/>
          <w:shd w:val="clear" w:color="auto" w:fill="FFFFFF"/>
        </w:rPr>
        <w:t xml:space="preserve"> occurring throughout</w:t>
      </w:r>
      <w:r w:rsidR="001F34F1" w:rsidRPr="00EC13EE">
        <w:rPr>
          <w:rFonts w:asciiTheme="majorHAnsi" w:hAnsiTheme="majorHAnsi" w:cs="Tahoma"/>
          <w:color w:val="222222"/>
          <w:sz w:val="22"/>
          <w:szCs w:val="22"/>
          <w:shd w:val="clear" w:color="auto" w:fill="FFFFFF"/>
        </w:rPr>
        <w:t xml:space="preserve"> </w:t>
      </w:r>
      <w:r w:rsidR="00E177B4" w:rsidRPr="00EC13EE">
        <w:rPr>
          <w:rFonts w:asciiTheme="majorHAnsi" w:hAnsiTheme="majorHAnsi" w:cs="Tahoma"/>
          <w:color w:val="222222"/>
          <w:sz w:val="22"/>
          <w:szCs w:val="22"/>
          <w:shd w:val="clear" w:color="auto" w:fill="FFFFFF"/>
        </w:rPr>
        <w:t>infancy,</w:t>
      </w:r>
      <w:r w:rsidR="00591A02" w:rsidRPr="00EC13EE">
        <w:rPr>
          <w:rFonts w:asciiTheme="majorHAnsi" w:hAnsiTheme="majorHAnsi" w:cs="Tahoma"/>
          <w:color w:val="222222"/>
          <w:sz w:val="22"/>
          <w:szCs w:val="22"/>
          <w:shd w:val="clear" w:color="auto" w:fill="FFFFFF"/>
        </w:rPr>
        <w:t xml:space="preserve"> </w:t>
      </w:r>
      <w:r w:rsidR="00EE31E9">
        <w:rPr>
          <w:rFonts w:asciiTheme="majorHAnsi" w:hAnsiTheme="majorHAnsi" w:cs="Tahoma"/>
          <w:color w:val="222222"/>
          <w:sz w:val="22"/>
          <w:szCs w:val="22"/>
          <w:shd w:val="clear" w:color="auto" w:fill="FFFFFF"/>
        </w:rPr>
        <w:t>later</w:t>
      </w:r>
      <w:r w:rsidR="00EE31E9" w:rsidRPr="00EC13EE">
        <w:rPr>
          <w:rFonts w:asciiTheme="majorHAnsi" w:hAnsiTheme="majorHAnsi" w:cs="Tahoma"/>
          <w:color w:val="222222"/>
          <w:sz w:val="22"/>
          <w:szCs w:val="22"/>
          <w:shd w:val="clear" w:color="auto" w:fill="FFFFFF"/>
        </w:rPr>
        <w:t xml:space="preserve"> </w:t>
      </w:r>
      <w:r w:rsidR="00E177B4" w:rsidRPr="00EC13EE">
        <w:rPr>
          <w:rFonts w:asciiTheme="majorHAnsi" w:hAnsiTheme="majorHAnsi" w:cs="Tahoma"/>
          <w:color w:val="222222"/>
          <w:sz w:val="22"/>
          <w:szCs w:val="22"/>
          <w:shd w:val="clear" w:color="auto" w:fill="FFFFFF"/>
        </w:rPr>
        <w:t>childhood</w:t>
      </w:r>
      <w:r w:rsidR="00591A02" w:rsidRPr="00EC13EE">
        <w:rPr>
          <w:rFonts w:asciiTheme="majorHAnsi" w:hAnsiTheme="majorHAnsi" w:cs="Tahoma"/>
          <w:color w:val="222222"/>
          <w:sz w:val="22"/>
          <w:szCs w:val="22"/>
          <w:shd w:val="clear" w:color="auto" w:fill="FFFFFF"/>
        </w:rPr>
        <w:t xml:space="preserve"> </w:t>
      </w:r>
      <w:r w:rsidR="00E177B4" w:rsidRPr="00EC13EE">
        <w:rPr>
          <w:rFonts w:asciiTheme="majorHAnsi" w:hAnsiTheme="majorHAnsi" w:cs="Tahoma"/>
          <w:color w:val="222222"/>
          <w:sz w:val="22"/>
          <w:szCs w:val="22"/>
          <w:shd w:val="clear" w:color="auto" w:fill="FFFFFF"/>
        </w:rPr>
        <w:t>and</w:t>
      </w:r>
      <w:r w:rsidR="00591A02" w:rsidRPr="00EC13EE">
        <w:rPr>
          <w:rFonts w:asciiTheme="majorHAnsi" w:hAnsiTheme="majorHAnsi" w:cs="Tahoma"/>
          <w:color w:val="222222"/>
          <w:sz w:val="22"/>
          <w:szCs w:val="22"/>
          <w:shd w:val="clear" w:color="auto" w:fill="FFFFFF"/>
        </w:rPr>
        <w:t xml:space="preserve"> </w:t>
      </w:r>
      <w:r w:rsidR="00353A16" w:rsidRPr="00EC13EE">
        <w:rPr>
          <w:rFonts w:asciiTheme="majorHAnsi" w:hAnsiTheme="majorHAnsi" w:cs="Tahoma"/>
          <w:color w:val="222222"/>
          <w:sz w:val="22"/>
          <w:szCs w:val="22"/>
          <w:shd w:val="clear" w:color="auto" w:fill="FFFFFF"/>
        </w:rPr>
        <w:t>adult</w:t>
      </w:r>
      <w:r w:rsidR="001F34F1" w:rsidRPr="00EC13EE">
        <w:rPr>
          <w:rFonts w:asciiTheme="majorHAnsi" w:hAnsiTheme="majorHAnsi" w:cs="Tahoma"/>
          <w:color w:val="222222"/>
          <w:sz w:val="22"/>
          <w:szCs w:val="22"/>
          <w:shd w:val="clear" w:color="auto" w:fill="FFFFFF"/>
        </w:rPr>
        <w:t>hood</w:t>
      </w:r>
      <w:r w:rsidR="00E060FD" w:rsidRPr="00EC13EE">
        <w:rPr>
          <w:rFonts w:asciiTheme="majorHAnsi" w:hAnsiTheme="majorHAnsi" w:cs="Tahoma"/>
          <w:color w:val="222222"/>
          <w:sz w:val="22"/>
          <w:szCs w:val="22"/>
          <w:shd w:val="clear" w:color="auto" w:fill="FFFFFF"/>
        </w:rPr>
        <w:t>.</w:t>
      </w:r>
    </w:p>
    <w:p w14:paraId="0039D99B" w14:textId="77777777" w:rsidR="004C546D" w:rsidRPr="007957A7" w:rsidRDefault="00943D3F" w:rsidP="00604664">
      <w:pPr>
        <w:spacing w:before="240"/>
        <w:jc w:val="both"/>
        <w:rPr>
          <w:rFonts w:asciiTheme="majorHAnsi" w:hAnsiTheme="majorHAnsi" w:cs="Arial"/>
          <w:b/>
          <w:sz w:val="22"/>
          <w:szCs w:val="22"/>
        </w:rPr>
      </w:pPr>
      <w:r w:rsidRPr="007957A7">
        <w:rPr>
          <w:rFonts w:asciiTheme="majorHAnsi" w:hAnsiTheme="majorHAnsi" w:cs="Arial"/>
          <w:b/>
          <w:sz w:val="22"/>
          <w:szCs w:val="22"/>
        </w:rPr>
        <w:lastRenderedPageBreak/>
        <w:t>R</w:t>
      </w:r>
      <w:r w:rsidR="005E5D9C" w:rsidRPr="007957A7">
        <w:rPr>
          <w:rFonts w:asciiTheme="majorHAnsi" w:hAnsiTheme="majorHAnsi" w:cs="Arial"/>
          <w:b/>
          <w:sz w:val="22"/>
          <w:szCs w:val="22"/>
        </w:rPr>
        <w:t>esults</w:t>
      </w:r>
    </w:p>
    <w:p w14:paraId="59F61320" w14:textId="05BFB9FE" w:rsidR="0025392E" w:rsidRDefault="0025392E" w:rsidP="00604664">
      <w:pPr>
        <w:spacing w:before="240"/>
        <w:jc w:val="both"/>
        <w:rPr>
          <w:rFonts w:asciiTheme="majorHAnsi" w:hAnsiTheme="majorHAnsi" w:cs="Arial"/>
          <w:sz w:val="22"/>
          <w:szCs w:val="22"/>
        </w:rPr>
      </w:pPr>
      <w:r w:rsidRPr="007957A7">
        <w:rPr>
          <w:rFonts w:asciiTheme="majorHAnsi" w:hAnsiTheme="majorHAnsi" w:cs="Arial"/>
          <w:sz w:val="22"/>
          <w:szCs w:val="22"/>
        </w:rPr>
        <w:t>We conducted two-stage</w:t>
      </w:r>
      <w:r w:rsidR="00690206">
        <w:rPr>
          <w:rFonts w:asciiTheme="majorHAnsi" w:hAnsiTheme="majorHAnsi" w:cs="Arial"/>
          <w:sz w:val="22"/>
          <w:szCs w:val="22"/>
        </w:rPr>
        <w:t xml:space="preserve"> </w:t>
      </w:r>
      <w:r w:rsidRPr="007957A7">
        <w:rPr>
          <w:rFonts w:asciiTheme="majorHAnsi" w:hAnsiTheme="majorHAnsi" w:cs="Arial"/>
          <w:sz w:val="22"/>
          <w:szCs w:val="22"/>
        </w:rPr>
        <w:t xml:space="preserve">meta-analyses of genome-wide association studies on six early growth traits: </w:t>
      </w:r>
      <w:r w:rsidRPr="007957A7">
        <w:rPr>
          <w:rFonts w:asciiTheme="majorHAnsi" w:hAnsiTheme="majorHAnsi" w:cs="Tahoma"/>
          <w:color w:val="222222"/>
          <w:sz w:val="22"/>
          <w:szCs w:val="22"/>
          <w:shd w:val="clear" w:color="auto" w:fill="FFFFFF"/>
        </w:rPr>
        <w:t>peak height velocity (PHV; cm/month), peak weight velocity (PWV; kg/month), age at adiposity peak (Age-AP; year), BMI at adiposity peak (BMI-AP, kg/m</w:t>
      </w:r>
      <w:r w:rsidRPr="007957A7">
        <w:rPr>
          <w:rFonts w:asciiTheme="majorHAnsi" w:hAnsiTheme="majorHAnsi" w:cs="Tahoma"/>
          <w:color w:val="222222"/>
          <w:sz w:val="22"/>
          <w:szCs w:val="22"/>
          <w:shd w:val="clear" w:color="auto" w:fill="FFFFFF"/>
          <w:vertAlign w:val="superscript"/>
        </w:rPr>
        <w:t>2</w:t>
      </w:r>
      <w:r w:rsidRPr="007957A7">
        <w:rPr>
          <w:rFonts w:asciiTheme="majorHAnsi" w:hAnsiTheme="majorHAnsi" w:cs="Tahoma"/>
          <w:color w:val="222222"/>
          <w:sz w:val="22"/>
          <w:szCs w:val="22"/>
          <w:shd w:val="clear" w:color="auto" w:fill="FFFFFF"/>
        </w:rPr>
        <w:t>), age at adiposity rebound (Age-AR; year),</w:t>
      </w:r>
      <w:r w:rsidR="00B62C19">
        <w:rPr>
          <w:rFonts w:asciiTheme="majorHAnsi" w:hAnsiTheme="majorHAnsi" w:cs="Tahoma"/>
          <w:color w:val="222222"/>
          <w:sz w:val="22"/>
          <w:szCs w:val="22"/>
          <w:shd w:val="clear" w:color="auto" w:fill="FFFFFF"/>
        </w:rPr>
        <w:t xml:space="preserve"> and</w:t>
      </w:r>
      <w:r w:rsidRPr="007957A7">
        <w:rPr>
          <w:rFonts w:asciiTheme="majorHAnsi" w:hAnsiTheme="majorHAnsi" w:cs="Tahoma"/>
          <w:color w:val="222222"/>
          <w:sz w:val="22"/>
          <w:szCs w:val="22"/>
          <w:shd w:val="clear" w:color="auto" w:fill="FFFFFF"/>
        </w:rPr>
        <w:t xml:space="preserve"> BMI at adiposity rebound (BMI-AR, kg/m</w:t>
      </w:r>
      <w:r w:rsidRPr="007957A7">
        <w:rPr>
          <w:rFonts w:asciiTheme="majorHAnsi" w:hAnsiTheme="majorHAnsi" w:cs="Tahoma"/>
          <w:color w:val="222222"/>
          <w:sz w:val="22"/>
          <w:szCs w:val="22"/>
          <w:shd w:val="clear" w:color="auto" w:fill="FFFFFF"/>
          <w:vertAlign w:val="superscript"/>
        </w:rPr>
        <w:t>2</w:t>
      </w:r>
      <w:r w:rsidRPr="007957A7">
        <w:rPr>
          <w:rFonts w:asciiTheme="majorHAnsi" w:hAnsiTheme="majorHAnsi" w:cs="Tahoma"/>
          <w:color w:val="222222"/>
          <w:sz w:val="22"/>
          <w:szCs w:val="22"/>
          <w:shd w:val="clear" w:color="auto" w:fill="FFFFFF"/>
        </w:rPr>
        <w:t xml:space="preserve">). </w:t>
      </w:r>
      <w:r w:rsidR="00031709" w:rsidRPr="007957A7">
        <w:rPr>
          <w:rFonts w:asciiTheme="majorHAnsi" w:hAnsiTheme="majorHAnsi" w:cs="Arial"/>
          <w:b/>
          <w:sz w:val="22"/>
          <w:szCs w:val="22"/>
        </w:rPr>
        <w:t xml:space="preserve">Supplementary </w:t>
      </w:r>
      <w:r w:rsidRPr="0012757F">
        <w:rPr>
          <w:rFonts w:asciiTheme="majorHAnsi" w:hAnsiTheme="majorHAnsi" w:cs="Tahoma"/>
          <w:b/>
          <w:color w:val="222222"/>
          <w:sz w:val="22"/>
          <w:szCs w:val="22"/>
          <w:shd w:val="clear" w:color="auto" w:fill="FFFFFF"/>
        </w:rPr>
        <w:t>Figure 2</w:t>
      </w:r>
      <w:r w:rsidRPr="007957A7">
        <w:rPr>
          <w:rFonts w:asciiTheme="majorHAnsi" w:hAnsiTheme="majorHAnsi" w:cs="Tahoma"/>
          <w:color w:val="222222"/>
          <w:sz w:val="22"/>
          <w:szCs w:val="22"/>
          <w:shd w:val="clear" w:color="auto" w:fill="FFFFFF"/>
        </w:rPr>
        <w:t xml:space="preserve"> summarizes </w:t>
      </w:r>
      <w:r w:rsidRPr="007957A7">
        <w:rPr>
          <w:rFonts w:asciiTheme="majorHAnsi" w:hAnsiTheme="majorHAnsi" w:cs="Arial"/>
          <w:sz w:val="22"/>
          <w:szCs w:val="22"/>
        </w:rPr>
        <w:t xml:space="preserve">the study design, while participant characteristics, genotyping arrays, imputation and quality control for the discovery and follow-up studies are presented in </w:t>
      </w:r>
      <w:r w:rsidRPr="007957A7">
        <w:rPr>
          <w:rFonts w:asciiTheme="majorHAnsi" w:hAnsiTheme="majorHAnsi" w:cs="Arial"/>
          <w:b/>
          <w:sz w:val="22"/>
          <w:szCs w:val="22"/>
        </w:rPr>
        <w:t xml:space="preserve">Supplementary Tables 1 and 2, and Supplementary Figure </w:t>
      </w:r>
      <w:r w:rsidR="006B05E1">
        <w:rPr>
          <w:rFonts w:asciiTheme="majorHAnsi" w:hAnsiTheme="majorHAnsi" w:cs="Arial"/>
          <w:b/>
          <w:sz w:val="22"/>
          <w:szCs w:val="22"/>
        </w:rPr>
        <w:t>3</w:t>
      </w:r>
      <w:r w:rsidRPr="007957A7">
        <w:rPr>
          <w:rFonts w:asciiTheme="majorHAnsi" w:hAnsiTheme="majorHAnsi" w:cs="Arial"/>
          <w:sz w:val="22"/>
          <w:szCs w:val="22"/>
        </w:rPr>
        <w:t xml:space="preserve">. </w:t>
      </w:r>
      <w:r w:rsidRPr="007957A7">
        <w:rPr>
          <w:rFonts w:asciiTheme="majorHAnsi" w:hAnsiTheme="majorHAnsi" w:cs="Tahoma"/>
          <w:color w:val="222222"/>
          <w:sz w:val="22"/>
          <w:szCs w:val="22"/>
          <w:shd w:val="clear" w:color="auto" w:fill="FFFFFF"/>
        </w:rPr>
        <w:t>In the discovery stage</w:t>
      </w:r>
      <w:r w:rsidRPr="007957A7">
        <w:rPr>
          <w:rFonts w:asciiTheme="majorHAnsi" w:hAnsiTheme="majorHAnsi" w:cs="Arial"/>
          <w:sz w:val="22"/>
          <w:szCs w:val="22"/>
        </w:rPr>
        <w:t xml:space="preserve"> </w:t>
      </w:r>
      <w:r w:rsidRPr="007957A7">
        <w:rPr>
          <w:rFonts w:asciiTheme="majorHAnsi" w:hAnsiTheme="majorHAnsi" w:cs="Tahoma"/>
          <w:color w:val="222222"/>
          <w:sz w:val="22"/>
          <w:szCs w:val="22"/>
          <w:shd w:val="clear" w:color="auto" w:fill="FFFFFF"/>
        </w:rPr>
        <w:t>(stage 1), we meta-analyzed GWAS</w:t>
      </w:r>
      <w:r w:rsidRPr="007957A7">
        <w:rPr>
          <w:rFonts w:asciiTheme="majorHAnsi" w:hAnsiTheme="majorHAnsi" w:cs="Arial"/>
          <w:sz w:val="22"/>
          <w:szCs w:val="22"/>
        </w:rPr>
        <w:t xml:space="preserve"> from four population-based studies comprising between 6,051 to 7,215 term-born children of European ancestry that had both genetic and early growth trait data (stage 1; </w:t>
      </w:r>
      <w:r w:rsidRPr="007957A7">
        <w:rPr>
          <w:rFonts w:asciiTheme="majorHAnsi" w:hAnsiTheme="majorHAnsi" w:cs="Arial"/>
          <w:b/>
          <w:sz w:val="22"/>
          <w:szCs w:val="22"/>
        </w:rPr>
        <w:t>Online Methods</w:t>
      </w:r>
      <w:r w:rsidRPr="007957A7">
        <w:rPr>
          <w:rFonts w:asciiTheme="majorHAnsi" w:hAnsiTheme="majorHAnsi" w:cs="Arial"/>
          <w:sz w:val="22"/>
          <w:szCs w:val="22"/>
        </w:rPr>
        <w:t xml:space="preserve">, </w:t>
      </w:r>
      <w:r w:rsidRPr="007957A7">
        <w:rPr>
          <w:rFonts w:asciiTheme="majorHAnsi" w:hAnsiTheme="majorHAnsi" w:cs="Arial"/>
          <w:b/>
          <w:sz w:val="22"/>
          <w:szCs w:val="22"/>
        </w:rPr>
        <w:t>Supplementary Table 1,</w:t>
      </w:r>
      <w:r w:rsidRPr="007957A7">
        <w:rPr>
          <w:rFonts w:asciiTheme="majorHAnsi" w:hAnsiTheme="majorHAnsi" w:cs="Arial"/>
          <w:sz w:val="22"/>
          <w:szCs w:val="22"/>
        </w:rPr>
        <w:t xml:space="preserve"> </w:t>
      </w:r>
      <w:r w:rsidRPr="007957A7">
        <w:rPr>
          <w:rFonts w:asciiTheme="majorHAnsi" w:hAnsiTheme="majorHAnsi" w:cs="Arial"/>
          <w:b/>
          <w:sz w:val="22"/>
          <w:szCs w:val="22"/>
        </w:rPr>
        <w:t xml:space="preserve">Supplementary Figure </w:t>
      </w:r>
      <w:r w:rsidR="006B05E1">
        <w:rPr>
          <w:rFonts w:asciiTheme="majorHAnsi" w:hAnsiTheme="majorHAnsi" w:cs="Arial"/>
          <w:b/>
          <w:sz w:val="22"/>
          <w:szCs w:val="22"/>
        </w:rPr>
        <w:t>4</w:t>
      </w:r>
      <w:r w:rsidRPr="007957A7">
        <w:rPr>
          <w:rFonts w:asciiTheme="majorHAnsi" w:hAnsiTheme="majorHAnsi" w:cs="Arial"/>
          <w:sz w:val="22"/>
          <w:szCs w:val="22"/>
        </w:rPr>
        <w:t xml:space="preserve">). From the stage 1 inverse variance meta-analyses, we selected a total of 8 loci with either </w:t>
      </w:r>
      <w:r w:rsidRPr="007957A7">
        <w:rPr>
          <w:rFonts w:asciiTheme="majorHAnsi" w:hAnsiTheme="majorHAnsi"/>
          <w:i/>
          <w:sz w:val="22"/>
          <w:szCs w:val="22"/>
        </w:rPr>
        <w:t>P</w:t>
      </w:r>
      <w:r w:rsidRPr="007957A7">
        <w:rPr>
          <w:rFonts w:asciiTheme="majorHAnsi" w:hAnsiTheme="majorHAnsi" w:cs="Arial"/>
          <w:sz w:val="22"/>
          <w:szCs w:val="22"/>
        </w:rPr>
        <w:t xml:space="preserve"> &lt; 1 x 10</w:t>
      </w:r>
      <w:r w:rsidRPr="007957A7">
        <w:rPr>
          <w:rFonts w:asciiTheme="majorHAnsi" w:hAnsiTheme="majorHAnsi" w:cs="Arial"/>
          <w:sz w:val="22"/>
          <w:szCs w:val="22"/>
          <w:vertAlign w:val="superscript"/>
        </w:rPr>
        <w:t>-7</w:t>
      </w:r>
      <w:r w:rsidRPr="007957A7">
        <w:rPr>
          <w:rFonts w:asciiTheme="majorHAnsi" w:hAnsiTheme="majorHAnsi" w:cs="Arial"/>
          <w:sz w:val="22"/>
          <w:szCs w:val="22"/>
        </w:rPr>
        <w:t xml:space="preserve"> or with </w:t>
      </w:r>
      <w:r w:rsidRPr="007957A7">
        <w:rPr>
          <w:rFonts w:asciiTheme="majorHAnsi" w:hAnsiTheme="majorHAnsi" w:cs="Arial"/>
          <w:i/>
          <w:sz w:val="22"/>
          <w:szCs w:val="22"/>
        </w:rPr>
        <w:t>P</w:t>
      </w:r>
      <w:r w:rsidRPr="007957A7">
        <w:rPr>
          <w:rFonts w:asciiTheme="majorHAnsi" w:hAnsiTheme="majorHAnsi" w:cs="Arial"/>
          <w:sz w:val="22"/>
          <w:szCs w:val="22"/>
        </w:rPr>
        <w:t xml:space="preserve"> &lt; 1 x 10</w:t>
      </w:r>
      <w:r w:rsidRPr="007957A7">
        <w:rPr>
          <w:rFonts w:asciiTheme="majorHAnsi" w:hAnsiTheme="majorHAnsi" w:cs="Arial"/>
          <w:sz w:val="22"/>
          <w:szCs w:val="22"/>
          <w:vertAlign w:val="superscript"/>
        </w:rPr>
        <w:t>-5</w:t>
      </w:r>
      <w:r w:rsidRPr="007957A7">
        <w:rPr>
          <w:rFonts w:asciiTheme="majorHAnsi" w:hAnsiTheme="majorHAnsi" w:cs="Arial"/>
          <w:sz w:val="22"/>
          <w:szCs w:val="22"/>
        </w:rPr>
        <w:t xml:space="preserve"> in/near genes known to be associated with obesity and metabolic traits in published GWAS or candidate gene studies (</w:t>
      </w:r>
      <w:r w:rsidRPr="007957A7">
        <w:rPr>
          <w:rFonts w:asciiTheme="majorHAnsi" w:hAnsiTheme="majorHAnsi" w:cs="Arial"/>
          <w:b/>
          <w:sz w:val="22"/>
          <w:szCs w:val="22"/>
        </w:rPr>
        <w:t>Supplementary Table 3</w:t>
      </w:r>
      <w:r w:rsidRPr="007957A7">
        <w:rPr>
          <w:rFonts w:asciiTheme="majorHAnsi" w:hAnsiTheme="majorHAnsi" w:cs="Arial"/>
          <w:sz w:val="22"/>
          <w:szCs w:val="22"/>
        </w:rPr>
        <w:t>). In s</w:t>
      </w:r>
      <w:r w:rsidR="007D08ED">
        <w:rPr>
          <w:rFonts w:asciiTheme="majorHAnsi" w:hAnsiTheme="majorHAnsi" w:cs="Arial"/>
          <w:sz w:val="22"/>
          <w:szCs w:val="22"/>
        </w:rPr>
        <w:t xml:space="preserve">tage 2 </w:t>
      </w:r>
      <w:r w:rsidR="00880EFF">
        <w:rPr>
          <w:rFonts w:asciiTheme="majorHAnsi" w:hAnsiTheme="majorHAnsi" w:cs="Arial"/>
          <w:sz w:val="22"/>
          <w:szCs w:val="22"/>
        </w:rPr>
        <w:t xml:space="preserve">of </w:t>
      </w:r>
      <w:r w:rsidR="00B62C19">
        <w:rPr>
          <w:rFonts w:asciiTheme="majorHAnsi" w:hAnsiTheme="majorHAnsi" w:cs="Arial"/>
          <w:sz w:val="22"/>
          <w:szCs w:val="22"/>
        </w:rPr>
        <w:t xml:space="preserve">the </w:t>
      </w:r>
      <w:r w:rsidR="007D08ED">
        <w:rPr>
          <w:rFonts w:asciiTheme="majorHAnsi" w:hAnsiTheme="majorHAnsi" w:cs="Arial"/>
          <w:sz w:val="22"/>
          <w:szCs w:val="22"/>
        </w:rPr>
        <w:t>meta-analysis, we follow</w:t>
      </w:r>
      <w:r w:rsidR="00880EFF">
        <w:rPr>
          <w:rFonts w:asciiTheme="majorHAnsi" w:hAnsiTheme="majorHAnsi" w:cs="Arial"/>
          <w:sz w:val="22"/>
          <w:szCs w:val="22"/>
        </w:rPr>
        <w:t>ed</w:t>
      </w:r>
      <w:r w:rsidR="007D08ED">
        <w:rPr>
          <w:rFonts w:asciiTheme="majorHAnsi" w:hAnsiTheme="majorHAnsi" w:cs="Arial"/>
          <w:sz w:val="22"/>
          <w:szCs w:val="22"/>
        </w:rPr>
        <w:t xml:space="preserve">-up </w:t>
      </w:r>
      <w:r w:rsidR="00880EFF">
        <w:rPr>
          <w:rFonts w:asciiTheme="majorHAnsi" w:hAnsiTheme="majorHAnsi" w:cs="Arial"/>
          <w:sz w:val="22"/>
          <w:szCs w:val="22"/>
        </w:rPr>
        <w:t>these results</w:t>
      </w:r>
      <w:r w:rsidRPr="007957A7">
        <w:rPr>
          <w:rFonts w:asciiTheme="majorHAnsi" w:hAnsiTheme="majorHAnsi" w:cs="Arial"/>
          <w:sz w:val="22"/>
          <w:szCs w:val="22"/>
        </w:rPr>
        <w:t xml:space="preserve"> in up to 16,550 term-born children from up to 11 additional studies (stage 2; </w:t>
      </w:r>
      <w:r w:rsidRPr="007957A7">
        <w:rPr>
          <w:rFonts w:asciiTheme="majorHAnsi" w:hAnsiTheme="majorHAnsi" w:cs="Arial"/>
          <w:b/>
          <w:sz w:val="22"/>
          <w:szCs w:val="22"/>
        </w:rPr>
        <w:t>Online Methods, Supplementary Table 2</w:t>
      </w:r>
      <w:r w:rsidRPr="007957A7">
        <w:rPr>
          <w:rFonts w:asciiTheme="majorHAnsi" w:hAnsiTheme="majorHAnsi" w:cs="Arial"/>
          <w:sz w:val="22"/>
          <w:szCs w:val="22"/>
        </w:rPr>
        <w:t xml:space="preserve">). In the combined stage 1+2 meta-analysis of the discovery and follow-up studies (including up to 22,769 children), we identified </w:t>
      </w:r>
      <w:r w:rsidR="00B62C19">
        <w:rPr>
          <w:rFonts w:asciiTheme="majorHAnsi" w:hAnsiTheme="majorHAnsi" w:cs="Arial"/>
          <w:sz w:val="22"/>
          <w:szCs w:val="22"/>
        </w:rPr>
        <w:t>a</w:t>
      </w:r>
      <w:r w:rsidR="00B62C19" w:rsidRPr="007957A7">
        <w:rPr>
          <w:rFonts w:asciiTheme="majorHAnsi" w:hAnsiTheme="majorHAnsi" w:cs="Arial"/>
          <w:sz w:val="22"/>
          <w:szCs w:val="22"/>
        </w:rPr>
        <w:t xml:space="preserve"> </w:t>
      </w:r>
      <w:r w:rsidRPr="007957A7">
        <w:rPr>
          <w:rFonts w:asciiTheme="majorHAnsi" w:hAnsiTheme="majorHAnsi" w:cs="Arial"/>
          <w:sz w:val="22"/>
          <w:szCs w:val="22"/>
        </w:rPr>
        <w:t>common variant</w:t>
      </w:r>
      <w:r w:rsidR="00B62C19">
        <w:rPr>
          <w:rFonts w:asciiTheme="majorHAnsi" w:hAnsiTheme="majorHAnsi" w:cs="Arial"/>
          <w:sz w:val="22"/>
          <w:szCs w:val="22"/>
        </w:rPr>
        <w:t xml:space="preserve"> in each</w:t>
      </w:r>
      <w:r w:rsidRPr="007957A7">
        <w:rPr>
          <w:rFonts w:asciiTheme="majorHAnsi" w:hAnsiTheme="majorHAnsi" w:cs="Arial"/>
          <w:sz w:val="22"/>
          <w:szCs w:val="22"/>
        </w:rPr>
        <w:t xml:space="preserve"> </w:t>
      </w:r>
      <w:r w:rsidR="00B62C19">
        <w:rPr>
          <w:rFonts w:asciiTheme="majorHAnsi" w:hAnsiTheme="majorHAnsi" w:cs="Arial"/>
          <w:sz w:val="22"/>
          <w:szCs w:val="22"/>
        </w:rPr>
        <w:t>of</w:t>
      </w:r>
      <w:r w:rsidR="00B62C19" w:rsidRPr="007957A7">
        <w:rPr>
          <w:rFonts w:asciiTheme="majorHAnsi" w:hAnsiTheme="majorHAnsi" w:cs="Arial"/>
          <w:sz w:val="22"/>
          <w:szCs w:val="22"/>
        </w:rPr>
        <w:t xml:space="preserve"> </w:t>
      </w:r>
      <w:r w:rsidRPr="007957A7">
        <w:rPr>
          <w:rFonts w:asciiTheme="majorHAnsi" w:hAnsiTheme="majorHAnsi" w:cs="Arial"/>
          <w:sz w:val="22"/>
          <w:szCs w:val="22"/>
        </w:rPr>
        <w:t>four independent loci</w:t>
      </w:r>
      <w:r w:rsidR="00B62C19">
        <w:rPr>
          <w:rFonts w:asciiTheme="majorHAnsi" w:hAnsiTheme="majorHAnsi" w:cs="Arial"/>
          <w:sz w:val="22"/>
          <w:szCs w:val="22"/>
        </w:rPr>
        <w:t>,</w:t>
      </w:r>
      <w:r w:rsidRPr="007957A7">
        <w:rPr>
          <w:rFonts w:asciiTheme="majorHAnsi" w:hAnsiTheme="majorHAnsi" w:cs="Arial"/>
          <w:sz w:val="22"/>
          <w:szCs w:val="22"/>
        </w:rPr>
        <w:t xml:space="preserve"> associated at </w:t>
      </w:r>
      <w:r w:rsidRPr="007957A7">
        <w:rPr>
          <w:rFonts w:asciiTheme="majorHAnsi" w:hAnsiTheme="majorHAnsi"/>
          <w:i/>
          <w:sz w:val="22"/>
          <w:szCs w:val="22"/>
        </w:rPr>
        <w:t>P</w:t>
      </w:r>
      <w:r w:rsidRPr="007957A7">
        <w:rPr>
          <w:rFonts w:asciiTheme="majorHAnsi" w:hAnsiTheme="majorHAnsi" w:cs="Arial"/>
          <w:sz w:val="22"/>
          <w:szCs w:val="22"/>
        </w:rPr>
        <w:t xml:space="preserve"> &lt; 5 x 10</w:t>
      </w:r>
      <w:r w:rsidRPr="007957A7">
        <w:rPr>
          <w:rFonts w:asciiTheme="majorHAnsi" w:hAnsiTheme="majorHAnsi" w:cs="Arial"/>
          <w:sz w:val="22"/>
          <w:szCs w:val="22"/>
          <w:vertAlign w:val="superscript"/>
        </w:rPr>
        <w:t>-8</w:t>
      </w:r>
      <w:r w:rsidRPr="007957A7">
        <w:rPr>
          <w:rFonts w:asciiTheme="majorHAnsi" w:hAnsiTheme="majorHAnsi" w:cs="Arial"/>
          <w:sz w:val="22"/>
          <w:szCs w:val="22"/>
        </w:rPr>
        <w:t xml:space="preserve"> with one or more of the early growth </w:t>
      </w:r>
      <w:r w:rsidR="00324C9C">
        <w:rPr>
          <w:rFonts w:asciiTheme="majorHAnsi" w:hAnsiTheme="majorHAnsi" w:cs="Arial"/>
          <w:sz w:val="22"/>
          <w:szCs w:val="22"/>
        </w:rPr>
        <w:t>traits</w:t>
      </w:r>
      <w:r w:rsidRPr="007957A7">
        <w:rPr>
          <w:rFonts w:asciiTheme="majorHAnsi" w:hAnsiTheme="majorHAnsi" w:cs="Arial"/>
          <w:sz w:val="22"/>
          <w:szCs w:val="22"/>
        </w:rPr>
        <w:t xml:space="preserve"> (</w:t>
      </w:r>
      <w:r w:rsidRPr="007957A7">
        <w:rPr>
          <w:rFonts w:asciiTheme="majorHAnsi" w:hAnsiTheme="majorHAnsi" w:cs="Arial"/>
          <w:b/>
          <w:bCs/>
          <w:sz w:val="22"/>
          <w:szCs w:val="22"/>
        </w:rPr>
        <w:t xml:space="preserve">Table 1, Figure 3, Supplementary Figure </w:t>
      </w:r>
      <w:r w:rsidR="006B05E1">
        <w:rPr>
          <w:rFonts w:asciiTheme="majorHAnsi" w:hAnsiTheme="majorHAnsi" w:cs="Arial"/>
          <w:b/>
          <w:bCs/>
          <w:sz w:val="22"/>
          <w:szCs w:val="22"/>
        </w:rPr>
        <w:t>5</w:t>
      </w:r>
      <w:r w:rsidRPr="007957A7">
        <w:rPr>
          <w:rFonts w:asciiTheme="majorHAnsi" w:hAnsiTheme="majorHAnsi" w:cs="Arial"/>
          <w:b/>
          <w:bCs/>
          <w:sz w:val="22"/>
          <w:szCs w:val="22"/>
        </w:rPr>
        <w:t>)</w:t>
      </w:r>
      <w:r w:rsidRPr="007957A7">
        <w:rPr>
          <w:rFonts w:asciiTheme="majorHAnsi" w:hAnsiTheme="majorHAnsi" w:cs="Arial"/>
          <w:sz w:val="22"/>
          <w:szCs w:val="22"/>
        </w:rPr>
        <w:t xml:space="preserve">. </w:t>
      </w:r>
    </w:p>
    <w:p w14:paraId="465DC39C" w14:textId="5F93FABB" w:rsidR="006F38FE" w:rsidRPr="007957A7" w:rsidRDefault="00BA7BCE" w:rsidP="00604664">
      <w:pPr>
        <w:spacing w:before="240"/>
        <w:jc w:val="both"/>
        <w:rPr>
          <w:rFonts w:asciiTheme="majorHAnsi" w:hAnsiTheme="majorHAnsi" w:cs="Arial"/>
          <w:b/>
          <w:sz w:val="22"/>
          <w:szCs w:val="22"/>
        </w:rPr>
      </w:pPr>
      <w:r>
        <w:rPr>
          <w:rFonts w:asciiTheme="majorHAnsi" w:hAnsiTheme="majorHAnsi" w:cs="Arial"/>
          <w:b/>
          <w:sz w:val="22"/>
          <w:szCs w:val="22"/>
        </w:rPr>
        <w:t>Adiposity rebound</w:t>
      </w:r>
      <w:r w:rsidRPr="007957A7" w:rsidDel="00975C53">
        <w:rPr>
          <w:rFonts w:asciiTheme="majorHAnsi" w:hAnsiTheme="majorHAnsi" w:cs="Arial"/>
          <w:b/>
          <w:sz w:val="22"/>
          <w:szCs w:val="22"/>
        </w:rPr>
        <w:t xml:space="preserve"> </w:t>
      </w:r>
      <w:r w:rsidR="00975C53">
        <w:rPr>
          <w:rFonts w:asciiTheme="majorHAnsi" w:hAnsiTheme="majorHAnsi" w:cs="Arial"/>
          <w:b/>
          <w:sz w:val="22"/>
          <w:szCs w:val="22"/>
        </w:rPr>
        <w:t>SNPs associate with adult BMI</w:t>
      </w:r>
    </w:p>
    <w:p w14:paraId="12FB5AD7" w14:textId="7FBDDDAA" w:rsidR="00D31E14" w:rsidRPr="00635B9B" w:rsidRDefault="00975C53" w:rsidP="00A32793">
      <w:pPr>
        <w:spacing w:after="0"/>
        <w:jc w:val="both"/>
        <w:rPr>
          <w:rFonts w:asciiTheme="majorHAnsi" w:hAnsiTheme="majorHAnsi" w:cs="Arial"/>
          <w:sz w:val="22"/>
          <w:szCs w:val="22"/>
          <w:lang w:val="en-GB"/>
        </w:rPr>
      </w:pPr>
      <w:r>
        <w:rPr>
          <w:rFonts w:asciiTheme="majorHAnsi" w:hAnsiTheme="majorHAnsi" w:cs="Arial"/>
          <w:sz w:val="22"/>
          <w:szCs w:val="22"/>
        </w:rPr>
        <w:t xml:space="preserve">Three of the four SNPs were associated with age and BMI at adiposity rebound. </w:t>
      </w:r>
      <w:r w:rsidR="00BA7BCE">
        <w:rPr>
          <w:rFonts w:asciiTheme="majorHAnsi" w:hAnsiTheme="majorHAnsi" w:cs="Arial"/>
          <w:sz w:val="22"/>
          <w:szCs w:val="22"/>
        </w:rPr>
        <w:t>These</w:t>
      </w:r>
      <w:r w:rsidR="00BA7BCE" w:rsidRPr="007957A7">
        <w:rPr>
          <w:rFonts w:asciiTheme="majorHAnsi" w:hAnsiTheme="majorHAnsi" w:cs="Arial"/>
          <w:sz w:val="22"/>
          <w:szCs w:val="22"/>
        </w:rPr>
        <w:t xml:space="preserve"> 3 GWAS variants were previously </w:t>
      </w:r>
      <w:r w:rsidR="00BA7BCE" w:rsidRPr="002C063E">
        <w:rPr>
          <w:rFonts w:asciiTheme="majorHAnsi" w:hAnsiTheme="majorHAnsi" w:cs="Arial"/>
          <w:sz w:val="22"/>
          <w:szCs w:val="22"/>
        </w:rPr>
        <w:t>associated</w:t>
      </w:r>
      <w:r w:rsidR="0090056E" w:rsidRPr="002C063E">
        <w:rPr>
          <w:rFonts w:asciiTheme="majorHAnsi" w:hAnsiTheme="majorHAnsi" w:cs="Arial"/>
          <w:sz w:val="22"/>
          <w:szCs w:val="22"/>
        </w:rPr>
        <w:t xml:space="preserve"> </w:t>
      </w:r>
      <w:r w:rsidR="0090056E" w:rsidRPr="00635B9B">
        <w:rPr>
          <w:rFonts w:asciiTheme="majorHAnsi" w:hAnsiTheme="majorHAnsi" w:cs="Arial"/>
          <w:sz w:val="22"/>
          <w:szCs w:val="22"/>
        </w:rPr>
        <w:t>(P&lt;5x10</w:t>
      </w:r>
      <w:r w:rsidR="0090056E" w:rsidRPr="00635B9B">
        <w:rPr>
          <w:rFonts w:asciiTheme="majorHAnsi" w:hAnsiTheme="majorHAnsi" w:cs="Arial"/>
          <w:sz w:val="22"/>
          <w:szCs w:val="22"/>
          <w:vertAlign w:val="superscript"/>
        </w:rPr>
        <w:t>-8</w:t>
      </w:r>
      <w:r w:rsidR="0090056E" w:rsidRPr="00635B9B">
        <w:rPr>
          <w:rFonts w:asciiTheme="majorHAnsi" w:hAnsiTheme="majorHAnsi" w:cs="Arial"/>
          <w:sz w:val="22"/>
          <w:szCs w:val="22"/>
        </w:rPr>
        <w:t xml:space="preserve">) </w:t>
      </w:r>
      <w:r w:rsidR="00BA7BCE" w:rsidRPr="002C063E">
        <w:rPr>
          <w:rFonts w:asciiTheme="majorHAnsi" w:hAnsiTheme="majorHAnsi" w:cs="Arial"/>
          <w:sz w:val="22"/>
          <w:szCs w:val="22"/>
        </w:rPr>
        <w:t>with</w:t>
      </w:r>
      <w:r w:rsidR="00BA7BCE" w:rsidRPr="007957A7">
        <w:rPr>
          <w:rFonts w:asciiTheme="majorHAnsi" w:hAnsiTheme="majorHAnsi" w:cs="Arial"/>
          <w:sz w:val="22"/>
          <w:szCs w:val="22"/>
        </w:rPr>
        <w:t xml:space="preserve"> adult BMI and adult weight in the literature</w:t>
      </w:r>
      <w:r w:rsidR="00BA7BCE">
        <w:rPr>
          <w:rFonts w:asciiTheme="majorHAnsi" w:hAnsiTheme="majorHAnsi" w:cs="Arial"/>
          <w:sz w:val="22"/>
          <w:szCs w:val="22"/>
        </w:rPr>
        <w:t xml:space="preserve"> </w:t>
      </w:r>
      <w:r w:rsidR="00BA7BCE" w:rsidRPr="007957A7">
        <w:rPr>
          <w:rFonts w:asciiTheme="majorHAnsi" w:hAnsiTheme="majorHAnsi" w:cs="Arial"/>
          <w:sz w:val="22"/>
          <w:szCs w:val="22"/>
        </w:rPr>
        <w:t>(</w:t>
      </w:r>
      <w:r w:rsidR="00BA7BCE" w:rsidRPr="007957A7">
        <w:rPr>
          <w:rFonts w:asciiTheme="majorHAnsi" w:hAnsiTheme="majorHAnsi" w:cs="Arial"/>
          <w:b/>
          <w:sz w:val="22"/>
          <w:szCs w:val="22"/>
        </w:rPr>
        <w:t>Supplementary Table 4</w:t>
      </w:r>
      <w:r w:rsidR="00BA7BCE" w:rsidRPr="007957A7">
        <w:rPr>
          <w:rFonts w:asciiTheme="majorHAnsi" w:hAnsiTheme="majorHAnsi" w:cs="Arial"/>
          <w:sz w:val="22"/>
          <w:szCs w:val="22"/>
        </w:rPr>
        <w:t xml:space="preserve">) and in the UK Biobank </w:t>
      </w:r>
      <w:r w:rsidR="00BA7BCE" w:rsidRPr="002C063E">
        <w:rPr>
          <w:rFonts w:asciiTheme="majorHAnsi" w:hAnsiTheme="majorHAnsi" w:cs="Arial"/>
          <w:sz w:val="22"/>
          <w:szCs w:val="22"/>
        </w:rPr>
        <w:t>PheWAS</w:t>
      </w:r>
      <w:r w:rsidR="0090056E" w:rsidRPr="00635B9B">
        <w:rPr>
          <w:rFonts w:asciiTheme="majorHAnsi" w:hAnsiTheme="majorHAnsi" w:cs="Arial"/>
          <w:sz w:val="22"/>
          <w:szCs w:val="22"/>
        </w:rPr>
        <w:fldChar w:fldCharType="begin"/>
      </w:r>
      <w:r w:rsidR="0090056E" w:rsidRPr="00635B9B">
        <w:rPr>
          <w:rFonts w:asciiTheme="majorHAnsi" w:hAnsiTheme="majorHAnsi" w:cs="Arial"/>
          <w:sz w:val="22"/>
          <w:szCs w:val="22"/>
        </w:rPr>
        <w:instrText xml:space="preserve"> ADDIN EN.CITE &lt;EndNote&gt;&lt;Cite&gt;&lt;Author&gt;Canela-Xandri&lt;/Author&gt;&lt;Year&gt;2017&lt;/Year&gt;&lt;RecNum&gt;174&lt;/RecNum&gt;&lt;DisplayText&gt;[9]&lt;/DisplayText&gt;&lt;record&gt;&lt;rec-number&gt;174&lt;/rec-number&gt;&lt;foreign-keys&gt;&lt;key app="EN" db-id="tvzsxtsr1st0w8ev9x1pp2zvfz22xr9as5vv" timestamp="1533725004"&gt;174&lt;/key&gt;&lt;/foreign-keys&gt;&lt;ref-type name="Journal Article"&gt;17&lt;/ref-type&gt;&lt;contributors&gt;&lt;authors&gt;&lt;author&gt;Canela-Xandri, Oriol&lt;/author&gt;&lt;author&gt;Rawlik, Konrad&lt;/author&gt;&lt;author&gt;Tenesa, Albert&lt;/author&gt;&lt;/authors&gt;&lt;/contributors&gt;&lt;titles&gt;&lt;title&gt;An atlas of genetic associations in UK Biobank&lt;/title&gt;&lt;secondary-title&gt;bioRxiv&lt;/secondary-title&gt;&lt;/titles&gt;&lt;periodical&gt;&lt;full-title&gt;bioRxiv&lt;/full-title&gt;&lt;/periodical&gt;&lt;dates&gt;&lt;year&gt;2017&lt;/year&gt;&lt;/dates&gt;&lt;urls&gt;&lt;related-urls&gt;&lt;url&gt;https://www.biorxiv.org/content/biorxiv/early/2017/08/16/176834.full.pdf&lt;/url&gt;&lt;/related-urls&gt;&lt;/urls&gt;&lt;electronic-resource-num&gt;10.1101/176834&lt;/electronic-resource-num&gt;&lt;/record&gt;&lt;/Cite&gt;&lt;/EndNote&gt;</w:instrText>
      </w:r>
      <w:r w:rsidR="0090056E" w:rsidRPr="00635B9B">
        <w:rPr>
          <w:rFonts w:asciiTheme="majorHAnsi" w:hAnsiTheme="majorHAnsi" w:cs="Arial"/>
          <w:sz w:val="22"/>
          <w:szCs w:val="22"/>
        </w:rPr>
        <w:fldChar w:fldCharType="separate"/>
      </w:r>
      <w:r w:rsidR="0090056E" w:rsidRPr="00635B9B">
        <w:rPr>
          <w:rFonts w:asciiTheme="majorHAnsi" w:hAnsiTheme="majorHAnsi" w:cs="Arial"/>
          <w:noProof/>
          <w:sz w:val="22"/>
          <w:szCs w:val="22"/>
        </w:rPr>
        <w:t>[</w:t>
      </w:r>
      <w:hyperlink w:anchor="_ENREF_9" w:tooltip="Canela-Xandri, 2017 #174" w:history="1">
        <w:r w:rsidR="009C72D5" w:rsidRPr="00635B9B">
          <w:rPr>
            <w:rFonts w:asciiTheme="majorHAnsi" w:hAnsiTheme="majorHAnsi" w:cs="Arial"/>
            <w:noProof/>
            <w:sz w:val="22"/>
            <w:szCs w:val="22"/>
          </w:rPr>
          <w:t>9</w:t>
        </w:r>
      </w:hyperlink>
      <w:r w:rsidR="0090056E" w:rsidRPr="00635B9B">
        <w:rPr>
          <w:rFonts w:asciiTheme="majorHAnsi" w:hAnsiTheme="majorHAnsi" w:cs="Arial"/>
          <w:noProof/>
          <w:sz w:val="22"/>
          <w:szCs w:val="22"/>
        </w:rPr>
        <w:t>]</w:t>
      </w:r>
      <w:r w:rsidR="0090056E" w:rsidRPr="00635B9B">
        <w:rPr>
          <w:rFonts w:asciiTheme="majorHAnsi" w:hAnsiTheme="majorHAnsi" w:cs="Arial"/>
          <w:sz w:val="22"/>
          <w:szCs w:val="22"/>
        </w:rPr>
        <w:fldChar w:fldCharType="end"/>
      </w:r>
      <w:r w:rsidR="00BA7BCE" w:rsidRPr="002C063E">
        <w:rPr>
          <w:rFonts w:asciiTheme="majorHAnsi" w:hAnsiTheme="majorHAnsi" w:cs="Arial"/>
          <w:sz w:val="22"/>
          <w:szCs w:val="22"/>
        </w:rPr>
        <w:t xml:space="preserve"> (</w:t>
      </w:r>
      <w:r w:rsidR="00BA7BCE" w:rsidRPr="007957A7">
        <w:rPr>
          <w:rFonts w:asciiTheme="majorHAnsi" w:hAnsiTheme="majorHAnsi" w:cs="Arial"/>
          <w:b/>
          <w:sz w:val="22"/>
          <w:szCs w:val="22"/>
        </w:rPr>
        <w:t>Supplementary Table 5</w:t>
      </w:r>
      <w:r w:rsidR="00BA7BCE" w:rsidRPr="007957A7">
        <w:rPr>
          <w:rFonts w:asciiTheme="majorHAnsi" w:hAnsiTheme="majorHAnsi" w:cs="Arial"/>
          <w:sz w:val="22"/>
          <w:szCs w:val="22"/>
        </w:rPr>
        <w:t>)</w:t>
      </w:r>
      <w:r w:rsidR="00DB6449">
        <w:rPr>
          <w:rFonts w:asciiTheme="majorHAnsi" w:hAnsiTheme="majorHAnsi" w:cs="Arial"/>
          <w:sz w:val="22"/>
          <w:szCs w:val="22"/>
        </w:rPr>
        <w:t>,</w:t>
      </w:r>
      <w:r w:rsidR="0090056E">
        <w:rPr>
          <w:rFonts w:asciiTheme="majorHAnsi" w:hAnsiTheme="majorHAnsi" w:cs="Arial"/>
          <w:sz w:val="22"/>
          <w:szCs w:val="22"/>
        </w:rPr>
        <w:t xml:space="preserve"> </w:t>
      </w:r>
      <w:r w:rsidR="0095419E">
        <w:rPr>
          <w:rFonts w:asciiTheme="majorHAnsi" w:hAnsiTheme="majorHAnsi" w:cs="Arial"/>
          <w:sz w:val="22"/>
          <w:szCs w:val="22"/>
        </w:rPr>
        <w:t>as well as</w:t>
      </w:r>
      <w:r w:rsidR="0090056E">
        <w:rPr>
          <w:rFonts w:asciiTheme="majorHAnsi" w:hAnsiTheme="majorHAnsi" w:cs="Arial"/>
          <w:sz w:val="22"/>
          <w:szCs w:val="22"/>
        </w:rPr>
        <w:t xml:space="preserve"> </w:t>
      </w:r>
      <w:r w:rsidR="00DB49F0">
        <w:rPr>
          <w:rFonts w:asciiTheme="majorHAnsi" w:hAnsiTheme="majorHAnsi" w:cs="Arial"/>
          <w:sz w:val="22"/>
          <w:szCs w:val="22"/>
        </w:rPr>
        <w:t>with several</w:t>
      </w:r>
      <w:r w:rsidR="0090056E">
        <w:rPr>
          <w:rFonts w:asciiTheme="majorHAnsi" w:hAnsiTheme="majorHAnsi" w:cs="Arial"/>
          <w:sz w:val="22"/>
          <w:szCs w:val="22"/>
        </w:rPr>
        <w:t xml:space="preserve"> adiposity-related phenotypes in </w:t>
      </w:r>
      <w:r w:rsidR="0090056E" w:rsidRPr="002C063E">
        <w:rPr>
          <w:rFonts w:asciiTheme="majorHAnsi" w:hAnsiTheme="majorHAnsi" w:cs="Arial"/>
          <w:sz w:val="22"/>
          <w:szCs w:val="22"/>
        </w:rPr>
        <w:t>PhenoScanne</w:t>
      </w:r>
      <w:r w:rsidR="00DB49F0">
        <w:rPr>
          <w:rFonts w:asciiTheme="majorHAnsi" w:hAnsiTheme="majorHAnsi" w:cs="Arial"/>
          <w:sz w:val="22"/>
          <w:szCs w:val="22"/>
        </w:rPr>
        <w:t>r</w:t>
      </w:r>
      <w:r w:rsidR="0090056E" w:rsidRPr="00635B9B">
        <w:rPr>
          <w:rFonts w:asciiTheme="majorHAnsi" w:hAnsiTheme="majorHAnsi" w:cs="Arial"/>
          <w:sz w:val="22"/>
          <w:szCs w:val="22"/>
        </w:rPr>
        <w:fldChar w:fldCharType="begin">
          <w:fldData xml:space="preserve">PEVuZE5vdGU+PENpdGU+PEF1dGhvcj5TdGFsZXk8L0F1dGhvcj48WWVhcj4yMDE2PC9ZZWFyPjxS
ZWNOdW0+MTA1PC9SZWNOdW0+PERpc3BsYXlUZXh0PlsxMF08L0Rpc3BsYXlUZXh0PjxyZWNvcmQ+
PHJlYy1udW1iZXI+MTA1PC9yZWMtbnVtYmVyPjxmb3JlaWduLWtleXM+PGtleSBhcHA9IkVOIiBk
Yi1pZD0idHZ6c3h0c3Ixc3Qwdzhldjl4MXBwMnp2ZnoyMnhyOWFzNXZ2IiB0aW1lc3RhbXA9IjE1
MzIzMzk3NjUiPjEwNTwva2V5PjwvZm9yZWlnbi1rZXlzPjxyZWYtdHlwZSBuYW1lPSJKb3VybmFs
IEFydGljbGUiPjE3PC9yZWYtdHlwZT48Y29udHJpYnV0b3JzPjxhdXRob3JzPjxhdXRob3I+U3Rh
bGV5LCBKLiBSLjwvYXV0aG9yPjxhdXRob3I+QmxhY2tzaGF3LCBKLjwvYXV0aG9yPjxhdXRob3I+
S2FtYXQsIE0uIEEuPC9hdXRob3I+PGF1dGhvcj5FbGxpcywgUy48L2F1dGhvcj48YXV0aG9yPlN1
cmVuZHJhbiwgUC48L2F1dGhvcj48YXV0aG9yPlN1biwgQi4gQi48L2F1dGhvcj48YXV0aG9yPlBh
dWwsIEQuIFMuPC9hdXRob3I+PGF1dGhvcj5GcmVpdGFnLCBELjwvYXV0aG9yPjxhdXRob3I+QnVy
Z2VzcywgUy48L2F1dGhvcj48YXV0aG9yPkRhbmVzaCwgSi48L2F1dGhvcj48YXV0aG9yPllvdW5n
LCBSLjwvYXV0aG9yPjxhdXRob3I+QnV0dGVyd29ydGgsIEEuIFMuPC9hdXRob3I+PC9hdXRob3Jz
PjwvY29udHJpYnV0b3JzPjxhdXRoLWFkZHJlc3M+Q2FyZGlvdmFzY3VsYXIgRXBpZGVtaW9sb2d5
IFVuaXQsIERlcGFydG1lbnQgb2YgUHVibGljIEhlYWx0aCBhbmQgUHJpbWFyeSBDYXJlLCBVbml2
ZXJzaXR5IG9mIENhbWJyaWRnZSwgQ2FtYnJpZGdlIENCMSA4Uk4sIFVLLiYjeEQ7Q2FyZGlvdmFz
Y3VsYXIgRXBpZGVtaW9sb2d5IFVuaXQsIERlcGFydG1lbnQgb2YgUHVibGljIEhlYWx0aCBhbmQg
UHJpbWFyeSBDYXJlLCBVbml2ZXJzaXR5IG9mIENhbWJyaWRnZSwgQ2FtYnJpZGdlIENCMSA4Uk4s
IFVLIFdlbGxjb21lIFRydXN0IFNhbmdlciBJbnN0aXR1dGUsIEhpbnh0b24gQ0IxMCAxU0EsIFVL
IE5JSFIgQmxvb2QgYW5kIFRyYW5zcGxhbnQgUmVzZWFyY2ggVW5pdCwgRGVwYXJ0bWVudCBvZiBQ
dWJsaWMgSGVhbHRoIGFuZCBQcmltYXJ5IENhcmUsIFVuaXZlcnNpdHkgb2YgQ2FtYnJpZGdlLCBD
YW1icmlkZ2UgQ0IxIDhSTiwgVUsuJiN4RDtDYXJkaW92YXNjdWxhciBFcGlkZW1pb2xvZ3kgVW5p
dCwgRGVwYXJ0bWVudCBvZiBQdWJsaWMgSGVhbHRoIGFuZCBQcmltYXJ5IENhcmUsIFVuaXZlcnNp
dHkgb2YgQ2FtYnJpZGdlLCBDYW1icmlkZ2UgQ0IxIDhSTiwgVUsgUm9iZXJ0c29uIENlbnRyZSBm
b3IgQmlvc3RhdGlzdGljcywgVW5pdmVyc2l0eSBvZiBHbGFzZ293LCBHbGFzZ293IEcxMiA4UVEs
IFVLLiYjeEQ7Q2FyZGlvdmFzY3VsYXIgRXBpZGVtaW9sb2d5IFVuaXQsIERlcGFydG1lbnQgb2Yg
UHVibGljIEhlYWx0aCBhbmQgUHJpbWFyeSBDYXJlLCBVbml2ZXJzaXR5IG9mIENhbWJyaWRnZSwg
Q2FtYnJpZGdlIENCMSA4Uk4sIFVLIE5JSFIgQmxvb2QgYW5kIFRyYW5zcGxhbnQgUmVzZWFyY2gg
VW5pdCwgRGVwYXJ0bWVudCBvZiBQdWJsaWMgSGVhbHRoIGFuZCBQcmltYXJ5IENhcmUsIFVuaXZl
cnNpdHkgb2YgQ2FtYnJpZGdlLCBDYW1icmlkZ2UgQ0IxIDhSTiwgVUsuPC9hdXRoLWFkZHJlc3M+
PHRpdGxlcz48dGl0bGU+UGhlbm9TY2FubmVyOiBhIGRhdGFiYXNlIG9mIGh1bWFuIGdlbm90eXBl
LXBoZW5vdHlwZSBhc3NvY2lhdGlvbnM8L3RpdGxlPjxzZWNvbmRhcnktdGl0bGU+QmlvaW5mb3Jt
YXRpY3M8L3NlY29uZGFyeS10aXRsZT48YWx0LXRpdGxlPkJpb2luZm9ybWF0aWNzPC9hbHQtdGl0
bGU+PC90aXRsZXM+PHBlcmlvZGljYWw+PGZ1bGwtdGl0bGU+QmlvaW5mb3JtYXRpY3M8L2Z1bGwt
dGl0bGU+PGFiYnItMT5CaW9pbmZvcm1hdGljczwvYWJici0xPjwvcGVyaW9kaWNhbD48YWx0LXBl
cmlvZGljYWw+PGZ1bGwtdGl0bGU+QmlvaW5mb3JtYXRpY3M8L2Z1bGwtdGl0bGU+PGFiYnItMT5C
aW9pbmZvcm1hdGljczwvYWJici0xPjwvYWx0LXBlcmlvZGljYWw+PHBhZ2VzPjMyMDctMzIwOTwv
cGFnZXM+PHZvbHVtZT4zMjwvdm9sdW1lPjxudW1iZXI+MjA8L251bWJlcj48ZGF0ZXM+PHllYXI+
MjAxNjwveWVhcj48cHViLWRhdGVzPjxkYXRlPk9jdCAxNTwvZGF0ZT48L3B1Yi1kYXRlcz48L2Rh
dGVzPjxpc2JuPjEzNjctNDgxMSAoRWxlY3Ryb25pYykmI3hEOzEzNjctNDgwMyAoTGlua2luZyk8
L2lzYm4+PGFjY2Vzc2lvbi1udW0+MjczMTgyMDE8L2FjY2Vzc2lvbi1udW0+PHVybHM+PHJlbGF0
ZWQtdXJscz48dXJsPmh0dHA6Ly93d3cubmNiaS5ubG0ubmloLmdvdi9wdWJtZWQvMjczMTgyMDE8
L3VybD48L3JlbGF0ZWQtdXJscz48L3VybHM+PGN1c3RvbTI+NTA0ODA2ODwvY3VzdG9tMj48ZWxl
Y3Ryb25pYy1yZXNvdXJjZS1udW0+MTAuMTA5My9iaW9pbmZvcm1hdGljcy9idHczNzM8L2VsZWN0
cm9uaWMtcmVzb3VyY2UtbnVtPjwvcmVjb3JkPjwvQ2l0ZT48L0VuZE5vdGU+
</w:fldData>
        </w:fldChar>
      </w:r>
      <w:r w:rsidR="0090056E" w:rsidRPr="00635B9B">
        <w:rPr>
          <w:rFonts w:asciiTheme="majorHAnsi" w:hAnsiTheme="majorHAnsi" w:cs="Arial"/>
          <w:sz w:val="22"/>
          <w:szCs w:val="22"/>
        </w:rPr>
        <w:instrText xml:space="preserve"> ADDIN EN.CITE </w:instrText>
      </w:r>
      <w:r w:rsidR="0090056E" w:rsidRPr="00635B9B">
        <w:rPr>
          <w:rFonts w:asciiTheme="majorHAnsi" w:hAnsiTheme="majorHAnsi" w:cs="Arial"/>
          <w:sz w:val="22"/>
          <w:szCs w:val="22"/>
        </w:rPr>
        <w:fldChar w:fldCharType="begin">
          <w:fldData xml:space="preserve">PEVuZE5vdGU+PENpdGU+PEF1dGhvcj5TdGFsZXk8L0F1dGhvcj48WWVhcj4yMDE2PC9ZZWFyPjxS
ZWNOdW0+MTA1PC9SZWNOdW0+PERpc3BsYXlUZXh0PlsxMF08L0Rpc3BsYXlUZXh0PjxyZWNvcmQ+
PHJlYy1udW1iZXI+MTA1PC9yZWMtbnVtYmVyPjxmb3JlaWduLWtleXM+PGtleSBhcHA9IkVOIiBk
Yi1pZD0idHZ6c3h0c3Ixc3Qwdzhldjl4MXBwMnp2ZnoyMnhyOWFzNXZ2IiB0aW1lc3RhbXA9IjE1
MzIzMzk3NjUiPjEwNTwva2V5PjwvZm9yZWlnbi1rZXlzPjxyZWYtdHlwZSBuYW1lPSJKb3VybmFs
IEFydGljbGUiPjE3PC9yZWYtdHlwZT48Y29udHJpYnV0b3JzPjxhdXRob3JzPjxhdXRob3I+U3Rh
bGV5LCBKLiBSLjwvYXV0aG9yPjxhdXRob3I+QmxhY2tzaGF3LCBKLjwvYXV0aG9yPjxhdXRob3I+
S2FtYXQsIE0uIEEuPC9hdXRob3I+PGF1dGhvcj5FbGxpcywgUy48L2F1dGhvcj48YXV0aG9yPlN1
cmVuZHJhbiwgUC48L2F1dGhvcj48YXV0aG9yPlN1biwgQi4gQi48L2F1dGhvcj48YXV0aG9yPlBh
dWwsIEQuIFMuPC9hdXRob3I+PGF1dGhvcj5GcmVpdGFnLCBELjwvYXV0aG9yPjxhdXRob3I+QnVy
Z2VzcywgUy48L2F1dGhvcj48YXV0aG9yPkRhbmVzaCwgSi48L2F1dGhvcj48YXV0aG9yPllvdW5n
LCBSLjwvYXV0aG9yPjxhdXRob3I+QnV0dGVyd29ydGgsIEEuIFMuPC9hdXRob3I+PC9hdXRob3Jz
PjwvY29udHJpYnV0b3JzPjxhdXRoLWFkZHJlc3M+Q2FyZGlvdmFzY3VsYXIgRXBpZGVtaW9sb2d5
IFVuaXQsIERlcGFydG1lbnQgb2YgUHVibGljIEhlYWx0aCBhbmQgUHJpbWFyeSBDYXJlLCBVbml2
ZXJzaXR5IG9mIENhbWJyaWRnZSwgQ2FtYnJpZGdlIENCMSA4Uk4sIFVLLiYjeEQ7Q2FyZGlvdmFz
Y3VsYXIgRXBpZGVtaW9sb2d5IFVuaXQsIERlcGFydG1lbnQgb2YgUHVibGljIEhlYWx0aCBhbmQg
UHJpbWFyeSBDYXJlLCBVbml2ZXJzaXR5IG9mIENhbWJyaWRnZSwgQ2FtYnJpZGdlIENCMSA4Uk4s
IFVLIFdlbGxjb21lIFRydXN0IFNhbmdlciBJbnN0aXR1dGUsIEhpbnh0b24gQ0IxMCAxU0EsIFVL
IE5JSFIgQmxvb2QgYW5kIFRyYW5zcGxhbnQgUmVzZWFyY2ggVW5pdCwgRGVwYXJ0bWVudCBvZiBQ
dWJsaWMgSGVhbHRoIGFuZCBQcmltYXJ5IENhcmUsIFVuaXZlcnNpdHkgb2YgQ2FtYnJpZGdlLCBD
YW1icmlkZ2UgQ0IxIDhSTiwgVUsuJiN4RDtDYXJkaW92YXNjdWxhciBFcGlkZW1pb2xvZ3kgVW5p
dCwgRGVwYXJ0bWVudCBvZiBQdWJsaWMgSGVhbHRoIGFuZCBQcmltYXJ5IENhcmUsIFVuaXZlcnNp
dHkgb2YgQ2FtYnJpZGdlLCBDYW1icmlkZ2UgQ0IxIDhSTiwgVUsgUm9iZXJ0c29uIENlbnRyZSBm
b3IgQmlvc3RhdGlzdGljcywgVW5pdmVyc2l0eSBvZiBHbGFzZ293LCBHbGFzZ293IEcxMiA4UVEs
IFVLLiYjeEQ7Q2FyZGlvdmFzY3VsYXIgRXBpZGVtaW9sb2d5IFVuaXQsIERlcGFydG1lbnQgb2Yg
UHVibGljIEhlYWx0aCBhbmQgUHJpbWFyeSBDYXJlLCBVbml2ZXJzaXR5IG9mIENhbWJyaWRnZSwg
Q2FtYnJpZGdlIENCMSA4Uk4sIFVLIE5JSFIgQmxvb2QgYW5kIFRyYW5zcGxhbnQgUmVzZWFyY2gg
VW5pdCwgRGVwYXJ0bWVudCBvZiBQdWJsaWMgSGVhbHRoIGFuZCBQcmltYXJ5IENhcmUsIFVuaXZl
cnNpdHkgb2YgQ2FtYnJpZGdlLCBDYW1icmlkZ2UgQ0IxIDhSTiwgVUsuPC9hdXRoLWFkZHJlc3M+
PHRpdGxlcz48dGl0bGU+UGhlbm9TY2FubmVyOiBhIGRhdGFiYXNlIG9mIGh1bWFuIGdlbm90eXBl
LXBoZW5vdHlwZSBhc3NvY2lhdGlvbnM8L3RpdGxlPjxzZWNvbmRhcnktdGl0bGU+QmlvaW5mb3Jt
YXRpY3M8L3NlY29uZGFyeS10aXRsZT48YWx0LXRpdGxlPkJpb2luZm9ybWF0aWNzPC9hbHQtdGl0
bGU+PC90aXRsZXM+PHBlcmlvZGljYWw+PGZ1bGwtdGl0bGU+QmlvaW5mb3JtYXRpY3M8L2Z1bGwt
dGl0bGU+PGFiYnItMT5CaW9pbmZvcm1hdGljczwvYWJici0xPjwvcGVyaW9kaWNhbD48YWx0LXBl
cmlvZGljYWw+PGZ1bGwtdGl0bGU+QmlvaW5mb3JtYXRpY3M8L2Z1bGwtdGl0bGU+PGFiYnItMT5C
aW9pbmZvcm1hdGljczwvYWJici0xPjwvYWx0LXBlcmlvZGljYWw+PHBhZ2VzPjMyMDctMzIwOTwv
cGFnZXM+PHZvbHVtZT4zMjwvdm9sdW1lPjxudW1iZXI+MjA8L251bWJlcj48ZGF0ZXM+PHllYXI+
MjAxNjwveWVhcj48cHViLWRhdGVzPjxkYXRlPk9jdCAxNTwvZGF0ZT48L3B1Yi1kYXRlcz48L2Rh
dGVzPjxpc2JuPjEzNjctNDgxMSAoRWxlY3Ryb25pYykmI3hEOzEzNjctNDgwMyAoTGlua2luZyk8
L2lzYm4+PGFjY2Vzc2lvbi1udW0+MjczMTgyMDE8L2FjY2Vzc2lvbi1udW0+PHVybHM+PHJlbGF0
ZWQtdXJscz48dXJsPmh0dHA6Ly93d3cubmNiaS5ubG0ubmloLmdvdi9wdWJtZWQvMjczMTgyMDE8
L3VybD48L3JlbGF0ZWQtdXJscz48L3VybHM+PGN1c3RvbTI+NTA0ODA2ODwvY3VzdG9tMj48ZWxl
Y3Ryb25pYy1yZXNvdXJjZS1udW0+MTAuMTA5My9iaW9pbmZvcm1hdGljcy9idHczNzM8L2VsZWN0
cm9uaWMtcmVzb3VyY2UtbnVtPjwvcmVjb3JkPjwvQ2l0ZT48L0VuZE5vdGU+
</w:fldData>
        </w:fldChar>
      </w:r>
      <w:r w:rsidR="0090056E" w:rsidRPr="00635B9B">
        <w:rPr>
          <w:rFonts w:asciiTheme="majorHAnsi" w:hAnsiTheme="majorHAnsi" w:cs="Arial"/>
          <w:sz w:val="22"/>
          <w:szCs w:val="22"/>
        </w:rPr>
        <w:instrText xml:space="preserve"> ADDIN EN.CITE.DATA </w:instrText>
      </w:r>
      <w:r w:rsidR="0090056E" w:rsidRPr="00635B9B">
        <w:rPr>
          <w:rFonts w:asciiTheme="majorHAnsi" w:hAnsiTheme="majorHAnsi" w:cs="Arial"/>
          <w:sz w:val="22"/>
          <w:szCs w:val="22"/>
        </w:rPr>
      </w:r>
      <w:r w:rsidR="0090056E" w:rsidRPr="00635B9B">
        <w:rPr>
          <w:rFonts w:asciiTheme="majorHAnsi" w:hAnsiTheme="majorHAnsi" w:cs="Arial"/>
          <w:sz w:val="22"/>
          <w:szCs w:val="22"/>
        </w:rPr>
        <w:fldChar w:fldCharType="end"/>
      </w:r>
      <w:r w:rsidR="0090056E" w:rsidRPr="00635B9B">
        <w:rPr>
          <w:rFonts w:asciiTheme="majorHAnsi" w:hAnsiTheme="majorHAnsi" w:cs="Arial"/>
          <w:sz w:val="22"/>
          <w:szCs w:val="22"/>
        </w:rPr>
      </w:r>
      <w:r w:rsidR="0090056E" w:rsidRPr="00635B9B">
        <w:rPr>
          <w:rFonts w:asciiTheme="majorHAnsi" w:hAnsiTheme="majorHAnsi" w:cs="Arial"/>
          <w:sz w:val="22"/>
          <w:szCs w:val="22"/>
        </w:rPr>
        <w:fldChar w:fldCharType="separate"/>
      </w:r>
      <w:r w:rsidR="0090056E" w:rsidRPr="00635B9B">
        <w:rPr>
          <w:rFonts w:asciiTheme="majorHAnsi" w:hAnsiTheme="majorHAnsi" w:cs="Arial"/>
          <w:noProof/>
          <w:sz w:val="22"/>
          <w:szCs w:val="22"/>
        </w:rPr>
        <w:t>[</w:t>
      </w:r>
      <w:hyperlink w:anchor="_ENREF_10" w:tooltip="Staley, 2016 #105" w:history="1">
        <w:r w:rsidR="009C72D5" w:rsidRPr="00635B9B">
          <w:rPr>
            <w:rFonts w:asciiTheme="majorHAnsi" w:hAnsiTheme="majorHAnsi" w:cs="Arial"/>
            <w:noProof/>
            <w:sz w:val="22"/>
            <w:szCs w:val="22"/>
          </w:rPr>
          <w:t>10</w:t>
        </w:r>
      </w:hyperlink>
      <w:r w:rsidR="0090056E" w:rsidRPr="00635B9B">
        <w:rPr>
          <w:rFonts w:asciiTheme="majorHAnsi" w:hAnsiTheme="majorHAnsi" w:cs="Arial"/>
          <w:noProof/>
          <w:sz w:val="22"/>
          <w:szCs w:val="22"/>
        </w:rPr>
        <w:t>]</w:t>
      </w:r>
      <w:r w:rsidR="0090056E" w:rsidRPr="00635B9B">
        <w:rPr>
          <w:rFonts w:asciiTheme="majorHAnsi" w:hAnsiTheme="majorHAnsi" w:cs="Arial"/>
          <w:sz w:val="22"/>
          <w:szCs w:val="22"/>
        </w:rPr>
        <w:fldChar w:fldCharType="end"/>
      </w:r>
      <w:r w:rsidR="00BA7BCE">
        <w:rPr>
          <w:rFonts w:asciiTheme="majorHAnsi" w:hAnsiTheme="majorHAnsi" w:cs="Arial"/>
          <w:sz w:val="22"/>
          <w:szCs w:val="22"/>
        </w:rPr>
        <w:t xml:space="preserve"> (</w:t>
      </w:r>
      <w:r w:rsidR="00BA7BCE" w:rsidRPr="00C74A81">
        <w:rPr>
          <w:rFonts w:asciiTheme="majorHAnsi" w:hAnsiTheme="majorHAnsi" w:cs="Arial"/>
          <w:b/>
          <w:sz w:val="22"/>
          <w:szCs w:val="22"/>
        </w:rPr>
        <w:t>Online methods</w:t>
      </w:r>
      <w:r w:rsidR="00BA7BCE">
        <w:rPr>
          <w:rFonts w:asciiTheme="majorHAnsi" w:hAnsiTheme="majorHAnsi" w:cs="Arial"/>
          <w:sz w:val="22"/>
          <w:szCs w:val="22"/>
        </w:rPr>
        <w:t>)</w:t>
      </w:r>
      <w:r w:rsidR="00BA7BCE" w:rsidRPr="007957A7">
        <w:rPr>
          <w:rFonts w:asciiTheme="majorHAnsi" w:eastAsia="Times New Roman" w:hAnsiTheme="majorHAnsi"/>
          <w:sz w:val="22"/>
          <w:szCs w:val="22"/>
          <w:lang w:val="en-GB"/>
        </w:rPr>
        <w:t>.</w:t>
      </w:r>
      <w:r w:rsidR="00BA7BCE">
        <w:rPr>
          <w:rFonts w:asciiTheme="majorHAnsi" w:eastAsia="Times New Roman" w:hAnsiTheme="majorHAnsi"/>
          <w:sz w:val="22"/>
          <w:szCs w:val="22"/>
          <w:lang w:val="en-GB"/>
        </w:rPr>
        <w:t xml:space="preserve"> </w:t>
      </w:r>
      <w:r w:rsidR="004C546D" w:rsidRPr="007957A7">
        <w:rPr>
          <w:rFonts w:asciiTheme="majorHAnsi" w:hAnsiTheme="majorHAnsi" w:cs="Arial"/>
          <w:sz w:val="22"/>
          <w:szCs w:val="22"/>
        </w:rPr>
        <w:t>The</w:t>
      </w:r>
      <w:r w:rsidR="00591A02" w:rsidRPr="007957A7">
        <w:rPr>
          <w:rFonts w:asciiTheme="majorHAnsi" w:hAnsiTheme="majorHAnsi" w:cs="Arial"/>
          <w:sz w:val="22"/>
          <w:szCs w:val="22"/>
        </w:rPr>
        <w:t xml:space="preserve"> </w:t>
      </w:r>
      <w:r w:rsidR="00222C46" w:rsidRPr="007957A7">
        <w:rPr>
          <w:rFonts w:asciiTheme="majorHAnsi" w:hAnsiTheme="majorHAnsi" w:cs="Arial"/>
          <w:sz w:val="22"/>
          <w:szCs w:val="22"/>
        </w:rPr>
        <w:t>lead</w:t>
      </w:r>
      <w:r w:rsidR="00591A02" w:rsidRPr="007957A7">
        <w:rPr>
          <w:rFonts w:asciiTheme="majorHAnsi" w:hAnsiTheme="majorHAnsi" w:cs="Arial"/>
          <w:sz w:val="22"/>
          <w:szCs w:val="22"/>
        </w:rPr>
        <w:t xml:space="preserve"> </w:t>
      </w:r>
      <w:r w:rsidR="00DB6449">
        <w:rPr>
          <w:rFonts w:asciiTheme="majorHAnsi" w:hAnsiTheme="majorHAnsi" w:cs="Arial"/>
          <w:sz w:val="22"/>
          <w:szCs w:val="22"/>
        </w:rPr>
        <w:t>SNPs</w:t>
      </w:r>
      <w:r w:rsidR="00DB6449" w:rsidRPr="007957A7">
        <w:rPr>
          <w:rFonts w:asciiTheme="majorHAnsi" w:hAnsiTheme="majorHAnsi" w:cs="Arial"/>
          <w:sz w:val="22"/>
          <w:szCs w:val="22"/>
        </w:rPr>
        <w:t xml:space="preserve"> </w:t>
      </w:r>
      <w:r w:rsidR="00DD28F0" w:rsidRPr="007957A7">
        <w:rPr>
          <w:rFonts w:asciiTheme="majorHAnsi" w:hAnsiTheme="majorHAnsi" w:cs="Arial"/>
          <w:sz w:val="22"/>
          <w:szCs w:val="22"/>
        </w:rPr>
        <w:t>at</w:t>
      </w:r>
      <w:r w:rsidR="00591A02" w:rsidRPr="007957A7">
        <w:rPr>
          <w:rFonts w:asciiTheme="majorHAnsi" w:hAnsiTheme="majorHAnsi" w:cs="Arial"/>
          <w:sz w:val="22"/>
          <w:szCs w:val="22"/>
        </w:rPr>
        <w:t xml:space="preserve"> </w:t>
      </w:r>
      <w:r w:rsidR="00DD28F0" w:rsidRPr="007957A7">
        <w:rPr>
          <w:rFonts w:asciiTheme="majorHAnsi" w:hAnsiTheme="majorHAnsi" w:cs="Arial"/>
          <w:sz w:val="22"/>
          <w:szCs w:val="22"/>
        </w:rPr>
        <w:t>each</w:t>
      </w:r>
      <w:r w:rsidR="00591A02" w:rsidRPr="007957A7">
        <w:rPr>
          <w:rFonts w:asciiTheme="majorHAnsi" w:hAnsiTheme="majorHAnsi" w:cs="Arial"/>
          <w:sz w:val="22"/>
          <w:szCs w:val="22"/>
        </w:rPr>
        <w:t xml:space="preserve"> </w:t>
      </w:r>
      <w:r w:rsidR="00DD28F0" w:rsidRPr="007957A7">
        <w:rPr>
          <w:rFonts w:asciiTheme="majorHAnsi" w:hAnsiTheme="majorHAnsi" w:cs="Arial"/>
          <w:sz w:val="22"/>
          <w:szCs w:val="22"/>
        </w:rPr>
        <w:t>of</w:t>
      </w:r>
      <w:r w:rsidR="00591A02" w:rsidRPr="007957A7">
        <w:rPr>
          <w:rFonts w:asciiTheme="majorHAnsi" w:hAnsiTheme="majorHAnsi" w:cs="Arial"/>
          <w:sz w:val="22"/>
          <w:szCs w:val="22"/>
        </w:rPr>
        <w:t xml:space="preserve"> </w:t>
      </w:r>
      <w:r w:rsidR="00DD28F0" w:rsidRPr="007957A7">
        <w:rPr>
          <w:rFonts w:asciiTheme="majorHAnsi" w:hAnsiTheme="majorHAnsi" w:cs="Arial"/>
          <w:sz w:val="22"/>
          <w:szCs w:val="22"/>
        </w:rPr>
        <w:t>the</w:t>
      </w:r>
      <w:r>
        <w:rPr>
          <w:rFonts w:asciiTheme="majorHAnsi" w:hAnsiTheme="majorHAnsi" w:cs="Arial"/>
          <w:sz w:val="22"/>
          <w:szCs w:val="22"/>
        </w:rPr>
        <w:t>se</w:t>
      </w:r>
      <w:r w:rsidR="00591A02" w:rsidRPr="007957A7">
        <w:rPr>
          <w:rFonts w:asciiTheme="majorHAnsi" w:hAnsiTheme="majorHAnsi" w:cs="Arial"/>
          <w:sz w:val="22"/>
          <w:szCs w:val="22"/>
        </w:rPr>
        <w:t xml:space="preserve"> </w:t>
      </w:r>
      <w:r>
        <w:rPr>
          <w:rFonts w:asciiTheme="majorHAnsi" w:hAnsiTheme="majorHAnsi" w:cs="Arial"/>
          <w:sz w:val="22"/>
          <w:szCs w:val="22"/>
        </w:rPr>
        <w:t>three</w:t>
      </w:r>
      <w:r w:rsidRPr="007957A7">
        <w:rPr>
          <w:rFonts w:asciiTheme="majorHAnsi" w:hAnsiTheme="majorHAnsi" w:cs="Arial"/>
          <w:sz w:val="22"/>
          <w:szCs w:val="22"/>
        </w:rPr>
        <w:t xml:space="preserve"> </w:t>
      </w:r>
      <w:r w:rsidR="00DD28F0" w:rsidRPr="007957A7">
        <w:rPr>
          <w:rFonts w:asciiTheme="majorHAnsi" w:hAnsiTheme="majorHAnsi" w:cs="Arial"/>
          <w:sz w:val="22"/>
          <w:szCs w:val="22"/>
        </w:rPr>
        <w:t>loci</w:t>
      </w:r>
      <w:r w:rsidR="00591A02" w:rsidRPr="007957A7">
        <w:rPr>
          <w:rFonts w:asciiTheme="majorHAnsi" w:hAnsiTheme="majorHAnsi" w:cs="Arial"/>
          <w:sz w:val="22"/>
          <w:szCs w:val="22"/>
        </w:rPr>
        <w:t xml:space="preserve"> </w:t>
      </w:r>
      <w:r w:rsidR="000B48E5" w:rsidRPr="007957A7">
        <w:rPr>
          <w:rFonts w:asciiTheme="majorHAnsi" w:hAnsiTheme="majorHAnsi" w:cs="Arial"/>
          <w:sz w:val="22"/>
          <w:szCs w:val="22"/>
        </w:rPr>
        <w:t>were:</w:t>
      </w:r>
      <w:r w:rsidR="00591A02" w:rsidRPr="007957A7">
        <w:rPr>
          <w:rFonts w:asciiTheme="majorHAnsi" w:hAnsiTheme="majorHAnsi" w:cs="Arial"/>
          <w:sz w:val="22"/>
          <w:szCs w:val="22"/>
        </w:rPr>
        <w:t xml:space="preserve"> </w:t>
      </w:r>
      <w:r w:rsidR="004C546D" w:rsidRPr="007957A7">
        <w:rPr>
          <w:rFonts w:asciiTheme="majorHAnsi" w:hAnsiTheme="majorHAnsi" w:cs="Arial"/>
          <w:bCs/>
          <w:sz w:val="22"/>
          <w:szCs w:val="22"/>
        </w:rPr>
        <w:t>rs1421085</w:t>
      </w:r>
      <w:r w:rsidR="00591A02" w:rsidRPr="007957A7">
        <w:rPr>
          <w:rFonts w:asciiTheme="majorHAnsi" w:hAnsiTheme="majorHAnsi" w:cs="Arial"/>
          <w:bCs/>
          <w:sz w:val="22"/>
          <w:szCs w:val="22"/>
        </w:rPr>
        <w:t xml:space="preserve"> </w:t>
      </w:r>
      <w:r w:rsidR="003E6CF2" w:rsidRPr="007957A7">
        <w:rPr>
          <w:rFonts w:asciiTheme="majorHAnsi" w:hAnsiTheme="majorHAnsi" w:cs="Arial"/>
          <w:bCs/>
          <w:sz w:val="22"/>
          <w:szCs w:val="22"/>
        </w:rPr>
        <w:t>at</w:t>
      </w:r>
      <w:r w:rsidR="00591A02" w:rsidRPr="007957A7">
        <w:rPr>
          <w:rFonts w:asciiTheme="majorHAnsi" w:hAnsiTheme="majorHAnsi" w:cs="Arial"/>
          <w:bCs/>
          <w:sz w:val="22"/>
          <w:szCs w:val="22"/>
        </w:rPr>
        <w:t xml:space="preserve"> </w:t>
      </w:r>
      <w:r w:rsidR="001C2D2B" w:rsidRPr="007957A7">
        <w:rPr>
          <w:rFonts w:asciiTheme="majorHAnsi" w:hAnsiTheme="majorHAnsi" w:cs="Arial"/>
          <w:bCs/>
          <w:sz w:val="22"/>
          <w:szCs w:val="22"/>
        </w:rPr>
        <w:t>the</w:t>
      </w:r>
      <w:r w:rsidR="00DB6449">
        <w:rPr>
          <w:rFonts w:asciiTheme="majorHAnsi" w:hAnsiTheme="majorHAnsi" w:cs="Arial"/>
          <w:bCs/>
          <w:sz w:val="22"/>
          <w:szCs w:val="22"/>
        </w:rPr>
        <w:t xml:space="preserve"> locus harboring</w:t>
      </w:r>
      <w:r w:rsidR="00591A02" w:rsidRPr="007957A7">
        <w:rPr>
          <w:rFonts w:asciiTheme="majorHAnsi" w:hAnsiTheme="majorHAnsi" w:cs="Arial"/>
          <w:bCs/>
          <w:sz w:val="22"/>
          <w:szCs w:val="22"/>
        </w:rPr>
        <w:t xml:space="preserve"> </w:t>
      </w:r>
      <w:r w:rsidR="004C546D" w:rsidRPr="007957A7">
        <w:rPr>
          <w:rFonts w:asciiTheme="majorHAnsi" w:hAnsiTheme="majorHAnsi" w:cs="Arial"/>
          <w:i/>
          <w:iCs/>
          <w:sz w:val="22"/>
          <w:szCs w:val="22"/>
        </w:rPr>
        <w:t>FTO</w:t>
      </w:r>
      <w:r w:rsidR="00591A02" w:rsidRPr="007957A7">
        <w:rPr>
          <w:rFonts w:asciiTheme="majorHAnsi" w:hAnsiTheme="majorHAnsi" w:cs="Arial"/>
          <w:iCs/>
          <w:sz w:val="22"/>
          <w:szCs w:val="22"/>
        </w:rPr>
        <w:t xml:space="preserve"> </w:t>
      </w:r>
      <w:r w:rsidR="004C546D" w:rsidRPr="007957A7">
        <w:rPr>
          <w:rFonts w:asciiTheme="majorHAnsi" w:hAnsiTheme="majorHAnsi" w:cs="Arial"/>
          <w:iCs/>
          <w:sz w:val="22"/>
          <w:szCs w:val="22"/>
        </w:rPr>
        <w:t>(</w:t>
      </w:r>
      <w:r w:rsidR="004C546D" w:rsidRPr="007957A7">
        <w:rPr>
          <w:rFonts w:asciiTheme="majorHAnsi" w:hAnsiTheme="majorHAnsi" w:cs="Arial"/>
          <w:color w:val="222222"/>
          <w:sz w:val="22"/>
          <w:szCs w:val="22"/>
        </w:rPr>
        <w:t>encoding</w:t>
      </w:r>
      <w:r w:rsidR="00591A02" w:rsidRPr="007957A7">
        <w:rPr>
          <w:rFonts w:asciiTheme="majorHAnsi" w:hAnsiTheme="majorHAnsi" w:cs="Arial"/>
          <w:color w:val="222222"/>
          <w:sz w:val="22"/>
          <w:szCs w:val="22"/>
        </w:rPr>
        <w:t xml:space="preserve"> </w:t>
      </w:r>
      <w:r w:rsidR="004C546D" w:rsidRPr="007957A7">
        <w:rPr>
          <w:rFonts w:asciiTheme="majorHAnsi" w:hAnsiTheme="majorHAnsi" w:cs="Arial"/>
          <w:color w:val="222222"/>
          <w:sz w:val="22"/>
          <w:szCs w:val="22"/>
        </w:rPr>
        <w:t>a</w:t>
      </w:r>
      <w:r w:rsidR="00591A02" w:rsidRPr="007957A7">
        <w:rPr>
          <w:rFonts w:asciiTheme="majorHAnsi" w:hAnsiTheme="majorHAnsi" w:cs="Arial"/>
          <w:color w:val="222222"/>
          <w:sz w:val="22"/>
          <w:szCs w:val="22"/>
        </w:rPr>
        <w:t xml:space="preserve"> </w:t>
      </w:r>
      <w:r w:rsidR="004C546D" w:rsidRPr="007957A7">
        <w:rPr>
          <w:rFonts w:asciiTheme="majorHAnsi" w:hAnsiTheme="majorHAnsi" w:cs="Arial"/>
          <w:bCs/>
          <w:color w:val="222222"/>
          <w:sz w:val="22"/>
          <w:szCs w:val="22"/>
        </w:rPr>
        <w:t>2</w:t>
      </w:r>
      <w:r w:rsidR="004C546D" w:rsidRPr="007957A7">
        <w:rPr>
          <w:rFonts w:asciiTheme="majorHAnsi" w:hAnsiTheme="majorHAnsi" w:cs="Arial"/>
          <w:color w:val="222222"/>
          <w:sz w:val="22"/>
          <w:szCs w:val="22"/>
        </w:rPr>
        <w:t>-</w:t>
      </w:r>
      <w:r w:rsidR="004C546D" w:rsidRPr="007957A7">
        <w:rPr>
          <w:rFonts w:asciiTheme="majorHAnsi" w:hAnsiTheme="majorHAnsi" w:cs="Arial"/>
          <w:bCs/>
          <w:color w:val="222222"/>
          <w:sz w:val="22"/>
          <w:szCs w:val="22"/>
        </w:rPr>
        <w:t>oxoglutarate</w:t>
      </w:r>
      <w:r w:rsidR="004C546D" w:rsidRPr="007957A7">
        <w:rPr>
          <w:rFonts w:asciiTheme="majorHAnsi" w:hAnsiTheme="majorHAnsi" w:cs="Arial"/>
          <w:color w:val="222222"/>
          <w:sz w:val="22"/>
          <w:szCs w:val="22"/>
        </w:rPr>
        <w:t>-</w:t>
      </w:r>
      <w:r w:rsidR="004C546D" w:rsidRPr="007957A7">
        <w:rPr>
          <w:rFonts w:asciiTheme="majorHAnsi" w:hAnsiTheme="majorHAnsi" w:cs="Arial"/>
          <w:bCs/>
          <w:color w:val="222222"/>
          <w:sz w:val="22"/>
          <w:szCs w:val="22"/>
        </w:rPr>
        <w:t>dependent</w:t>
      </w:r>
      <w:r w:rsidR="00591A02" w:rsidRPr="007957A7">
        <w:rPr>
          <w:rFonts w:asciiTheme="majorHAnsi" w:hAnsiTheme="majorHAnsi" w:cs="Arial"/>
          <w:color w:val="222222"/>
          <w:sz w:val="22"/>
          <w:szCs w:val="22"/>
        </w:rPr>
        <w:t xml:space="preserve"> </w:t>
      </w:r>
      <w:r w:rsidR="004C546D" w:rsidRPr="007957A7">
        <w:rPr>
          <w:rFonts w:asciiTheme="majorHAnsi" w:hAnsiTheme="majorHAnsi" w:cs="Arial"/>
          <w:color w:val="222222"/>
          <w:sz w:val="22"/>
          <w:szCs w:val="22"/>
        </w:rPr>
        <w:t>demethyla</w:t>
      </w:r>
      <w:r w:rsidR="004C546D" w:rsidRPr="007957A7">
        <w:rPr>
          <w:rFonts w:asciiTheme="majorHAnsi" w:hAnsiTheme="majorHAnsi" w:cs="Arial"/>
          <w:bCs/>
          <w:color w:val="222222"/>
          <w:sz w:val="22"/>
          <w:szCs w:val="22"/>
        </w:rPr>
        <w:t>se)</w:t>
      </w:r>
      <w:r w:rsidR="00591A02" w:rsidRPr="007957A7">
        <w:rPr>
          <w:rFonts w:asciiTheme="majorHAnsi" w:hAnsiTheme="majorHAnsi" w:cs="Arial"/>
          <w:bCs/>
          <w:color w:val="222222"/>
          <w:sz w:val="22"/>
          <w:szCs w:val="22"/>
        </w:rPr>
        <w:t xml:space="preserve"> </w:t>
      </w:r>
      <w:r w:rsidR="00084720" w:rsidRPr="007957A7">
        <w:rPr>
          <w:rFonts w:asciiTheme="majorHAnsi" w:hAnsiTheme="majorHAnsi" w:cs="Arial"/>
          <w:sz w:val="22"/>
          <w:szCs w:val="22"/>
        </w:rPr>
        <w:t>and</w:t>
      </w:r>
      <w:r w:rsidR="00591A02" w:rsidRPr="007957A7">
        <w:rPr>
          <w:rFonts w:asciiTheme="majorHAnsi" w:hAnsiTheme="majorHAnsi" w:cs="Arial"/>
          <w:sz w:val="22"/>
          <w:szCs w:val="22"/>
        </w:rPr>
        <w:t xml:space="preserve"> </w:t>
      </w:r>
      <w:r w:rsidR="004C546D" w:rsidRPr="007957A7">
        <w:rPr>
          <w:rFonts w:asciiTheme="majorHAnsi" w:hAnsiTheme="majorHAnsi" w:cs="Arial"/>
          <w:bCs/>
          <w:sz w:val="22"/>
          <w:szCs w:val="22"/>
        </w:rPr>
        <w:t>rs2817419</w:t>
      </w:r>
      <w:r w:rsidR="00591A02" w:rsidRPr="007957A7">
        <w:rPr>
          <w:rFonts w:asciiTheme="majorHAnsi" w:hAnsiTheme="majorHAnsi" w:cs="Arial"/>
          <w:bCs/>
          <w:sz w:val="22"/>
          <w:szCs w:val="22"/>
        </w:rPr>
        <w:t xml:space="preserve"> </w:t>
      </w:r>
      <w:r w:rsidR="003E6CF2" w:rsidRPr="007957A7">
        <w:rPr>
          <w:rFonts w:asciiTheme="majorHAnsi" w:hAnsiTheme="majorHAnsi" w:cs="Arial"/>
          <w:bCs/>
          <w:sz w:val="22"/>
          <w:szCs w:val="22"/>
        </w:rPr>
        <w:t>at</w:t>
      </w:r>
      <w:r w:rsidR="00591A02" w:rsidRPr="007957A7">
        <w:rPr>
          <w:rFonts w:asciiTheme="majorHAnsi" w:hAnsiTheme="majorHAnsi" w:cs="Arial"/>
          <w:bCs/>
          <w:sz w:val="22"/>
          <w:szCs w:val="22"/>
        </w:rPr>
        <w:t xml:space="preserve"> </w:t>
      </w:r>
      <w:r w:rsidR="001C2D2B" w:rsidRPr="007957A7">
        <w:rPr>
          <w:rFonts w:asciiTheme="majorHAnsi" w:hAnsiTheme="majorHAnsi" w:cs="Arial"/>
          <w:bCs/>
          <w:sz w:val="22"/>
          <w:szCs w:val="22"/>
        </w:rPr>
        <w:t>the</w:t>
      </w:r>
      <w:r w:rsidR="00591A02" w:rsidRPr="007957A7">
        <w:rPr>
          <w:rFonts w:asciiTheme="majorHAnsi" w:hAnsiTheme="majorHAnsi" w:cs="Arial"/>
          <w:bCs/>
          <w:sz w:val="22"/>
          <w:szCs w:val="22"/>
        </w:rPr>
        <w:t xml:space="preserve"> </w:t>
      </w:r>
      <w:r w:rsidR="00DB6449">
        <w:rPr>
          <w:rFonts w:asciiTheme="majorHAnsi" w:hAnsiTheme="majorHAnsi" w:cs="Arial"/>
          <w:bCs/>
          <w:sz w:val="22"/>
          <w:szCs w:val="22"/>
        </w:rPr>
        <w:t>locus harboring</w:t>
      </w:r>
      <w:r w:rsidR="00DB6449" w:rsidRPr="007957A7">
        <w:rPr>
          <w:rFonts w:asciiTheme="majorHAnsi" w:hAnsiTheme="majorHAnsi" w:cs="Arial"/>
          <w:bCs/>
          <w:sz w:val="22"/>
          <w:szCs w:val="22"/>
        </w:rPr>
        <w:t xml:space="preserve"> </w:t>
      </w:r>
      <w:r w:rsidR="004C546D" w:rsidRPr="007957A7">
        <w:rPr>
          <w:rFonts w:asciiTheme="majorHAnsi" w:hAnsiTheme="majorHAnsi" w:cs="Arial"/>
          <w:i/>
          <w:iCs/>
          <w:sz w:val="22"/>
          <w:szCs w:val="22"/>
        </w:rPr>
        <w:t>TFAP2B</w:t>
      </w:r>
      <w:r w:rsidR="00591A02" w:rsidRPr="007957A7">
        <w:rPr>
          <w:rFonts w:asciiTheme="majorHAnsi" w:hAnsiTheme="majorHAnsi" w:cs="Arial"/>
          <w:i/>
          <w:iCs/>
          <w:sz w:val="22"/>
          <w:szCs w:val="22"/>
        </w:rPr>
        <w:t xml:space="preserve"> </w:t>
      </w:r>
      <w:r w:rsidR="004C546D" w:rsidRPr="007957A7">
        <w:rPr>
          <w:rFonts w:asciiTheme="majorHAnsi" w:hAnsiTheme="majorHAnsi" w:cs="Arial"/>
          <w:i/>
          <w:iCs/>
          <w:sz w:val="22"/>
          <w:szCs w:val="22"/>
        </w:rPr>
        <w:t>(</w:t>
      </w:r>
      <w:r w:rsidR="004C546D" w:rsidRPr="007957A7">
        <w:rPr>
          <w:rFonts w:asciiTheme="majorHAnsi" w:hAnsiTheme="majorHAnsi" w:cs="Arial"/>
          <w:iCs/>
          <w:sz w:val="22"/>
          <w:szCs w:val="22"/>
        </w:rPr>
        <w:t>encoding</w:t>
      </w:r>
      <w:r w:rsidR="00591A02" w:rsidRPr="007957A7">
        <w:rPr>
          <w:rFonts w:asciiTheme="majorHAnsi" w:hAnsiTheme="majorHAnsi" w:cs="Arial"/>
          <w:iCs/>
          <w:sz w:val="22"/>
          <w:szCs w:val="22"/>
        </w:rPr>
        <w:t xml:space="preserve"> </w:t>
      </w:r>
      <w:r w:rsidR="004C546D" w:rsidRPr="007957A7">
        <w:rPr>
          <w:rFonts w:asciiTheme="majorHAnsi" w:hAnsiTheme="majorHAnsi" w:cs="Arial"/>
          <w:bCs/>
          <w:iCs/>
          <w:sz w:val="22"/>
          <w:szCs w:val="22"/>
          <w:lang w:val="en-GB"/>
        </w:rPr>
        <w:t>transcription</w:t>
      </w:r>
      <w:r w:rsidR="00591A02" w:rsidRPr="007957A7">
        <w:rPr>
          <w:rFonts w:asciiTheme="majorHAnsi" w:hAnsiTheme="majorHAnsi" w:cs="Arial"/>
          <w:bCs/>
          <w:iCs/>
          <w:sz w:val="22"/>
          <w:szCs w:val="22"/>
          <w:lang w:val="en-GB"/>
        </w:rPr>
        <w:t xml:space="preserve"> </w:t>
      </w:r>
      <w:r w:rsidR="004C546D" w:rsidRPr="007957A7">
        <w:rPr>
          <w:rFonts w:asciiTheme="majorHAnsi" w:hAnsiTheme="majorHAnsi" w:cs="Arial"/>
          <w:bCs/>
          <w:iCs/>
          <w:sz w:val="22"/>
          <w:szCs w:val="22"/>
          <w:lang w:val="en-GB"/>
        </w:rPr>
        <w:t>factor</w:t>
      </w:r>
      <w:r w:rsidR="00591A02" w:rsidRPr="007957A7">
        <w:rPr>
          <w:rFonts w:asciiTheme="majorHAnsi" w:hAnsiTheme="majorHAnsi" w:cs="Arial"/>
          <w:bCs/>
          <w:iCs/>
          <w:sz w:val="22"/>
          <w:szCs w:val="22"/>
          <w:lang w:val="en-GB"/>
        </w:rPr>
        <w:t xml:space="preserve"> </w:t>
      </w:r>
      <w:r w:rsidR="004C546D" w:rsidRPr="007957A7">
        <w:rPr>
          <w:rFonts w:asciiTheme="majorHAnsi" w:hAnsiTheme="majorHAnsi" w:cs="Arial"/>
          <w:bCs/>
          <w:iCs/>
          <w:sz w:val="22"/>
          <w:szCs w:val="22"/>
          <w:lang w:val="en-GB"/>
        </w:rPr>
        <w:t>AP-2</w:t>
      </w:r>
      <w:r w:rsidR="00591A02" w:rsidRPr="007957A7">
        <w:rPr>
          <w:rFonts w:asciiTheme="majorHAnsi" w:hAnsiTheme="majorHAnsi" w:cs="Arial"/>
          <w:bCs/>
          <w:iCs/>
          <w:sz w:val="22"/>
          <w:szCs w:val="22"/>
          <w:lang w:val="en-GB"/>
        </w:rPr>
        <w:t xml:space="preserve"> </w:t>
      </w:r>
      <w:r w:rsidR="004C546D" w:rsidRPr="007957A7">
        <w:rPr>
          <w:rFonts w:asciiTheme="majorHAnsi" w:hAnsiTheme="majorHAnsi" w:cs="Arial"/>
          <w:bCs/>
          <w:iCs/>
          <w:sz w:val="22"/>
          <w:szCs w:val="22"/>
          <w:lang w:val="en-GB"/>
        </w:rPr>
        <w:t>beta</w:t>
      </w:r>
      <w:r w:rsidR="004C546D" w:rsidRPr="007957A7">
        <w:rPr>
          <w:rFonts w:asciiTheme="majorHAnsi" w:hAnsiTheme="majorHAnsi" w:cs="Arial"/>
          <w:iCs/>
          <w:sz w:val="22"/>
          <w:szCs w:val="22"/>
        </w:rPr>
        <w:t>)</w:t>
      </w:r>
      <w:r w:rsidR="00591A02" w:rsidRPr="007957A7">
        <w:rPr>
          <w:rFonts w:asciiTheme="majorHAnsi" w:hAnsiTheme="majorHAnsi" w:cs="Arial"/>
          <w:iCs/>
          <w:sz w:val="22"/>
          <w:szCs w:val="22"/>
        </w:rPr>
        <w:t xml:space="preserve"> </w:t>
      </w:r>
      <w:r w:rsidR="003E6CF2" w:rsidRPr="007957A7">
        <w:rPr>
          <w:rFonts w:asciiTheme="majorHAnsi" w:hAnsiTheme="majorHAnsi" w:cs="Arial"/>
          <w:iCs/>
          <w:sz w:val="22"/>
          <w:szCs w:val="22"/>
        </w:rPr>
        <w:t>loc</w:t>
      </w:r>
      <w:r w:rsidR="00301242" w:rsidRPr="007957A7">
        <w:rPr>
          <w:rFonts w:asciiTheme="majorHAnsi" w:hAnsiTheme="majorHAnsi" w:cs="Arial"/>
          <w:iCs/>
          <w:sz w:val="22"/>
          <w:szCs w:val="22"/>
        </w:rPr>
        <w:t>i</w:t>
      </w:r>
      <w:r w:rsidR="00591A02" w:rsidRPr="007957A7">
        <w:rPr>
          <w:rFonts w:asciiTheme="majorHAnsi" w:hAnsiTheme="majorHAnsi" w:cs="Arial"/>
          <w:iCs/>
          <w:sz w:val="22"/>
          <w:szCs w:val="22"/>
        </w:rPr>
        <w:t xml:space="preserve"> </w:t>
      </w:r>
      <w:r w:rsidR="004C546D" w:rsidRPr="007957A7">
        <w:rPr>
          <w:rFonts w:asciiTheme="majorHAnsi" w:hAnsiTheme="majorHAnsi" w:cs="Arial"/>
          <w:sz w:val="22"/>
          <w:szCs w:val="22"/>
        </w:rPr>
        <w:t>associated</w:t>
      </w:r>
      <w:r w:rsidR="00591A02" w:rsidRPr="007957A7">
        <w:rPr>
          <w:rFonts w:asciiTheme="majorHAnsi" w:hAnsiTheme="majorHAnsi" w:cs="Arial"/>
          <w:sz w:val="22"/>
          <w:szCs w:val="22"/>
        </w:rPr>
        <w:t xml:space="preserve"> </w:t>
      </w:r>
      <w:r w:rsidR="004C546D" w:rsidRPr="007957A7">
        <w:rPr>
          <w:rFonts w:asciiTheme="majorHAnsi" w:hAnsiTheme="majorHAnsi" w:cs="Arial"/>
          <w:sz w:val="22"/>
          <w:szCs w:val="22"/>
        </w:rPr>
        <w:t>with</w:t>
      </w:r>
      <w:r w:rsidR="00591A02" w:rsidRPr="007957A7">
        <w:rPr>
          <w:rFonts w:asciiTheme="majorHAnsi" w:hAnsiTheme="majorHAnsi" w:cs="Arial"/>
          <w:sz w:val="22"/>
          <w:szCs w:val="22"/>
        </w:rPr>
        <w:t xml:space="preserve"> </w:t>
      </w:r>
      <w:r w:rsidR="00700ADD" w:rsidRPr="007957A7">
        <w:rPr>
          <w:rFonts w:asciiTheme="majorHAnsi" w:hAnsiTheme="majorHAnsi" w:cs="Arial"/>
          <w:sz w:val="22"/>
          <w:szCs w:val="22"/>
        </w:rPr>
        <w:t>Age</w:t>
      </w:r>
      <w:r w:rsidR="002C5072" w:rsidRPr="007957A7">
        <w:rPr>
          <w:rFonts w:asciiTheme="majorHAnsi" w:hAnsiTheme="majorHAnsi" w:cs="Arial"/>
          <w:sz w:val="22"/>
          <w:szCs w:val="22"/>
        </w:rPr>
        <w:t>-</w:t>
      </w:r>
      <w:r w:rsidR="00700ADD" w:rsidRPr="007957A7">
        <w:rPr>
          <w:rFonts w:asciiTheme="majorHAnsi" w:hAnsiTheme="majorHAnsi" w:cs="Arial"/>
          <w:sz w:val="22"/>
          <w:szCs w:val="22"/>
        </w:rPr>
        <w:t>AR</w:t>
      </w:r>
      <w:r w:rsidR="004C546D" w:rsidRPr="007957A7">
        <w:rPr>
          <w:rFonts w:asciiTheme="majorHAnsi" w:hAnsiTheme="majorHAnsi" w:cs="Arial"/>
          <w:sz w:val="22"/>
          <w:szCs w:val="22"/>
        </w:rPr>
        <w:t>,</w:t>
      </w:r>
      <w:r w:rsidR="00591A02" w:rsidRPr="007957A7">
        <w:rPr>
          <w:rFonts w:asciiTheme="majorHAnsi" w:hAnsiTheme="majorHAnsi" w:cs="Arial"/>
          <w:sz w:val="22"/>
          <w:szCs w:val="22"/>
        </w:rPr>
        <w:t xml:space="preserve"> </w:t>
      </w:r>
      <w:r w:rsidR="004C546D" w:rsidRPr="007957A7">
        <w:rPr>
          <w:rFonts w:asciiTheme="majorHAnsi" w:hAnsiTheme="majorHAnsi" w:cs="Arial"/>
          <w:sz w:val="22"/>
          <w:szCs w:val="22"/>
        </w:rPr>
        <w:t>and</w:t>
      </w:r>
      <w:r w:rsidR="00591A02" w:rsidRPr="007957A7">
        <w:rPr>
          <w:rFonts w:asciiTheme="majorHAnsi" w:hAnsiTheme="majorHAnsi" w:cs="Arial"/>
          <w:sz w:val="22"/>
          <w:szCs w:val="22"/>
        </w:rPr>
        <w:t xml:space="preserve"> </w:t>
      </w:r>
      <w:r w:rsidR="004C546D" w:rsidRPr="007957A7">
        <w:rPr>
          <w:rFonts w:asciiTheme="majorHAnsi" w:hAnsiTheme="majorHAnsi" w:cs="Arial"/>
          <w:bCs/>
          <w:sz w:val="22"/>
          <w:szCs w:val="22"/>
          <w:lang w:val="en-GB"/>
        </w:rPr>
        <w:t>rs10938397</w:t>
      </w:r>
      <w:r w:rsidR="00591A02" w:rsidRPr="007957A7">
        <w:rPr>
          <w:rFonts w:asciiTheme="majorHAnsi" w:hAnsiTheme="majorHAnsi" w:cs="Arial"/>
          <w:bCs/>
          <w:sz w:val="22"/>
          <w:szCs w:val="22"/>
        </w:rPr>
        <w:t xml:space="preserve"> </w:t>
      </w:r>
      <w:r w:rsidR="004C546D" w:rsidRPr="007957A7">
        <w:rPr>
          <w:rFonts w:asciiTheme="majorHAnsi" w:hAnsiTheme="majorHAnsi" w:cs="Arial"/>
          <w:bCs/>
          <w:sz w:val="22"/>
          <w:szCs w:val="22"/>
        </w:rPr>
        <w:t>near</w:t>
      </w:r>
      <w:r w:rsidR="00591A02" w:rsidRPr="007957A7">
        <w:rPr>
          <w:rFonts w:asciiTheme="majorHAnsi" w:hAnsiTheme="majorHAnsi" w:cs="Arial"/>
          <w:bCs/>
          <w:sz w:val="22"/>
          <w:szCs w:val="22"/>
        </w:rPr>
        <w:t xml:space="preserve"> </w:t>
      </w:r>
      <w:r w:rsidR="004C546D" w:rsidRPr="007957A7">
        <w:rPr>
          <w:rFonts w:asciiTheme="majorHAnsi" w:hAnsiTheme="majorHAnsi" w:cs="Arial"/>
          <w:i/>
          <w:iCs/>
          <w:sz w:val="22"/>
          <w:szCs w:val="22"/>
        </w:rPr>
        <w:t>GNPDA2</w:t>
      </w:r>
      <w:r w:rsidR="00591A02" w:rsidRPr="007957A7">
        <w:rPr>
          <w:rFonts w:asciiTheme="majorHAnsi" w:hAnsiTheme="majorHAnsi" w:cs="Arial"/>
          <w:iCs/>
          <w:sz w:val="22"/>
          <w:szCs w:val="22"/>
        </w:rPr>
        <w:t xml:space="preserve"> </w:t>
      </w:r>
      <w:r w:rsidR="004C546D" w:rsidRPr="007957A7">
        <w:rPr>
          <w:rFonts w:asciiTheme="majorHAnsi" w:hAnsiTheme="majorHAnsi" w:cs="Arial"/>
          <w:iCs/>
          <w:sz w:val="22"/>
          <w:szCs w:val="22"/>
        </w:rPr>
        <w:t>(encoding</w:t>
      </w:r>
      <w:r w:rsidR="00591A02" w:rsidRPr="007957A7">
        <w:rPr>
          <w:rFonts w:asciiTheme="majorHAnsi" w:hAnsiTheme="majorHAnsi" w:cs="Arial"/>
          <w:iCs/>
          <w:sz w:val="22"/>
          <w:szCs w:val="22"/>
        </w:rPr>
        <w:t xml:space="preserve"> </w:t>
      </w:r>
      <w:r w:rsidR="004C546D" w:rsidRPr="007957A7">
        <w:rPr>
          <w:rFonts w:asciiTheme="majorHAnsi" w:hAnsiTheme="majorHAnsi" w:cs="Arial"/>
          <w:iCs/>
          <w:sz w:val="22"/>
          <w:szCs w:val="22"/>
        </w:rPr>
        <w:t>adiposity</w:t>
      </w:r>
      <w:r w:rsidR="00591A02" w:rsidRPr="007957A7">
        <w:rPr>
          <w:rFonts w:asciiTheme="majorHAnsi" w:hAnsiTheme="majorHAnsi" w:cs="Arial"/>
          <w:iCs/>
          <w:sz w:val="22"/>
          <w:szCs w:val="22"/>
        </w:rPr>
        <w:t xml:space="preserve"> </w:t>
      </w:r>
      <w:r w:rsidR="004C546D" w:rsidRPr="007957A7">
        <w:rPr>
          <w:rFonts w:asciiTheme="majorHAnsi" w:hAnsiTheme="majorHAnsi" w:cs="Arial"/>
          <w:iCs/>
          <w:sz w:val="22"/>
          <w:szCs w:val="22"/>
        </w:rPr>
        <w:t>regulating</w:t>
      </w:r>
      <w:r w:rsidR="00591A02" w:rsidRPr="007957A7">
        <w:rPr>
          <w:rFonts w:asciiTheme="majorHAnsi" w:hAnsiTheme="majorHAnsi" w:cs="Arial"/>
          <w:iCs/>
          <w:sz w:val="22"/>
          <w:szCs w:val="22"/>
        </w:rPr>
        <w:t xml:space="preserve"> </w:t>
      </w:r>
      <w:r w:rsidR="004C546D" w:rsidRPr="007957A7">
        <w:rPr>
          <w:rFonts w:asciiTheme="majorHAnsi" w:hAnsiTheme="majorHAnsi" w:cs="Arial"/>
          <w:iCs/>
          <w:sz w:val="22"/>
          <w:szCs w:val="22"/>
        </w:rPr>
        <w:t>glucosamine-6-phosphate</w:t>
      </w:r>
      <w:r w:rsidR="00591A02" w:rsidRPr="007957A7">
        <w:rPr>
          <w:rFonts w:asciiTheme="majorHAnsi" w:hAnsiTheme="majorHAnsi" w:cs="Arial"/>
          <w:iCs/>
          <w:sz w:val="22"/>
          <w:szCs w:val="22"/>
        </w:rPr>
        <w:t xml:space="preserve"> </w:t>
      </w:r>
      <w:r w:rsidR="004C546D" w:rsidRPr="007957A7">
        <w:rPr>
          <w:rFonts w:asciiTheme="majorHAnsi" w:hAnsiTheme="majorHAnsi" w:cs="Arial"/>
          <w:iCs/>
          <w:sz w:val="22"/>
          <w:szCs w:val="22"/>
        </w:rPr>
        <w:t>deaminase)</w:t>
      </w:r>
      <w:r w:rsidR="00591A02" w:rsidRPr="007957A7">
        <w:rPr>
          <w:rFonts w:asciiTheme="majorHAnsi" w:hAnsiTheme="majorHAnsi" w:cs="Arial"/>
          <w:iCs/>
          <w:sz w:val="22"/>
          <w:szCs w:val="22"/>
        </w:rPr>
        <w:t xml:space="preserve"> </w:t>
      </w:r>
      <w:r w:rsidR="006229C8" w:rsidRPr="007957A7">
        <w:rPr>
          <w:rFonts w:asciiTheme="majorHAnsi" w:hAnsiTheme="majorHAnsi" w:cs="Arial"/>
          <w:iCs/>
          <w:sz w:val="22"/>
          <w:szCs w:val="22"/>
        </w:rPr>
        <w:t>locus</w:t>
      </w:r>
      <w:r w:rsidR="00591A02" w:rsidRPr="007957A7">
        <w:rPr>
          <w:rFonts w:asciiTheme="majorHAnsi" w:hAnsiTheme="majorHAnsi" w:cs="Arial"/>
          <w:iCs/>
          <w:sz w:val="22"/>
          <w:szCs w:val="22"/>
        </w:rPr>
        <w:t xml:space="preserve"> </w:t>
      </w:r>
      <w:r w:rsidR="004C546D" w:rsidRPr="007957A7">
        <w:rPr>
          <w:rFonts w:asciiTheme="majorHAnsi" w:hAnsiTheme="majorHAnsi" w:cs="Arial"/>
          <w:bCs/>
          <w:sz w:val="22"/>
          <w:szCs w:val="22"/>
        </w:rPr>
        <w:t>associated</w:t>
      </w:r>
      <w:r w:rsidR="00591A02" w:rsidRPr="007957A7">
        <w:rPr>
          <w:rFonts w:asciiTheme="majorHAnsi" w:hAnsiTheme="majorHAnsi" w:cs="Arial"/>
          <w:bCs/>
          <w:sz w:val="22"/>
          <w:szCs w:val="22"/>
        </w:rPr>
        <w:t xml:space="preserve"> </w:t>
      </w:r>
      <w:r w:rsidR="004C546D" w:rsidRPr="007957A7">
        <w:rPr>
          <w:rFonts w:asciiTheme="majorHAnsi" w:hAnsiTheme="majorHAnsi" w:cs="Arial"/>
          <w:bCs/>
          <w:sz w:val="22"/>
          <w:szCs w:val="22"/>
        </w:rPr>
        <w:t>with</w:t>
      </w:r>
      <w:r w:rsidR="00591A02" w:rsidRPr="007957A7">
        <w:rPr>
          <w:rFonts w:asciiTheme="majorHAnsi" w:hAnsiTheme="majorHAnsi" w:cs="Arial"/>
          <w:bCs/>
          <w:sz w:val="22"/>
          <w:szCs w:val="22"/>
        </w:rPr>
        <w:t xml:space="preserve"> </w:t>
      </w:r>
      <w:r w:rsidR="004C546D" w:rsidRPr="007957A7">
        <w:rPr>
          <w:rFonts w:asciiTheme="majorHAnsi" w:hAnsiTheme="majorHAnsi" w:cs="Arial"/>
          <w:bCs/>
          <w:sz w:val="22"/>
          <w:szCs w:val="22"/>
        </w:rPr>
        <w:t>BMI</w:t>
      </w:r>
      <w:r w:rsidR="002C5072" w:rsidRPr="007957A7">
        <w:rPr>
          <w:rFonts w:asciiTheme="majorHAnsi" w:hAnsiTheme="majorHAnsi" w:cs="Arial"/>
          <w:bCs/>
          <w:sz w:val="22"/>
          <w:szCs w:val="22"/>
        </w:rPr>
        <w:t>-</w:t>
      </w:r>
      <w:r w:rsidR="004C546D" w:rsidRPr="007957A7">
        <w:rPr>
          <w:rFonts w:asciiTheme="majorHAnsi" w:hAnsiTheme="majorHAnsi" w:cs="Arial"/>
          <w:bCs/>
          <w:sz w:val="22"/>
          <w:szCs w:val="22"/>
        </w:rPr>
        <w:t>AR</w:t>
      </w:r>
      <w:r w:rsidR="008D4200" w:rsidRPr="007957A7">
        <w:rPr>
          <w:rFonts w:asciiTheme="majorHAnsi" w:hAnsiTheme="majorHAnsi" w:cs="Arial"/>
          <w:bCs/>
          <w:sz w:val="22"/>
          <w:szCs w:val="22"/>
          <w:lang w:val="en-GB"/>
        </w:rPr>
        <w:t xml:space="preserve"> (</w:t>
      </w:r>
      <w:r w:rsidR="007717EF" w:rsidRPr="007957A7">
        <w:rPr>
          <w:rFonts w:asciiTheme="majorHAnsi" w:hAnsiTheme="majorHAnsi" w:cs="Arial"/>
          <w:b/>
          <w:bCs/>
          <w:sz w:val="22"/>
          <w:szCs w:val="22"/>
        </w:rPr>
        <w:t xml:space="preserve">Table 1, </w:t>
      </w:r>
      <w:r w:rsidR="00AC54EE">
        <w:rPr>
          <w:rFonts w:asciiTheme="majorHAnsi" w:hAnsiTheme="majorHAnsi" w:cs="Arial"/>
          <w:b/>
          <w:bCs/>
          <w:sz w:val="22"/>
          <w:szCs w:val="22"/>
        </w:rPr>
        <w:t xml:space="preserve">Supplementary </w:t>
      </w:r>
      <w:r w:rsidR="008D4200" w:rsidRPr="007957A7">
        <w:rPr>
          <w:rFonts w:asciiTheme="majorHAnsi" w:hAnsiTheme="majorHAnsi" w:cs="Arial"/>
          <w:b/>
          <w:bCs/>
          <w:sz w:val="22"/>
          <w:szCs w:val="22"/>
          <w:lang w:val="en-GB"/>
        </w:rPr>
        <w:t xml:space="preserve">Figure </w:t>
      </w:r>
      <w:r w:rsidR="00AC54EE">
        <w:rPr>
          <w:rFonts w:asciiTheme="majorHAnsi" w:hAnsiTheme="majorHAnsi" w:cs="Arial"/>
          <w:b/>
          <w:bCs/>
          <w:sz w:val="22"/>
          <w:szCs w:val="22"/>
          <w:lang w:val="en-GB"/>
        </w:rPr>
        <w:t>5</w:t>
      </w:r>
      <w:r w:rsidR="008D4200" w:rsidRPr="007957A7">
        <w:rPr>
          <w:rFonts w:asciiTheme="majorHAnsi" w:hAnsiTheme="majorHAnsi" w:cs="Arial"/>
          <w:bCs/>
          <w:sz w:val="22"/>
          <w:szCs w:val="22"/>
          <w:lang w:val="en-GB"/>
        </w:rPr>
        <w:t>)</w:t>
      </w:r>
      <w:r w:rsidR="004C546D" w:rsidRPr="007957A7">
        <w:rPr>
          <w:rFonts w:asciiTheme="majorHAnsi" w:hAnsiTheme="majorHAnsi" w:cs="Arial"/>
          <w:bCs/>
          <w:sz w:val="22"/>
          <w:szCs w:val="22"/>
        </w:rPr>
        <w:t>.</w:t>
      </w:r>
      <w:r w:rsidR="00591A02" w:rsidRPr="007957A7">
        <w:rPr>
          <w:rFonts w:asciiTheme="majorHAnsi" w:hAnsiTheme="majorHAnsi" w:cs="Arial"/>
          <w:bCs/>
          <w:sz w:val="22"/>
          <w:szCs w:val="22"/>
        </w:rPr>
        <w:t xml:space="preserve"> </w:t>
      </w:r>
      <w:r w:rsidR="00985C40">
        <w:rPr>
          <w:rFonts w:asciiTheme="majorHAnsi" w:hAnsiTheme="majorHAnsi" w:cs="Arial"/>
          <w:sz w:val="22"/>
          <w:szCs w:val="22"/>
        </w:rPr>
        <w:t xml:space="preserve">Each </w:t>
      </w:r>
      <w:r w:rsidR="0066402D" w:rsidRPr="007957A7">
        <w:rPr>
          <w:rFonts w:asciiTheme="majorHAnsi" w:hAnsiTheme="majorHAnsi" w:cs="Arial"/>
          <w:sz w:val="22"/>
          <w:szCs w:val="22"/>
        </w:rPr>
        <w:t>lead</w:t>
      </w:r>
      <w:r w:rsidR="00591A02" w:rsidRPr="007957A7">
        <w:rPr>
          <w:rFonts w:asciiTheme="majorHAnsi" w:hAnsiTheme="majorHAnsi" w:cs="Arial"/>
          <w:sz w:val="22"/>
          <w:szCs w:val="22"/>
        </w:rPr>
        <w:t xml:space="preserve"> </w:t>
      </w:r>
      <w:r w:rsidR="003036CD" w:rsidRPr="007957A7" w:rsidDel="008D7659">
        <w:rPr>
          <w:rFonts w:asciiTheme="majorHAnsi" w:hAnsiTheme="majorHAnsi" w:cs="Arial"/>
          <w:sz w:val="22"/>
          <w:szCs w:val="22"/>
        </w:rPr>
        <w:t>SNP</w:t>
      </w:r>
      <w:r w:rsidR="00591A02" w:rsidRPr="007957A7">
        <w:rPr>
          <w:rFonts w:asciiTheme="majorHAnsi" w:hAnsiTheme="majorHAnsi" w:cs="Arial"/>
          <w:sz w:val="22"/>
          <w:szCs w:val="22"/>
        </w:rPr>
        <w:t xml:space="preserve"> </w:t>
      </w:r>
      <w:r w:rsidR="003036CD" w:rsidRPr="007957A7">
        <w:rPr>
          <w:rFonts w:asciiTheme="majorHAnsi" w:hAnsiTheme="majorHAnsi" w:cs="Arial"/>
          <w:sz w:val="22"/>
          <w:szCs w:val="22"/>
        </w:rPr>
        <w:t>(</w:t>
      </w:r>
      <w:r w:rsidR="003036CD" w:rsidRPr="007957A7">
        <w:rPr>
          <w:rFonts w:asciiTheme="majorHAnsi" w:hAnsiTheme="majorHAnsi" w:cs="Arial"/>
          <w:bCs/>
          <w:sz w:val="22"/>
          <w:szCs w:val="22"/>
        </w:rPr>
        <w:t>rs1421085,</w:t>
      </w:r>
      <w:r w:rsidR="00591A02" w:rsidRPr="007957A7">
        <w:rPr>
          <w:rFonts w:asciiTheme="majorHAnsi" w:hAnsiTheme="majorHAnsi" w:cs="Arial"/>
          <w:bCs/>
          <w:sz w:val="22"/>
          <w:szCs w:val="22"/>
        </w:rPr>
        <w:t xml:space="preserve"> </w:t>
      </w:r>
      <w:r w:rsidR="003036CD" w:rsidRPr="007957A7">
        <w:rPr>
          <w:rFonts w:asciiTheme="majorHAnsi" w:hAnsiTheme="majorHAnsi" w:cs="Arial"/>
          <w:bCs/>
          <w:sz w:val="22"/>
          <w:szCs w:val="22"/>
        </w:rPr>
        <w:t>rs2817419</w:t>
      </w:r>
      <w:r w:rsidR="00591A02" w:rsidRPr="007957A7">
        <w:rPr>
          <w:rFonts w:asciiTheme="majorHAnsi" w:hAnsiTheme="majorHAnsi" w:cs="Arial"/>
          <w:bCs/>
          <w:sz w:val="22"/>
          <w:szCs w:val="22"/>
        </w:rPr>
        <w:t xml:space="preserve"> </w:t>
      </w:r>
      <w:r w:rsidR="003036CD" w:rsidRPr="007957A7">
        <w:rPr>
          <w:rFonts w:asciiTheme="majorHAnsi" w:hAnsiTheme="majorHAnsi" w:cs="Arial"/>
          <w:bCs/>
          <w:sz w:val="22"/>
          <w:szCs w:val="22"/>
        </w:rPr>
        <w:t>and</w:t>
      </w:r>
      <w:r w:rsidR="00591A02" w:rsidRPr="007957A7">
        <w:rPr>
          <w:rFonts w:asciiTheme="majorHAnsi" w:hAnsiTheme="majorHAnsi" w:cs="Arial"/>
          <w:bCs/>
          <w:sz w:val="22"/>
          <w:szCs w:val="22"/>
        </w:rPr>
        <w:t xml:space="preserve"> </w:t>
      </w:r>
      <w:r w:rsidR="003036CD" w:rsidRPr="007957A7">
        <w:rPr>
          <w:rFonts w:asciiTheme="majorHAnsi" w:hAnsiTheme="majorHAnsi" w:cs="Arial"/>
          <w:bCs/>
          <w:sz w:val="22"/>
          <w:szCs w:val="22"/>
          <w:lang w:val="en-GB"/>
        </w:rPr>
        <w:t>rs10938397)</w:t>
      </w:r>
      <w:r w:rsidR="00591A02" w:rsidRPr="007957A7">
        <w:rPr>
          <w:rFonts w:asciiTheme="majorHAnsi" w:hAnsiTheme="majorHAnsi" w:cs="Arial"/>
          <w:bCs/>
          <w:sz w:val="22"/>
          <w:szCs w:val="22"/>
        </w:rPr>
        <w:t xml:space="preserve"> </w:t>
      </w:r>
      <w:r w:rsidR="003036CD" w:rsidRPr="007957A7">
        <w:rPr>
          <w:rFonts w:asciiTheme="majorHAnsi" w:hAnsiTheme="majorHAnsi" w:cs="Arial"/>
          <w:bCs/>
          <w:sz w:val="22"/>
          <w:szCs w:val="22"/>
        </w:rPr>
        <w:t>associated</w:t>
      </w:r>
      <w:r w:rsidR="00591A02" w:rsidRPr="007957A7">
        <w:rPr>
          <w:rFonts w:asciiTheme="majorHAnsi" w:hAnsiTheme="majorHAnsi" w:cs="Arial"/>
          <w:bCs/>
          <w:sz w:val="22"/>
          <w:szCs w:val="22"/>
        </w:rPr>
        <w:t xml:space="preserve"> </w:t>
      </w:r>
      <w:r w:rsidR="003036CD" w:rsidRPr="007957A7">
        <w:rPr>
          <w:rFonts w:asciiTheme="majorHAnsi" w:hAnsiTheme="majorHAnsi" w:cs="Arial"/>
          <w:bCs/>
          <w:sz w:val="22"/>
          <w:szCs w:val="22"/>
        </w:rPr>
        <w:t>with</w:t>
      </w:r>
      <w:r w:rsidR="00591A02" w:rsidRPr="007957A7">
        <w:rPr>
          <w:rFonts w:asciiTheme="majorHAnsi" w:hAnsiTheme="majorHAnsi" w:cs="Arial"/>
          <w:bCs/>
          <w:sz w:val="22"/>
          <w:szCs w:val="22"/>
        </w:rPr>
        <w:t xml:space="preserve"> </w:t>
      </w:r>
      <w:r w:rsidR="00136A43" w:rsidRPr="007957A7">
        <w:rPr>
          <w:rFonts w:asciiTheme="majorHAnsi" w:hAnsiTheme="majorHAnsi" w:cs="Arial"/>
          <w:sz w:val="22"/>
          <w:szCs w:val="22"/>
        </w:rPr>
        <w:t xml:space="preserve">Age-AR </w:t>
      </w:r>
      <w:r w:rsidR="00136A43" w:rsidRPr="007957A7" w:rsidDel="008D7659">
        <w:rPr>
          <w:rFonts w:asciiTheme="majorHAnsi" w:hAnsiTheme="majorHAnsi" w:cs="Arial"/>
          <w:sz w:val="22"/>
          <w:szCs w:val="22"/>
        </w:rPr>
        <w:t>and</w:t>
      </w:r>
      <w:r w:rsidR="00136A43" w:rsidRPr="007957A7">
        <w:rPr>
          <w:rFonts w:asciiTheme="majorHAnsi" w:hAnsiTheme="majorHAnsi" w:cs="Arial"/>
          <w:sz w:val="22"/>
          <w:szCs w:val="22"/>
        </w:rPr>
        <w:t xml:space="preserve"> BMI-AR</w:t>
      </w:r>
      <w:r w:rsidR="00136A43">
        <w:rPr>
          <w:rFonts w:asciiTheme="majorHAnsi" w:hAnsiTheme="majorHAnsi" w:cs="Arial"/>
          <w:sz w:val="22"/>
          <w:szCs w:val="22"/>
        </w:rPr>
        <w:t xml:space="preserve"> explain</w:t>
      </w:r>
      <w:r w:rsidR="00B62C19">
        <w:rPr>
          <w:rFonts w:asciiTheme="majorHAnsi" w:hAnsiTheme="majorHAnsi" w:cs="Arial"/>
          <w:sz w:val="22"/>
          <w:szCs w:val="22"/>
        </w:rPr>
        <w:t>s</w:t>
      </w:r>
      <w:r w:rsidR="00136A43">
        <w:rPr>
          <w:rFonts w:asciiTheme="majorHAnsi" w:hAnsiTheme="majorHAnsi" w:cs="Arial"/>
          <w:sz w:val="22"/>
          <w:szCs w:val="22"/>
        </w:rPr>
        <w:t xml:space="preserve"> approximately </w:t>
      </w:r>
      <w:r w:rsidR="003036CD" w:rsidRPr="007957A7" w:rsidDel="008D7659">
        <w:rPr>
          <w:rFonts w:asciiTheme="majorHAnsi" w:hAnsiTheme="majorHAnsi" w:cs="Arial"/>
          <w:sz w:val="22"/>
          <w:szCs w:val="22"/>
        </w:rPr>
        <w:t>0.</w:t>
      </w:r>
      <w:r w:rsidR="00136A43">
        <w:rPr>
          <w:rFonts w:asciiTheme="majorHAnsi" w:hAnsiTheme="majorHAnsi" w:cs="Arial"/>
          <w:sz w:val="22"/>
          <w:szCs w:val="22"/>
        </w:rPr>
        <w:t>2</w:t>
      </w:r>
      <w:r w:rsidR="00591A02" w:rsidRPr="007957A7">
        <w:rPr>
          <w:rFonts w:asciiTheme="majorHAnsi" w:hAnsiTheme="majorHAnsi" w:cs="Arial"/>
          <w:sz w:val="22"/>
          <w:szCs w:val="22"/>
        </w:rPr>
        <w:t xml:space="preserve"> </w:t>
      </w:r>
      <w:r w:rsidR="003036CD" w:rsidRPr="007957A7" w:rsidDel="008D7659">
        <w:rPr>
          <w:rFonts w:asciiTheme="majorHAnsi" w:hAnsiTheme="majorHAnsi" w:cs="Arial"/>
          <w:sz w:val="22"/>
          <w:szCs w:val="22"/>
        </w:rPr>
        <w:t>%</w:t>
      </w:r>
      <w:r w:rsidR="00591A02" w:rsidRPr="007957A7">
        <w:rPr>
          <w:rFonts w:asciiTheme="majorHAnsi" w:hAnsiTheme="majorHAnsi" w:cs="Arial"/>
          <w:sz w:val="22"/>
          <w:szCs w:val="22"/>
        </w:rPr>
        <w:t xml:space="preserve"> </w:t>
      </w:r>
      <w:r w:rsidR="003036CD" w:rsidRPr="007957A7" w:rsidDel="008D7659">
        <w:rPr>
          <w:rFonts w:asciiTheme="majorHAnsi" w:hAnsiTheme="majorHAnsi" w:cs="Arial"/>
          <w:sz w:val="22"/>
          <w:szCs w:val="22"/>
        </w:rPr>
        <w:t>variance</w:t>
      </w:r>
      <w:r w:rsidR="00591A02" w:rsidRPr="007957A7">
        <w:rPr>
          <w:rFonts w:asciiTheme="majorHAnsi" w:hAnsiTheme="majorHAnsi" w:cs="Arial"/>
          <w:sz w:val="22"/>
          <w:szCs w:val="22"/>
        </w:rPr>
        <w:t xml:space="preserve"> </w:t>
      </w:r>
      <w:r w:rsidR="003036CD" w:rsidRPr="007957A7" w:rsidDel="008D7659">
        <w:rPr>
          <w:rFonts w:asciiTheme="majorHAnsi" w:hAnsiTheme="majorHAnsi" w:cs="Arial"/>
          <w:sz w:val="22"/>
          <w:szCs w:val="22"/>
        </w:rPr>
        <w:t>in</w:t>
      </w:r>
      <w:r w:rsidR="00591A02" w:rsidRPr="007957A7">
        <w:rPr>
          <w:rFonts w:asciiTheme="majorHAnsi" w:hAnsiTheme="majorHAnsi" w:cs="Arial"/>
          <w:sz w:val="22"/>
          <w:szCs w:val="22"/>
        </w:rPr>
        <w:t xml:space="preserve"> </w:t>
      </w:r>
      <w:r w:rsidR="00136A43" w:rsidRPr="007957A7">
        <w:rPr>
          <w:rFonts w:asciiTheme="majorHAnsi" w:hAnsiTheme="majorHAnsi" w:cs="Arial"/>
          <w:bCs/>
          <w:sz w:val="22"/>
          <w:szCs w:val="22"/>
        </w:rPr>
        <w:t>the relevant early growth trait</w:t>
      </w:r>
      <w:r w:rsidR="00136A43">
        <w:rPr>
          <w:rFonts w:asciiTheme="majorHAnsi" w:hAnsiTheme="majorHAnsi" w:cs="Arial"/>
          <w:sz w:val="22"/>
          <w:szCs w:val="22"/>
        </w:rPr>
        <w:t xml:space="preserve"> </w:t>
      </w:r>
      <w:r w:rsidR="003036CD" w:rsidRPr="007957A7">
        <w:rPr>
          <w:rFonts w:asciiTheme="majorHAnsi" w:hAnsiTheme="majorHAnsi" w:cs="Arial"/>
          <w:sz w:val="22"/>
          <w:szCs w:val="22"/>
        </w:rPr>
        <w:t>(</w:t>
      </w:r>
      <w:r w:rsidR="003036CD" w:rsidRPr="007957A7">
        <w:rPr>
          <w:rFonts w:asciiTheme="majorHAnsi" w:hAnsiTheme="majorHAnsi" w:cs="Arial"/>
          <w:b/>
          <w:sz w:val="22"/>
          <w:szCs w:val="22"/>
        </w:rPr>
        <w:t>Online</w:t>
      </w:r>
      <w:r w:rsidR="00591A02" w:rsidRPr="007957A7">
        <w:rPr>
          <w:rFonts w:asciiTheme="majorHAnsi" w:hAnsiTheme="majorHAnsi" w:cs="Arial"/>
          <w:b/>
          <w:sz w:val="22"/>
          <w:szCs w:val="22"/>
        </w:rPr>
        <w:t xml:space="preserve"> </w:t>
      </w:r>
      <w:r w:rsidR="003036CD" w:rsidRPr="007957A7">
        <w:rPr>
          <w:rFonts w:asciiTheme="majorHAnsi" w:hAnsiTheme="majorHAnsi" w:cs="Arial"/>
          <w:b/>
          <w:sz w:val="22"/>
          <w:szCs w:val="22"/>
        </w:rPr>
        <w:t>Methods</w:t>
      </w:r>
      <w:r w:rsidR="003036CD" w:rsidRPr="007957A7">
        <w:rPr>
          <w:rFonts w:asciiTheme="majorHAnsi" w:hAnsiTheme="majorHAnsi" w:cs="Arial"/>
          <w:sz w:val="22"/>
          <w:szCs w:val="22"/>
        </w:rPr>
        <w:t>)</w:t>
      </w:r>
      <w:r w:rsidR="003036CD" w:rsidRPr="007957A7" w:rsidDel="008D7659">
        <w:rPr>
          <w:rFonts w:asciiTheme="majorHAnsi" w:hAnsiTheme="majorHAnsi" w:cs="Arial"/>
          <w:sz w:val="22"/>
          <w:szCs w:val="22"/>
        </w:rPr>
        <w:t>.</w:t>
      </w:r>
    </w:p>
    <w:p w14:paraId="3FA6095D" w14:textId="2C6C3248" w:rsidR="00F959AB" w:rsidRDefault="00F959AB" w:rsidP="00604664">
      <w:pPr>
        <w:spacing w:before="240"/>
        <w:jc w:val="both"/>
        <w:rPr>
          <w:rFonts w:asciiTheme="majorHAnsi" w:hAnsiTheme="majorHAnsi" w:cs="Arial"/>
          <w:b/>
          <w:sz w:val="22"/>
          <w:szCs w:val="22"/>
        </w:rPr>
      </w:pPr>
      <w:r w:rsidRPr="007957A7">
        <w:rPr>
          <w:rFonts w:asciiTheme="majorHAnsi" w:hAnsiTheme="majorHAnsi" w:cs="Arial"/>
          <w:b/>
          <w:sz w:val="22"/>
          <w:szCs w:val="22"/>
        </w:rPr>
        <w:t>A</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new</w:t>
      </w:r>
      <w:r w:rsidR="00591A02" w:rsidRPr="007957A7">
        <w:rPr>
          <w:rFonts w:asciiTheme="majorHAnsi" w:hAnsiTheme="majorHAnsi" w:cs="Arial"/>
          <w:b/>
          <w:sz w:val="22"/>
          <w:szCs w:val="22"/>
        </w:rPr>
        <w:t xml:space="preserve"> </w:t>
      </w:r>
      <w:r w:rsidR="00F95843" w:rsidRPr="007957A7">
        <w:rPr>
          <w:rFonts w:asciiTheme="majorHAnsi" w:hAnsiTheme="majorHAnsi" w:cs="Arial"/>
          <w:b/>
          <w:sz w:val="22"/>
          <w:szCs w:val="22"/>
        </w:rPr>
        <w:t>variant</w:t>
      </w:r>
      <w:r w:rsidR="00D31E14">
        <w:rPr>
          <w:rFonts w:asciiTheme="majorHAnsi" w:hAnsiTheme="majorHAnsi" w:cs="Arial"/>
          <w:b/>
          <w:sz w:val="22"/>
          <w:szCs w:val="22"/>
        </w:rPr>
        <w:t xml:space="preserve"> in LEPR/LEPROT</w:t>
      </w:r>
      <w:r w:rsidR="00591A02" w:rsidRPr="007957A7">
        <w:rPr>
          <w:rFonts w:asciiTheme="majorHAnsi" w:hAnsiTheme="majorHAnsi" w:cs="Arial"/>
          <w:b/>
          <w:sz w:val="22"/>
          <w:szCs w:val="22"/>
        </w:rPr>
        <w:t xml:space="preserve"> </w:t>
      </w:r>
      <w:r w:rsidR="005E08A9" w:rsidRPr="007957A7">
        <w:rPr>
          <w:rFonts w:asciiTheme="majorHAnsi" w:hAnsiTheme="majorHAnsi" w:cs="Arial"/>
          <w:b/>
          <w:sz w:val="22"/>
          <w:szCs w:val="22"/>
        </w:rPr>
        <w:t>associated</w:t>
      </w:r>
      <w:r w:rsidR="00591A02" w:rsidRPr="007957A7">
        <w:rPr>
          <w:rFonts w:asciiTheme="majorHAnsi" w:hAnsiTheme="majorHAnsi" w:cs="Arial"/>
          <w:b/>
          <w:sz w:val="22"/>
          <w:szCs w:val="22"/>
        </w:rPr>
        <w:t xml:space="preserve"> </w:t>
      </w:r>
      <w:r w:rsidR="005E08A9" w:rsidRPr="007957A7">
        <w:rPr>
          <w:rFonts w:asciiTheme="majorHAnsi" w:hAnsiTheme="majorHAnsi" w:cs="Arial"/>
          <w:b/>
          <w:sz w:val="22"/>
          <w:szCs w:val="22"/>
        </w:rPr>
        <w:t>with</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BMI</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at</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adiposity</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peak</w:t>
      </w:r>
    </w:p>
    <w:p w14:paraId="5AA588BE" w14:textId="69F635BD" w:rsidR="00136A43" w:rsidRDefault="00AE33A4" w:rsidP="00635B9B">
      <w:pPr>
        <w:jc w:val="both"/>
        <w:rPr>
          <w:rFonts w:asciiTheme="majorHAnsi" w:hAnsiTheme="majorHAnsi" w:cs="Arial"/>
          <w:sz w:val="22"/>
          <w:szCs w:val="22"/>
        </w:rPr>
      </w:pPr>
      <w:r>
        <w:rPr>
          <w:rFonts w:asciiTheme="majorHAnsi" w:hAnsiTheme="majorHAnsi" w:cs="Arial"/>
          <w:sz w:val="22"/>
          <w:szCs w:val="22"/>
        </w:rPr>
        <w:t xml:space="preserve">The </w:t>
      </w:r>
      <w:r w:rsidR="00675769" w:rsidRPr="007957A7">
        <w:rPr>
          <w:rFonts w:asciiTheme="majorHAnsi" w:hAnsiTheme="majorHAnsi" w:cs="Arial"/>
          <w:iCs/>
          <w:sz w:val="22"/>
          <w:szCs w:val="22"/>
        </w:rPr>
        <w:t>BMI-AP</w:t>
      </w:r>
      <w:r w:rsidR="00675769">
        <w:rPr>
          <w:rFonts w:asciiTheme="majorHAnsi" w:hAnsiTheme="majorHAnsi" w:cs="Arial"/>
          <w:iCs/>
          <w:sz w:val="22"/>
          <w:szCs w:val="22"/>
        </w:rPr>
        <w:t xml:space="preserve">-associated </w:t>
      </w:r>
      <w:r>
        <w:rPr>
          <w:rFonts w:asciiTheme="majorHAnsi" w:hAnsiTheme="majorHAnsi" w:cs="Arial"/>
          <w:sz w:val="22"/>
          <w:szCs w:val="22"/>
        </w:rPr>
        <w:t xml:space="preserve">SNP </w:t>
      </w:r>
      <w:r w:rsidR="00975C53" w:rsidRPr="007957A7">
        <w:rPr>
          <w:rFonts w:asciiTheme="majorHAnsi" w:hAnsiTheme="majorHAnsi" w:cs="Arial"/>
          <w:bCs/>
          <w:sz w:val="22"/>
          <w:szCs w:val="22"/>
        </w:rPr>
        <w:t xml:space="preserve">rs9436303 </w:t>
      </w:r>
      <w:r w:rsidR="00975C53" w:rsidRPr="007957A7">
        <w:rPr>
          <w:rFonts w:asciiTheme="majorHAnsi" w:hAnsiTheme="majorHAnsi" w:cs="Arial"/>
          <w:sz w:val="22"/>
          <w:szCs w:val="22"/>
        </w:rPr>
        <w:t>at the</w:t>
      </w:r>
      <w:r w:rsidR="00DB6449" w:rsidRPr="00DB6449">
        <w:rPr>
          <w:rFonts w:asciiTheme="majorHAnsi" w:hAnsiTheme="majorHAnsi" w:cs="Arial"/>
          <w:iCs/>
          <w:sz w:val="22"/>
          <w:szCs w:val="22"/>
        </w:rPr>
        <w:t xml:space="preserve"> </w:t>
      </w:r>
      <w:r w:rsidR="00DB6449" w:rsidRPr="007957A7">
        <w:rPr>
          <w:rFonts w:asciiTheme="majorHAnsi" w:hAnsiTheme="majorHAnsi" w:cs="Arial"/>
          <w:iCs/>
          <w:sz w:val="22"/>
          <w:szCs w:val="22"/>
        </w:rPr>
        <w:t>locus</w:t>
      </w:r>
      <w:r w:rsidR="00DB6449">
        <w:rPr>
          <w:rFonts w:asciiTheme="majorHAnsi" w:hAnsiTheme="majorHAnsi" w:cs="Arial"/>
          <w:iCs/>
          <w:sz w:val="22"/>
          <w:szCs w:val="22"/>
        </w:rPr>
        <w:t xml:space="preserve"> harboring</w:t>
      </w:r>
      <w:r w:rsidR="00975C53" w:rsidRPr="007957A7">
        <w:rPr>
          <w:rFonts w:asciiTheme="majorHAnsi" w:hAnsiTheme="majorHAnsi" w:cs="Arial"/>
          <w:sz w:val="22"/>
          <w:szCs w:val="22"/>
        </w:rPr>
        <w:t xml:space="preserve"> </w:t>
      </w:r>
      <w:r w:rsidR="00975C53" w:rsidRPr="007957A7">
        <w:rPr>
          <w:rFonts w:asciiTheme="majorHAnsi" w:hAnsiTheme="majorHAnsi" w:cs="Arial"/>
          <w:i/>
          <w:iCs/>
          <w:sz w:val="22"/>
          <w:szCs w:val="22"/>
        </w:rPr>
        <w:t>LEPR/LEPROT</w:t>
      </w:r>
      <w:r w:rsidR="00975C53" w:rsidRPr="007957A7">
        <w:rPr>
          <w:rFonts w:asciiTheme="majorHAnsi" w:hAnsiTheme="majorHAnsi" w:cs="Arial"/>
          <w:iCs/>
          <w:sz w:val="22"/>
          <w:szCs w:val="22"/>
        </w:rPr>
        <w:t xml:space="preserve"> (encoding the </w:t>
      </w:r>
      <w:r w:rsidR="00FC0F52" w:rsidRPr="0051251F">
        <w:rPr>
          <w:rFonts w:asciiTheme="majorHAnsi" w:hAnsiTheme="majorHAnsi" w:cs="Arial"/>
          <w:iCs/>
          <w:sz w:val="22"/>
          <w:szCs w:val="22"/>
        </w:rPr>
        <w:t>L</w:t>
      </w:r>
      <w:r w:rsidR="00975C53" w:rsidRPr="0051251F">
        <w:rPr>
          <w:rFonts w:asciiTheme="majorHAnsi" w:hAnsiTheme="majorHAnsi" w:cs="Arial"/>
          <w:iCs/>
          <w:sz w:val="22"/>
          <w:szCs w:val="22"/>
        </w:rPr>
        <w:t xml:space="preserve">eptin </w:t>
      </w:r>
      <w:r w:rsidR="00FC0F52" w:rsidRPr="0051251F">
        <w:rPr>
          <w:rFonts w:asciiTheme="majorHAnsi" w:hAnsiTheme="majorHAnsi" w:cs="Arial"/>
          <w:iCs/>
          <w:sz w:val="22"/>
          <w:szCs w:val="22"/>
        </w:rPr>
        <w:t>R</w:t>
      </w:r>
      <w:r w:rsidR="00975C53" w:rsidRPr="0051251F">
        <w:rPr>
          <w:rFonts w:asciiTheme="majorHAnsi" w:hAnsiTheme="majorHAnsi" w:cs="Arial"/>
          <w:iCs/>
          <w:sz w:val="22"/>
          <w:szCs w:val="22"/>
        </w:rPr>
        <w:t>eceptor</w:t>
      </w:r>
      <w:r w:rsidR="00975C53" w:rsidRPr="007957A7">
        <w:rPr>
          <w:rFonts w:asciiTheme="majorHAnsi" w:hAnsiTheme="majorHAnsi" w:cs="Arial"/>
          <w:iCs/>
          <w:sz w:val="22"/>
          <w:szCs w:val="22"/>
        </w:rPr>
        <w:t xml:space="preserve"> </w:t>
      </w:r>
      <w:r w:rsidR="00D675A7">
        <w:rPr>
          <w:rFonts w:asciiTheme="majorHAnsi" w:hAnsiTheme="majorHAnsi" w:cs="Arial"/>
          <w:iCs/>
          <w:sz w:val="22"/>
          <w:szCs w:val="22"/>
        </w:rPr>
        <w:t xml:space="preserve">and </w:t>
      </w:r>
      <w:r w:rsidR="00DB49F0">
        <w:rPr>
          <w:rFonts w:asciiTheme="majorHAnsi" w:hAnsiTheme="majorHAnsi" w:cs="Arial"/>
          <w:iCs/>
          <w:sz w:val="22"/>
          <w:szCs w:val="22"/>
        </w:rPr>
        <w:t xml:space="preserve">the </w:t>
      </w:r>
      <w:r w:rsidR="00FC0F52" w:rsidRPr="0051251F">
        <w:rPr>
          <w:rFonts w:asciiTheme="majorHAnsi" w:hAnsiTheme="majorHAnsi" w:cs="Arial"/>
          <w:iCs/>
          <w:sz w:val="22"/>
          <w:szCs w:val="22"/>
        </w:rPr>
        <w:t>Leptin Receptor Overlapping Transcript</w:t>
      </w:r>
      <w:r w:rsidR="00975C53" w:rsidRPr="007957A7">
        <w:rPr>
          <w:rFonts w:asciiTheme="majorHAnsi" w:hAnsiTheme="majorHAnsi" w:cs="Arial"/>
          <w:iCs/>
          <w:sz w:val="22"/>
          <w:szCs w:val="22"/>
        </w:rPr>
        <w:t xml:space="preserve">) </w:t>
      </w:r>
      <w:r w:rsidR="00136A43">
        <w:rPr>
          <w:rFonts w:asciiTheme="majorHAnsi" w:hAnsiTheme="majorHAnsi" w:cs="Arial"/>
          <w:iCs/>
          <w:sz w:val="22"/>
          <w:szCs w:val="22"/>
        </w:rPr>
        <w:t>is novel.</w:t>
      </w:r>
      <w:r w:rsidR="00975C53">
        <w:rPr>
          <w:rFonts w:asciiTheme="majorHAnsi" w:hAnsiTheme="majorHAnsi" w:cs="Arial"/>
          <w:iCs/>
          <w:sz w:val="22"/>
          <w:szCs w:val="22"/>
        </w:rPr>
        <w:t xml:space="preserve"> </w:t>
      </w:r>
      <w:r w:rsidRPr="007957A7">
        <w:rPr>
          <w:rFonts w:asciiTheme="majorHAnsi" w:hAnsiTheme="majorHAnsi" w:cs="Arial"/>
          <w:sz w:val="22"/>
          <w:szCs w:val="22"/>
        </w:rPr>
        <w:t xml:space="preserve">The </w:t>
      </w:r>
      <w:r w:rsidRPr="000F7F14">
        <w:rPr>
          <w:rFonts w:asciiTheme="majorHAnsi" w:hAnsiTheme="majorHAnsi" w:cs="Arial"/>
          <w:sz w:val="22"/>
          <w:szCs w:val="22"/>
        </w:rPr>
        <w:t xml:space="preserve">risk allele </w:t>
      </w:r>
      <w:r w:rsidR="00DC69C6">
        <w:rPr>
          <w:rFonts w:asciiTheme="majorHAnsi" w:hAnsiTheme="majorHAnsi" w:cs="Arial"/>
          <w:sz w:val="22"/>
          <w:szCs w:val="22"/>
        </w:rPr>
        <w:t>(</w:t>
      </w:r>
      <w:r w:rsidRPr="000F7F14">
        <w:rPr>
          <w:rFonts w:asciiTheme="majorHAnsi" w:hAnsiTheme="majorHAnsi" w:cs="Arial"/>
          <w:sz w:val="22"/>
          <w:szCs w:val="22"/>
        </w:rPr>
        <w:t>G</w:t>
      </w:r>
      <w:r w:rsidR="00DC69C6">
        <w:rPr>
          <w:rFonts w:asciiTheme="majorHAnsi" w:hAnsiTheme="majorHAnsi" w:cs="Arial"/>
          <w:sz w:val="22"/>
          <w:szCs w:val="22"/>
        </w:rPr>
        <w:t>)</w:t>
      </w:r>
      <w:r>
        <w:rPr>
          <w:rFonts w:asciiTheme="majorHAnsi" w:hAnsiTheme="majorHAnsi" w:cs="Arial"/>
          <w:sz w:val="22"/>
          <w:szCs w:val="22"/>
        </w:rPr>
        <w:t xml:space="preserve"> of</w:t>
      </w:r>
      <w:r w:rsidRPr="000F7F14">
        <w:rPr>
          <w:rFonts w:asciiTheme="majorHAnsi" w:hAnsiTheme="majorHAnsi" w:cs="Arial"/>
          <w:sz w:val="22"/>
          <w:szCs w:val="22"/>
        </w:rPr>
        <w:t xml:space="preserve"> </w:t>
      </w:r>
      <w:r w:rsidR="002C063E">
        <w:rPr>
          <w:rFonts w:asciiTheme="majorHAnsi" w:hAnsiTheme="majorHAnsi" w:cs="Arial"/>
          <w:sz w:val="22"/>
          <w:szCs w:val="22"/>
        </w:rPr>
        <w:t>this</w:t>
      </w:r>
      <w:r w:rsidRPr="007957A7">
        <w:rPr>
          <w:rFonts w:asciiTheme="majorHAnsi" w:hAnsiTheme="majorHAnsi" w:cs="Arial"/>
          <w:sz w:val="22"/>
          <w:szCs w:val="22"/>
        </w:rPr>
        <w:t xml:space="preserve"> variant </w:t>
      </w:r>
      <w:r w:rsidRPr="00FA137E">
        <w:rPr>
          <w:rFonts w:asciiTheme="majorHAnsi" w:hAnsiTheme="majorHAnsi" w:cs="Arial"/>
          <w:sz w:val="22"/>
          <w:szCs w:val="22"/>
        </w:rPr>
        <w:t xml:space="preserve">increases both </w:t>
      </w:r>
      <w:r w:rsidRPr="00FA137E">
        <w:rPr>
          <w:rFonts w:asciiTheme="majorHAnsi" w:hAnsiTheme="majorHAnsi" w:cs="Arial"/>
          <w:sz w:val="22"/>
          <w:szCs w:val="22"/>
        </w:rPr>
        <w:lastRenderedPageBreak/>
        <w:t>BMI</w:t>
      </w:r>
      <w:r>
        <w:rPr>
          <w:rFonts w:asciiTheme="majorHAnsi" w:hAnsiTheme="majorHAnsi" w:cs="Arial"/>
          <w:sz w:val="22"/>
          <w:szCs w:val="22"/>
        </w:rPr>
        <w:t>-</w:t>
      </w:r>
      <w:r w:rsidRPr="00FA137E">
        <w:rPr>
          <w:rFonts w:asciiTheme="majorHAnsi" w:hAnsiTheme="majorHAnsi" w:cs="Arial"/>
          <w:sz w:val="22"/>
          <w:szCs w:val="22"/>
        </w:rPr>
        <w:t>AP and</w:t>
      </w:r>
      <w:r w:rsidRPr="007957A7">
        <w:rPr>
          <w:rFonts w:asciiTheme="majorHAnsi" w:hAnsiTheme="majorHAnsi" w:cs="Arial"/>
          <w:sz w:val="22"/>
          <w:szCs w:val="22"/>
        </w:rPr>
        <w:t xml:space="preserve"> </w:t>
      </w:r>
      <w:r>
        <w:rPr>
          <w:rFonts w:asciiTheme="majorHAnsi" w:hAnsiTheme="majorHAnsi" w:cs="Arial"/>
          <w:sz w:val="22"/>
          <w:szCs w:val="22"/>
        </w:rPr>
        <w:t xml:space="preserve">adult </w:t>
      </w:r>
      <w:r w:rsidRPr="007957A7">
        <w:rPr>
          <w:rFonts w:asciiTheme="majorHAnsi" w:hAnsiTheme="majorHAnsi" w:cs="Arial"/>
          <w:sz w:val="22"/>
          <w:szCs w:val="22"/>
        </w:rPr>
        <w:t>plasma soluble leptin receptor levels</w:t>
      </w:r>
      <w:r>
        <w:rPr>
          <w:rFonts w:asciiTheme="majorHAnsi" w:hAnsiTheme="majorHAnsi" w:cs="Arial"/>
          <w:sz w:val="22"/>
          <w:szCs w:val="22"/>
        </w:rPr>
        <w:t xml:space="preserve"> </w:t>
      </w:r>
      <w:r w:rsidRPr="00FA137E">
        <w:rPr>
          <w:rFonts w:asciiTheme="majorHAnsi" w:hAnsiTheme="majorHAnsi" w:cs="Arial"/>
          <w:sz w:val="22"/>
          <w:szCs w:val="22"/>
        </w:rPr>
        <w:t>(P=1.19x10</w:t>
      </w:r>
      <w:r w:rsidRPr="00FA137E">
        <w:rPr>
          <w:rFonts w:asciiTheme="majorHAnsi" w:hAnsiTheme="majorHAnsi" w:cs="Arial"/>
          <w:sz w:val="22"/>
          <w:szCs w:val="22"/>
          <w:vertAlign w:val="superscript"/>
        </w:rPr>
        <w:t>-9</w:t>
      </w:r>
      <w:r w:rsidRPr="00FA137E">
        <w:rPr>
          <w:rFonts w:asciiTheme="majorHAnsi" w:hAnsiTheme="majorHAnsi" w:cs="Arial"/>
          <w:sz w:val="22"/>
          <w:szCs w:val="22"/>
        </w:rPr>
        <w:t>)</w:t>
      </w:r>
      <w:r w:rsidRPr="00517ED6">
        <w:rPr>
          <w:rFonts w:asciiTheme="majorHAnsi" w:hAnsiTheme="majorHAnsi" w:cs="Arial"/>
          <w:sz w:val="22"/>
          <w:szCs w:val="22"/>
        </w:rPr>
        <w:fldChar w:fldCharType="begin">
          <w:fldData xml:space="preserve">PEVuZE5vdGU+PENpdGU+PEF1dGhvcj5TdW48L0F1dGhvcj48WWVhcj4yMDEwPC9ZZWFyPjxSZWNO
dW0+NDA8L1JlY051bT48RGlzcGxheVRleHQ+WzExXTwvRGlzcGxheVRleHQ+PHJlY29yZD48cmVj
LW51bWJlcj40MDwvcmVjLW51bWJlcj48Zm9yZWlnbi1rZXlzPjxrZXkgYXBwPSJFTiIgZGItaWQ9
InR2enN4dHNyMXN0MHc4ZXY5eDFwcDJ6dmZ6MjJ4cjlhczV2diIgdGltZXN0YW1wPSIxNTMyMzM5
NzYyIj40MDwva2V5PjwvZm9yZWlnbi1rZXlzPjxyZWYtdHlwZSBuYW1lPSJKb3VybmFsIEFydGlj
bGUiPjE3PC9yZWYtdHlwZT48Y29udHJpYnV0b3JzPjxhdXRob3JzPjxhdXRob3I+U3VuLCBRLjwv
YXV0aG9yPjxhdXRob3I+Q29ybmVsaXMsIE0uIEMuPC9hdXRob3I+PGF1dGhvcj5LcmFmdCwgUC48
L2F1dGhvcj48YXV0aG9yPlFpLCBMLjwvYXV0aG9yPjxhdXRob3I+dmFuIERhbSwgUi4gTS48L2F1
dGhvcj48YXV0aG9yPkdpcm1hbiwgQy4gSi48L2F1dGhvcj48YXV0aG9yPkxhdXJpZSwgQy4gQy48
L2F1dGhvcj48YXV0aG9yPk1pcmVsLCBELiBCLjwvYXV0aG9yPjxhdXRob3I+R29uZywgSC48L2F1
dGhvcj48YXV0aG9yPlNoZXUsIEMuIEMuPC9hdXRob3I+PGF1dGhvcj5DaHJpc3RpYW5pLCBELiBD
LjwvYXV0aG9yPjxhdXRob3I+SHVudGVyLCBELiBKLjwvYXV0aG9yPjxhdXRob3I+TWFudHpvcm9z
LCBDLiBTLjwvYXV0aG9yPjxhdXRob3I+SHUsIEYuIEIuPC9hdXRob3I+PC9hdXRob3JzPjwvY29u
dHJpYnV0b3JzPjxhdXRoLWFkZHJlc3M+RGVwYXJ0bWVudCBvZiBOdXRyaXRpb24sIEhhcnZhcmQg
U2Nob29sIG9mIFB1YmxpYyBIZWFsdGgsIDY1NSBIdW50aW5ndG9uIEF2ZW51ZSwgQm9zdG9uLCBN
QSAwMjExNSxVU0EuPC9hdXRoLWFkZHJlc3M+PHRpdGxlcz48dGl0bGU+R2Vub21lLXdpZGUgYXNz
b2NpYXRpb24gc3R1ZHkgaWRlbnRpZmllcyBwb2x5bW9ycGhpc21zIGluIExFUFIgYXMgZGV0ZXJt
aW5hbnRzIG9mIHBsYXNtYSBzb2x1YmxlIGxlcHRpbiByZWNlcHRvciBsZXZlbHM8L3RpdGxlPjxz
ZWNvbmRhcnktdGl0bGU+SHVtIE1vbCBHZW5ldDwvc2Vjb25kYXJ5LXRpdGxlPjxhbHQtdGl0bGU+
SHVtYW4gbW9sZWN1bGFyIGdlbmV0aWNzPC9hbHQtdGl0bGU+PC90aXRsZXM+PHBlcmlvZGljYWw+
PGZ1bGwtdGl0bGU+SHVtIE1vbCBHZW5ldDwvZnVsbC10aXRsZT48YWJici0xPkh1bWFuIG1vbGVj
dWxhciBnZW5ldGljczwvYWJici0xPjwvcGVyaW9kaWNhbD48YWx0LXBlcmlvZGljYWw+PGZ1bGwt
dGl0bGU+SHVtIE1vbCBHZW5ldDwvZnVsbC10aXRsZT48YWJici0xPkh1bWFuIG1vbGVjdWxhciBn
ZW5ldGljczwvYWJici0xPjwvYWx0LXBlcmlvZGljYWw+PHBhZ2VzPjE4NDYtNTU8L3BhZ2VzPjx2
b2x1bWU+MTk8L3ZvbHVtZT48bnVtYmVyPjk8L251bWJlcj48a2V5d29yZHM+PGtleXdvcmQ+Q3lw
cnVzPC9rZXl3b3JkPjxrZXl3b3JkPkRpYWJldGVzIE1lbGxpdHVzLypnZW5ldGljczwva2V5d29y
ZD48a2V5d29yZD5Fbnp5bWUtTGlua2VkIEltbXVub3NvcmJlbnQgQXNzYXk8L2tleXdvcmQ+PGtl
eXdvcmQ+RXVyb3BlYW4gQ29udGluZW50YWwgQW5jZXN0cnkgR3JvdXAvKmdlbmV0aWNzPC9rZXl3
b3JkPjxrZXl3b3JkPkZlbWFsZTwva2V5d29yZD48a2V5d29yZD5HZW5vbWUtV2lkZSBBc3NvY2lh
dGlvbiBTdHVkeTwva2V5d29yZD48a2V5d29yZD5HZW5vdHlwZTwva2V5d29yZD48a2V5d29yZD5I
dW1hbnM8L2tleXdvcmQ+PGtleXdvcmQ+TGluZWFyIE1vZGVsczwva2V5d29yZD48a2V5d29yZD5N
YWxlPC9rZXl3b3JkPjxrZXl3b3JkPlBvbHltb3JwaGlzbSwgU2luZ2xlIE51Y2xlb3RpZGUvZ2Vu
ZXRpY3M8L2tleXdvcmQ+PGtleXdvcmQ+UHJpbmNpcGFsIENvbXBvbmVudCBBbmFseXNpczwva2V5
d29yZD48a2V5d29yZD5SZWNlcHRvcnMsIExlcHRpbi8qYmxvb2QvKmdlbmV0aWNzPC9rZXl3b3Jk
PjxrZXl3b3JkPlJpc2sgRmFjdG9yczwva2V5d29yZD48a2V5d29yZD5Vbml0ZWQgU3RhdGVzPC9r
ZXl3b3JkPjwva2V5d29yZHM+PGRhdGVzPjx5ZWFyPjIwMTA8L3llYXI+PHB1Yi1kYXRlcz48ZGF0
ZT5NYXkgMTwvZGF0ZT48L3B1Yi1kYXRlcz48L2RhdGVzPjxpc2JuPjE0NjAtMjA4MyAoRWxlY3Ry
b25pYykmI3hEOzA5NjQtNjkwNiAoTGlua2luZyk8L2lzYm4+PGFjY2Vzc2lvbi1udW0+MjAxNjc1
NzU8L2FjY2Vzc2lvbi1udW0+PHVybHM+PHJlbGF0ZWQtdXJscz48dXJsPmh0dHA6Ly93d3cubmNi
aS5ubG0ubmloLmdvdi9wdWJtZWQvMjAxNjc1NzU8L3VybD48L3JlbGF0ZWQtdXJscz48L3VybHM+
PGN1c3RvbTI+Mjg1MDYyMTwvY3VzdG9tMj48ZWxlY3Ryb25pYy1yZXNvdXJjZS1udW0+MTAuMTA5
My9obWcvZGRxMDU2PC9lbGVjdHJvbmljLXJlc291cmNlLW51bT48L3JlY29yZD48L0NpdGU+PC9F
bmROb3RlPgB=
</w:fldData>
        </w:fldChar>
      </w:r>
      <w:r w:rsidR="005E0BE3">
        <w:rPr>
          <w:rFonts w:asciiTheme="majorHAnsi" w:hAnsiTheme="majorHAnsi" w:cs="Arial"/>
          <w:sz w:val="22"/>
          <w:szCs w:val="22"/>
        </w:rPr>
        <w:instrText xml:space="preserve"> ADDIN EN.CITE </w:instrText>
      </w:r>
      <w:r w:rsidR="005E0BE3">
        <w:rPr>
          <w:rFonts w:asciiTheme="majorHAnsi" w:hAnsiTheme="majorHAnsi" w:cs="Arial"/>
          <w:sz w:val="22"/>
          <w:szCs w:val="22"/>
        </w:rPr>
        <w:fldChar w:fldCharType="begin">
          <w:fldData xml:space="preserve">PEVuZE5vdGU+PENpdGU+PEF1dGhvcj5TdW48L0F1dGhvcj48WWVhcj4yMDEwPC9ZZWFyPjxSZWNO
dW0+NDA8L1JlY051bT48RGlzcGxheVRleHQ+WzExXTwvRGlzcGxheVRleHQ+PHJlY29yZD48cmVj
LW51bWJlcj40MDwvcmVjLW51bWJlcj48Zm9yZWlnbi1rZXlzPjxrZXkgYXBwPSJFTiIgZGItaWQ9
InR2enN4dHNyMXN0MHc4ZXY5eDFwcDJ6dmZ6MjJ4cjlhczV2diIgdGltZXN0YW1wPSIxNTMyMzM5
NzYyIj40MDwva2V5PjwvZm9yZWlnbi1rZXlzPjxyZWYtdHlwZSBuYW1lPSJKb3VybmFsIEFydGlj
bGUiPjE3PC9yZWYtdHlwZT48Y29udHJpYnV0b3JzPjxhdXRob3JzPjxhdXRob3I+U3VuLCBRLjwv
YXV0aG9yPjxhdXRob3I+Q29ybmVsaXMsIE0uIEMuPC9hdXRob3I+PGF1dGhvcj5LcmFmdCwgUC48
L2F1dGhvcj48YXV0aG9yPlFpLCBMLjwvYXV0aG9yPjxhdXRob3I+dmFuIERhbSwgUi4gTS48L2F1
dGhvcj48YXV0aG9yPkdpcm1hbiwgQy4gSi48L2F1dGhvcj48YXV0aG9yPkxhdXJpZSwgQy4gQy48
L2F1dGhvcj48YXV0aG9yPk1pcmVsLCBELiBCLjwvYXV0aG9yPjxhdXRob3I+R29uZywgSC48L2F1
dGhvcj48YXV0aG9yPlNoZXUsIEMuIEMuPC9hdXRob3I+PGF1dGhvcj5DaHJpc3RpYW5pLCBELiBD
LjwvYXV0aG9yPjxhdXRob3I+SHVudGVyLCBELiBKLjwvYXV0aG9yPjxhdXRob3I+TWFudHpvcm9z
LCBDLiBTLjwvYXV0aG9yPjxhdXRob3I+SHUsIEYuIEIuPC9hdXRob3I+PC9hdXRob3JzPjwvY29u
dHJpYnV0b3JzPjxhdXRoLWFkZHJlc3M+RGVwYXJ0bWVudCBvZiBOdXRyaXRpb24sIEhhcnZhcmQg
U2Nob29sIG9mIFB1YmxpYyBIZWFsdGgsIDY1NSBIdW50aW5ndG9uIEF2ZW51ZSwgQm9zdG9uLCBN
QSAwMjExNSxVU0EuPC9hdXRoLWFkZHJlc3M+PHRpdGxlcz48dGl0bGU+R2Vub21lLXdpZGUgYXNz
b2NpYXRpb24gc3R1ZHkgaWRlbnRpZmllcyBwb2x5bW9ycGhpc21zIGluIExFUFIgYXMgZGV0ZXJt
aW5hbnRzIG9mIHBsYXNtYSBzb2x1YmxlIGxlcHRpbiByZWNlcHRvciBsZXZlbHM8L3RpdGxlPjxz
ZWNvbmRhcnktdGl0bGU+SHVtIE1vbCBHZW5ldDwvc2Vjb25kYXJ5LXRpdGxlPjxhbHQtdGl0bGU+
SHVtYW4gbW9sZWN1bGFyIGdlbmV0aWNzPC9hbHQtdGl0bGU+PC90aXRsZXM+PHBlcmlvZGljYWw+
PGZ1bGwtdGl0bGU+SHVtIE1vbCBHZW5ldDwvZnVsbC10aXRsZT48YWJici0xPkh1bWFuIG1vbGVj
dWxhciBnZW5ldGljczwvYWJici0xPjwvcGVyaW9kaWNhbD48YWx0LXBlcmlvZGljYWw+PGZ1bGwt
dGl0bGU+SHVtIE1vbCBHZW5ldDwvZnVsbC10aXRsZT48YWJici0xPkh1bWFuIG1vbGVjdWxhciBn
ZW5ldGljczwvYWJici0xPjwvYWx0LXBlcmlvZGljYWw+PHBhZ2VzPjE4NDYtNTU8L3BhZ2VzPjx2
b2x1bWU+MTk8L3ZvbHVtZT48bnVtYmVyPjk8L251bWJlcj48a2V5d29yZHM+PGtleXdvcmQ+Q3lw
cnVzPC9rZXl3b3JkPjxrZXl3b3JkPkRpYWJldGVzIE1lbGxpdHVzLypnZW5ldGljczwva2V5d29y
ZD48a2V5d29yZD5Fbnp5bWUtTGlua2VkIEltbXVub3NvcmJlbnQgQXNzYXk8L2tleXdvcmQ+PGtl
eXdvcmQ+RXVyb3BlYW4gQ29udGluZW50YWwgQW5jZXN0cnkgR3JvdXAvKmdlbmV0aWNzPC9rZXl3
b3JkPjxrZXl3b3JkPkZlbWFsZTwva2V5d29yZD48a2V5d29yZD5HZW5vbWUtV2lkZSBBc3NvY2lh
dGlvbiBTdHVkeTwva2V5d29yZD48a2V5d29yZD5HZW5vdHlwZTwva2V5d29yZD48a2V5d29yZD5I
dW1hbnM8L2tleXdvcmQ+PGtleXdvcmQ+TGluZWFyIE1vZGVsczwva2V5d29yZD48a2V5d29yZD5N
YWxlPC9rZXl3b3JkPjxrZXl3b3JkPlBvbHltb3JwaGlzbSwgU2luZ2xlIE51Y2xlb3RpZGUvZ2Vu
ZXRpY3M8L2tleXdvcmQ+PGtleXdvcmQ+UHJpbmNpcGFsIENvbXBvbmVudCBBbmFseXNpczwva2V5
d29yZD48a2V5d29yZD5SZWNlcHRvcnMsIExlcHRpbi8qYmxvb2QvKmdlbmV0aWNzPC9rZXl3b3Jk
PjxrZXl3b3JkPlJpc2sgRmFjdG9yczwva2V5d29yZD48a2V5d29yZD5Vbml0ZWQgU3RhdGVzPC9r
ZXl3b3JkPjwva2V5d29yZHM+PGRhdGVzPjx5ZWFyPjIwMTA8L3llYXI+PHB1Yi1kYXRlcz48ZGF0
ZT5NYXkgMTwvZGF0ZT48L3B1Yi1kYXRlcz48L2RhdGVzPjxpc2JuPjE0NjAtMjA4MyAoRWxlY3Ry
b25pYykmI3hEOzA5NjQtNjkwNiAoTGlua2luZyk8L2lzYm4+PGFjY2Vzc2lvbi1udW0+MjAxNjc1
NzU8L2FjY2Vzc2lvbi1udW0+PHVybHM+PHJlbGF0ZWQtdXJscz48dXJsPmh0dHA6Ly93d3cubmNi
aS5ubG0ubmloLmdvdi9wdWJtZWQvMjAxNjc1NzU8L3VybD48L3JlbGF0ZWQtdXJscz48L3VybHM+
PGN1c3RvbTI+Mjg1MDYyMTwvY3VzdG9tMj48ZWxlY3Ryb25pYy1yZXNvdXJjZS1udW0+MTAuMTA5
My9obWcvZGRxMDU2PC9lbGVjdHJvbmljLXJlc291cmNlLW51bT48L3JlY29yZD48L0NpdGU+PC9F
bmROb3RlPgB=
</w:fldData>
        </w:fldChar>
      </w:r>
      <w:r w:rsidR="005E0BE3">
        <w:rPr>
          <w:rFonts w:asciiTheme="majorHAnsi" w:hAnsiTheme="majorHAnsi" w:cs="Arial"/>
          <w:sz w:val="22"/>
          <w:szCs w:val="22"/>
        </w:rPr>
        <w:instrText xml:space="preserve"> ADDIN EN.CITE.DATA </w:instrText>
      </w:r>
      <w:r w:rsidR="005E0BE3">
        <w:rPr>
          <w:rFonts w:asciiTheme="majorHAnsi" w:hAnsiTheme="majorHAnsi" w:cs="Arial"/>
          <w:sz w:val="22"/>
          <w:szCs w:val="22"/>
        </w:rPr>
      </w:r>
      <w:r w:rsidR="005E0BE3">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5E0BE3">
        <w:rPr>
          <w:rFonts w:asciiTheme="majorHAnsi" w:hAnsiTheme="majorHAnsi" w:cs="Arial"/>
          <w:noProof/>
          <w:sz w:val="22"/>
          <w:szCs w:val="22"/>
        </w:rPr>
        <w:t>[</w:t>
      </w:r>
      <w:hyperlink w:anchor="_ENREF_11" w:tooltip="Sun, 2010 #40" w:history="1">
        <w:r w:rsidR="009C72D5">
          <w:rPr>
            <w:rFonts w:asciiTheme="majorHAnsi" w:hAnsiTheme="majorHAnsi" w:cs="Arial"/>
            <w:noProof/>
            <w:sz w:val="22"/>
            <w:szCs w:val="22"/>
          </w:rPr>
          <w:t>11</w:t>
        </w:r>
      </w:hyperlink>
      <w:r w:rsidR="005E0BE3">
        <w:rPr>
          <w:rFonts w:asciiTheme="majorHAnsi" w:hAnsiTheme="majorHAnsi" w:cs="Arial"/>
          <w:noProof/>
          <w:sz w:val="22"/>
          <w:szCs w:val="22"/>
        </w:rPr>
        <w:t>]</w:t>
      </w:r>
      <w:r w:rsidRPr="00517ED6">
        <w:rPr>
          <w:rFonts w:asciiTheme="majorHAnsi" w:hAnsiTheme="majorHAnsi" w:cs="Arial"/>
          <w:sz w:val="22"/>
          <w:szCs w:val="22"/>
        </w:rPr>
        <w:fldChar w:fldCharType="end"/>
      </w:r>
      <w:r w:rsidR="00985C40" w:rsidRPr="007957A7">
        <w:rPr>
          <w:rFonts w:asciiTheme="majorHAnsi" w:hAnsiTheme="majorHAnsi" w:cs="Arial"/>
          <w:sz w:val="22"/>
          <w:szCs w:val="22"/>
        </w:rPr>
        <w:t xml:space="preserve"> (</w:t>
      </w:r>
      <w:r w:rsidR="00985C40" w:rsidRPr="007957A7">
        <w:rPr>
          <w:rFonts w:asciiTheme="majorHAnsi" w:hAnsiTheme="majorHAnsi" w:cs="Arial"/>
          <w:b/>
          <w:sz w:val="22"/>
          <w:szCs w:val="22"/>
        </w:rPr>
        <w:t>Supplementary Table 5</w:t>
      </w:r>
      <w:r w:rsidR="00985C40" w:rsidRPr="007957A7">
        <w:rPr>
          <w:rFonts w:asciiTheme="majorHAnsi" w:hAnsiTheme="majorHAnsi" w:cs="Arial"/>
          <w:sz w:val="22"/>
          <w:szCs w:val="22"/>
        </w:rPr>
        <w:t>)</w:t>
      </w:r>
      <w:r w:rsidR="00985C40" w:rsidRPr="007957A7">
        <w:rPr>
          <w:rFonts w:asciiTheme="majorHAnsi" w:eastAsia="Times New Roman" w:hAnsiTheme="majorHAnsi"/>
          <w:sz w:val="22"/>
          <w:szCs w:val="22"/>
          <w:lang w:val="en-GB"/>
        </w:rPr>
        <w:t>.</w:t>
      </w:r>
      <w:r w:rsidRPr="007957A7">
        <w:rPr>
          <w:rFonts w:asciiTheme="majorHAnsi" w:hAnsiTheme="majorHAnsi" w:cs="Arial"/>
          <w:sz w:val="22"/>
          <w:szCs w:val="22"/>
        </w:rPr>
        <w:t xml:space="preserve"> The </w:t>
      </w:r>
      <w:r w:rsidRPr="007957A7">
        <w:rPr>
          <w:rFonts w:asciiTheme="majorHAnsi" w:hAnsiTheme="majorHAnsi" w:cs="Arial"/>
          <w:bCs/>
          <w:i/>
          <w:sz w:val="22"/>
          <w:szCs w:val="22"/>
        </w:rPr>
        <w:t>LEPR/LEPROT</w:t>
      </w:r>
      <w:r w:rsidRPr="007957A7">
        <w:rPr>
          <w:rFonts w:asciiTheme="majorHAnsi" w:hAnsiTheme="majorHAnsi" w:cs="Arial"/>
          <w:bCs/>
          <w:sz w:val="22"/>
          <w:szCs w:val="22"/>
        </w:rPr>
        <w:t xml:space="preserve"> locus is in a chromosomal region, 1p31.3, that harbors another</w:t>
      </w:r>
      <w:r w:rsidR="00DB6449">
        <w:rPr>
          <w:rFonts w:asciiTheme="majorHAnsi" w:hAnsiTheme="majorHAnsi" w:cs="Arial"/>
          <w:bCs/>
          <w:sz w:val="22"/>
          <w:szCs w:val="22"/>
        </w:rPr>
        <w:t xml:space="preserve"> independent</w:t>
      </w:r>
      <w:r w:rsidRPr="007957A7">
        <w:rPr>
          <w:rFonts w:asciiTheme="majorHAnsi" w:hAnsiTheme="majorHAnsi" w:cs="Arial"/>
          <w:bCs/>
          <w:sz w:val="22"/>
          <w:szCs w:val="22"/>
        </w:rPr>
        <w:t xml:space="preserve"> </w:t>
      </w:r>
      <w:r w:rsidR="00DB6449">
        <w:rPr>
          <w:rFonts w:asciiTheme="majorHAnsi" w:hAnsiTheme="majorHAnsi" w:cs="Arial"/>
          <w:bCs/>
          <w:sz w:val="22"/>
          <w:szCs w:val="22"/>
        </w:rPr>
        <w:t xml:space="preserve">signal </w:t>
      </w:r>
      <w:r w:rsidRPr="007957A7">
        <w:rPr>
          <w:rFonts w:asciiTheme="majorHAnsi" w:hAnsiTheme="majorHAnsi" w:cs="Arial"/>
          <w:bCs/>
          <w:sz w:val="22"/>
          <w:szCs w:val="22"/>
        </w:rPr>
        <w:t>(rs11208659, MAF=0.06, distance=82.6Kbp, R</w:t>
      </w:r>
      <w:r w:rsidRPr="007957A7">
        <w:rPr>
          <w:rFonts w:asciiTheme="majorHAnsi" w:hAnsiTheme="majorHAnsi" w:cs="Arial"/>
          <w:bCs/>
          <w:sz w:val="22"/>
          <w:szCs w:val="22"/>
          <w:vertAlign w:val="superscript"/>
        </w:rPr>
        <w:t>2</w:t>
      </w:r>
      <w:r w:rsidRPr="007957A7">
        <w:rPr>
          <w:rFonts w:asciiTheme="majorHAnsi" w:hAnsiTheme="majorHAnsi" w:cs="Arial"/>
          <w:bCs/>
          <w:sz w:val="22"/>
          <w:szCs w:val="22"/>
        </w:rPr>
        <w:t>=0.01)</w:t>
      </w:r>
      <w:r>
        <w:rPr>
          <w:rFonts w:asciiTheme="majorHAnsi" w:hAnsiTheme="majorHAnsi" w:cs="Arial"/>
          <w:bCs/>
          <w:sz w:val="22"/>
          <w:szCs w:val="22"/>
        </w:rPr>
        <w:t xml:space="preserve"> </w:t>
      </w:r>
      <w:r w:rsidRPr="007957A7">
        <w:rPr>
          <w:rFonts w:asciiTheme="majorHAnsi" w:hAnsiTheme="majorHAnsi" w:cs="Arial"/>
          <w:bCs/>
          <w:sz w:val="22"/>
          <w:szCs w:val="22"/>
        </w:rPr>
        <w:t>associated with early onset obesity</w:t>
      </w:r>
      <w:r w:rsidRPr="00517ED6">
        <w:rPr>
          <w:rFonts w:asciiTheme="majorHAnsi" w:hAnsiTheme="majorHAnsi" w:cs="Arial"/>
          <w:bCs/>
          <w:sz w:val="22"/>
          <w:szCs w:val="22"/>
        </w:rPr>
        <w:fldChar w:fldCharType="begin"/>
      </w:r>
      <w:r w:rsidR="005E0BE3">
        <w:rPr>
          <w:rFonts w:asciiTheme="majorHAnsi" w:hAnsiTheme="majorHAnsi" w:cs="Arial"/>
          <w:bCs/>
          <w:sz w:val="22"/>
          <w:szCs w:val="22"/>
        </w:rPr>
        <w:instrText xml:space="preserve"> ADDIN EN.CITE &lt;EndNote&gt;&lt;Cite&gt;&lt;Author&gt;Wheeler&lt;/Author&gt;&lt;Year&gt;2013&lt;/Year&gt;&lt;RecNum&gt;41&lt;/RecNum&gt;&lt;DisplayText&gt;[12]&lt;/DisplayText&gt;&lt;record&gt;&lt;rec-number&gt;41&lt;/rec-number&gt;&lt;foreign-keys&gt;&lt;key app="EN" db-id="tvzsxtsr1st0w8ev9x1pp2zvfz22xr9as5vv" timestamp="1532339762"&gt;41&lt;/key&gt;&lt;/foreign-keys&gt;&lt;ref-type name="Journal Article"&gt;17&lt;/ref-type&gt;&lt;contributors&gt;&lt;authors&gt;&lt;author&gt;Wheeler, E.&lt;/author&gt;&lt;author&gt;Huang, N.&lt;/author&gt;&lt;author&gt;Bochukova, E. G.&lt;/author&gt;&lt;author&gt;Keogh, J. M.&lt;/author&gt;&lt;author&gt;Lindsay, S.&lt;/author&gt;&lt;author&gt;Garg, S.&lt;/author&gt;&lt;author&gt;Henning, E.&lt;/author&gt;&lt;author&gt;Blackburn, H.&lt;/author&gt;&lt;author&gt;Loos, R. J. F.&lt;/author&gt;&lt;author&gt;Wareham, N. J.&lt;/author&gt;&lt;author&gt;O&amp;apos;Rahilly, S.&lt;/author&gt;&lt;author&gt;Hurles, M. E.&lt;/author&gt;&lt;author&gt;Barroso, I.&lt;/author&gt;&lt;author&gt;Farooqi, I. S.&lt;/author&gt;&lt;/authors&gt;&lt;/contributors&gt;&lt;auth-address&gt;Wellcome Trust Sanger Inst, Cambridge, England&amp;#xD;Univ Cambridge, Addenbrookes Hosp, Inst Metab Sci, Metab Res Labs, Cambridge CB2 2QQ, England&amp;#xD;Addenbrookes Hosp, MRC, Epidemiol Unit, Inst Metab Sci, Cambridge, England&lt;/auth-address&gt;&lt;titles&gt;&lt;title&gt;Genome-wide SNP and CNV analysis identifies common and low-frequency variants associated with severe early-onset obesity&lt;/title&gt;&lt;secondary-title&gt;Nature Genetics&lt;/secondary-title&gt;&lt;alt-title&gt;Nat Genet&lt;/alt-title&gt;&lt;/titles&gt;&lt;periodical&gt;&lt;full-title&gt;Nat Genet&lt;/full-title&gt;&lt;abbr-1&gt;Nature genetics&lt;/abbr-1&gt;&lt;/periodical&gt;&lt;alt-periodical&gt;&lt;full-title&gt;Nat Genet&lt;/full-title&gt;&lt;abbr-1&gt;Nature genetics&lt;/abbr-1&gt;&lt;/alt-periodical&gt;&lt;pages&gt;513-U76&lt;/pages&gt;&lt;volume&gt;45&lt;/volume&gt;&lt;number&gt;5&lt;/number&gt;&lt;keywords&gt;&lt;keyword&gt;body-mass index&lt;/keyword&gt;&lt;keyword&gt;adult obesity&lt;/keyword&gt;&lt;keyword&gt;childhood obesity&lt;/keyword&gt;&lt;keyword&gt;risk&lt;/keyword&gt;&lt;keyword&gt;loci&lt;/keyword&gt;&lt;/keywords&gt;&lt;dates&gt;&lt;year&gt;2013&lt;/year&gt;&lt;pub-dates&gt;&lt;date&gt;May&lt;/date&gt;&lt;/pub-dates&gt;&lt;/dates&gt;&lt;isbn&gt;1061-4036&lt;/isbn&gt;&lt;accession-num&gt;WOS:000318158200012&lt;/accession-num&gt;&lt;urls&gt;&lt;related-urls&gt;&lt;url&gt;&amp;lt;Go to ISI&amp;gt;://WOS:000318158200012&lt;/url&gt;&lt;/related-urls&gt;&lt;/urls&gt;&lt;electronic-resource-num&gt;10.1038/ng.2607&lt;/electronic-resource-num&gt;&lt;language&gt;English&lt;/language&gt;&lt;/record&gt;&lt;/Cite&gt;&lt;/EndNote&gt;</w:instrText>
      </w:r>
      <w:r w:rsidRPr="00517ED6">
        <w:rPr>
          <w:rFonts w:asciiTheme="majorHAnsi" w:hAnsiTheme="majorHAnsi" w:cs="Arial"/>
          <w:bCs/>
          <w:sz w:val="22"/>
          <w:szCs w:val="22"/>
        </w:rPr>
        <w:fldChar w:fldCharType="separate"/>
      </w:r>
      <w:r w:rsidR="005E0BE3">
        <w:rPr>
          <w:rFonts w:asciiTheme="majorHAnsi" w:hAnsiTheme="majorHAnsi" w:cs="Arial"/>
          <w:bCs/>
          <w:noProof/>
          <w:sz w:val="22"/>
          <w:szCs w:val="22"/>
        </w:rPr>
        <w:t>[</w:t>
      </w:r>
      <w:hyperlink w:anchor="_ENREF_12" w:tooltip="Wheeler, 2013 #41" w:history="1">
        <w:r w:rsidR="009C72D5">
          <w:rPr>
            <w:rFonts w:asciiTheme="majorHAnsi" w:hAnsiTheme="majorHAnsi" w:cs="Arial"/>
            <w:bCs/>
            <w:noProof/>
            <w:sz w:val="22"/>
            <w:szCs w:val="22"/>
          </w:rPr>
          <w:t>12</w:t>
        </w:r>
      </w:hyperlink>
      <w:r w:rsidR="005E0BE3">
        <w:rPr>
          <w:rFonts w:asciiTheme="majorHAnsi" w:hAnsiTheme="majorHAnsi" w:cs="Arial"/>
          <w:bCs/>
          <w:noProof/>
          <w:sz w:val="22"/>
          <w:szCs w:val="22"/>
        </w:rPr>
        <w:t>]</w:t>
      </w:r>
      <w:r w:rsidRPr="00517ED6">
        <w:rPr>
          <w:rFonts w:asciiTheme="majorHAnsi" w:hAnsiTheme="majorHAnsi" w:cs="Arial"/>
          <w:bCs/>
          <w:sz w:val="22"/>
          <w:szCs w:val="22"/>
        </w:rPr>
        <w:fldChar w:fldCharType="end"/>
      </w:r>
      <w:r>
        <w:rPr>
          <w:rFonts w:asciiTheme="majorHAnsi" w:hAnsiTheme="majorHAnsi" w:cs="Arial"/>
          <w:bCs/>
          <w:sz w:val="22"/>
          <w:szCs w:val="22"/>
        </w:rPr>
        <w:t xml:space="preserve"> but our SNP </w:t>
      </w:r>
      <w:r w:rsidRPr="005E6BB8">
        <w:rPr>
          <w:rFonts w:asciiTheme="majorHAnsi" w:hAnsiTheme="majorHAnsi" w:cs="Arial"/>
          <w:bCs/>
          <w:sz w:val="22"/>
          <w:szCs w:val="22"/>
        </w:rPr>
        <w:t>rs9436303</w:t>
      </w:r>
      <w:r>
        <w:rPr>
          <w:rFonts w:asciiTheme="majorHAnsi" w:hAnsiTheme="majorHAnsi" w:cs="Arial"/>
          <w:bCs/>
          <w:sz w:val="22"/>
          <w:szCs w:val="22"/>
        </w:rPr>
        <w:t xml:space="preserve"> is associated with BMI-AP independently of this variant (</w:t>
      </w:r>
      <w:r w:rsidRPr="007957A7">
        <w:rPr>
          <w:rFonts w:asciiTheme="majorHAnsi" w:hAnsiTheme="majorHAnsi" w:cs="Arial"/>
          <w:bCs/>
          <w:sz w:val="22"/>
          <w:szCs w:val="22"/>
        </w:rPr>
        <w:t xml:space="preserve">see conditional analysis in </w:t>
      </w:r>
      <w:r w:rsidRPr="007957A7">
        <w:rPr>
          <w:rFonts w:asciiTheme="majorHAnsi" w:hAnsiTheme="majorHAnsi" w:cs="Arial"/>
          <w:b/>
          <w:sz w:val="22"/>
          <w:szCs w:val="22"/>
        </w:rPr>
        <w:t>Supplementary Table 6</w:t>
      </w:r>
      <w:r w:rsidRPr="00DD6060">
        <w:rPr>
          <w:rFonts w:asciiTheme="majorHAnsi" w:hAnsiTheme="majorHAnsi" w:cs="Arial"/>
          <w:bCs/>
          <w:sz w:val="22"/>
          <w:szCs w:val="22"/>
        </w:rPr>
        <w:t>)</w:t>
      </w:r>
      <w:r>
        <w:rPr>
          <w:rFonts w:asciiTheme="majorHAnsi" w:hAnsiTheme="majorHAnsi" w:cs="Arial"/>
          <w:sz w:val="22"/>
          <w:szCs w:val="22"/>
        </w:rPr>
        <w:t xml:space="preserve">. </w:t>
      </w:r>
      <w:r>
        <w:rPr>
          <w:rFonts w:asciiTheme="majorHAnsi" w:eastAsia="Times New Roman" w:hAnsiTheme="majorHAnsi" w:cs="Arial"/>
          <w:sz w:val="22"/>
          <w:szCs w:val="22"/>
        </w:rPr>
        <w:t>There</w:t>
      </w:r>
      <w:r w:rsidR="00975C53" w:rsidRPr="007957A7">
        <w:rPr>
          <w:rFonts w:asciiTheme="majorHAnsi" w:eastAsia="Times New Roman" w:hAnsiTheme="majorHAnsi" w:cs="Arial"/>
          <w:sz w:val="22"/>
          <w:szCs w:val="22"/>
        </w:rPr>
        <w:t xml:space="preserve"> was </w:t>
      </w:r>
      <w:r w:rsidR="00136A43">
        <w:rPr>
          <w:rFonts w:asciiTheme="majorHAnsi" w:eastAsia="Times New Roman" w:hAnsiTheme="majorHAnsi" w:cs="Arial"/>
          <w:sz w:val="22"/>
          <w:szCs w:val="22"/>
        </w:rPr>
        <w:t>some</w:t>
      </w:r>
      <w:r w:rsidR="00DB79ED">
        <w:rPr>
          <w:rFonts w:asciiTheme="majorHAnsi" w:eastAsia="Times New Roman" w:hAnsiTheme="majorHAnsi" w:cs="Arial"/>
          <w:sz w:val="22"/>
          <w:szCs w:val="22"/>
        </w:rPr>
        <w:t xml:space="preserve"> effect</w:t>
      </w:r>
      <w:r w:rsidR="00975C53" w:rsidRPr="007957A7">
        <w:rPr>
          <w:rFonts w:asciiTheme="majorHAnsi" w:eastAsia="Times New Roman" w:hAnsiTheme="majorHAnsi" w:cs="Arial"/>
          <w:sz w:val="22"/>
          <w:szCs w:val="22"/>
        </w:rPr>
        <w:t xml:space="preserve"> heterogeneity between studies</w:t>
      </w:r>
      <w:r>
        <w:rPr>
          <w:rFonts w:asciiTheme="majorHAnsi" w:eastAsia="Times New Roman" w:hAnsiTheme="majorHAnsi" w:cs="Arial"/>
          <w:sz w:val="22"/>
          <w:szCs w:val="22"/>
        </w:rPr>
        <w:t xml:space="preserve"> </w:t>
      </w:r>
      <w:r w:rsidR="00A74A05">
        <w:rPr>
          <w:rFonts w:asciiTheme="majorHAnsi" w:eastAsia="Times New Roman" w:hAnsiTheme="majorHAnsi" w:cs="Arial"/>
          <w:sz w:val="22"/>
          <w:szCs w:val="22"/>
        </w:rPr>
        <w:t>for this variant</w:t>
      </w:r>
      <w:r w:rsidR="00A74A05" w:rsidRPr="007957A7">
        <w:rPr>
          <w:rFonts w:asciiTheme="majorHAnsi" w:eastAsia="Times New Roman" w:hAnsiTheme="majorHAnsi" w:cs="Arial"/>
          <w:sz w:val="22"/>
          <w:szCs w:val="22"/>
        </w:rPr>
        <w:t xml:space="preserve"> </w:t>
      </w:r>
      <w:r w:rsidR="00975C53" w:rsidRPr="007957A7">
        <w:rPr>
          <w:rFonts w:asciiTheme="majorHAnsi" w:eastAsia="Times New Roman" w:hAnsiTheme="majorHAnsi" w:cs="Arial"/>
          <w:sz w:val="22"/>
          <w:szCs w:val="22"/>
        </w:rPr>
        <w:t>(</w:t>
      </w:r>
      <w:r w:rsidR="00975C53" w:rsidRPr="007957A7">
        <w:rPr>
          <w:rFonts w:asciiTheme="majorHAnsi" w:eastAsia="Times New Roman" w:hAnsiTheme="majorHAnsi" w:cs="Arial"/>
          <w:b/>
          <w:sz w:val="22"/>
          <w:szCs w:val="22"/>
        </w:rPr>
        <w:t xml:space="preserve">Supplementary Figure </w:t>
      </w:r>
      <w:r w:rsidR="006B05E1">
        <w:rPr>
          <w:rFonts w:asciiTheme="majorHAnsi" w:eastAsia="Times New Roman" w:hAnsiTheme="majorHAnsi" w:cs="Arial"/>
          <w:b/>
          <w:sz w:val="22"/>
          <w:szCs w:val="22"/>
        </w:rPr>
        <w:t>6</w:t>
      </w:r>
      <w:r w:rsidR="00975C53" w:rsidRPr="007957A7">
        <w:rPr>
          <w:rFonts w:asciiTheme="majorHAnsi" w:eastAsia="Times New Roman" w:hAnsiTheme="majorHAnsi" w:cs="Arial"/>
          <w:b/>
          <w:sz w:val="22"/>
          <w:szCs w:val="22"/>
        </w:rPr>
        <w:t xml:space="preserve">a &amp; </w:t>
      </w:r>
      <w:r w:rsidR="006B05E1">
        <w:rPr>
          <w:rFonts w:asciiTheme="majorHAnsi" w:eastAsia="Times New Roman" w:hAnsiTheme="majorHAnsi" w:cs="Arial"/>
          <w:b/>
          <w:sz w:val="22"/>
          <w:szCs w:val="22"/>
        </w:rPr>
        <w:t>6</w:t>
      </w:r>
      <w:r w:rsidR="00975C53" w:rsidRPr="007957A7">
        <w:rPr>
          <w:rFonts w:asciiTheme="majorHAnsi" w:eastAsia="Times New Roman" w:hAnsiTheme="majorHAnsi" w:cs="Arial"/>
          <w:b/>
          <w:sz w:val="22"/>
          <w:szCs w:val="22"/>
        </w:rPr>
        <w:t>d</w:t>
      </w:r>
      <w:r w:rsidR="00975C53" w:rsidRPr="007957A7">
        <w:rPr>
          <w:rFonts w:asciiTheme="majorHAnsi" w:eastAsia="Times New Roman" w:hAnsiTheme="majorHAnsi" w:cs="Arial"/>
          <w:sz w:val="22"/>
          <w:szCs w:val="22"/>
        </w:rPr>
        <w:t>)</w:t>
      </w:r>
      <w:r w:rsidR="00136A43">
        <w:rPr>
          <w:rFonts w:asciiTheme="majorHAnsi" w:eastAsia="Times New Roman" w:hAnsiTheme="majorHAnsi" w:cs="Arial"/>
          <w:sz w:val="22"/>
          <w:szCs w:val="22"/>
        </w:rPr>
        <w:t>, but</w:t>
      </w:r>
      <w:r w:rsidR="00975C53" w:rsidRPr="007957A7">
        <w:rPr>
          <w:rFonts w:asciiTheme="majorHAnsi" w:eastAsia="Times New Roman" w:hAnsiTheme="majorHAnsi" w:cs="Arial"/>
          <w:sz w:val="22"/>
          <w:szCs w:val="22"/>
        </w:rPr>
        <w:t xml:space="preserve"> exclu</w:t>
      </w:r>
      <w:r w:rsidR="00BE4B42">
        <w:rPr>
          <w:rFonts w:asciiTheme="majorHAnsi" w:eastAsia="Times New Roman" w:hAnsiTheme="majorHAnsi" w:cs="Arial"/>
          <w:sz w:val="22"/>
          <w:szCs w:val="22"/>
        </w:rPr>
        <w:t>ding</w:t>
      </w:r>
      <w:r w:rsidR="00975C53" w:rsidRPr="007957A7">
        <w:rPr>
          <w:rFonts w:asciiTheme="majorHAnsi" w:eastAsia="Times New Roman" w:hAnsiTheme="majorHAnsi" w:cs="Arial"/>
          <w:sz w:val="22"/>
          <w:szCs w:val="22"/>
        </w:rPr>
        <w:t xml:space="preserve"> the t</w:t>
      </w:r>
      <w:r w:rsidR="00BE4B42">
        <w:rPr>
          <w:rFonts w:asciiTheme="majorHAnsi" w:eastAsia="Times New Roman" w:hAnsiTheme="majorHAnsi" w:cs="Arial"/>
          <w:sz w:val="22"/>
          <w:szCs w:val="22"/>
        </w:rPr>
        <w:t>wo</w:t>
      </w:r>
      <w:r w:rsidR="00975C53" w:rsidRPr="007957A7">
        <w:rPr>
          <w:rFonts w:asciiTheme="majorHAnsi" w:eastAsia="Times New Roman" w:hAnsiTheme="majorHAnsi" w:cs="Arial"/>
          <w:sz w:val="22"/>
          <w:szCs w:val="22"/>
        </w:rPr>
        <w:t xml:space="preserve"> studies </w:t>
      </w:r>
      <w:r w:rsidR="0090056E">
        <w:rPr>
          <w:rFonts w:asciiTheme="majorHAnsi" w:eastAsia="Times New Roman" w:hAnsiTheme="majorHAnsi" w:cs="Arial"/>
          <w:sz w:val="22"/>
          <w:szCs w:val="22"/>
        </w:rPr>
        <w:t>with</w:t>
      </w:r>
      <w:r w:rsidR="00975C53" w:rsidRPr="007957A7">
        <w:rPr>
          <w:rFonts w:asciiTheme="majorHAnsi" w:eastAsia="Times New Roman" w:hAnsiTheme="majorHAnsi" w:cs="Arial"/>
          <w:sz w:val="22"/>
          <w:szCs w:val="22"/>
        </w:rPr>
        <w:t xml:space="preserve"> inflated estimates eliminated heterogeneity (</w:t>
      </w:r>
      <w:r w:rsidR="00975C53" w:rsidRPr="007957A7">
        <w:rPr>
          <w:rFonts w:asciiTheme="majorHAnsi" w:eastAsia="Times New Roman" w:hAnsiTheme="majorHAnsi" w:cs="Arial"/>
          <w:i/>
          <w:sz w:val="22"/>
          <w:szCs w:val="22"/>
        </w:rPr>
        <w:t>I</w:t>
      </w:r>
      <w:r w:rsidR="00975C53" w:rsidRPr="007957A7">
        <w:rPr>
          <w:rFonts w:asciiTheme="majorHAnsi" w:eastAsia="Times New Roman" w:hAnsiTheme="majorHAnsi" w:cs="Arial"/>
          <w:sz w:val="22"/>
          <w:szCs w:val="22"/>
          <w:vertAlign w:val="superscript"/>
        </w:rPr>
        <w:t>2</w:t>
      </w:r>
      <w:r w:rsidR="00975C53" w:rsidRPr="007957A7">
        <w:rPr>
          <w:rFonts w:asciiTheme="majorHAnsi" w:eastAsia="Times New Roman" w:hAnsiTheme="majorHAnsi" w:cs="Arial"/>
          <w:sz w:val="22"/>
          <w:szCs w:val="22"/>
        </w:rPr>
        <w:t>=0)</w:t>
      </w:r>
      <w:r w:rsidR="0095419E">
        <w:rPr>
          <w:rFonts w:asciiTheme="majorHAnsi" w:eastAsia="Times New Roman" w:hAnsiTheme="majorHAnsi" w:cs="Arial"/>
          <w:sz w:val="22"/>
          <w:szCs w:val="22"/>
        </w:rPr>
        <w:t xml:space="preserve"> in </w:t>
      </w:r>
      <w:r w:rsidR="00675769">
        <w:rPr>
          <w:rFonts w:asciiTheme="majorHAnsi" w:eastAsia="Times New Roman" w:hAnsiTheme="majorHAnsi" w:cs="Arial"/>
          <w:sz w:val="22"/>
          <w:szCs w:val="22"/>
        </w:rPr>
        <w:t xml:space="preserve">the </w:t>
      </w:r>
      <w:r w:rsidR="0095419E">
        <w:rPr>
          <w:rFonts w:asciiTheme="majorHAnsi" w:eastAsia="Times New Roman" w:hAnsiTheme="majorHAnsi" w:cs="Arial"/>
          <w:sz w:val="22"/>
          <w:szCs w:val="22"/>
        </w:rPr>
        <w:t>stage 1+2 meta-analysis</w:t>
      </w:r>
      <w:r w:rsidR="00975C53" w:rsidRPr="007957A7">
        <w:rPr>
          <w:rFonts w:asciiTheme="majorHAnsi" w:eastAsia="Times New Roman" w:hAnsiTheme="majorHAnsi" w:cs="Arial"/>
          <w:sz w:val="22"/>
          <w:szCs w:val="22"/>
        </w:rPr>
        <w:t xml:space="preserve"> (</w:t>
      </w:r>
      <w:r w:rsidR="00975C53" w:rsidRPr="007957A7">
        <w:rPr>
          <w:rFonts w:asciiTheme="majorHAnsi" w:eastAsia="Times New Roman" w:hAnsiTheme="majorHAnsi" w:cs="Arial"/>
          <w:b/>
          <w:sz w:val="22"/>
          <w:szCs w:val="22"/>
        </w:rPr>
        <w:t xml:space="preserve">Supplementary Figure </w:t>
      </w:r>
      <w:r w:rsidR="006B05E1">
        <w:rPr>
          <w:rFonts w:asciiTheme="majorHAnsi" w:eastAsia="Times New Roman" w:hAnsiTheme="majorHAnsi" w:cs="Arial"/>
          <w:b/>
          <w:sz w:val="22"/>
          <w:szCs w:val="22"/>
        </w:rPr>
        <w:t>6</w:t>
      </w:r>
      <w:r w:rsidR="00975C53" w:rsidRPr="007957A7">
        <w:rPr>
          <w:rFonts w:asciiTheme="majorHAnsi" w:eastAsia="Times New Roman" w:hAnsiTheme="majorHAnsi" w:cs="Arial"/>
          <w:b/>
          <w:sz w:val="22"/>
          <w:szCs w:val="22"/>
        </w:rPr>
        <w:t xml:space="preserve">c, </w:t>
      </w:r>
      <w:r w:rsidR="006B05E1">
        <w:rPr>
          <w:rFonts w:asciiTheme="majorHAnsi" w:eastAsia="Times New Roman" w:hAnsiTheme="majorHAnsi" w:cs="Arial"/>
          <w:b/>
          <w:sz w:val="22"/>
          <w:szCs w:val="22"/>
        </w:rPr>
        <w:t>6</w:t>
      </w:r>
      <w:r w:rsidR="00975C53" w:rsidRPr="007957A7">
        <w:rPr>
          <w:rFonts w:asciiTheme="majorHAnsi" w:eastAsia="Times New Roman" w:hAnsiTheme="majorHAnsi" w:cs="Arial"/>
          <w:b/>
          <w:sz w:val="22"/>
          <w:szCs w:val="22"/>
        </w:rPr>
        <w:t>f</w:t>
      </w:r>
      <w:r w:rsidR="00975C53" w:rsidRPr="007957A7">
        <w:rPr>
          <w:rFonts w:asciiTheme="majorHAnsi" w:eastAsia="Times New Roman" w:hAnsiTheme="majorHAnsi" w:cs="Arial"/>
          <w:sz w:val="22"/>
          <w:szCs w:val="22"/>
        </w:rPr>
        <w:t>)</w:t>
      </w:r>
      <w:r w:rsidR="00B252AD">
        <w:rPr>
          <w:rFonts w:asciiTheme="majorHAnsi" w:eastAsia="Times New Roman" w:hAnsiTheme="majorHAnsi" w:cs="Arial"/>
          <w:sz w:val="22"/>
          <w:szCs w:val="22"/>
        </w:rPr>
        <w:t xml:space="preserve"> without a substantial impact on effect sizes or significance levels</w:t>
      </w:r>
      <w:r w:rsidR="00975C53" w:rsidRPr="007957A7">
        <w:rPr>
          <w:rFonts w:asciiTheme="majorHAnsi" w:eastAsia="Times New Roman" w:hAnsiTheme="majorHAnsi" w:cs="Arial"/>
          <w:sz w:val="22"/>
          <w:szCs w:val="22"/>
        </w:rPr>
        <w:t>.</w:t>
      </w:r>
      <w:r w:rsidR="0090056E">
        <w:rPr>
          <w:rFonts w:asciiTheme="majorHAnsi" w:eastAsia="Times New Roman" w:hAnsiTheme="majorHAnsi" w:cs="Arial"/>
          <w:sz w:val="22"/>
          <w:szCs w:val="22"/>
        </w:rPr>
        <w:t xml:space="preserve"> </w:t>
      </w:r>
      <w:r w:rsidR="0095419E">
        <w:rPr>
          <w:rFonts w:asciiTheme="majorHAnsi" w:eastAsia="Times New Roman" w:hAnsiTheme="majorHAnsi" w:cs="Arial"/>
          <w:sz w:val="22"/>
          <w:szCs w:val="22"/>
        </w:rPr>
        <w:t xml:space="preserve">This SNP </w:t>
      </w:r>
      <w:r w:rsidR="00B25E28">
        <w:rPr>
          <w:rFonts w:asciiTheme="majorHAnsi" w:hAnsiTheme="majorHAnsi" w:cs="Arial"/>
          <w:sz w:val="22"/>
          <w:szCs w:val="22"/>
        </w:rPr>
        <w:t>explain</w:t>
      </w:r>
      <w:r w:rsidR="0095419E">
        <w:rPr>
          <w:rFonts w:asciiTheme="majorHAnsi" w:hAnsiTheme="majorHAnsi" w:cs="Arial"/>
          <w:sz w:val="22"/>
          <w:szCs w:val="22"/>
        </w:rPr>
        <w:t>s</w:t>
      </w:r>
      <w:r w:rsidR="00B25E28">
        <w:rPr>
          <w:rFonts w:asciiTheme="majorHAnsi" w:hAnsiTheme="majorHAnsi" w:cs="Arial"/>
          <w:sz w:val="22"/>
          <w:szCs w:val="22"/>
        </w:rPr>
        <w:t xml:space="preserve"> </w:t>
      </w:r>
      <w:r w:rsidR="00B25E28" w:rsidRPr="007957A7" w:rsidDel="008D7659">
        <w:rPr>
          <w:rFonts w:asciiTheme="majorHAnsi" w:hAnsiTheme="majorHAnsi" w:cs="Arial"/>
          <w:sz w:val="22"/>
          <w:szCs w:val="22"/>
        </w:rPr>
        <w:t>0.</w:t>
      </w:r>
      <w:r w:rsidR="00B25E28">
        <w:rPr>
          <w:rFonts w:asciiTheme="majorHAnsi" w:hAnsiTheme="majorHAnsi" w:cs="Arial"/>
          <w:sz w:val="22"/>
          <w:szCs w:val="22"/>
        </w:rPr>
        <w:t>3</w:t>
      </w:r>
      <w:r w:rsidR="00B25E28" w:rsidRPr="007957A7">
        <w:rPr>
          <w:rFonts w:asciiTheme="majorHAnsi" w:hAnsiTheme="majorHAnsi" w:cs="Arial"/>
          <w:sz w:val="22"/>
          <w:szCs w:val="22"/>
        </w:rPr>
        <w:t xml:space="preserve"> </w:t>
      </w:r>
      <w:r w:rsidR="00B25E28" w:rsidRPr="007957A7" w:rsidDel="008D7659">
        <w:rPr>
          <w:rFonts w:asciiTheme="majorHAnsi" w:hAnsiTheme="majorHAnsi" w:cs="Arial"/>
          <w:sz w:val="22"/>
          <w:szCs w:val="22"/>
        </w:rPr>
        <w:t>%</w:t>
      </w:r>
      <w:r w:rsidR="00B25E28" w:rsidRPr="007957A7">
        <w:rPr>
          <w:rFonts w:asciiTheme="majorHAnsi" w:hAnsiTheme="majorHAnsi" w:cs="Arial"/>
          <w:sz w:val="22"/>
          <w:szCs w:val="22"/>
        </w:rPr>
        <w:t xml:space="preserve"> </w:t>
      </w:r>
      <w:r w:rsidR="00B25E28" w:rsidRPr="007957A7" w:rsidDel="008D7659">
        <w:rPr>
          <w:rFonts w:asciiTheme="majorHAnsi" w:hAnsiTheme="majorHAnsi" w:cs="Arial"/>
          <w:sz w:val="22"/>
          <w:szCs w:val="22"/>
        </w:rPr>
        <w:t>variance</w:t>
      </w:r>
      <w:r w:rsidR="00B25E28" w:rsidRPr="007957A7">
        <w:rPr>
          <w:rFonts w:asciiTheme="majorHAnsi" w:hAnsiTheme="majorHAnsi" w:cs="Arial"/>
          <w:sz w:val="22"/>
          <w:szCs w:val="22"/>
        </w:rPr>
        <w:t xml:space="preserve"> </w:t>
      </w:r>
      <w:r w:rsidR="00B25E28" w:rsidRPr="007957A7" w:rsidDel="008D7659">
        <w:rPr>
          <w:rFonts w:asciiTheme="majorHAnsi" w:hAnsiTheme="majorHAnsi" w:cs="Arial"/>
          <w:sz w:val="22"/>
          <w:szCs w:val="22"/>
        </w:rPr>
        <w:t>in</w:t>
      </w:r>
      <w:r w:rsidR="00B25E28" w:rsidRPr="007957A7">
        <w:rPr>
          <w:rFonts w:asciiTheme="majorHAnsi" w:hAnsiTheme="majorHAnsi" w:cs="Arial"/>
          <w:sz w:val="22"/>
          <w:szCs w:val="22"/>
        </w:rPr>
        <w:t xml:space="preserve"> </w:t>
      </w:r>
      <w:r w:rsidR="00B25E28">
        <w:rPr>
          <w:rFonts w:asciiTheme="majorHAnsi" w:hAnsiTheme="majorHAnsi" w:cs="Arial"/>
          <w:sz w:val="22"/>
          <w:szCs w:val="22"/>
        </w:rPr>
        <w:t xml:space="preserve">BMI-AP </w:t>
      </w:r>
      <w:r w:rsidR="00B25E28" w:rsidRPr="007957A7">
        <w:rPr>
          <w:rFonts w:asciiTheme="majorHAnsi" w:hAnsiTheme="majorHAnsi" w:cs="Arial"/>
          <w:sz w:val="22"/>
          <w:szCs w:val="22"/>
        </w:rPr>
        <w:t>(</w:t>
      </w:r>
      <w:r w:rsidR="00B25E28" w:rsidRPr="007957A7">
        <w:rPr>
          <w:rFonts w:asciiTheme="majorHAnsi" w:hAnsiTheme="majorHAnsi" w:cs="Arial"/>
          <w:b/>
          <w:sz w:val="22"/>
          <w:szCs w:val="22"/>
        </w:rPr>
        <w:t>Online Methods</w:t>
      </w:r>
      <w:r w:rsidR="00B25E28" w:rsidRPr="007957A7">
        <w:rPr>
          <w:rFonts w:asciiTheme="majorHAnsi" w:hAnsiTheme="majorHAnsi" w:cs="Arial"/>
          <w:sz w:val="22"/>
          <w:szCs w:val="22"/>
        </w:rPr>
        <w:t>)</w:t>
      </w:r>
      <w:r w:rsidR="00B25E28" w:rsidRPr="007957A7" w:rsidDel="008D7659">
        <w:rPr>
          <w:rFonts w:asciiTheme="majorHAnsi" w:hAnsiTheme="majorHAnsi" w:cs="Arial"/>
          <w:sz w:val="22"/>
          <w:szCs w:val="22"/>
        </w:rPr>
        <w:t>.</w:t>
      </w:r>
    </w:p>
    <w:p w14:paraId="093E2BE6" w14:textId="21EC55DF" w:rsidR="000614E3" w:rsidRDefault="00D35047" w:rsidP="00604664">
      <w:pPr>
        <w:jc w:val="both"/>
        <w:rPr>
          <w:rFonts w:asciiTheme="majorHAnsi" w:hAnsiTheme="majorHAnsi" w:cs="Arial"/>
          <w:bCs/>
          <w:sz w:val="22"/>
          <w:szCs w:val="22"/>
        </w:rPr>
      </w:pPr>
      <w:r>
        <w:rPr>
          <w:rFonts w:asciiTheme="majorHAnsi" w:hAnsiTheme="majorHAnsi" w:cs="Arial"/>
          <w:sz w:val="22"/>
          <w:szCs w:val="22"/>
        </w:rPr>
        <w:t xml:space="preserve">The SNP </w:t>
      </w:r>
      <w:r w:rsidRPr="007957A7">
        <w:rPr>
          <w:rFonts w:asciiTheme="majorHAnsi" w:hAnsiTheme="majorHAnsi" w:cs="Arial"/>
          <w:bCs/>
          <w:sz w:val="22"/>
          <w:szCs w:val="22"/>
        </w:rPr>
        <w:t xml:space="preserve">rs9436303 </w:t>
      </w:r>
      <w:r w:rsidR="00E733CF" w:rsidRPr="007957A7">
        <w:rPr>
          <w:rFonts w:asciiTheme="majorHAnsi" w:hAnsiTheme="majorHAnsi" w:cs="Arial"/>
          <w:bCs/>
          <w:sz w:val="22"/>
          <w:szCs w:val="22"/>
        </w:rPr>
        <w:t>overlaps a regulatory region</w:t>
      </w:r>
      <w:r w:rsidR="00985C40">
        <w:rPr>
          <w:rFonts w:asciiTheme="majorHAnsi" w:hAnsiTheme="majorHAnsi" w:cs="Arial"/>
          <w:bCs/>
          <w:sz w:val="22"/>
          <w:szCs w:val="22"/>
        </w:rPr>
        <w:t xml:space="preserve"> in</w:t>
      </w:r>
      <w:r w:rsidR="0051251F">
        <w:rPr>
          <w:rFonts w:asciiTheme="majorHAnsi" w:hAnsiTheme="majorHAnsi" w:cs="Arial"/>
          <w:bCs/>
          <w:sz w:val="22"/>
          <w:szCs w:val="22"/>
        </w:rPr>
        <w:t xml:space="preserve"> a</w:t>
      </w:r>
      <w:r w:rsidR="00985C40">
        <w:rPr>
          <w:rFonts w:asciiTheme="majorHAnsi" w:hAnsiTheme="majorHAnsi" w:cs="Arial"/>
          <w:bCs/>
          <w:sz w:val="22"/>
          <w:szCs w:val="22"/>
        </w:rPr>
        <w:t xml:space="preserve"> </w:t>
      </w:r>
      <w:r w:rsidR="00985C40" w:rsidRPr="00635B9B">
        <w:rPr>
          <w:rFonts w:asciiTheme="majorHAnsi" w:hAnsiTheme="majorHAnsi" w:cs="Arial"/>
          <w:bCs/>
          <w:i/>
          <w:sz w:val="22"/>
          <w:szCs w:val="22"/>
        </w:rPr>
        <w:t>LEPR</w:t>
      </w:r>
      <w:r w:rsidR="0051251F">
        <w:rPr>
          <w:rFonts w:asciiTheme="majorHAnsi" w:hAnsiTheme="majorHAnsi" w:cs="Arial"/>
          <w:bCs/>
          <w:sz w:val="22"/>
          <w:szCs w:val="22"/>
        </w:rPr>
        <w:t xml:space="preserve"> intron</w:t>
      </w:r>
      <w:r w:rsidR="00985C40">
        <w:rPr>
          <w:rFonts w:asciiTheme="majorHAnsi" w:hAnsiTheme="majorHAnsi" w:cs="Arial"/>
          <w:bCs/>
          <w:sz w:val="22"/>
          <w:szCs w:val="22"/>
        </w:rPr>
        <w:t>,</w:t>
      </w:r>
      <w:r w:rsidR="00E733CF" w:rsidRPr="007957A7">
        <w:rPr>
          <w:rFonts w:asciiTheme="majorHAnsi" w:hAnsiTheme="majorHAnsi" w:cs="Arial"/>
          <w:bCs/>
          <w:sz w:val="22"/>
          <w:szCs w:val="22"/>
        </w:rPr>
        <w:t xml:space="preserve"> </w:t>
      </w:r>
      <w:r w:rsidR="003E1FE5" w:rsidRPr="007957A7">
        <w:rPr>
          <w:rFonts w:asciiTheme="majorHAnsi" w:hAnsiTheme="majorHAnsi" w:cs="Arial"/>
          <w:bCs/>
          <w:sz w:val="22"/>
          <w:szCs w:val="22"/>
        </w:rPr>
        <w:t>and</w:t>
      </w:r>
      <w:r w:rsidR="00E733CF" w:rsidRPr="007957A7">
        <w:rPr>
          <w:rFonts w:asciiTheme="majorHAnsi" w:hAnsiTheme="majorHAnsi" w:cs="Arial"/>
          <w:bCs/>
          <w:sz w:val="22"/>
          <w:szCs w:val="22"/>
        </w:rPr>
        <w:t xml:space="preserve"> is downstream</w:t>
      </w:r>
      <w:r w:rsidR="00F65BDA" w:rsidRPr="007957A7">
        <w:rPr>
          <w:rFonts w:asciiTheme="majorHAnsi" w:hAnsiTheme="majorHAnsi" w:cs="Arial"/>
          <w:bCs/>
          <w:sz w:val="22"/>
          <w:szCs w:val="22"/>
        </w:rPr>
        <w:t xml:space="preserve"> </w:t>
      </w:r>
      <w:r w:rsidR="00D30484" w:rsidRPr="007957A7">
        <w:rPr>
          <w:rFonts w:asciiTheme="majorHAnsi" w:hAnsiTheme="majorHAnsi" w:cs="Arial"/>
          <w:bCs/>
          <w:sz w:val="22"/>
          <w:szCs w:val="22"/>
        </w:rPr>
        <w:t xml:space="preserve">from </w:t>
      </w:r>
      <w:r w:rsidR="00E733CF" w:rsidRPr="007957A7">
        <w:rPr>
          <w:rFonts w:asciiTheme="majorHAnsi" w:hAnsiTheme="majorHAnsi" w:cs="Arial"/>
          <w:bCs/>
          <w:sz w:val="22"/>
          <w:szCs w:val="22"/>
        </w:rPr>
        <w:t xml:space="preserve">a processed transcript </w:t>
      </w:r>
      <w:r w:rsidR="00985C40">
        <w:rPr>
          <w:rFonts w:asciiTheme="majorHAnsi" w:hAnsiTheme="majorHAnsi" w:cs="Arial"/>
          <w:bCs/>
          <w:sz w:val="22"/>
          <w:szCs w:val="22"/>
        </w:rPr>
        <w:t xml:space="preserve">of </w:t>
      </w:r>
      <w:r w:rsidR="00985C40" w:rsidRPr="00635B9B">
        <w:rPr>
          <w:rFonts w:asciiTheme="majorHAnsi" w:hAnsiTheme="majorHAnsi" w:cs="Arial"/>
          <w:bCs/>
          <w:i/>
          <w:sz w:val="22"/>
          <w:szCs w:val="22"/>
        </w:rPr>
        <w:t xml:space="preserve">LEPROT </w:t>
      </w:r>
      <w:r w:rsidR="00985C40">
        <w:rPr>
          <w:rFonts w:asciiTheme="majorHAnsi" w:hAnsiTheme="majorHAnsi" w:cs="Arial"/>
          <w:bCs/>
          <w:sz w:val="22"/>
          <w:szCs w:val="22"/>
        </w:rPr>
        <w:t xml:space="preserve">gene </w:t>
      </w:r>
      <w:r w:rsidR="00F65BDA" w:rsidRPr="007957A7">
        <w:rPr>
          <w:rFonts w:asciiTheme="majorHAnsi" w:hAnsiTheme="majorHAnsi" w:cs="Arial"/>
          <w:bCs/>
          <w:sz w:val="22"/>
          <w:szCs w:val="22"/>
        </w:rPr>
        <w:t>(</w:t>
      </w:r>
      <w:r w:rsidR="00F65BDA" w:rsidRPr="007957A7">
        <w:rPr>
          <w:rFonts w:asciiTheme="majorHAnsi" w:hAnsiTheme="majorHAnsi" w:cs="Arial"/>
          <w:b/>
          <w:bCs/>
          <w:sz w:val="22"/>
          <w:szCs w:val="22"/>
        </w:rPr>
        <w:t xml:space="preserve">Supplementary Table </w:t>
      </w:r>
      <w:r w:rsidR="00BC4D75" w:rsidRPr="007957A7">
        <w:rPr>
          <w:rFonts w:asciiTheme="majorHAnsi" w:hAnsiTheme="majorHAnsi" w:cs="Arial"/>
          <w:b/>
          <w:bCs/>
          <w:sz w:val="22"/>
          <w:szCs w:val="22"/>
        </w:rPr>
        <w:t>7</w:t>
      </w:r>
      <w:r w:rsidR="00F65BDA" w:rsidRPr="007957A7">
        <w:rPr>
          <w:rFonts w:asciiTheme="majorHAnsi" w:hAnsiTheme="majorHAnsi" w:cs="Arial"/>
          <w:bCs/>
          <w:sz w:val="22"/>
          <w:szCs w:val="22"/>
        </w:rPr>
        <w:t xml:space="preserve">). </w:t>
      </w:r>
      <w:r w:rsidR="00985C40" w:rsidRPr="007957A7">
        <w:rPr>
          <w:rFonts w:asciiTheme="majorHAnsi" w:hAnsiTheme="majorHAnsi" w:cs="Calibri"/>
          <w:i/>
          <w:sz w:val="22"/>
          <w:szCs w:val="22"/>
        </w:rPr>
        <w:t>LEPROT</w:t>
      </w:r>
      <w:r w:rsidR="00985C40" w:rsidRPr="007957A7">
        <w:rPr>
          <w:rFonts w:asciiTheme="majorHAnsi" w:hAnsiTheme="majorHAnsi" w:cs="Calibri"/>
          <w:sz w:val="22"/>
          <w:szCs w:val="22"/>
        </w:rPr>
        <w:t xml:space="preserve"> and the </w:t>
      </w:r>
      <w:r w:rsidR="00985C40" w:rsidRPr="007957A7">
        <w:rPr>
          <w:rFonts w:asciiTheme="majorHAnsi" w:hAnsiTheme="majorHAnsi" w:cs="Calibri"/>
          <w:i/>
          <w:sz w:val="22"/>
          <w:szCs w:val="22"/>
        </w:rPr>
        <w:t>LEPR</w:t>
      </w:r>
      <w:r w:rsidR="00985C40" w:rsidRPr="007957A7">
        <w:rPr>
          <w:rFonts w:asciiTheme="majorHAnsi" w:hAnsiTheme="majorHAnsi" w:cs="Calibri"/>
          <w:sz w:val="22"/>
          <w:szCs w:val="22"/>
        </w:rPr>
        <w:t xml:space="preserve"> </w:t>
      </w:r>
      <w:r>
        <w:rPr>
          <w:rFonts w:asciiTheme="majorHAnsi" w:hAnsiTheme="majorHAnsi" w:cs="Calibri"/>
          <w:sz w:val="22"/>
          <w:szCs w:val="22"/>
        </w:rPr>
        <w:t xml:space="preserve">overlap and </w:t>
      </w:r>
      <w:r w:rsidR="00985C40" w:rsidRPr="007957A7">
        <w:rPr>
          <w:rFonts w:asciiTheme="majorHAnsi" w:hAnsiTheme="majorHAnsi" w:cs="Calibri"/>
          <w:sz w:val="22"/>
          <w:szCs w:val="22"/>
        </w:rPr>
        <w:t>share the same promoter</w:t>
      </w:r>
      <w:r w:rsidR="00DC69C6">
        <w:rPr>
          <w:rFonts w:asciiTheme="majorHAnsi" w:hAnsiTheme="majorHAnsi" w:cs="Calibri"/>
          <w:sz w:val="22"/>
          <w:szCs w:val="22"/>
        </w:rPr>
        <w:t>,</w:t>
      </w:r>
      <w:r w:rsidR="00985C40" w:rsidRPr="007957A7">
        <w:rPr>
          <w:rFonts w:asciiTheme="majorHAnsi" w:hAnsiTheme="majorHAnsi" w:cs="Calibri"/>
          <w:sz w:val="22"/>
          <w:szCs w:val="22"/>
        </w:rPr>
        <w:t xml:space="preserve"> but encode distinct transcripts with specific biological functions</w:t>
      </w:r>
      <w:r w:rsidR="00985C40" w:rsidRPr="00517ED6">
        <w:rPr>
          <w:rFonts w:asciiTheme="majorHAnsi" w:hAnsiTheme="majorHAnsi" w:cs="Calibri"/>
          <w:sz w:val="22"/>
          <w:szCs w:val="22"/>
        </w:rPr>
        <w:fldChar w:fldCharType="begin">
          <w:fldData xml:space="preserve">PEVuZE5vdGU+PENpdGU+PEF1dGhvcj5CYWlsbGV1bDwvQXV0aG9yPjxZZWFyPjE5OTc8L1llYXI+
PFJlY051bT41NjwvUmVjTnVtPjxEaXNwbGF5VGV4dD5bMTNdPC9EaXNwbGF5VGV4dD48cmVjb3Jk
PjxyZWMtbnVtYmVyPjU2PC9yZWMtbnVtYmVyPjxmb3JlaWduLWtleXM+PGtleSBhcHA9IkVOIiBk
Yi1pZD0idHZ6c3h0c3Ixc3Qwdzhldjl4MXBwMnp2ZnoyMnhyOWFzNXZ2IiB0aW1lc3RhbXA9IjE1
MzIzMzk3NjMiPjU2PC9rZXk+PC9mb3JlaWduLWtleXM+PHJlZi10eXBlIG5hbWU9IkpvdXJuYWwg
QXJ0aWNsZSI+MTc8L3JlZi10eXBlPjxjb250cmlidXRvcnM+PGF1dGhvcnM+PGF1dGhvcj5CYWls
bGV1bCwgQi48L2F1dGhvcj48YXV0aG9yPkFrZXJibG9tLCBJLjwvYXV0aG9yPjxhdXRob3I+U3Ry
b3NiZXJnLCBBLiBELjwvYXV0aG9yPjwvYXV0aG9ycz48L2NvbnRyaWJ1dG9ycz48YXV0aC1hZGRy
ZXNzPkluc3RpdHV0IENvY2hpbiBkZSBHZW5ldGlxdWUgTW9sZWN1bGFpcmUsIExhYm9yYXRvaXJl
IGQmYXBvcztJbW11bm9QaGFybWFjb2xvZ2llIE1vbGVjdWxhaXJlLCBDTlJTIFVQUiAwNDE1LCAy
MiBydWUgTWVjaGFpbiwgNzUwMTQgUGFyaXMsIEZyYW5jZS4gYmFpbGxldWxAaWNnbS5jb2NoaW4u
aW5zZXJtLmZyPC9hdXRoLWFkZHJlc3M+PHRpdGxlcz48dGl0bGU+VGhlIGxlcHRpbiByZWNlcHRv
ciBwcm9tb3RlciBjb250cm9scyBleHByZXNzaW9uIG9mIGEgc2Vjb25kIGRpc3RpbmN0IHByb3Rl
aW48L3RpdGxlPjxzZWNvbmRhcnktdGl0bGU+TnVjbGVpYyBBY2lkcyBSZXM8L3NlY29uZGFyeS10
aXRsZT48YWx0LXRpdGxlPk51Y2xlaWMgYWNpZHMgcmVzZWFyY2g8L2FsdC10aXRsZT48L3RpdGxl
cz48cGVyaW9kaWNhbD48ZnVsbC10aXRsZT5OdWNsZWljIEFjaWRzIFJlczwvZnVsbC10aXRsZT48
YWJici0xPk51Y2xlaWMgYWNpZHMgcmVzZWFyY2g8L2FiYnItMT48L3BlcmlvZGljYWw+PGFsdC1w
ZXJpb2RpY2FsPjxmdWxsLXRpdGxlPk51Y2xlaWMgQWNpZHMgUmVzPC9mdWxsLXRpdGxlPjxhYmJy
LTE+TnVjbGVpYyBhY2lkcyByZXNlYXJjaDwvYWJici0xPjwvYWx0LXBlcmlvZGljYWw+PHBhZ2Vz
PjI3NTItODwvcGFnZXM+PHZvbHVtZT4yNTwvdm9sdW1lPjxudW1iZXI+MTQ8L251bWJlcj48a2V5
d29yZHM+PGtleXdvcmQ+QWx0ZXJuYXRpdmUgU3BsaWNpbmc8L2tleXdvcmQ+PGtleXdvcmQ+QW1p
bm8gQWNpZCBTZXF1ZW5jZTwva2V5d29yZD48a2V5d29yZD5BbmltYWxzPC9rZXl3b3JkPjxrZXl3
b3JkPkJhc2UgU2VxdWVuY2U8L2tleXdvcmQ+PGtleXdvcmQ+Q2FycmllciBQcm90ZWlucy8qZ2Vu
ZXRpY3M8L2tleXdvcmQ+PGtleXdvcmQ+RE5BLCBDb21wbGVtZW50YXJ5PC9rZXl3b3JkPjxrZXl3
b3JkPkdlbmUgRXhwcmVzc2lvbiBSZWd1bGF0aW9uPC9rZXl3b3JkPjxrZXl3b3JkPkhlTGEgQ2Vs
bHM8L2tleXdvcmQ+PGtleXdvcmQ+SHVtYW5zPC9rZXl3b3JkPjxrZXl3b3JkPk1pY2U8L2tleXdv
cmQ+PGtleXdvcmQ+TW9sZWN1bGFyIFNlcXVlbmNlIERhdGE8L2tleXdvcmQ+PGtleXdvcmQ+T3Bl
biBSZWFkaW5nIEZyYW1lczwva2V5d29yZD48a2V5d29yZD4qUHJvbW90ZXIgUmVnaW9ucywgR2Vu
ZXRpYzwva2V5d29yZD48a2V5d29yZD5STkEsIE1lc3Nlbmdlcjwva2V5d29yZD48a2V5d29yZD4q
UmVjZXB0b3JzLCBDZWxsIFN1cmZhY2U8L2tleXdvcmQ+PGtleXdvcmQ+UmVjZXB0b3JzLCBMZXB0
aW48L2tleXdvcmQ+PGtleXdvcmQ+U2VxdWVuY2UgSG9tb2xvZ3ksIEFtaW5vIEFjaWQ8L2tleXdv
cmQ+PC9rZXl3b3Jkcz48ZGF0ZXM+PHllYXI+MTk5NzwveWVhcj48cHViLWRhdGVzPjxkYXRlPkp1
bCAxNTwvZGF0ZT48L3B1Yi1kYXRlcz48L2RhdGVzPjxpc2JuPjAzMDUtMTA0OCAoUHJpbnQpJiN4
RDswMzA1LTEwNDggKExpbmtpbmcpPC9pc2JuPjxhY2Nlc3Npb24tbnVtPjkyMDcwMjE8L2FjY2Vz
c2lvbi1udW0+PHVybHM+PHJlbGF0ZWQtdXJscz48dXJsPmh0dHA6Ly93d3cubmNiaS5ubG0ubmlo
Lmdvdi9wdWJtZWQvOTIwNzAyMTwvdXJsPjwvcmVsYXRlZC11cmxzPjwvdXJscz48Y3VzdG9tMj4x
NDY3OTk8L2N1c3RvbTI+PC9yZWNvcmQ+PC9DaXRlPjwvRW5kTm90ZT4A
</w:fldData>
        </w:fldChar>
      </w:r>
      <w:r w:rsidR="005E0BE3">
        <w:rPr>
          <w:rFonts w:asciiTheme="majorHAnsi" w:hAnsiTheme="majorHAnsi" w:cs="Calibri"/>
          <w:sz w:val="22"/>
          <w:szCs w:val="22"/>
        </w:rPr>
        <w:instrText xml:space="preserve"> ADDIN EN.CITE </w:instrText>
      </w:r>
      <w:r w:rsidR="005E0BE3">
        <w:rPr>
          <w:rFonts w:asciiTheme="majorHAnsi" w:hAnsiTheme="majorHAnsi" w:cs="Calibri"/>
          <w:sz w:val="22"/>
          <w:szCs w:val="22"/>
        </w:rPr>
        <w:fldChar w:fldCharType="begin">
          <w:fldData xml:space="preserve">PEVuZE5vdGU+PENpdGU+PEF1dGhvcj5CYWlsbGV1bDwvQXV0aG9yPjxZZWFyPjE5OTc8L1llYXI+
PFJlY051bT41NjwvUmVjTnVtPjxEaXNwbGF5VGV4dD5bMTNdPC9EaXNwbGF5VGV4dD48cmVjb3Jk
PjxyZWMtbnVtYmVyPjU2PC9yZWMtbnVtYmVyPjxmb3JlaWduLWtleXM+PGtleSBhcHA9IkVOIiBk
Yi1pZD0idHZ6c3h0c3Ixc3Qwdzhldjl4MXBwMnp2ZnoyMnhyOWFzNXZ2IiB0aW1lc3RhbXA9IjE1
MzIzMzk3NjMiPjU2PC9rZXk+PC9mb3JlaWduLWtleXM+PHJlZi10eXBlIG5hbWU9IkpvdXJuYWwg
QXJ0aWNsZSI+MTc8L3JlZi10eXBlPjxjb250cmlidXRvcnM+PGF1dGhvcnM+PGF1dGhvcj5CYWls
bGV1bCwgQi48L2F1dGhvcj48YXV0aG9yPkFrZXJibG9tLCBJLjwvYXV0aG9yPjxhdXRob3I+U3Ry
b3NiZXJnLCBBLiBELjwvYXV0aG9yPjwvYXV0aG9ycz48L2NvbnRyaWJ1dG9ycz48YXV0aC1hZGRy
ZXNzPkluc3RpdHV0IENvY2hpbiBkZSBHZW5ldGlxdWUgTW9sZWN1bGFpcmUsIExhYm9yYXRvaXJl
IGQmYXBvcztJbW11bm9QaGFybWFjb2xvZ2llIE1vbGVjdWxhaXJlLCBDTlJTIFVQUiAwNDE1LCAy
MiBydWUgTWVjaGFpbiwgNzUwMTQgUGFyaXMsIEZyYW5jZS4gYmFpbGxldWxAaWNnbS5jb2NoaW4u
aW5zZXJtLmZyPC9hdXRoLWFkZHJlc3M+PHRpdGxlcz48dGl0bGU+VGhlIGxlcHRpbiByZWNlcHRv
ciBwcm9tb3RlciBjb250cm9scyBleHByZXNzaW9uIG9mIGEgc2Vjb25kIGRpc3RpbmN0IHByb3Rl
aW48L3RpdGxlPjxzZWNvbmRhcnktdGl0bGU+TnVjbGVpYyBBY2lkcyBSZXM8L3NlY29uZGFyeS10
aXRsZT48YWx0LXRpdGxlPk51Y2xlaWMgYWNpZHMgcmVzZWFyY2g8L2FsdC10aXRsZT48L3RpdGxl
cz48cGVyaW9kaWNhbD48ZnVsbC10aXRsZT5OdWNsZWljIEFjaWRzIFJlczwvZnVsbC10aXRsZT48
YWJici0xPk51Y2xlaWMgYWNpZHMgcmVzZWFyY2g8L2FiYnItMT48L3BlcmlvZGljYWw+PGFsdC1w
ZXJpb2RpY2FsPjxmdWxsLXRpdGxlPk51Y2xlaWMgQWNpZHMgUmVzPC9mdWxsLXRpdGxlPjxhYmJy
LTE+TnVjbGVpYyBhY2lkcyByZXNlYXJjaDwvYWJici0xPjwvYWx0LXBlcmlvZGljYWw+PHBhZ2Vz
PjI3NTItODwvcGFnZXM+PHZvbHVtZT4yNTwvdm9sdW1lPjxudW1iZXI+MTQ8L251bWJlcj48a2V5
d29yZHM+PGtleXdvcmQ+QWx0ZXJuYXRpdmUgU3BsaWNpbmc8L2tleXdvcmQ+PGtleXdvcmQ+QW1p
bm8gQWNpZCBTZXF1ZW5jZTwva2V5d29yZD48a2V5d29yZD5BbmltYWxzPC9rZXl3b3JkPjxrZXl3
b3JkPkJhc2UgU2VxdWVuY2U8L2tleXdvcmQ+PGtleXdvcmQ+Q2FycmllciBQcm90ZWlucy8qZ2Vu
ZXRpY3M8L2tleXdvcmQ+PGtleXdvcmQ+RE5BLCBDb21wbGVtZW50YXJ5PC9rZXl3b3JkPjxrZXl3
b3JkPkdlbmUgRXhwcmVzc2lvbiBSZWd1bGF0aW9uPC9rZXl3b3JkPjxrZXl3b3JkPkhlTGEgQ2Vs
bHM8L2tleXdvcmQ+PGtleXdvcmQ+SHVtYW5zPC9rZXl3b3JkPjxrZXl3b3JkPk1pY2U8L2tleXdv
cmQ+PGtleXdvcmQ+TW9sZWN1bGFyIFNlcXVlbmNlIERhdGE8L2tleXdvcmQ+PGtleXdvcmQ+T3Bl
biBSZWFkaW5nIEZyYW1lczwva2V5d29yZD48a2V5d29yZD4qUHJvbW90ZXIgUmVnaW9ucywgR2Vu
ZXRpYzwva2V5d29yZD48a2V5d29yZD5STkEsIE1lc3Nlbmdlcjwva2V5d29yZD48a2V5d29yZD4q
UmVjZXB0b3JzLCBDZWxsIFN1cmZhY2U8L2tleXdvcmQ+PGtleXdvcmQ+UmVjZXB0b3JzLCBMZXB0
aW48L2tleXdvcmQ+PGtleXdvcmQ+U2VxdWVuY2UgSG9tb2xvZ3ksIEFtaW5vIEFjaWQ8L2tleXdv
cmQ+PC9rZXl3b3Jkcz48ZGF0ZXM+PHllYXI+MTk5NzwveWVhcj48cHViLWRhdGVzPjxkYXRlPkp1
bCAxNTwvZGF0ZT48L3B1Yi1kYXRlcz48L2RhdGVzPjxpc2JuPjAzMDUtMTA0OCAoUHJpbnQpJiN4
RDswMzA1LTEwNDggKExpbmtpbmcpPC9pc2JuPjxhY2Nlc3Npb24tbnVtPjkyMDcwMjE8L2FjY2Vz
c2lvbi1udW0+PHVybHM+PHJlbGF0ZWQtdXJscz48dXJsPmh0dHA6Ly93d3cubmNiaS5ubG0ubmlo
Lmdvdi9wdWJtZWQvOTIwNzAyMTwvdXJsPjwvcmVsYXRlZC11cmxzPjwvdXJscz48Y3VzdG9tMj4x
NDY3OTk8L2N1c3RvbTI+PC9yZWNvcmQ+PC9DaXRlPjwvRW5kTm90ZT4A
</w:fldData>
        </w:fldChar>
      </w:r>
      <w:r w:rsidR="005E0BE3">
        <w:rPr>
          <w:rFonts w:asciiTheme="majorHAnsi" w:hAnsiTheme="majorHAnsi" w:cs="Calibri"/>
          <w:sz w:val="22"/>
          <w:szCs w:val="22"/>
        </w:rPr>
        <w:instrText xml:space="preserve"> ADDIN EN.CITE.DATA </w:instrText>
      </w:r>
      <w:r w:rsidR="005E0BE3">
        <w:rPr>
          <w:rFonts w:asciiTheme="majorHAnsi" w:hAnsiTheme="majorHAnsi" w:cs="Calibri"/>
          <w:sz w:val="22"/>
          <w:szCs w:val="22"/>
        </w:rPr>
      </w:r>
      <w:r w:rsidR="005E0BE3">
        <w:rPr>
          <w:rFonts w:asciiTheme="majorHAnsi" w:hAnsiTheme="majorHAnsi" w:cs="Calibri"/>
          <w:sz w:val="22"/>
          <w:szCs w:val="22"/>
        </w:rPr>
        <w:fldChar w:fldCharType="end"/>
      </w:r>
      <w:r w:rsidR="00985C40" w:rsidRPr="00517ED6">
        <w:rPr>
          <w:rFonts w:asciiTheme="majorHAnsi" w:hAnsiTheme="majorHAnsi" w:cs="Calibri"/>
          <w:sz w:val="22"/>
          <w:szCs w:val="22"/>
        </w:rPr>
      </w:r>
      <w:r w:rsidR="00985C40" w:rsidRPr="00517ED6">
        <w:rPr>
          <w:rFonts w:asciiTheme="majorHAnsi" w:hAnsiTheme="majorHAnsi" w:cs="Calibri"/>
          <w:sz w:val="22"/>
          <w:szCs w:val="22"/>
        </w:rPr>
        <w:fldChar w:fldCharType="separate"/>
      </w:r>
      <w:r w:rsidR="005E0BE3">
        <w:rPr>
          <w:rFonts w:asciiTheme="majorHAnsi" w:hAnsiTheme="majorHAnsi" w:cs="Calibri"/>
          <w:noProof/>
          <w:sz w:val="22"/>
          <w:szCs w:val="22"/>
        </w:rPr>
        <w:t>[</w:t>
      </w:r>
      <w:hyperlink w:anchor="_ENREF_13" w:tooltip="Bailleul, 1997 #56" w:history="1">
        <w:r w:rsidR="009C72D5">
          <w:rPr>
            <w:rFonts w:asciiTheme="majorHAnsi" w:hAnsiTheme="majorHAnsi" w:cs="Calibri"/>
            <w:noProof/>
            <w:sz w:val="22"/>
            <w:szCs w:val="22"/>
          </w:rPr>
          <w:t>13</w:t>
        </w:r>
      </w:hyperlink>
      <w:r w:rsidR="005E0BE3">
        <w:rPr>
          <w:rFonts w:asciiTheme="majorHAnsi" w:hAnsiTheme="majorHAnsi" w:cs="Calibri"/>
          <w:noProof/>
          <w:sz w:val="22"/>
          <w:szCs w:val="22"/>
        </w:rPr>
        <w:t>]</w:t>
      </w:r>
      <w:r w:rsidR="00985C40" w:rsidRPr="00517ED6">
        <w:rPr>
          <w:rFonts w:asciiTheme="majorHAnsi" w:hAnsiTheme="majorHAnsi" w:cs="Calibri"/>
          <w:sz w:val="22"/>
          <w:szCs w:val="22"/>
        </w:rPr>
        <w:fldChar w:fldCharType="end"/>
      </w:r>
      <w:r w:rsidR="00985C40">
        <w:rPr>
          <w:rFonts w:asciiTheme="majorHAnsi" w:hAnsiTheme="majorHAnsi" w:cs="Calibri"/>
          <w:sz w:val="22"/>
          <w:szCs w:val="22"/>
        </w:rPr>
        <w:t xml:space="preserve">. </w:t>
      </w:r>
      <w:r w:rsidR="00DD29B6" w:rsidRPr="007957A7">
        <w:rPr>
          <w:rFonts w:asciiTheme="majorHAnsi" w:hAnsiTheme="majorHAnsi" w:cs="Arial"/>
          <w:bCs/>
          <w:sz w:val="22"/>
          <w:szCs w:val="22"/>
        </w:rPr>
        <w:t>The</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known</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biological</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function</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and</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molecular</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mechanism</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of</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the</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proteins</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encoded</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by</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the</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nearest</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genes</w:t>
      </w:r>
      <w:r w:rsidR="00591A02" w:rsidRPr="007957A7">
        <w:rPr>
          <w:rFonts w:asciiTheme="majorHAnsi" w:hAnsiTheme="majorHAnsi" w:cs="Arial"/>
          <w:bCs/>
          <w:sz w:val="22"/>
          <w:szCs w:val="22"/>
        </w:rPr>
        <w:t xml:space="preserve"> </w:t>
      </w:r>
      <w:r w:rsidR="00443052" w:rsidRPr="007957A7">
        <w:rPr>
          <w:rFonts w:asciiTheme="majorHAnsi" w:hAnsiTheme="majorHAnsi" w:cs="Arial"/>
          <w:bCs/>
          <w:sz w:val="22"/>
          <w:szCs w:val="22"/>
        </w:rPr>
        <w:t>in</w:t>
      </w:r>
      <w:r w:rsidR="00591A02" w:rsidRPr="007957A7">
        <w:rPr>
          <w:rFonts w:asciiTheme="majorHAnsi" w:hAnsiTheme="majorHAnsi" w:cs="Arial"/>
          <w:bCs/>
          <w:sz w:val="22"/>
          <w:szCs w:val="22"/>
        </w:rPr>
        <w:t xml:space="preserve"> </w:t>
      </w:r>
      <w:r w:rsidR="00443052" w:rsidRPr="007957A7">
        <w:rPr>
          <w:rFonts w:asciiTheme="majorHAnsi" w:hAnsiTheme="majorHAnsi" w:cs="Arial"/>
          <w:bCs/>
          <w:sz w:val="22"/>
          <w:szCs w:val="22"/>
        </w:rPr>
        <w:t>the</w:t>
      </w:r>
      <w:r w:rsidR="00591A02" w:rsidRPr="007957A7">
        <w:rPr>
          <w:rFonts w:asciiTheme="majorHAnsi" w:hAnsiTheme="majorHAnsi" w:cs="Arial"/>
          <w:bCs/>
          <w:sz w:val="22"/>
          <w:szCs w:val="22"/>
        </w:rPr>
        <w:t xml:space="preserve"> </w:t>
      </w:r>
      <w:r w:rsidR="00443052" w:rsidRPr="007957A7">
        <w:rPr>
          <w:rFonts w:asciiTheme="majorHAnsi" w:hAnsiTheme="majorHAnsi" w:cs="Arial"/>
          <w:bCs/>
          <w:sz w:val="22"/>
          <w:szCs w:val="22"/>
        </w:rPr>
        <w:t>four</w:t>
      </w:r>
      <w:r w:rsidR="00591A02" w:rsidRPr="007957A7">
        <w:rPr>
          <w:rFonts w:asciiTheme="majorHAnsi" w:hAnsiTheme="majorHAnsi" w:cs="Arial"/>
          <w:bCs/>
          <w:sz w:val="22"/>
          <w:szCs w:val="22"/>
        </w:rPr>
        <w:t xml:space="preserve"> </w:t>
      </w:r>
      <w:r w:rsidR="00443052" w:rsidRPr="007957A7">
        <w:rPr>
          <w:rFonts w:asciiTheme="majorHAnsi" w:hAnsiTheme="majorHAnsi" w:cs="Arial"/>
          <w:bCs/>
          <w:sz w:val="22"/>
          <w:szCs w:val="22"/>
        </w:rPr>
        <w:t>loci</w:t>
      </w:r>
      <w:r w:rsidR="00591A02" w:rsidRPr="007957A7">
        <w:rPr>
          <w:rFonts w:asciiTheme="majorHAnsi" w:hAnsiTheme="majorHAnsi" w:cs="Arial"/>
          <w:bCs/>
          <w:sz w:val="22"/>
          <w:szCs w:val="22"/>
        </w:rPr>
        <w:t xml:space="preserve"> </w:t>
      </w:r>
      <w:r w:rsidR="00443052" w:rsidRPr="007957A7">
        <w:rPr>
          <w:rFonts w:asciiTheme="majorHAnsi" w:hAnsiTheme="majorHAnsi" w:cs="Arial"/>
          <w:bCs/>
          <w:sz w:val="22"/>
          <w:szCs w:val="22"/>
        </w:rPr>
        <w:t>discovered</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are</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given</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in</w:t>
      </w:r>
      <w:r w:rsidR="00591A02" w:rsidRPr="007957A7">
        <w:rPr>
          <w:rFonts w:asciiTheme="majorHAnsi" w:hAnsiTheme="majorHAnsi" w:cs="Arial"/>
          <w:bCs/>
          <w:sz w:val="22"/>
          <w:szCs w:val="22"/>
        </w:rPr>
        <w:t xml:space="preserve"> </w:t>
      </w:r>
      <w:r w:rsidR="002748A6" w:rsidRPr="007957A7">
        <w:rPr>
          <w:rFonts w:asciiTheme="majorHAnsi" w:hAnsiTheme="majorHAnsi" w:cs="Arial"/>
          <w:b/>
          <w:bCs/>
          <w:sz w:val="22"/>
          <w:szCs w:val="22"/>
        </w:rPr>
        <w:t xml:space="preserve">Supplementary Table </w:t>
      </w:r>
      <w:r w:rsidR="00BC4D75" w:rsidRPr="007957A7">
        <w:rPr>
          <w:rFonts w:asciiTheme="majorHAnsi" w:hAnsiTheme="majorHAnsi" w:cs="Arial"/>
          <w:b/>
          <w:bCs/>
          <w:sz w:val="22"/>
          <w:szCs w:val="22"/>
        </w:rPr>
        <w:t>8</w:t>
      </w:r>
      <w:r w:rsidR="00656E29" w:rsidRPr="00635B9B">
        <w:rPr>
          <w:rFonts w:asciiTheme="majorHAnsi" w:hAnsiTheme="majorHAnsi" w:cs="Arial"/>
          <w:bCs/>
          <w:sz w:val="22"/>
          <w:szCs w:val="22"/>
        </w:rPr>
        <w:t>. However</w:t>
      </w:r>
      <w:r w:rsidR="00DD29B6" w:rsidRPr="007957A7">
        <w:rPr>
          <w:rFonts w:asciiTheme="majorHAnsi" w:hAnsiTheme="majorHAnsi" w:cs="Arial"/>
          <w:bCs/>
          <w:sz w:val="22"/>
          <w:szCs w:val="22"/>
        </w:rPr>
        <w:t>,</w:t>
      </w:r>
      <w:r w:rsidR="00591A02" w:rsidRPr="007957A7">
        <w:rPr>
          <w:rFonts w:asciiTheme="majorHAnsi" w:hAnsiTheme="majorHAnsi" w:cs="Arial"/>
          <w:bCs/>
          <w:sz w:val="22"/>
          <w:szCs w:val="22"/>
        </w:rPr>
        <w:t xml:space="preserve"> </w:t>
      </w:r>
      <w:r w:rsidR="00656E29" w:rsidRPr="007957A7">
        <w:rPr>
          <w:rFonts w:asciiTheme="majorHAnsi" w:hAnsiTheme="majorHAnsi" w:cs="Arial"/>
          <w:bCs/>
          <w:sz w:val="22"/>
          <w:szCs w:val="22"/>
        </w:rPr>
        <w:t>a</w:t>
      </w:r>
      <w:r w:rsidR="00D30484" w:rsidRPr="007957A7">
        <w:rPr>
          <w:rFonts w:asciiTheme="majorHAnsi" w:hAnsiTheme="majorHAnsi" w:cs="Arial"/>
          <w:bCs/>
          <w:sz w:val="22"/>
          <w:szCs w:val="22"/>
        </w:rPr>
        <w:t xml:space="preserve">s with most </w:t>
      </w:r>
      <w:r w:rsidR="00DC69C6" w:rsidRPr="007957A7">
        <w:rPr>
          <w:rFonts w:asciiTheme="majorHAnsi" w:hAnsiTheme="majorHAnsi" w:cs="Arial"/>
          <w:bCs/>
          <w:sz w:val="22"/>
          <w:szCs w:val="22"/>
        </w:rPr>
        <w:t>GWAS</w:t>
      </w:r>
      <w:r w:rsidR="00DC69C6">
        <w:rPr>
          <w:rFonts w:asciiTheme="majorHAnsi" w:hAnsiTheme="majorHAnsi" w:cs="Arial"/>
          <w:bCs/>
          <w:sz w:val="22"/>
          <w:szCs w:val="22"/>
        </w:rPr>
        <w:t>-</w:t>
      </w:r>
      <w:r w:rsidR="00D30484" w:rsidRPr="007957A7">
        <w:rPr>
          <w:rFonts w:asciiTheme="majorHAnsi" w:hAnsiTheme="majorHAnsi" w:cs="Arial"/>
          <w:bCs/>
          <w:sz w:val="22"/>
          <w:szCs w:val="22"/>
        </w:rPr>
        <w:t>identified loci, the</w:t>
      </w:r>
      <w:r w:rsidR="003E1FE5" w:rsidRPr="007957A7">
        <w:rPr>
          <w:rFonts w:asciiTheme="majorHAnsi" w:hAnsiTheme="majorHAnsi" w:cs="Arial"/>
          <w:bCs/>
          <w:sz w:val="22"/>
          <w:szCs w:val="22"/>
        </w:rPr>
        <w:t xml:space="preserve"> expression of </w:t>
      </w:r>
      <w:r w:rsidR="00DD29B6" w:rsidRPr="007957A7">
        <w:rPr>
          <w:rFonts w:asciiTheme="majorHAnsi" w:hAnsiTheme="majorHAnsi" w:cs="Arial"/>
          <w:bCs/>
          <w:sz w:val="22"/>
          <w:szCs w:val="22"/>
        </w:rPr>
        <w:t>these</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genes</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may</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not</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necessarily</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be</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influenced</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by</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the</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underlying</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causal</w:t>
      </w:r>
      <w:r w:rsidR="00591A02" w:rsidRPr="007957A7">
        <w:rPr>
          <w:rFonts w:asciiTheme="majorHAnsi" w:hAnsiTheme="majorHAnsi" w:cs="Arial"/>
          <w:bCs/>
          <w:sz w:val="22"/>
          <w:szCs w:val="22"/>
        </w:rPr>
        <w:t xml:space="preserve"> </w:t>
      </w:r>
      <w:r w:rsidR="00DD29B6" w:rsidRPr="007957A7">
        <w:rPr>
          <w:rFonts w:asciiTheme="majorHAnsi" w:hAnsiTheme="majorHAnsi" w:cs="Arial"/>
          <w:bCs/>
          <w:sz w:val="22"/>
          <w:szCs w:val="22"/>
        </w:rPr>
        <w:t>variant/s</w:t>
      </w:r>
      <w:r w:rsidR="003971BE" w:rsidRPr="007957A7">
        <w:rPr>
          <w:rFonts w:asciiTheme="majorHAnsi" w:hAnsiTheme="majorHAnsi" w:cs="Arial"/>
          <w:bCs/>
          <w:sz w:val="22"/>
          <w:szCs w:val="22"/>
        </w:rPr>
        <w:t xml:space="preserve"> tagged by the GWAS SNP</w:t>
      </w:r>
      <w:r w:rsidR="00DD29B6" w:rsidRPr="00517ED6">
        <w:rPr>
          <w:rFonts w:asciiTheme="majorHAnsi" w:hAnsiTheme="majorHAnsi" w:cs="Arial"/>
          <w:bCs/>
          <w:sz w:val="22"/>
          <w:szCs w:val="22"/>
        </w:rPr>
        <w:fldChar w:fldCharType="begin">
          <w:fldData xml:space="preserve">PEVuZE5vdGU+PENpdGU+PEF1dGhvcj5Db25zb3J0aXVtPC9BdXRob3I+PFllYXI+MjAxNzwvWWVh
cj48UmVjTnVtPjI2PC9SZWNOdW0+PERpc3BsYXlUZXh0PlsxNCwgMTVdPC9EaXNwbGF5VGV4dD48
cmVjb3JkPjxyZWMtbnVtYmVyPjI2PC9yZWMtbnVtYmVyPjxmb3JlaWduLWtleXM+PGtleSBhcHA9
IkVOIiBkYi1pZD0idHZ6c3h0c3Ixc3Qwdzhldjl4MXBwMnp2ZnoyMnhyOWFzNXZ2IiB0aW1lc3Rh
bXA9IjE1MzIzMzk3NjEiPjI2PC9rZXk+PC9mb3JlaWduLWtleXM+PHJlZi10eXBlIG5hbWU9Ikpv
dXJuYWwgQXJ0aWNsZSI+MTc8L3JlZi10eXBlPjxjb250cmlidXRvcnM+PGF1dGhvcnM+PGF1dGhv
cj5HLiBURXggQ29uc29ydGl1bTwvYXV0aG9yPjxhdXRob3I+TGFib3JhdG9yeSwgRGF0YSBBbmFs
eXNpczwvYXV0aG9yPjxhdXRob3I+Q29vcmRpbmF0aW5nIENlbnRlciAtQW5hbHlzaXMgV29ya2lu
ZywgR3JvdXA8L2F1dGhvcj48YXV0aG9yPlN0YXRpc3RpY2FsIE1ldGhvZHMgZ3JvdXBzLUFuYWx5
c2lzIFdvcmtpbmcsIEdyb3VwPC9hdXRob3I+PGF1dGhvcj5FbmhhbmNpbmcsIEdURXggZ3JvdXBz
PC9hdXRob3I+PGF1dGhvcj5OLiBJLiBILiBDb21tb24gRnVuZDwvYXV0aG9yPjxhdXRob3I+Tmlo
L05jaSw8L2F1dGhvcj48YXV0aG9yPk5paC9OaGdyaSw8L2F1dGhvcj48YXV0aG9yPk5paC9OaW1o
LDwvYXV0aG9yPjxhdXRob3I+TmloL05pZGEsPC9hdXRob3I+PGF1dGhvcj5CaW9zcGVjaW1lbiBD
b2xsZWN0aW9uIFNvdXJjZSBTaXRlLCBOZHJpPC9hdXRob3I+PGF1dGhvcj5CaW9zcGVjaW1lbiBD
b2xsZWN0aW9uIFNvdXJjZSBTaXRlLCBScGNpPC9hdXRob3I+PGF1dGhvcj5CaW9zcGVjaW1lbiBD
b3JlIFJlc291cmNlLCBWYXJpPC9hdXRob3I+PGF1dGhvcj5CcmFpbiBCYW5rIFJlcG9zaXRvcnkt
VW5pdmVyc2l0eSBvZiBNaWFtaSBCcmFpbiBFbmRvd21lbnQsIEJhbms8L2F1dGhvcj48YXV0aG9y
PkxlaWRvcyBCaW9tZWRpY2FsLVByb2plY3QsIE1hbmFnZW1lbnQ8L2F1dGhvcj48YXV0aG9yPkVs
c2kgU3R1ZHk8L2F1dGhvcj48YXV0aG9yPkdlbm9tZSBCcm93c2VyIERhdGEsIEludGVncmF0aW9u
PC9hdXRob3I+PGF1dGhvcj5WaXN1YWxpemF0aW9uLCBFLiBCLiBJLjwvYXV0aG9yPjxhdXRob3I+
R2Vub21lIEJyb3dzZXIgRGF0YSwgSW50ZWdyYXRpb248L2F1dGhvcj48YXV0aG9yPlZpc3VhbGl6
YXRpb24tVWNzYyBHZW5vbWljcyBJbnN0aXR1dGUsIFVuaXZlcnNpdHkgb2YgQ2FsaWZvcm5pYSBT
YW50YSBDcnV6PC9hdXRob3I+PGF1dGhvcj5MZWFkLCBhbmFseXN0czwvYXV0aG9yPjxhdXRob3I+
TGFib3JhdG9yeSwgRGF0YSBBbmFseXNpczwvYXV0aG9yPjxhdXRob3I+Q29vcmRpbmF0aW5nLCBD
ZW50ZXI8L2F1dGhvcj48YXV0aG9yPk4uIEkuIEguIHByb2dyYW0gbWFuYWdlbWVudDwvYXV0aG9y
PjxhdXRob3I+Qmlvc3BlY2ltZW4sIGNvbGxlY3Rpb248L2F1dGhvcj48YXV0aG9yPlBhdGhvbG9n
eSw8L2F1dGhvcj48YXV0aG9yPmUsIFEuIFQuIEwuIG1hbnVzY3JpcHQgd29ya2luZyBncm91cDwv
YXV0aG9yPjxhdXRob3I+QmF0dGxlLCBBLjwvYXV0aG9yPjxhdXRob3I+QnJvd24sIEMuIEQuPC9h
dXRob3I+PGF1dGhvcj5FbmdlbGhhcmR0LCBCLiBFLjwvYXV0aG9yPjxhdXRob3I+TW9udGdvbWVy
eSwgUy4gQi48L2F1dGhvcj48L2F1dGhvcnM+PC9jb250cmlidXRvcnM+PGF1dGgtYWRkcmVzcz5E
ZXBhcnRtZW50IG9mIENvbXB1dGVyIFNjaWVuY2UsIEpvaG5zIEhvcGtpbnMgVW5pdmVyc2l0eSwg
QmFsdGltb3JlLCBNYXJ5bGFuZCAyMTIxOCwgVVNBLiYjeEQ7RGVwYXJ0bWVudCBvZiBHZW5ldGlj
cyBhbmQgSW5zdGl0dXRlIGZvciBCaW9tZWRpY2FsIEluZm9ybWF0aWNzLCBQZXJlbG1hbiBTY2hv
b2wgb2YgTWVkaWNpbmUsIFVuaXZlcnNpdHkgb2YgUGVubnN5bHZhbmlhLCBQaGlsYWRlbHBoaWEs
IFBlbm5zeWx2YW5pYSAxOTEwNCwgVVNBLiYjeEQ7RGVwYXJ0bWVudCBvZiBDb21wdXRlciBTY2ll
bmNlIGFuZCBDZW50ZXIgZm9yIFN0YXRpc3RpY3MgYW5kIE1hY2hpbmUgTGVhcm5pbmcsIFByaW5j
ZXRvbiBVbml2ZXJzaXR5LCBQcmluY2V0b24sIE5ldyBKZXJzZXkgMDg1NDAsIFVTQS4mI3hEO0Rl
cGFydG1lbnQgb2YgR2VuZXRpY3MsIFN0YW5mb3JkIFVuaXZlcnNpdHksIFN0YW5mb3JkLCBDYWxp
Zm9ybmlhIDk0MzA1LCBVU0EuJiN4RDtEZXBhcnRtZW50IG9mIFBhdGhvbG9neSwgU3RhbmZvcmQg
VW5pdmVyc2l0eSwgU3RhbmZvcmQsIENhbGlmb3JuaWEgOTQzMDUsIFVTQS48L2F1dGgtYWRkcmVz
cz48dGl0bGVzPjx0aXRsZT5HZW5ldGljIGVmZmVjdHMgb24gZ2VuZSBleHByZXNzaW9uIGFjcm9z
cyBodW1hbiB0aXNzdWVzPC90aXRsZT48c2Vjb25kYXJ5LXRpdGxlPk5hdHVyZTwvc2Vjb25kYXJ5
LXRpdGxlPjxhbHQtdGl0bGU+TmF0dXJlPC9hbHQtdGl0bGU+PC90aXRsZXM+PHBlcmlvZGljYWw+
PGZ1bGwtdGl0bGU+TmF0dXJlPC9mdWxsLXRpdGxlPjxhYmJyLTE+TmF0dXJlPC9hYmJyLTE+PC9w
ZXJpb2RpY2FsPjxhbHQtcGVyaW9kaWNhbD48ZnVsbC10aXRsZT5OYXR1cmU8L2Z1bGwtdGl0bGU+
PGFiYnItMT5OYXR1cmU8L2FiYnItMT48L2FsdC1wZXJpb2RpY2FsPjxwYWdlcz4yMDQtMjEzPC9w
YWdlcz48dm9sdW1lPjU1MDwvdm9sdW1lPjxudW1iZXI+NzY3NTwvbnVtYmVyPjxrZXl3b3Jkcz48
a2V5d29yZD5BbGxlbGVzPC9rZXl3b3JkPjxrZXl3b3JkPkNocm9tb3NvbWVzLCBIdW1hbi9nZW5l
dGljczwva2V5d29yZD48a2V5d29yZD5EaXNlYXNlL2dlbmV0aWNzPC9rZXl3b3JkPjxrZXl3b3Jk
PkZlbWFsZTwva2V5d29yZD48a2V5d29yZD4qR2VuZSBFeHByZXNzaW9uIFByb2ZpbGluZzwva2V5
d29yZD48a2V5d29yZD5HZW5lIEV4cHJlc3Npb24gUmVndWxhdGlvbi8qZ2VuZXRpY3M8L2tleXdv
cmQ+PGtleXdvcmQ+KkdlbmV0aWMgVmFyaWF0aW9uPC9rZXl3b3JkPjxrZXl3b3JkPkdlbm9tZSwg
SHVtYW4vZ2VuZXRpY3M8L2tleXdvcmQ+PGtleXdvcmQ+R2Vub3R5cGU8L2tleXdvcmQ+PGtleXdv
cmQ+SHVtYW5zPC9rZXl3b3JkPjxrZXl3b3JkPk1hbGU8L2tleXdvcmQ+PGtleXdvcmQ+T3JnYW4g
U3BlY2lmaWNpdHkvKmdlbmV0aWNzPC9rZXl3b3JkPjxrZXl3b3JkPlF1YW50aXRhdGl2ZSBUcmFp
dCBMb2NpL2dlbmV0aWNzPC9rZXl3b3JkPjwva2V5d29yZHM+PGRhdGVzPjx5ZWFyPjIwMTc8L3ll
YXI+PHB1Yi1kYXRlcz48ZGF0ZT5PY3QgMTE8L2RhdGU+PC9wdWItZGF0ZXM+PC9kYXRlcz48aXNi
bj4xNDc2LTQ2ODcgKEVsZWN0cm9uaWMpJiN4RDswMDI4LTA4MzYgKExpbmtpbmcpPC9pc2JuPjxh
Y2Nlc3Npb24tbnVtPjI5MDIyNTk3PC9hY2Nlc3Npb24tbnVtPjx1cmxzPjxyZWxhdGVkLXVybHM+
PHVybD5odHRwOi8vd3d3Lm5jYmkubmxtLm5paC5nb3YvcHVibWVkLzI5MDIyNTk3PC91cmw+PC9y
ZWxhdGVkLXVybHM+PC91cmxzPjxjdXN0b20yPjU3NzY3NTY8L2N1c3RvbTI+PGVsZWN0cm9uaWMt
cmVzb3VyY2UtbnVtPjEwLjEwMzgvbmF0dXJlMjQyNzc8L2VsZWN0cm9uaWMtcmVzb3VyY2UtbnVt
PjwvcmVjb3JkPjwvQ2l0ZT48Q2l0ZT48QXV0aG9yPkNvbnNvcnRpdW08L0F1dGhvcj48WWVhcj4y
MDE3PC9ZZWFyPjxSZWNOdW0+MTQ0PC9SZWNOdW0+PHJlY29yZD48cmVjLW51bWJlcj4xNDQ8L3Jl
Yy1udW1iZXI+PGZvcmVpZ24ta2V5cz48a2V5IGFwcD0iRU4iIGRiLWlkPSJ0dnpzeHRzcjFzdDB3
OGV2OXgxcHAyenZmejIyeHI5YXM1dnYiIHRpbWVzdGFtcD0iMTUzMjk0NjgxNiI+MTQ0PC9rZXk+
PC9mb3JlaWduLWtleXM+PHJlZi10eXBlIG5hbWU9IkpvdXJuYWwgQXJ0aWNsZSI+MTc8L3JlZi10
eXBlPjxjb250cmlidXRvcnM+PGF1dGhvcnM+PGF1dGhvcj5HVEV4IENvbnNvcnRpdW08L2F1dGhv
cj48L2F1dGhvcnM+PC9jb250cmlidXRvcnM+PGF1dGgtYWRkcmVzcz5EZXBhcnRtZW50IG9mIENv
bXB1dGVyIFNjaWVuY2UsIEpvaG5zIEhvcGtpbnMgVW5pdmVyc2l0eSwgQmFsdGltb3JlLCBNYXJ5
bGFuZCAyMTIxOCwgVVNBLiYjeEQ7RGVwYXJ0bWVudCBvZiBHZW5ldGljcyBhbmQgSW5zdGl0dXRl
IGZvciBCaW9tZWRpY2FsIEluZm9ybWF0aWNzLCBQZXJlbG1hbiBTY2hvb2wgb2YgTWVkaWNpbmUs
IFVuaXZlcnNpdHkgb2YgUGVubnN5bHZhbmlhLCBQaGlsYWRlbHBoaWEsIFBlbm5zeWx2YW5pYSAx
OTEwNCwgVVNBLiYjeEQ7RGVwYXJ0bWVudCBvZiBDb21wdXRlciBTY2llbmNlIGFuZCBDZW50ZXIg
Zm9yIFN0YXRpc3RpY3MgYW5kIE1hY2hpbmUgTGVhcm5pbmcsIFByaW5jZXRvbiBVbml2ZXJzaXR5
LCBQcmluY2V0b24sIE5ldyBKZXJzZXkgMDg1NDAsIFVTQS4mI3hEO0RlcGFydG1lbnQgb2YgR2Vu
ZXRpY3MsIFN0YW5mb3JkIFVuaXZlcnNpdHksIFN0YW5mb3JkLCBDYWxpZm9ybmlhIDk0MzA1LCBV
U0EuJiN4RDtEZXBhcnRtZW50IG9mIFBhdGhvbG9neSwgU3RhbmZvcmQgVW5pdmVyc2l0eSwgU3Rh
bmZvcmQsIENhbGlmb3JuaWEgOTQzMDUsIFVTQS48L2F1dGgtYWRkcmVzcz48dGl0bGVzPjx0aXRs
ZT5HZW5ldGljIGVmZmVjdHMgb24gZ2VuZSBleHByZXNzaW9uIGFjcm9zcyBodW1hbiB0aXNzdWVz
PC90aXRsZT48c2Vjb25kYXJ5LXRpdGxlPk5hdHVyZTwvc2Vjb25kYXJ5LXRpdGxlPjwvdGl0bGVz
PjxwZXJpb2RpY2FsPjxmdWxsLXRpdGxlPk5hdHVyZTwvZnVsbC10aXRsZT48YWJici0xPk5hdHVy
ZTwvYWJici0xPjwvcGVyaW9kaWNhbD48cGFnZXM+MjA0LTIxMzwvcGFnZXM+PHZvbHVtZT41NTA8
L3ZvbHVtZT48bnVtYmVyPjc2NzU8L251bWJlcj48a2V5d29yZHM+PGtleXdvcmQ+QWxsZWxlczwv
a2V5d29yZD48a2V5d29yZD5DaHJvbW9zb21lcywgSHVtYW4vZ2VuZXRpY3M8L2tleXdvcmQ+PGtl
eXdvcmQ+RGlzZWFzZS9nZW5ldGljczwva2V5d29yZD48a2V5d29yZD5GZW1hbGU8L2tleXdvcmQ+
PGtleXdvcmQ+KkdlbmUgRXhwcmVzc2lvbiBQcm9maWxpbmc8L2tleXdvcmQ+PGtleXdvcmQ+R2Vu
ZSBFeHByZXNzaW9uIFJlZ3VsYXRpb24vKmdlbmV0aWNzPC9rZXl3b3JkPjxrZXl3b3JkPipHZW5l
dGljIFZhcmlhdGlvbjwva2V5d29yZD48a2V5d29yZD5HZW5vbWUsIEh1bWFuL2dlbmV0aWNzPC9r
ZXl3b3JkPjxrZXl3b3JkPkdlbm90eXBlPC9rZXl3b3JkPjxrZXl3b3JkPkh1bWFuczwva2V5d29y
ZD48a2V5d29yZD5NYWxlPC9rZXl3b3JkPjxrZXl3b3JkPk9yZ2FuIFNwZWNpZmljaXR5LypnZW5l
dGljczwva2V5d29yZD48a2V5d29yZD5RdWFudGl0YXRpdmUgVHJhaXQgTG9jaS9nZW5ldGljczwv
a2V5d29yZD48L2tleXdvcmRzPjxkYXRlcz48eWVhcj4yMDE3PC95ZWFyPjxwdWItZGF0ZXM+PGRh
dGU+T2N0IDExPC9kYXRlPjwvcHViLWRhdGVzPjwvZGF0ZXM+PGlzYm4+MTQ3Ni00Njg3IChFbGVj
dHJvbmljKSYjeEQ7MDAyOC0wODM2IChMaW5raW5nKTwvaXNibj48YWNjZXNzaW9uLW51bT4yOTAy
MjU5NzwvYWNjZXNzaW9uLW51bT48dXJscz48cmVsYXRlZC11cmxzPjx1cmw+aHR0cHM6Ly93d3cu
bmNiaS5ubG0ubmloLmdvdi9wdWJtZWQvMjkwMjI1OTc8L3VybD48L3JlbGF0ZWQtdXJscz48L3Vy
bHM+PGN1c3RvbTI+UE1DNTc3Njc1NjwvY3VzdG9tMj48ZWxlY3Ryb25pYy1yZXNvdXJjZS1udW0+
MTAuMTAzOC9uYXR1cmUyNDI3NzwvZWxlY3Ryb25pYy1yZXNvdXJjZS1udW0+PC9yZWNvcmQ+PC9D
aXRlPjwvRW5kTm90ZT4A
</w:fldData>
        </w:fldChar>
      </w:r>
      <w:r w:rsidR="005E0BE3">
        <w:rPr>
          <w:rFonts w:asciiTheme="majorHAnsi" w:hAnsiTheme="majorHAnsi" w:cs="Arial"/>
          <w:bCs/>
          <w:sz w:val="22"/>
          <w:szCs w:val="22"/>
        </w:rPr>
        <w:instrText xml:space="preserve"> ADDIN EN.CITE </w:instrText>
      </w:r>
      <w:r w:rsidR="005E0BE3">
        <w:rPr>
          <w:rFonts w:asciiTheme="majorHAnsi" w:hAnsiTheme="majorHAnsi" w:cs="Arial"/>
          <w:bCs/>
          <w:sz w:val="22"/>
          <w:szCs w:val="22"/>
        </w:rPr>
        <w:fldChar w:fldCharType="begin">
          <w:fldData xml:space="preserve">PEVuZE5vdGU+PENpdGU+PEF1dGhvcj5Db25zb3J0aXVtPC9BdXRob3I+PFllYXI+MjAxNzwvWWVh
cj48UmVjTnVtPjI2PC9SZWNOdW0+PERpc3BsYXlUZXh0PlsxNCwgMTVdPC9EaXNwbGF5VGV4dD48
cmVjb3JkPjxyZWMtbnVtYmVyPjI2PC9yZWMtbnVtYmVyPjxmb3JlaWduLWtleXM+PGtleSBhcHA9
IkVOIiBkYi1pZD0idHZ6c3h0c3Ixc3Qwdzhldjl4MXBwMnp2ZnoyMnhyOWFzNXZ2IiB0aW1lc3Rh
bXA9IjE1MzIzMzk3NjEiPjI2PC9rZXk+PC9mb3JlaWduLWtleXM+PHJlZi10eXBlIG5hbWU9Ikpv
dXJuYWwgQXJ0aWNsZSI+MTc8L3JlZi10eXBlPjxjb250cmlidXRvcnM+PGF1dGhvcnM+PGF1dGhv
cj5HLiBURXggQ29uc29ydGl1bTwvYXV0aG9yPjxhdXRob3I+TGFib3JhdG9yeSwgRGF0YSBBbmFs
eXNpczwvYXV0aG9yPjxhdXRob3I+Q29vcmRpbmF0aW5nIENlbnRlciAtQW5hbHlzaXMgV29ya2lu
ZywgR3JvdXA8L2F1dGhvcj48YXV0aG9yPlN0YXRpc3RpY2FsIE1ldGhvZHMgZ3JvdXBzLUFuYWx5
c2lzIFdvcmtpbmcsIEdyb3VwPC9hdXRob3I+PGF1dGhvcj5FbmhhbmNpbmcsIEdURXggZ3JvdXBz
PC9hdXRob3I+PGF1dGhvcj5OLiBJLiBILiBDb21tb24gRnVuZDwvYXV0aG9yPjxhdXRob3I+Tmlo
L05jaSw8L2F1dGhvcj48YXV0aG9yPk5paC9OaGdyaSw8L2F1dGhvcj48YXV0aG9yPk5paC9OaW1o
LDwvYXV0aG9yPjxhdXRob3I+TmloL05pZGEsPC9hdXRob3I+PGF1dGhvcj5CaW9zcGVjaW1lbiBD
b2xsZWN0aW9uIFNvdXJjZSBTaXRlLCBOZHJpPC9hdXRob3I+PGF1dGhvcj5CaW9zcGVjaW1lbiBD
b2xsZWN0aW9uIFNvdXJjZSBTaXRlLCBScGNpPC9hdXRob3I+PGF1dGhvcj5CaW9zcGVjaW1lbiBD
b3JlIFJlc291cmNlLCBWYXJpPC9hdXRob3I+PGF1dGhvcj5CcmFpbiBCYW5rIFJlcG9zaXRvcnkt
VW5pdmVyc2l0eSBvZiBNaWFtaSBCcmFpbiBFbmRvd21lbnQsIEJhbms8L2F1dGhvcj48YXV0aG9y
PkxlaWRvcyBCaW9tZWRpY2FsLVByb2plY3QsIE1hbmFnZW1lbnQ8L2F1dGhvcj48YXV0aG9yPkVs
c2kgU3R1ZHk8L2F1dGhvcj48YXV0aG9yPkdlbm9tZSBCcm93c2VyIERhdGEsIEludGVncmF0aW9u
PC9hdXRob3I+PGF1dGhvcj5WaXN1YWxpemF0aW9uLCBFLiBCLiBJLjwvYXV0aG9yPjxhdXRob3I+
R2Vub21lIEJyb3dzZXIgRGF0YSwgSW50ZWdyYXRpb248L2F1dGhvcj48YXV0aG9yPlZpc3VhbGl6
YXRpb24tVWNzYyBHZW5vbWljcyBJbnN0aXR1dGUsIFVuaXZlcnNpdHkgb2YgQ2FsaWZvcm5pYSBT
YW50YSBDcnV6PC9hdXRob3I+PGF1dGhvcj5MZWFkLCBhbmFseXN0czwvYXV0aG9yPjxhdXRob3I+
TGFib3JhdG9yeSwgRGF0YSBBbmFseXNpczwvYXV0aG9yPjxhdXRob3I+Q29vcmRpbmF0aW5nLCBD
ZW50ZXI8L2F1dGhvcj48YXV0aG9yPk4uIEkuIEguIHByb2dyYW0gbWFuYWdlbWVudDwvYXV0aG9y
PjxhdXRob3I+Qmlvc3BlY2ltZW4sIGNvbGxlY3Rpb248L2F1dGhvcj48YXV0aG9yPlBhdGhvbG9n
eSw8L2F1dGhvcj48YXV0aG9yPmUsIFEuIFQuIEwuIG1hbnVzY3JpcHQgd29ya2luZyBncm91cDwv
YXV0aG9yPjxhdXRob3I+QmF0dGxlLCBBLjwvYXV0aG9yPjxhdXRob3I+QnJvd24sIEMuIEQuPC9h
dXRob3I+PGF1dGhvcj5FbmdlbGhhcmR0LCBCLiBFLjwvYXV0aG9yPjxhdXRob3I+TW9udGdvbWVy
eSwgUy4gQi48L2F1dGhvcj48L2F1dGhvcnM+PC9jb250cmlidXRvcnM+PGF1dGgtYWRkcmVzcz5E
ZXBhcnRtZW50IG9mIENvbXB1dGVyIFNjaWVuY2UsIEpvaG5zIEhvcGtpbnMgVW5pdmVyc2l0eSwg
QmFsdGltb3JlLCBNYXJ5bGFuZCAyMTIxOCwgVVNBLiYjeEQ7RGVwYXJ0bWVudCBvZiBHZW5ldGlj
cyBhbmQgSW5zdGl0dXRlIGZvciBCaW9tZWRpY2FsIEluZm9ybWF0aWNzLCBQZXJlbG1hbiBTY2hv
b2wgb2YgTWVkaWNpbmUsIFVuaXZlcnNpdHkgb2YgUGVubnN5bHZhbmlhLCBQaGlsYWRlbHBoaWEs
IFBlbm5zeWx2YW5pYSAxOTEwNCwgVVNBLiYjeEQ7RGVwYXJ0bWVudCBvZiBDb21wdXRlciBTY2ll
bmNlIGFuZCBDZW50ZXIgZm9yIFN0YXRpc3RpY3MgYW5kIE1hY2hpbmUgTGVhcm5pbmcsIFByaW5j
ZXRvbiBVbml2ZXJzaXR5LCBQcmluY2V0b24sIE5ldyBKZXJzZXkgMDg1NDAsIFVTQS4mI3hEO0Rl
cGFydG1lbnQgb2YgR2VuZXRpY3MsIFN0YW5mb3JkIFVuaXZlcnNpdHksIFN0YW5mb3JkLCBDYWxp
Zm9ybmlhIDk0MzA1LCBVU0EuJiN4RDtEZXBhcnRtZW50IG9mIFBhdGhvbG9neSwgU3RhbmZvcmQg
VW5pdmVyc2l0eSwgU3RhbmZvcmQsIENhbGlmb3JuaWEgOTQzMDUsIFVTQS48L2F1dGgtYWRkcmVz
cz48dGl0bGVzPjx0aXRsZT5HZW5ldGljIGVmZmVjdHMgb24gZ2VuZSBleHByZXNzaW9uIGFjcm9z
cyBodW1hbiB0aXNzdWVzPC90aXRsZT48c2Vjb25kYXJ5LXRpdGxlPk5hdHVyZTwvc2Vjb25kYXJ5
LXRpdGxlPjxhbHQtdGl0bGU+TmF0dXJlPC9hbHQtdGl0bGU+PC90aXRsZXM+PHBlcmlvZGljYWw+
PGZ1bGwtdGl0bGU+TmF0dXJlPC9mdWxsLXRpdGxlPjxhYmJyLTE+TmF0dXJlPC9hYmJyLTE+PC9w
ZXJpb2RpY2FsPjxhbHQtcGVyaW9kaWNhbD48ZnVsbC10aXRsZT5OYXR1cmU8L2Z1bGwtdGl0bGU+
PGFiYnItMT5OYXR1cmU8L2FiYnItMT48L2FsdC1wZXJpb2RpY2FsPjxwYWdlcz4yMDQtMjEzPC9w
YWdlcz48dm9sdW1lPjU1MDwvdm9sdW1lPjxudW1iZXI+NzY3NTwvbnVtYmVyPjxrZXl3b3Jkcz48
a2V5d29yZD5BbGxlbGVzPC9rZXl3b3JkPjxrZXl3b3JkPkNocm9tb3NvbWVzLCBIdW1hbi9nZW5l
dGljczwva2V5d29yZD48a2V5d29yZD5EaXNlYXNlL2dlbmV0aWNzPC9rZXl3b3JkPjxrZXl3b3Jk
PkZlbWFsZTwva2V5d29yZD48a2V5d29yZD4qR2VuZSBFeHByZXNzaW9uIFByb2ZpbGluZzwva2V5
d29yZD48a2V5d29yZD5HZW5lIEV4cHJlc3Npb24gUmVndWxhdGlvbi8qZ2VuZXRpY3M8L2tleXdv
cmQ+PGtleXdvcmQ+KkdlbmV0aWMgVmFyaWF0aW9uPC9rZXl3b3JkPjxrZXl3b3JkPkdlbm9tZSwg
SHVtYW4vZ2VuZXRpY3M8L2tleXdvcmQ+PGtleXdvcmQ+R2Vub3R5cGU8L2tleXdvcmQ+PGtleXdv
cmQ+SHVtYW5zPC9rZXl3b3JkPjxrZXl3b3JkPk1hbGU8L2tleXdvcmQ+PGtleXdvcmQ+T3JnYW4g
U3BlY2lmaWNpdHkvKmdlbmV0aWNzPC9rZXl3b3JkPjxrZXl3b3JkPlF1YW50aXRhdGl2ZSBUcmFp
dCBMb2NpL2dlbmV0aWNzPC9rZXl3b3JkPjwva2V5d29yZHM+PGRhdGVzPjx5ZWFyPjIwMTc8L3ll
YXI+PHB1Yi1kYXRlcz48ZGF0ZT5PY3QgMTE8L2RhdGU+PC9wdWItZGF0ZXM+PC9kYXRlcz48aXNi
bj4xNDc2LTQ2ODcgKEVsZWN0cm9uaWMpJiN4RDswMDI4LTA4MzYgKExpbmtpbmcpPC9pc2JuPjxh
Y2Nlc3Npb24tbnVtPjI5MDIyNTk3PC9hY2Nlc3Npb24tbnVtPjx1cmxzPjxyZWxhdGVkLXVybHM+
PHVybD5odHRwOi8vd3d3Lm5jYmkubmxtLm5paC5nb3YvcHVibWVkLzI5MDIyNTk3PC91cmw+PC9y
ZWxhdGVkLXVybHM+PC91cmxzPjxjdXN0b20yPjU3NzY3NTY8L2N1c3RvbTI+PGVsZWN0cm9uaWMt
cmVzb3VyY2UtbnVtPjEwLjEwMzgvbmF0dXJlMjQyNzc8L2VsZWN0cm9uaWMtcmVzb3VyY2UtbnVt
PjwvcmVjb3JkPjwvQ2l0ZT48Q2l0ZT48QXV0aG9yPkNvbnNvcnRpdW08L0F1dGhvcj48WWVhcj4y
MDE3PC9ZZWFyPjxSZWNOdW0+MTQ0PC9SZWNOdW0+PHJlY29yZD48cmVjLW51bWJlcj4xNDQ8L3Jl
Yy1udW1iZXI+PGZvcmVpZ24ta2V5cz48a2V5IGFwcD0iRU4iIGRiLWlkPSJ0dnpzeHRzcjFzdDB3
OGV2OXgxcHAyenZmejIyeHI5YXM1dnYiIHRpbWVzdGFtcD0iMTUzMjk0NjgxNiI+MTQ0PC9rZXk+
PC9mb3JlaWduLWtleXM+PHJlZi10eXBlIG5hbWU9IkpvdXJuYWwgQXJ0aWNsZSI+MTc8L3JlZi10
eXBlPjxjb250cmlidXRvcnM+PGF1dGhvcnM+PGF1dGhvcj5HVEV4IENvbnNvcnRpdW08L2F1dGhv
cj48L2F1dGhvcnM+PC9jb250cmlidXRvcnM+PGF1dGgtYWRkcmVzcz5EZXBhcnRtZW50IG9mIENv
bXB1dGVyIFNjaWVuY2UsIEpvaG5zIEhvcGtpbnMgVW5pdmVyc2l0eSwgQmFsdGltb3JlLCBNYXJ5
bGFuZCAyMTIxOCwgVVNBLiYjeEQ7RGVwYXJ0bWVudCBvZiBHZW5ldGljcyBhbmQgSW5zdGl0dXRl
IGZvciBCaW9tZWRpY2FsIEluZm9ybWF0aWNzLCBQZXJlbG1hbiBTY2hvb2wgb2YgTWVkaWNpbmUs
IFVuaXZlcnNpdHkgb2YgUGVubnN5bHZhbmlhLCBQaGlsYWRlbHBoaWEsIFBlbm5zeWx2YW5pYSAx
OTEwNCwgVVNBLiYjeEQ7RGVwYXJ0bWVudCBvZiBDb21wdXRlciBTY2llbmNlIGFuZCBDZW50ZXIg
Zm9yIFN0YXRpc3RpY3MgYW5kIE1hY2hpbmUgTGVhcm5pbmcsIFByaW5jZXRvbiBVbml2ZXJzaXR5
LCBQcmluY2V0b24sIE5ldyBKZXJzZXkgMDg1NDAsIFVTQS4mI3hEO0RlcGFydG1lbnQgb2YgR2Vu
ZXRpY3MsIFN0YW5mb3JkIFVuaXZlcnNpdHksIFN0YW5mb3JkLCBDYWxpZm9ybmlhIDk0MzA1LCBV
U0EuJiN4RDtEZXBhcnRtZW50IG9mIFBhdGhvbG9neSwgU3RhbmZvcmQgVW5pdmVyc2l0eSwgU3Rh
bmZvcmQsIENhbGlmb3JuaWEgOTQzMDUsIFVTQS48L2F1dGgtYWRkcmVzcz48dGl0bGVzPjx0aXRs
ZT5HZW5ldGljIGVmZmVjdHMgb24gZ2VuZSBleHByZXNzaW9uIGFjcm9zcyBodW1hbiB0aXNzdWVz
PC90aXRsZT48c2Vjb25kYXJ5LXRpdGxlPk5hdHVyZTwvc2Vjb25kYXJ5LXRpdGxlPjwvdGl0bGVz
PjxwZXJpb2RpY2FsPjxmdWxsLXRpdGxlPk5hdHVyZTwvZnVsbC10aXRsZT48YWJici0xPk5hdHVy
ZTwvYWJici0xPjwvcGVyaW9kaWNhbD48cGFnZXM+MjA0LTIxMzwvcGFnZXM+PHZvbHVtZT41NTA8
L3ZvbHVtZT48bnVtYmVyPjc2NzU8L251bWJlcj48a2V5d29yZHM+PGtleXdvcmQ+QWxsZWxlczwv
a2V5d29yZD48a2V5d29yZD5DaHJvbW9zb21lcywgSHVtYW4vZ2VuZXRpY3M8L2tleXdvcmQ+PGtl
eXdvcmQ+RGlzZWFzZS9nZW5ldGljczwva2V5d29yZD48a2V5d29yZD5GZW1hbGU8L2tleXdvcmQ+
PGtleXdvcmQ+KkdlbmUgRXhwcmVzc2lvbiBQcm9maWxpbmc8L2tleXdvcmQ+PGtleXdvcmQ+R2Vu
ZSBFeHByZXNzaW9uIFJlZ3VsYXRpb24vKmdlbmV0aWNzPC9rZXl3b3JkPjxrZXl3b3JkPipHZW5l
dGljIFZhcmlhdGlvbjwva2V5d29yZD48a2V5d29yZD5HZW5vbWUsIEh1bWFuL2dlbmV0aWNzPC9r
ZXl3b3JkPjxrZXl3b3JkPkdlbm90eXBlPC9rZXl3b3JkPjxrZXl3b3JkPkh1bWFuczwva2V5d29y
ZD48a2V5d29yZD5NYWxlPC9rZXl3b3JkPjxrZXl3b3JkPk9yZ2FuIFNwZWNpZmljaXR5LypnZW5l
dGljczwva2V5d29yZD48a2V5d29yZD5RdWFudGl0YXRpdmUgVHJhaXQgTG9jaS9nZW5ldGljczwv
a2V5d29yZD48L2tleXdvcmRzPjxkYXRlcz48eWVhcj4yMDE3PC95ZWFyPjxwdWItZGF0ZXM+PGRh
dGU+T2N0IDExPC9kYXRlPjwvcHViLWRhdGVzPjwvZGF0ZXM+PGlzYm4+MTQ3Ni00Njg3IChFbGVj
dHJvbmljKSYjeEQ7MDAyOC0wODM2IChMaW5raW5nKTwvaXNibj48YWNjZXNzaW9uLW51bT4yOTAy
MjU5NzwvYWNjZXNzaW9uLW51bT48dXJscz48cmVsYXRlZC11cmxzPjx1cmw+aHR0cHM6Ly93d3cu
bmNiaS5ubG0ubmloLmdvdi9wdWJtZWQvMjkwMjI1OTc8L3VybD48L3JlbGF0ZWQtdXJscz48L3Vy
bHM+PGN1c3RvbTI+UE1DNTc3Njc1NjwvY3VzdG9tMj48ZWxlY3Ryb25pYy1yZXNvdXJjZS1udW0+
MTAuMTAzOC9uYXR1cmUyNDI3NzwvZWxlY3Ryb25pYy1yZXNvdXJjZS1udW0+PC9yZWNvcmQ+PC9D
aXRlPjwvRW5kTm90ZT4A
</w:fldData>
        </w:fldChar>
      </w:r>
      <w:r w:rsidR="005E0BE3">
        <w:rPr>
          <w:rFonts w:asciiTheme="majorHAnsi" w:hAnsiTheme="majorHAnsi" w:cs="Arial"/>
          <w:bCs/>
          <w:sz w:val="22"/>
          <w:szCs w:val="22"/>
        </w:rPr>
        <w:instrText xml:space="preserve"> ADDIN EN.CITE.DATA </w:instrText>
      </w:r>
      <w:r w:rsidR="005E0BE3">
        <w:rPr>
          <w:rFonts w:asciiTheme="majorHAnsi" w:hAnsiTheme="majorHAnsi" w:cs="Arial"/>
          <w:bCs/>
          <w:sz w:val="22"/>
          <w:szCs w:val="22"/>
        </w:rPr>
      </w:r>
      <w:r w:rsidR="005E0BE3">
        <w:rPr>
          <w:rFonts w:asciiTheme="majorHAnsi" w:hAnsiTheme="majorHAnsi" w:cs="Arial"/>
          <w:bCs/>
          <w:sz w:val="22"/>
          <w:szCs w:val="22"/>
        </w:rPr>
        <w:fldChar w:fldCharType="end"/>
      </w:r>
      <w:r w:rsidR="00DD29B6" w:rsidRPr="00517ED6">
        <w:rPr>
          <w:rFonts w:asciiTheme="majorHAnsi" w:hAnsiTheme="majorHAnsi" w:cs="Arial"/>
          <w:bCs/>
          <w:sz w:val="22"/>
          <w:szCs w:val="22"/>
        </w:rPr>
      </w:r>
      <w:r w:rsidR="00DD29B6" w:rsidRPr="00517ED6">
        <w:rPr>
          <w:rFonts w:asciiTheme="majorHAnsi" w:hAnsiTheme="majorHAnsi" w:cs="Arial"/>
          <w:bCs/>
          <w:sz w:val="22"/>
          <w:szCs w:val="22"/>
        </w:rPr>
        <w:fldChar w:fldCharType="separate"/>
      </w:r>
      <w:r w:rsidR="005E0BE3">
        <w:rPr>
          <w:rFonts w:asciiTheme="majorHAnsi" w:hAnsiTheme="majorHAnsi" w:cs="Arial"/>
          <w:bCs/>
          <w:noProof/>
          <w:sz w:val="22"/>
          <w:szCs w:val="22"/>
        </w:rPr>
        <w:t>[</w:t>
      </w:r>
      <w:hyperlink w:anchor="_ENREF_14" w:tooltip="Consortium, 2017 #26" w:history="1">
        <w:r w:rsidR="009C72D5">
          <w:rPr>
            <w:rFonts w:asciiTheme="majorHAnsi" w:hAnsiTheme="majorHAnsi" w:cs="Arial"/>
            <w:bCs/>
            <w:noProof/>
            <w:sz w:val="22"/>
            <w:szCs w:val="22"/>
          </w:rPr>
          <w:t>14</w:t>
        </w:r>
      </w:hyperlink>
      <w:r w:rsidR="005E0BE3">
        <w:rPr>
          <w:rFonts w:asciiTheme="majorHAnsi" w:hAnsiTheme="majorHAnsi" w:cs="Arial"/>
          <w:bCs/>
          <w:noProof/>
          <w:sz w:val="22"/>
          <w:szCs w:val="22"/>
        </w:rPr>
        <w:t xml:space="preserve">, </w:t>
      </w:r>
      <w:hyperlink w:anchor="_ENREF_15" w:tooltip="Consortium, 2017 #144" w:history="1">
        <w:r w:rsidR="009C72D5">
          <w:rPr>
            <w:rFonts w:asciiTheme="majorHAnsi" w:hAnsiTheme="majorHAnsi" w:cs="Arial"/>
            <w:bCs/>
            <w:noProof/>
            <w:sz w:val="22"/>
            <w:szCs w:val="22"/>
          </w:rPr>
          <w:t>15</w:t>
        </w:r>
      </w:hyperlink>
      <w:r w:rsidR="005E0BE3">
        <w:rPr>
          <w:rFonts w:asciiTheme="majorHAnsi" w:hAnsiTheme="majorHAnsi" w:cs="Arial"/>
          <w:bCs/>
          <w:noProof/>
          <w:sz w:val="22"/>
          <w:szCs w:val="22"/>
        </w:rPr>
        <w:t>]</w:t>
      </w:r>
      <w:r w:rsidR="00DD29B6" w:rsidRPr="00517ED6">
        <w:rPr>
          <w:rFonts w:asciiTheme="majorHAnsi" w:hAnsiTheme="majorHAnsi" w:cs="Arial"/>
          <w:bCs/>
          <w:sz w:val="22"/>
          <w:szCs w:val="22"/>
        </w:rPr>
        <w:fldChar w:fldCharType="end"/>
      </w:r>
      <w:r>
        <w:rPr>
          <w:rFonts w:asciiTheme="majorHAnsi" w:hAnsiTheme="majorHAnsi" w:cs="Arial"/>
          <w:bCs/>
          <w:sz w:val="22"/>
          <w:szCs w:val="22"/>
        </w:rPr>
        <w:t xml:space="preserve">, </w:t>
      </w:r>
      <w:r w:rsidR="0087633B">
        <w:rPr>
          <w:rFonts w:asciiTheme="majorHAnsi" w:hAnsiTheme="majorHAnsi" w:cs="Arial"/>
          <w:bCs/>
          <w:sz w:val="22"/>
          <w:szCs w:val="22"/>
        </w:rPr>
        <w:t xml:space="preserve">so </w:t>
      </w:r>
      <w:r>
        <w:rPr>
          <w:rFonts w:asciiTheme="majorHAnsi" w:hAnsiTheme="majorHAnsi" w:cs="Arial"/>
          <w:bCs/>
          <w:sz w:val="22"/>
          <w:szCs w:val="22"/>
        </w:rPr>
        <w:t xml:space="preserve">we </w:t>
      </w:r>
      <w:r w:rsidR="0087633B">
        <w:rPr>
          <w:rFonts w:asciiTheme="majorHAnsi" w:hAnsiTheme="majorHAnsi" w:cs="Arial"/>
          <w:bCs/>
          <w:sz w:val="22"/>
          <w:szCs w:val="22"/>
        </w:rPr>
        <w:t>sou</w:t>
      </w:r>
      <w:r w:rsidR="00FE067C">
        <w:rPr>
          <w:rFonts w:asciiTheme="majorHAnsi" w:hAnsiTheme="majorHAnsi" w:cs="Arial"/>
          <w:bCs/>
          <w:sz w:val="22"/>
          <w:szCs w:val="22"/>
        </w:rPr>
        <w:t>g</w:t>
      </w:r>
      <w:r w:rsidR="0087633B">
        <w:rPr>
          <w:rFonts w:asciiTheme="majorHAnsi" w:hAnsiTheme="majorHAnsi" w:cs="Arial"/>
          <w:bCs/>
          <w:sz w:val="22"/>
          <w:szCs w:val="22"/>
        </w:rPr>
        <w:t>h</w:t>
      </w:r>
      <w:r w:rsidR="00FE067C">
        <w:rPr>
          <w:rFonts w:asciiTheme="majorHAnsi" w:hAnsiTheme="majorHAnsi" w:cs="Arial"/>
          <w:bCs/>
          <w:sz w:val="22"/>
          <w:szCs w:val="22"/>
        </w:rPr>
        <w:t>t</w:t>
      </w:r>
      <w:r w:rsidR="0087633B">
        <w:rPr>
          <w:rFonts w:asciiTheme="majorHAnsi" w:hAnsiTheme="majorHAnsi" w:cs="Arial"/>
          <w:bCs/>
          <w:sz w:val="22"/>
          <w:szCs w:val="22"/>
        </w:rPr>
        <w:t xml:space="preserve"> </w:t>
      </w:r>
      <w:r>
        <w:rPr>
          <w:rFonts w:asciiTheme="majorHAnsi" w:hAnsiTheme="majorHAnsi" w:cs="Arial"/>
          <w:bCs/>
          <w:sz w:val="22"/>
          <w:szCs w:val="22"/>
        </w:rPr>
        <w:t>further</w:t>
      </w:r>
      <w:r w:rsidR="006605F1">
        <w:rPr>
          <w:rFonts w:asciiTheme="majorHAnsi" w:hAnsiTheme="majorHAnsi" w:cs="Arial"/>
          <w:bCs/>
          <w:sz w:val="22"/>
          <w:szCs w:val="22"/>
        </w:rPr>
        <w:t xml:space="preserve"> evidence</w:t>
      </w:r>
      <w:r w:rsidR="00FE067C">
        <w:rPr>
          <w:rFonts w:asciiTheme="majorHAnsi" w:hAnsiTheme="majorHAnsi" w:cs="Arial"/>
          <w:bCs/>
          <w:sz w:val="22"/>
          <w:szCs w:val="22"/>
        </w:rPr>
        <w:t xml:space="preserve"> that </w:t>
      </w:r>
      <w:r w:rsidR="001973F5">
        <w:rPr>
          <w:rFonts w:asciiTheme="majorHAnsi" w:hAnsiTheme="majorHAnsi" w:cs="Arial"/>
          <w:bCs/>
          <w:sz w:val="22"/>
          <w:szCs w:val="22"/>
        </w:rPr>
        <w:t>the BMI-AP associated</w:t>
      </w:r>
      <w:r w:rsidR="00FE067C">
        <w:rPr>
          <w:rFonts w:asciiTheme="majorHAnsi" w:hAnsiTheme="majorHAnsi" w:cs="Arial"/>
          <w:bCs/>
          <w:sz w:val="22"/>
          <w:szCs w:val="22"/>
        </w:rPr>
        <w:t xml:space="preserve"> varia</w:t>
      </w:r>
      <w:r w:rsidR="00F819E3">
        <w:rPr>
          <w:rFonts w:asciiTheme="majorHAnsi" w:hAnsiTheme="majorHAnsi" w:cs="Arial"/>
          <w:bCs/>
          <w:sz w:val="22"/>
          <w:szCs w:val="22"/>
        </w:rPr>
        <w:t>nts influences expression</w:t>
      </w:r>
      <w:r>
        <w:rPr>
          <w:rFonts w:asciiTheme="majorHAnsi" w:hAnsiTheme="majorHAnsi" w:cs="Arial"/>
          <w:bCs/>
          <w:sz w:val="22"/>
          <w:szCs w:val="22"/>
        </w:rPr>
        <w:t xml:space="preserve"> in the following section</w:t>
      </w:r>
      <w:r w:rsidR="00DD29B6" w:rsidRPr="007957A7">
        <w:rPr>
          <w:rFonts w:asciiTheme="majorHAnsi" w:hAnsiTheme="majorHAnsi" w:cs="Arial"/>
          <w:bCs/>
          <w:sz w:val="22"/>
          <w:szCs w:val="22"/>
        </w:rPr>
        <w:t>.</w:t>
      </w:r>
    </w:p>
    <w:p w14:paraId="1ACB9B45" w14:textId="002ADD96" w:rsidR="008030F0" w:rsidRPr="007957A7" w:rsidRDefault="004E5829" w:rsidP="00604664">
      <w:pPr>
        <w:jc w:val="both"/>
        <w:rPr>
          <w:rFonts w:asciiTheme="majorHAnsi" w:hAnsiTheme="majorHAnsi"/>
          <w:b/>
          <w:bCs/>
          <w:sz w:val="22"/>
          <w:szCs w:val="22"/>
        </w:rPr>
      </w:pPr>
      <w:r w:rsidRPr="007957A7">
        <w:rPr>
          <w:rFonts w:asciiTheme="majorHAnsi" w:hAnsiTheme="majorHAnsi"/>
          <w:b/>
          <w:bCs/>
          <w:sz w:val="22"/>
          <w:szCs w:val="22"/>
        </w:rPr>
        <w:t>Cis</w:t>
      </w:r>
      <w:r w:rsidR="00591A02" w:rsidRPr="007957A7">
        <w:rPr>
          <w:rFonts w:asciiTheme="majorHAnsi" w:hAnsiTheme="majorHAnsi"/>
          <w:b/>
          <w:bCs/>
          <w:sz w:val="22"/>
          <w:szCs w:val="22"/>
        </w:rPr>
        <w:t xml:space="preserve"> </w:t>
      </w:r>
      <w:r w:rsidR="00675769">
        <w:rPr>
          <w:rFonts w:asciiTheme="majorHAnsi" w:hAnsiTheme="majorHAnsi"/>
          <w:b/>
          <w:bCs/>
          <w:sz w:val="22"/>
          <w:szCs w:val="22"/>
        </w:rPr>
        <w:t>c</w:t>
      </w:r>
      <w:r w:rsidR="008030F0" w:rsidRPr="007957A7">
        <w:rPr>
          <w:rFonts w:asciiTheme="majorHAnsi" w:hAnsiTheme="majorHAnsi"/>
          <w:b/>
          <w:bCs/>
          <w:sz w:val="22"/>
          <w:szCs w:val="22"/>
        </w:rPr>
        <w:t>olocali</w:t>
      </w:r>
      <w:r w:rsidR="006872A7" w:rsidRPr="007957A7">
        <w:rPr>
          <w:rFonts w:asciiTheme="majorHAnsi" w:hAnsiTheme="majorHAnsi"/>
          <w:b/>
          <w:bCs/>
          <w:sz w:val="22"/>
          <w:szCs w:val="22"/>
        </w:rPr>
        <w:t>z</w:t>
      </w:r>
      <w:r w:rsidR="008030F0" w:rsidRPr="007957A7">
        <w:rPr>
          <w:rFonts w:asciiTheme="majorHAnsi" w:hAnsiTheme="majorHAnsi"/>
          <w:b/>
          <w:bCs/>
          <w:sz w:val="22"/>
          <w:szCs w:val="22"/>
        </w:rPr>
        <w:t>ation</w:t>
      </w:r>
      <w:r w:rsidR="00591A02" w:rsidRPr="007957A7">
        <w:rPr>
          <w:rFonts w:asciiTheme="majorHAnsi" w:hAnsiTheme="majorHAnsi"/>
          <w:b/>
          <w:bCs/>
          <w:sz w:val="22"/>
          <w:szCs w:val="22"/>
        </w:rPr>
        <w:t xml:space="preserve"> </w:t>
      </w:r>
      <w:r w:rsidR="008030F0" w:rsidRPr="007957A7">
        <w:rPr>
          <w:rFonts w:asciiTheme="majorHAnsi" w:hAnsiTheme="majorHAnsi"/>
          <w:b/>
          <w:bCs/>
          <w:sz w:val="22"/>
          <w:szCs w:val="22"/>
        </w:rPr>
        <w:t>of</w:t>
      </w:r>
      <w:r w:rsidR="00591A02" w:rsidRPr="007957A7">
        <w:rPr>
          <w:rFonts w:asciiTheme="majorHAnsi" w:hAnsiTheme="majorHAnsi"/>
          <w:b/>
          <w:bCs/>
          <w:sz w:val="22"/>
          <w:szCs w:val="22"/>
        </w:rPr>
        <w:t xml:space="preserve"> </w:t>
      </w:r>
      <w:r w:rsidR="008030F0" w:rsidRPr="007957A7">
        <w:rPr>
          <w:rFonts w:asciiTheme="majorHAnsi" w:hAnsiTheme="majorHAnsi"/>
          <w:b/>
          <w:bCs/>
          <w:sz w:val="22"/>
          <w:szCs w:val="22"/>
        </w:rPr>
        <w:t>GWAS</w:t>
      </w:r>
      <w:r w:rsidR="00591A02" w:rsidRPr="007957A7">
        <w:rPr>
          <w:rFonts w:asciiTheme="majorHAnsi" w:hAnsiTheme="majorHAnsi"/>
          <w:b/>
          <w:bCs/>
          <w:sz w:val="22"/>
          <w:szCs w:val="22"/>
        </w:rPr>
        <w:t xml:space="preserve"> </w:t>
      </w:r>
      <w:r w:rsidR="008030F0" w:rsidRPr="007957A7">
        <w:rPr>
          <w:rFonts w:asciiTheme="majorHAnsi" w:hAnsiTheme="majorHAnsi"/>
          <w:b/>
          <w:bCs/>
          <w:sz w:val="22"/>
          <w:szCs w:val="22"/>
        </w:rPr>
        <w:t>and</w:t>
      </w:r>
      <w:r w:rsidR="00591A02" w:rsidRPr="007957A7">
        <w:rPr>
          <w:rFonts w:asciiTheme="majorHAnsi" w:hAnsiTheme="majorHAnsi"/>
          <w:b/>
          <w:bCs/>
          <w:sz w:val="22"/>
          <w:szCs w:val="22"/>
        </w:rPr>
        <w:t xml:space="preserve"> </w:t>
      </w:r>
      <w:r w:rsidR="008030F0" w:rsidRPr="007957A7">
        <w:rPr>
          <w:rFonts w:asciiTheme="majorHAnsi" w:hAnsiTheme="majorHAnsi"/>
          <w:b/>
          <w:bCs/>
          <w:sz w:val="22"/>
          <w:szCs w:val="22"/>
        </w:rPr>
        <w:t>eQTL</w:t>
      </w:r>
      <w:r w:rsidR="00591A02" w:rsidRPr="007957A7">
        <w:rPr>
          <w:rFonts w:asciiTheme="majorHAnsi" w:hAnsiTheme="majorHAnsi"/>
          <w:b/>
          <w:bCs/>
          <w:sz w:val="22"/>
          <w:szCs w:val="22"/>
        </w:rPr>
        <w:t xml:space="preserve"> </w:t>
      </w:r>
      <w:r w:rsidR="008030F0" w:rsidRPr="007957A7">
        <w:rPr>
          <w:rFonts w:asciiTheme="majorHAnsi" w:hAnsiTheme="majorHAnsi"/>
          <w:b/>
          <w:bCs/>
          <w:sz w:val="22"/>
          <w:szCs w:val="22"/>
        </w:rPr>
        <w:t>signals</w:t>
      </w:r>
    </w:p>
    <w:p w14:paraId="1E952F42" w14:textId="5A553218" w:rsidR="006853E0" w:rsidRDefault="006853E0" w:rsidP="00604664">
      <w:pPr>
        <w:jc w:val="both"/>
        <w:rPr>
          <w:rFonts w:asciiTheme="majorHAnsi" w:hAnsiTheme="majorHAnsi"/>
          <w:sz w:val="22"/>
          <w:szCs w:val="22"/>
        </w:rPr>
      </w:pPr>
      <w:r w:rsidRPr="007957A7">
        <w:rPr>
          <w:rFonts w:asciiTheme="majorHAnsi" w:hAnsiTheme="majorHAnsi"/>
          <w:sz w:val="22"/>
          <w:szCs w:val="22"/>
        </w:rPr>
        <w:t>To</w:t>
      </w:r>
      <w:r w:rsidR="00591A02" w:rsidRPr="007957A7">
        <w:rPr>
          <w:rFonts w:asciiTheme="majorHAnsi" w:hAnsiTheme="majorHAnsi"/>
          <w:sz w:val="22"/>
          <w:szCs w:val="22"/>
        </w:rPr>
        <w:t xml:space="preserve"> </w:t>
      </w:r>
      <w:r w:rsidRPr="007957A7">
        <w:rPr>
          <w:rFonts w:asciiTheme="majorHAnsi" w:hAnsiTheme="majorHAnsi"/>
          <w:sz w:val="22"/>
          <w:szCs w:val="22"/>
        </w:rPr>
        <w:t>identify</w:t>
      </w:r>
      <w:r w:rsidR="00591A02" w:rsidRPr="007957A7">
        <w:rPr>
          <w:rFonts w:asciiTheme="majorHAnsi" w:hAnsiTheme="majorHAnsi"/>
          <w:sz w:val="22"/>
          <w:szCs w:val="22"/>
        </w:rPr>
        <w:t xml:space="preserve"> </w:t>
      </w:r>
      <w:r w:rsidRPr="007957A7">
        <w:rPr>
          <w:rFonts w:asciiTheme="majorHAnsi" w:hAnsiTheme="majorHAnsi"/>
          <w:sz w:val="22"/>
          <w:szCs w:val="22"/>
        </w:rPr>
        <w:t>GWAS</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eQTLs</w:t>
      </w:r>
      <w:r w:rsidR="00591A02" w:rsidRPr="007957A7">
        <w:rPr>
          <w:rFonts w:asciiTheme="majorHAnsi" w:hAnsiTheme="majorHAnsi"/>
          <w:sz w:val="22"/>
          <w:szCs w:val="22"/>
        </w:rPr>
        <w:t xml:space="preserve"> </w:t>
      </w:r>
      <w:r w:rsidRPr="007957A7">
        <w:rPr>
          <w:rFonts w:asciiTheme="majorHAnsi" w:hAnsiTheme="majorHAnsi"/>
          <w:sz w:val="22"/>
          <w:szCs w:val="22"/>
        </w:rPr>
        <w:t>signals</w:t>
      </w:r>
      <w:r w:rsidR="00591A02" w:rsidRPr="007957A7">
        <w:rPr>
          <w:rFonts w:asciiTheme="majorHAnsi" w:hAnsiTheme="majorHAnsi"/>
          <w:sz w:val="22"/>
          <w:szCs w:val="22"/>
        </w:rPr>
        <w:t xml:space="preserve"> </w:t>
      </w:r>
      <w:r w:rsidRPr="007957A7">
        <w:rPr>
          <w:rFonts w:asciiTheme="majorHAnsi" w:hAnsiTheme="majorHAnsi"/>
          <w:sz w:val="22"/>
          <w:szCs w:val="22"/>
        </w:rPr>
        <w:t>that</w:t>
      </w:r>
      <w:r w:rsidR="00591A02" w:rsidRPr="007957A7">
        <w:rPr>
          <w:rFonts w:asciiTheme="majorHAnsi" w:hAnsiTheme="majorHAnsi"/>
          <w:sz w:val="22"/>
          <w:szCs w:val="22"/>
        </w:rPr>
        <w:t xml:space="preserve"> </w:t>
      </w:r>
      <w:r w:rsidRPr="007957A7">
        <w:rPr>
          <w:rFonts w:asciiTheme="majorHAnsi" w:hAnsiTheme="majorHAnsi"/>
          <w:sz w:val="22"/>
          <w:szCs w:val="22"/>
        </w:rPr>
        <w:t>share</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same</w:t>
      </w:r>
      <w:r w:rsidR="00591A02" w:rsidRPr="007957A7">
        <w:rPr>
          <w:rFonts w:asciiTheme="majorHAnsi" w:hAnsiTheme="majorHAnsi"/>
          <w:sz w:val="22"/>
          <w:szCs w:val="22"/>
        </w:rPr>
        <w:t xml:space="preserve"> </w:t>
      </w:r>
      <w:r w:rsidRPr="007957A7">
        <w:rPr>
          <w:rFonts w:asciiTheme="majorHAnsi" w:hAnsiTheme="majorHAnsi"/>
          <w:sz w:val="22"/>
          <w:szCs w:val="22"/>
        </w:rPr>
        <w:t>causal</w:t>
      </w:r>
      <w:r w:rsidR="00591A02" w:rsidRPr="007957A7">
        <w:rPr>
          <w:rFonts w:asciiTheme="majorHAnsi" w:hAnsiTheme="majorHAnsi"/>
          <w:sz w:val="22"/>
          <w:szCs w:val="22"/>
        </w:rPr>
        <w:t xml:space="preserve"> </w:t>
      </w:r>
      <w:r w:rsidRPr="007957A7">
        <w:rPr>
          <w:rFonts w:asciiTheme="majorHAnsi" w:hAnsiTheme="majorHAnsi"/>
          <w:sz w:val="22"/>
          <w:szCs w:val="22"/>
        </w:rPr>
        <w:t>variants,</w:t>
      </w:r>
      <w:r w:rsidR="00591A02" w:rsidRPr="007957A7">
        <w:rPr>
          <w:rFonts w:asciiTheme="majorHAnsi" w:hAnsiTheme="majorHAnsi"/>
          <w:sz w:val="22"/>
          <w:szCs w:val="22"/>
        </w:rPr>
        <w:t xml:space="preserve"> </w:t>
      </w:r>
      <w:r w:rsidRPr="007957A7">
        <w:rPr>
          <w:rFonts w:asciiTheme="majorHAnsi" w:hAnsiTheme="majorHAnsi"/>
          <w:sz w:val="22"/>
          <w:szCs w:val="22"/>
        </w:rPr>
        <w:t>we</w:t>
      </w:r>
      <w:r w:rsidR="00591A02" w:rsidRPr="007957A7">
        <w:rPr>
          <w:rFonts w:asciiTheme="majorHAnsi" w:hAnsiTheme="majorHAnsi"/>
          <w:sz w:val="22"/>
          <w:szCs w:val="22"/>
        </w:rPr>
        <w:t xml:space="preserve"> </w:t>
      </w:r>
      <w:r w:rsidRPr="007957A7">
        <w:rPr>
          <w:rFonts w:asciiTheme="majorHAnsi" w:hAnsiTheme="majorHAnsi"/>
          <w:sz w:val="22"/>
          <w:szCs w:val="22"/>
        </w:rPr>
        <w:t>performed</w:t>
      </w:r>
      <w:r w:rsidR="00591A02" w:rsidRPr="007957A7">
        <w:rPr>
          <w:rFonts w:asciiTheme="majorHAnsi" w:hAnsiTheme="majorHAnsi"/>
          <w:sz w:val="22"/>
          <w:szCs w:val="22"/>
        </w:rPr>
        <w:t xml:space="preserve"> </w:t>
      </w:r>
      <w:r w:rsidRPr="007957A7">
        <w:rPr>
          <w:rFonts w:asciiTheme="majorHAnsi" w:hAnsiTheme="majorHAnsi"/>
          <w:sz w:val="22"/>
          <w:szCs w:val="22"/>
        </w:rPr>
        <w:t>Bayesian</w:t>
      </w:r>
      <w:r w:rsidR="00591A02" w:rsidRPr="007957A7">
        <w:rPr>
          <w:rFonts w:asciiTheme="majorHAnsi" w:hAnsiTheme="majorHAnsi"/>
          <w:sz w:val="22"/>
          <w:szCs w:val="22"/>
        </w:rPr>
        <w:t xml:space="preserve"> </w:t>
      </w:r>
      <w:r w:rsidR="00800FCF" w:rsidRPr="007957A7">
        <w:rPr>
          <w:rFonts w:asciiTheme="majorHAnsi" w:hAnsiTheme="majorHAnsi"/>
          <w:sz w:val="22"/>
          <w:szCs w:val="22"/>
        </w:rPr>
        <w:t>co</w:t>
      </w:r>
      <w:r w:rsidR="00403EF3" w:rsidRPr="007957A7">
        <w:rPr>
          <w:rFonts w:asciiTheme="majorHAnsi" w:hAnsiTheme="majorHAnsi"/>
          <w:sz w:val="22"/>
          <w:szCs w:val="22"/>
        </w:rPr>
        <w:t>locali</w:t>
      </w:r>
      <w:r w:rsidR="00F729C8" w:rsidRPr="007957A7">
        <w:rPr>
          <w:rFonts w:asciiTheme="majorHAnsi" w:hAnsiTheme="majorHAnsi"/>
          <w:sz w:val="22"/>
          <w:szCs w:val="22"/>
        </w:rPr>
        <w:t>z</w:t>
      </w:r>
      <w:r w:rsidR="00403EF3" w:rsidRPr="007957A7">
        <w:rPr>
          <w:rFonts w:asciiTheme="majorHAnsi" w:hAnsiTheme="majorHAnsi"/>
          <w:sz w:val="22"/>
          <w:szCs w:val="22"/>
        </w:rPr>
        <w:t>ation</w:t>
      </w:r>
      <w:r w:rsidR="00591A02" w:rsidRPr="007957A7">
        <w:rPr>
          <w:rFonts w:asciiTheme="majorHAnsi" w:hAnsiTheme="majorHAnsi"/>
          <w:sz w:val="22"/>
          <w:szCs w:val="22"/>
        </w:rPr>
        <w:t xml:space="preserve"> </w:t>
      </w:r>
      <w:r w:rsidR="00403EF3" w:rsidRPr="007957A7">
        <w:rPr>
          <w:rFonts w:asciiTheme="majorHAnsi" w:hAnsiTheme="majorHAnsi"/>
          <w:sz w:val="22"/>
          <w:szCs w:val="22"/>
        </w:rPr>
        <w:t>analyses</w:t>
      </w:r>
      <w:r w:rsidR="00591A02" w:rsidRPr="007957A7">
        <w:rPr>
          <w:rFonts w:asciiTheme="majorHAnsi" w:hAnsiTheme="majorHAnsi"/>
          <w:sz w:val="22"/>
          <w:szCs w:val="22"/>
        </w:rPr>
        <w:t xml:space="preserve"> </w:t>
      </w:r>
      <w:r w:rsidR="00800FCF" w:rsidRPr="00517ED6">
        <w:rPr>
          <w:rFonts w:asciiTheme="majorHAnsi" w:hAnsiTheme="majorHAnsi"/>
          <w:sz w:val="22"/>
          <w:szCs w:val="22"/>
        </w:rPr>
        <w:fldChar w:fldCharType="begin">
          <w:fldData xml:space="preserve">PEVuZE5vdGU+PENpdGU+PEF1dGhvcj5HaWFtYmFydG9sb21laTwvQXV0aG9yPjxZZWFyPjIwMTQ8
L1llYXI+PFJlY051bT4yNzwvUmVjTnVtPjxEaXNwbGF5VGV4dD5bMTZdPC9EaXNwbGF5VGV4dD48
cmVjb3JkPjxyZWMtbnVtYmVyPjI3PC9yZWMtbnVtYmVyPjxmb3JlaWduLWtleXM+PGtleSBhcHA9
IkVOIiBkYi1pZD0idHZ6c3h0c3Ixc3Qwdzhldjl4MXBwMnp2ZnoyMnhyOWFzNXZ2IiB0aW1lc3Rh
bXA9IjE1MzIzMzk3NjEiPjI3PC9rZXk+PC9mb3JlaWduLWtleXM+PHJlZi10eXBlIG5hbWU9Ikpv
dXJuYWwgQXJ0aWNsZSI+MTc8L3JlZi10eXBlPjxjb250cmlidXRvcnM+PGF1dGhvcnM+PGF1dGhv
cj5HaWFtYmFydG9sb21laSwgQy48L2F1dGhvcj48YXV0aG9yPlZ1a2NldmljLCBELjwvYXV0aG9y
PjxhdXRob3I+U2NoYWR0LCBFLiBFLjwvYXV0aG9yPjxhdXRob3I+RnJhbmtlLCBMLjwvYXV0aG9y
PjxhdXRob3I+SGluZ29yYW5pLCBBLiBELjwvYXV0aG9yPjxhdXRob3I+V2FsbGFjZSwgQy48L2F1
dGhvcj48YXV0aG9yPlBsYWdub2wsIFYuPC9hdXRob3I+PC9hdXRob3JzPjwvY29udHJpYnV0b3Jz
PjxhdXRoLWFkZHJlc3M+VUNMIEdlbmV0aWNzIEluc3RpdHV0ZSwgVW5pdmVyc2l0eSBDb2xsZWdl
IExvbmRvbiAoVUNMKSwgTG9uZG9uLCBVbml0ZWQgS2luZ2RvbS4mI3hEO011cmRvY2ggQ2hpbGRy
ZW5zIFJlc2VhcmNoIEluc3RpdHV0ZSwgUm95YWwgQ2hpbGRyZW4mYXBvcztzIEhvc3BpdGFsLCBN
ZWxib3VybmUsIEF1c3RyYWxpYS4mI3hEO0RlcGFydG1lbnQgb2YgR2VuZXRpY3MgYW5kIEdlbm9t
aWNzIFNjaWVuY2VzLCBNb3VudCBTaW5haSBTY2hvb2wgb2YgTWVkaWNpbmUsIE5ldyBZb3JrLCBO
ZXcgWW9yaywgVW5pdGVkIFN0YXRlcyBvZiBBbWVyaWNhLiYjeEQ7RGVwYXJ0bWVudCBvZiBHZW5l
dGljcywgVW5pdmVyc2l0eSBNZWRpY2FsIENlbnRlciBHcm9uaW5nZW4sIFVuaXZlcnNpdHkgb2Yg
R3JvbmluZ2VuLCBHcm9uaW5nZW4sIFRoZSBOZXRoZXJsYW5kcy4mI3hEO0luc3RpdHV0ZSBvZiBD
YXJkaW92YXNjdWxhciBTY2llbmNlLCBVbml2ZXJzaXR5IENvbGxlZ2UgTG9uZG9uLCBMb25kb24s
IFVuaXRlZCBLaW5nZG9tLiYjeEQ7SkRSRi9XZWxsY29tZSBUcnVzdCBEaWFiZXRlcyBhbmQgSW5m
bGFtbWF0aW9uIExhYm9yYXRvcnksIENhbWJyaWRnZSwgSW5zdGl0dXRlIGZvciBNZWRpY2FsIFJl
c2VhcmNoLCBEZXBhcnRtZW50IG9mIE1lZGljYWwgR2VuZXRpY3MsIE5JSFIsIENhbWJyaWRnZSBC
aW9tZWRpY2FsIFJlc2VhcmNoIENlbnRyZSwgVW5pdmVyc2l0eSBvZiBDYW1icmlkZ2UsIEFkZGVu
YnJvb2tlJmFwb3M7cyBIb3NwaXRhbCwgQ2FtYnJpZGdlLCBVbml0ZWQgS2luZ2RvbS48L2F1dGgt
YWRkcmVzcz48dGl0bGVzPjx0aXRsZT5CYXllc2lhbiB0ZXN0IGZvciBjb2xvY2FsaXNhdGlvbiBi
ZXR3ZWVuIHBhaXJzIG9mIGdlbmV0aWMgYXNzb2NpYXRpb24gc3R1ZGllcyB1c2luZyBzdW1tYXJ5
IHN0YXRpc3RpY3M8L3RpdGxlPjxzZWNvbmRhcnktdGl0bGU+UExvUyBHZW5ldDwvc2Vjb25kYXJ5
LXRpdGxlPjxhbHQtdGl0bGU+UExvUyBnZW5ldGljczwvYWx0LXRpdGxlPjwvdGl0bGVzPjxwZXJp
b2RpY2FsPjxmdWxsLXRpdGxlPlBsb3MgR2VuZXRpY3M8L2Z1bGwtdGl0bGU+PGFiYnItMT5QbG9z
IEdlbmV0PC9hYmJyLTE+PC9wZXJpb2RpY2FsPjxhbHQtcGVyaW9kaWNhbD48ZnVsbC10aXRsZT5Q
bG9zIEdlbmV0aWNzPC9mdWxsLXRpdGxlPjxhYmJyLTE+UGxvcyBHZW5ldDwvYWJici0xPjwvYWx0
LXBlcmlvZGljYWw+PHBhZ2VzPmUxMDA0MzgzPC9wYWdlcz48dm9sdW1lPjEwPC92b2x1bWU+PG51
bWJlcj41PC9udW1iZXI+PGtleXdvcmRzPjxrZXl3b3JkPipCYXllcyBUaGVvcmVtPC9rZXl3b3Jk
PjxrZXl3b3JkPipHZW5vbWUtV2lkZSBBc3NvY2lhdGlvbiBTdHVkeTwva2V5d29yZD48a2V5d29y
ZD5IdW1hbnM8L2tleXdvcmQ+PGtleXdvcmQ+U2FtcGxlIFNpemU8L2tleXdvcmQ+PC9rZXl3b3Jk
cz48ZGF0ZXM+PHllYXI+MjAxNDwveWVhcj48cHViLWRhdGVzPjxkYXRlPk1heTwvZGF0ZT48L3B1
Yi1kYXRlcz48L2RhdGVzPjxpc2JuPjE1NTMtNzQwNCAoRWxlY3Ryb25pYykmI3hEOzE1NTMtNzM5
MCAoTGlua2luZyk8L2lzYm4+PGFjY2Vzc2lvbi1udW0+MjQ4MzAzOTQ8L2FjY2Vzc2lvbi1udW0+
PHVybHM+PHJlbGF0ZWQtdXJscz48dXJsPmh0dHA6Ly93d3cubmNiaS5ubG0ubmloLmdvdi9wdWJt
ZWQvMjQ4MzAzOTQ8L3VybD48L3JlbGF0ZWQtdXJscz48L3VybHM+PGN1c3RvbTI+NDAyMjQ5MTwv
Y3VzdG9tMj48ZWxlY3Ryb25pYy1yZXNvdXJjZS1udW0+MTAuMTM3MS9qb3VybmFsLnBnZW4uMTAw
NDM4MzwvZWxlY3Ryb25pYy1yZXNvdXJjZS1udW0+PC9yZWNvcmQ+PC9DaXRlPjwvRW5kTm90ZT4A
</w:fldData>
        </w:fldChar>
      </w:r>
      <w:r w:rsidR="005E0BE3">
        <w:rPr>
          <w:rFonts w:asciiTheme="majorHAnsi" w:hAnsiTheme="majorHAnsi"/>
          <w:sz w:val="22"/>
          <w:szCs w:val="22"/>
        </w:rPr>
        <w:instrText xml:space="preserve"> ADDIN EN.CITE </w:instrText>
      </w:r>
      <w:r w:rsidR="005E0BE3">
        <w:rPr>
          <w:rFonts w:asciiTheme="majorHAnsi" w:hAnsiTheme="majorHAnsi"/>
          <w:sz w:val="22"/>
          <w:szCs w:val="22"/>
        </w:rPr>
        <w:fldChar w:fldCharType="begin">
          <w:fldData xml:space="preserve">PEVuZE5vdGU+PENpdGU+PEF1dGhvcj5HaWFtYmFydG9sb21laTwvQXV0aG9yPjxZZWFyPjIwMTQ8
L1llYXI+PFJlY051bT4yNzwvUmVjTnVtPjxEaXNwbGF5VGV4dD5bMTZdPC9EaXNwbGF5VGV4dD48
cmVjb3JkPjxyZWMtbnVtYmVyPjI3PC9yZWMtbnVtYmVyPjxmb3JlaWduLWtleXM+PGtleSBhcHA9
IkVOIiBkYi1pZD0idHZ6c3h0c3Ixc3Qwdzhldjl4MXBwMnp2ZnoyMnhyOWFzNXZ2IiB0aW1lc3Rh
bXA9IjE1MzIzMzk3NjEiPjI3PC9rZXk+PC9mb3JlaWduLWtleXM+PHJlZi10eXBlIG5hbWU9Ikpv
dXJuYWwgQXJ0aWNsZSI+MTc8L3JlZi10eXBlPjxjb250cmlidXRvcnM+PGF1dGhvcnM+PGF1dGhv
cj5HaWFtYmFydG9sb21laSwgQy48L2F1dGhvcj48YXV0aG9yPlZ1a2NldmljLCBELjwvYXV0aG9y
PjxhdXRob3I+U2NoYWR0LCBFLiBFLjwvYXV0aG9yPjxhdXRob3I+RnJhbmtlLCBMLjwvYXV0aG9y
PjxhdXRob3I+SGluZ29yYW5pLCBBLiBELjwvYXV0aG9yPjxhdXRob3I+V2FsbGFjZSwgQy48L2F1
dGhvcj48YXV0aG9yPlBsYWdub2wsIFYuPC9hdXRob3I+PC9hdXRob3JzPjwvY29udHJpYnV0b3Jz
PjxhdXRoLWFkZHJlc3M+VUNMIEdlbmV0aWNzIEluc3RpdHV0ZSwgVW5pdmVyc2l0eSBDb2xsZWdl
IExvbmRvbiAoVUNMKSwgTG9uZG9uLCBVbml0ZWQgS2luZ2RvbS4mI3hEO011cmRvY2ggQ2hpbGRy
ZW5zIFJlc2VhcmNoIEluc3RpdHV0ZSwgUm95YWwgQ2hpbGRyZW4mYXBvcztzIEhvc3BpdGFsLCBN
ZWxib3VybmUsIEF1c3RyYWxpYS4mI3hEO0RlcGFydG1lbnQgb2YgR2VuZXRpY3MgYW5kIEdlbm9t
aWNzIFNjaWVuY2VzLCBNb3VudCBTaW5haSBTY2hvb2wgb2YgTWVkaWNpbmUsIE5ldyBZb3JrLCBO
ZXcgWW9yaywgVW5pdGVkIFN0YXRlcyBvZiBBbWVyaWNhLiYjeEQ7RGVwYXJ0bWVudCBvZiBHZW5l
dGljcywgVW5pdmVyc2l0eSBNZWRpY2FsIENlbnRlciBHcm9uaW5nZW4sIFVuaXZlcnNpdHkgb2Yg
R3JvbmluZ2VuLCBHcm9uaW5nZW4sIFRoZSBOZXRoZXJsYW5kcy4mI3hEO0luc3RpdHV0ZSBvZiBD
YXJkaW92YXNjdWxhciBTY2llbmNlLCBVbml2ZXJzaXR5IENvbGxlZ2UgTG9uZG9uLCBMb25kb24s
IFVuaXRlZCBLaW5nZG9tLiYjeEQ7SkRSRi9XZWxsY29tZSBUcnVzdCBEaWFiZXRlcyBhbmQgSW5m
bGFtbWF0aW9uIExhYm9yYXRvcnksIENhbWJyaWRnZSwgSW5zdGl0dXRlIGZvciBNZWRpY2FsIFJl
c2VhcmNoLCBEZXBhcnRtZW50IG9mIE1lZGljYWwgR2VuZXRpY3MsIE5JSFIsIENhbWJyaWRnZSBC
aW9tZWRpY2FsIFJlc2VhcmNoIENlbnRyZSwgVW5pdmVyc2l0eSBvZiBDYW1icmlkZ2UsIEFkZGVu
YnJvb2tlJmFwb3M7cyBIb3NwaXRhbCwgQ2FtYnJpZGdlLCBVbml0ZWQgS2luZ2RvbS48L2F1dGgt
YWRkcmVzcz48dGl0bGVzPjx0aXRsZT5CYXllc2lhbiB0ZXN0IGZvciBjb2xvY2FsaXNhdGlvbiBi
ZXR3ZWVuIHBhaXJzIG9mIGdlbmV0aWMgYXNzb2NpYXRpb24gc3R1ZGllcyB1c2luZyBzdW1tYXJ5
IHN0YXRpc3RpY3M8L3RpdGxlPjxzZWNvbmRhcnktdGl0bGU+UExvUyBHZW5ldDwvc2Vjb25kYXJ5
LXRpdGxlPjxhbHQtdGl0bGU+UExvUyBnZW5ldGljczwvYWx0LXRpdGxlPjwvdGl0bGVzPjxwZXJp
b2RpY2FsPjxmdWxsLXRpdGxlPlBsb3MgR2VuZXRpY3M8L2Z1bGwtdGl0bGU+PGFiYnItMT5QbG9z
IEdlbmV0PC9hYmJyLTE+PC9wZXJpb2RpY2FsPjxhbHQtcGVyaW9kaWNhbD48ZnVsbC10aXRsZT5Q
bG9zIEdlbmV0aWNzPC9mdWxsLXRpdGxlPjxhYmJyLTE+UGxvcyBHZW5ldDwvYWJici0xPjwvYWx0
LXBlcmlvZGljYWw+PHBhZ2VzPmUxMDA0MzgzPC9wYWdlcz48dm9sdW1lPjEwPC92b2x1bWU+PG51
bWJlcj41PC9udW1iZXI+PGtleXdvcmRzPjxrZXl3b3JkPipCYXllcyBUaGVvcmVtPC9rZXl3b3Jk
PjxrZXl3b3JkPipHZW5vbWUtV2lkZSBBc3NvY2lhdGlvbiBTdHVkeTwva2V5d29yZD48a2V5d29y
ZD5IdW1hbnM8L2tleXdvcmQ+PGtleXdvcmQ+U2FtcGxlIFNpemU8L2tleXdvcmQ+PC9rZXl3b3Jk
cz48ZGF0ZXM+PHllYXI+MjAxNDwveWVhcj48cHViLWRhdGVzPjxkYXRlPk1heTwvZGF0ZT48L3B1
Yi1kYXRlcz48L2RhdGVzPjxpc2JuPjE1NTMtNzQwNCAoRWxlY3Ryb25pYykmI3hEOzE1NTMtNzM5
MCAoTGlua2luZyk8L2lzYm4+PGFjY2Vzc2lvbi1udW0+MjQ4MzAzOTQ8L2FjY2Vzc2lvbi1udW0+
PHVybHM+PHJlbGF0ZWQtdXJscz48dXJsPmh0dHA6Ly93d3cubmNiaS5ubG0ubmloLmdvdi9wdWJt
ZWQvMjQ4MzAzOTQ8L3VybD48L3JlbGF0ZWQtdXJscz48L3VybHM+PGN1c3RvbTI+NDAyMjQ5MTwv
Y3VzdG9tMj48ZWxlY3Ryb25pYy1yZXNvdXJjZS1udW0+MTAuMTM3MS9qb3VybmFsLnBnZW4uMTAw
NDM4MzwvZWxlY3Ryb25pYy1yZXNvdXJjZS1udW0+PC9yZWNvcmQ+PC9DaXRlPjwvRW5kTm90ZT4A
</w:fldData>
        </w:fldChar>
      </w:r>
      <w:r w:rsidR="005E0BE3">
        <w:rPr>
          <w:rFonts w:asciiTheme="majorHAnsi" w:hAnsiTheme="majorHAnsi"/>
          <w:sz w:val="22"/>
          <w:szCs w:val="22"/>
        </w:rPr>
        <w:instrText xml:space="preserve"> ADDIN EN.CITE.DATA </w:instrText>
      </w:r>
      <w:r w:rsidR="005E0BE3">
        <w:rPr>
          <w:rFonts w:asciiTheme="majorHAnsi" w:hAnsiTheme="majorHAnsi"/>
          <w:sz w:val="22"/>
          <w:szCs w:val="22"/>
        </w:rPr>
      </w:r>
      <w:r w:rsidR="005E0BE3">
        <w:rPr>
          <w:rFonts w:asciiTheme="majorHAnsi" w:hAnsiTheme="majorHAnsi"/>
          <w:sz w:val="22"/>
          <w:szCs w:val="22"/>
        </w:rPr>
        <w:fldChar w:fldCharType="end"/>
      </w:r>
      <w:r w:rsidR="00800FCF" w:rsidRPr="00517ED6">
        <w:rPr>
          <w:rFonts w:asciiTheme="majorHAnsi" w:hAnsiTheme="majorHAnsi"/>
          <w:sz w:val="22"/>
          <w:szCs w:val="22"/>
        </w:rPr>
      </w:r>
      <w:r w:rsidR="00800FCF" w:rsidRPr="00517ED6">
        <w:rPr>
          <w:rFonts w:asciiTheme="majorHAnsi" w:hAnsiTheme="majorHAnsi"/>
          <w:sz w:val="22"/>
          <w:szCs w:val="22"/>
        </w:rPr>
        <w:fldChar w:fldCharType="separate"/>
      </w:r>
      <w:r w:rsidR="005E0BE3">
        <w:rPr>
          <w:rFonts w:asciiTheme="majorHAnsi" w:hAnsiTheme="majorHAnsi"/>
          <w:noProof/>
          <w:sz w:val="22"/>
          <w:szCs w:val="22"/>
        </w:rPr>
        <w:t>[</w:t>
      </w:r>
      <w:hyperlink w:anchor="_ENREF_16" w:tooltip="Giambartolomei, 2014 #27" w:history="1">
        <w:r w:rsidR="009C72D5">
          <w:rPr>
            <w:rFonts w:asciiTheme="majorHAnsi" w:hAnsiTheme="majorHAnsi"/>
            <w:noProof/>
            <w:sz w:val="22"/>
            <w:szCs w:val="22"/>
          </w:rPr>
          <w:t>16</w:t>
        </w:r>
      </w:hyperlink>
      <w:r w:rsidR="005E0BE3">
        <w:rPr>
          <w:rFonts w:asciiTheme="majorHAnsi" w:hAnsiTheme="majorHAnsi"/>
          <w:noProof/>
          <w:sz w:val="22"/>
          <w:szCs w:val="22"/>
        </w:rPr>
        <w:t>]</w:t>
      </w:r>
      <w:r w:rsidR="00800FCF" w:rsidRPr="00517ED6">
        <w:rPr>
          <w:rFonts w:asciiTheme="majorHAnsi" w:hAnsiTheme="majorHAnsi"/>
          <w:sz w:val="22"/>
          <w:szCs w:val="22"/>
        </w:rPr>
        <w:fldChar w:fldCharType="end"/>
      </w:r>
      <w:r w:rsidR="00591A02" w:rsidRPr="007957A7">
        <w:rPr>
          <w:rFonts w:asciiTheme="majorHAnsi" w:hAnsiTheme="majorHAnsi"/>
          <w:sz w:val="22"/>
          <w:szCs w:val="22"/>
        </w:rPr>
        <w:t xml:space="preserve"> </w:t>
      </w:r>
      <w:r w:rsidR="00403EF3" w:rsidRPr="007957A7">
        <w:rPr>
          <w:rFonts w:asciiTheme="majorHAnsi" w:hAnsiTheme="majorHAnsi"/>
          <w:sz w:val="22"/>
          <w:szCs w:val="22"/>
        </w:rPr>
        <w:t>using</w:t>
      </w:r>
      <w:r w:rsidR="00591A02" w:rsidRPr="007957A7">
        <w:rPr>
          <w:rFonts w:asciiTheme="majorHAnsi" w:hAnsiTheme="majorHAnsi"/>
          <w:sz w:val="22"/>
          <w:szCs w:val="22"/>
        </w:rPr>
        <w:t xml:space="preserve"> </w:t>
      </w:r>
      <w:r w:rsidR="00403EF3" w:rsidRPr="007957A7">
        <w:rPr>
          <w:rFonts w:asciiTheme="majorHAnsi" w:hAnsiTheme="majorHAnsi"/>
          <w:sz w:val="22"/>
          <w:szCs w:val="22"/>
        </w:rPr>
        <w:t>our</w:t>
      </w:r>
      <w:r w:rsidR="00591A02" w:rsidRPr="007957A7">
        <w:rPr>
          <w:rFonts w:asciiTheme="majorHAnsi" w:hAnsiTheme="majorHAnsi"/>
          <w:sz w:val="22"/>
          <w:szCs w:val="22"/>
        </w:rPr>
        <w:t xml:space="preserve"> </w:t>
      </w:r>
      <w:r w:rsidR="00403EF3" w:rsidRPr="007957A7">
        <w:rPr>
          <w:rFonts w:asciiTheme="majorHAnsi" w:hAnsiTheme="majorHAnsi"/>
          <w:sz w:val="22"/>
          <w:szCs w:val="22"/>
        </w:rPr>
        <w:t>stage</w:t>
      </w:r>
      <w:r w:rsidR="00591A02" w:rsidRPr="007957A7">
        <w:rPr>
          <w:rFonts w:asciiTheme="majorHAnsi" w:hAnsiTheme="majorHAnsi"/>
          <w:sz w:val="22"/>
          <w:szCs w:val="22"/>
        </w:rPr>
        <w:t xml:space="preserve"> </w:t>
      </w:r>
      <w:r w:rsidR="00403EF3" w:rsidRPr="007957A7">
        <w:rPr>
          <w:rFonts w:asciiTheme="majorHAnsi" w:hAnsiTheme="majorHAnsi"/>
          <w:sz w:val="22"/>
          <w:szCs w:val="22"/>
        </w:rPr>
        <w:t>1</w:t>
      </w:r>
      <w:r w:rsidR="00A704C3" w:rsidRPr="007957A7">
        <w:rPr>
          <w:rFonts w:asciiTheme="majorHAnsi" w:hAnsiTheme="majorHAnsi"/>
          <w:sz w:val="22"/>
          <w:szCs w:val="22"/>
        </w:rPr>
        <w:t xml:space="preserve"> </w:t>
      </w:r>
      <w:r w:rsidR="00403EF3" w:rsidRPr="007957A7">
        <w:rPr>
          <w:rFonts w:asciiTheme="majorHAnsi" w:hAnsiTheme="majorHAnsi"/>
          <w:sz w:val="22"/>
          <w:szCs w:val="22"/>
        </w:rPr>
        <w:t>GWAS</w:t>
      </w:r>
      <w:r w:rsidR="00591A02" w:rsidRPr="007957A7">
        <w:rPr>
          <w:rFonts w:asciiTheme="majorHAnsi" w:hAnsiTheme="majorHAnsi"/>
          <w:sz w:val="22"/>
          <w:szCs w:val="22"/>
        </w:rPr>
        <w:t xml:space="preserve"> </w:t>
      </w:r>
      <w:r w:rsidR="009A0835" w:rsidRPr="007957A7">
        <w:rPr>
          <w:rFonts w:asciiTheme="majorHAnsi" w:hAnsiTheme="majorHAnsi"/>
          <w:sz w:val="22"/>
          <w:szCs w:val="22"/>
        </w:rPr>
        <w:t xml:space="preserve">meta-analysis summary statistics </w:t>
      </w:r>
      <w:r w:rsidR="00EF48E1" w:rsidRPr="007957A7">
        <w:rPr>
          <w:rFonts w:asciiTheme="majorHAnsi" w:hAnsiTheme="majorHAnsi"/>
          <w:sz w:val="22"/>
          <w:szCs w:val="22"/>
        </w:rPr>
        <w:t>and</w:t>
      </w:r>
      <w:r w:rsidR="00591A02" w:rsidRPr="007957A7">
        <w:rPr>
          <w:rFonts w:asciiTheme="majorHAnsi" w:hAnsiTheme="majorHAnsi"/>
          <w:sz w:val="22"/>
          <w:szCs w:val="22"/>
        </w:rPr>
        <w:t xml:space="preserve"> </w:t>
      </w:r>
      <w:r w:rsidR="00403EF3" w:rsidRPr="007957A7">
        <w:rPr>
          <w:rFonts w:asciiTheme="majorHAnsi" w:hAnsiTheme="majorHAnsi"/>
          <w:sz w:val="22"/>
          <w:szCs w:val="22"/>
        </w:rPr>
        <w:t>eQTL</w:t>
      </w:r>
      <w:r w:rsidR="00591A02" w:rsidRPr="007957A7">
        <w:rPr>
          <w:rFonts w:asciiTheme="majorHAnsi" w:hAnsiTheme="majorHAnsi"/>
          <w:sz w:val="22"/>
          <w:szCs w:val="22"/>
        </w:rPr>
        <w:t xml:space="preserve"> </w:t>
      </w:r>
      <w:r w:rsidR="00EF48E1" w:rsidRPr="007957A7">
        <w:rPr>
          <w:rFonts w:asciiTheme="majorHAnsi" w:hAnsiTheme="majorHAnsi"/>
          <w:sz w:val="22"/>
          <w:szCs w:val="22"/>
        </w:rPr>
        <w:t>data</w:t>
      </w:r>
      <w:r w:rsidR="00591A02" w:rsidRPr="007957A7">
        <w:rPr>
          <w:rFonts w:asciiTheme="majorHAnsi" w:hAnsiTheme="majorHAnsi"/>
          <w:sz w:val="22"/>
          <w:szCs w:val="22"/>
        </w:rPr>
        <w:t xml:space="preserve"> </w:t>
      </w:r>
      <w:r w:rsidR="00EF48E1" w:rsidRPr="007957A7">
        <w:rPr>
          <w:rFonts w:asciiTheme="majorHAnsi" w:hAnsiTheme="majorHAnsi"/>
          <w:sz w:val="22"/>
          <w:szCs w:val="22"/>
        </w:rPr>
        <w:t>from</w:t>
      </w:r>
      <w:r w:rsidR="005B3E8E" w:rsidRPr="007957A7">
        <w:rPr>
          <w:rFonts w:asciiTheme="majorHAnsi" w:hAnsiTheme="majorHAnsi"/>
          <w:sz w:val="22"/>
          <w:szCs w:val="22"/>
        </w:rPr>
        <w:t xml:space="preserve"> </w:t>
      </w:r>
      <w:r w:rsidR="003971BE" w:rsidRPr="007957A7">
        <w:rPr>
          <w:rFonts w:asciiTheme="majorHAnsi" w:hAnsiTheme="majorHAnsi"/>
          <w:sz w:val="22"/>
          <w:szCs w:val="22"/>
        </w:rPr>
        <w:t xml:space="preserve">44 </w:t>
      </w:r>
      <w:r w:rsidR="003971BE" w:rsidRPr="007957A7">
        <w:rPr>
          <w:rFonts w:asciiTheme="majorHAnsi" w:hAnsiTheme="majorHAnsi"/>
          <w:i/>
          <w:sz w:val="22"/>
          <w:szCs w:val="22"/>
        </w:rPr>
        <w:t>post-mortem</w:t>
      </w:r>
      <w:r w:rsidR="00591A02" w:rsidRPr="007957A7">
        <w:rPr>
          <w:rFonts w:asciiTheme="majorHAnsi" w:hAnsiTheme="majorHAnsi"/>
          <w:sz w:val="22"/>
          <w:szCs w:val="22"/>
        </w:rPr>
        <w:t xml:space="preserve"> </w:t>
      </w:r>
      <w:r w:rsidR="00EF48E1" w:rsidRPr="007957A7">
        <w:rPr>
          <w:rFonts w:asciiTheme="majorHAnsi" w:hAnsiTheme="majorHAnsi"/>
          <w:sz w:val="22"/>
          <w:szCs w:val="22"/>
        </w:rPr>
        <w:t>tissues</w:t>
      </w:r>
      <w:r w:rsidR="00591A02" w:rsidRPr="007957A7">
        <w:rPr>
          <w:rFonts w:asciiTheme="majorHAnsi" w:hAnsiTheme="majorHAnsi"/>
          <w:sz w:val="22"/>
          <w:szCs w:val="22"/>
        </w:rPr>
        <w:t xml:space="preserve"> </w:t>
      </w:r>
      <w:r w:rsidR="00EF48E1" w:rsidRPr="007957A7">
        <w:rPr>
          <w:rFonts w:asciiTheme="majorHAnsi" w:hAnsiTheme="majorHAnsi"/>
          <w:sz w:val="22"/>
          <w:szCs w:val="22"/>
        </w:rPr>
        <w:t>generated</w:t>
      </w:r>
      <w:r w:rsidR="00591A02" w:rsidRPr="007957A7">
        <w:rPr>
          <w:rFonts w:asciiTheme="majorHAnsi" w:hAnsiTheme="majorHAnsi"/>
          <w:sz w:val="22"/>
          <w:szCs w:val="22"/>
        </w:rPr>
        <w:t xml:space="preserve"> </w:t>
      </w:r>
      <w:r w:rsidR="00EF48E1" w:rsidRPr="007957A7">
        <w:rPr>
          <w:rFonts w:asciiTheme="majorHAnsi" w:hAnsiTheme="majorHAnsi"/>
          <w:sz w:val="22"/>
          <w:szCs w:val="22"/>
        </w:rPr>
        <w:t>by</w:t>
      </w:r>
      <w:r w:rsidR="00591A02" w:rsidRPr="007957A7">
        <w:rPr>
          <w:rFonts w:asciiTheme="majorHAnsi" w:hAnsiTheme="majorHAnsi"/>
          <w:sz w:val="22"/>
          <w:szCs w:val="22"/>
        </w:rPr>
        <w:t xml:space="preserve"> </w:t>
      </w:r>
      <w:r w:rsidR="00EF48E1" w:rsidRPr="007957A7">
        <w:rPr>
          <w:rFonts w:asciiTheme="majorHAnsi" w:hAnsiTheme="majorHAnsi"/>
          <w:sz w:val="22"/>
          <w:szCs w:val="22"/>
        </w:rPr>
        <w:t>the</w:t>
      </w:r>
      <w:r w:rsidR="00591A02" w:rsidRPr="007957A7">
        <w:rPr>
          <w:rFonts w:asciiTheme="majorHAnsi" w:hAnsiTheme="majorHAnsi"/>
          <w:sz w:val="22"/>
          <w:szCs w:val="22"/>
        </w:rPr>
        <w:t xml:space="preserve"> </w:t>
      </w:r>
      <w:r w:rsidR="00800FCF" w:rsidRPr="007957A7">
        <w:rPr>
          <w:rFonts w:asciiTheme="majorHAnsi" w:hAnsiTheme="majorHAnsi" w:cs="Arial"/>
          <w:sz w:val="22"/>
          <w:szCs w:val="22"/>
        </w:rPr>
        <w:t>Genotype-Tissue</w:t>
      </w:r>
      <w:r w:rsidR="00591A02" w:rsidRPr="007957A7">
        <w:rPr>
          <w:rFonts w:asciiTheme="majorHAnsi" w:hAnsiTheme="majorHAnsi" w:cs="Arial"/>
          <w:sz w:val="22"/>
          <w:szCs w:val="22"/>
        </w:rPr>
        <w:t xml:space="preserve"> </w:t>
      </w:r>
      <w:r w:rsidR="00800FCF" w:rsidRPr="007957A7">
        <w:rPr>
          <w:rFonts w:asciiTheme="majorHAnsi" w:hAnsiTheme="majorHAnsi" w:cs="Arial"/>
          <w:sz w:val="22"/>
          <w:szCs w:val="22"/>
        </w:rPr>
        <w:t>Expression</w:t>
      </w:r>
      <w:r w:rsidR="00591A02" w:rsidRPr="007957A7">
        <w:rPr>
          <w:rFonts w:asciiTheme="majorHAnsi" w:hAnsiTheme="majorHAnsi" w:cs="Arial"/>
          <w:sz w:val="22"/>
          <w:szCs w:val="22"/>
        </w:rPr>
        <w:t xml:space="preserve"> </w:t>
      </w:r>
      <w:r w:rsidR="00800FCF" w:rsidRPr="007957A7">
        <w:rPr>
          <w:rFonts w:asciiTheme="majorHAnsi" w:hAnsiTheme="majorHAnsi" w:cs="Arial"/>
          <w:sz w:val="22"/>
          <w:szCs w:val="22"/>
        </w:rPr>
        <w:t>(GTEx)</w:t>
      </w:r>
      <w:r w:rsidR="00591A02" w:rsidRPr="007957A7">
        <w:rPr>
          <w:rFonts w:asciiTheme="majorHAnsi" w:hAnsiTheme="majorHAnsi" w:cs="Arial"/>
          <w:sz w:val="22"/>
          <w:szCs w:val="22"/>
        </w:rPr>
        <w:t xml:space="preserve"> </w:t>
      </w:r>
      <w:r w:rsidR="00800FCF" w:rsidRPr="007957A7">
        <w:rPr>
          <w:rFonts w:asciiTheme="majorHAnsi" w:hAnsiTheme="majorHAnsi" w:cs="Arial"/>
          <w:sz w:val="22"/>
          <w:szCs w:val="22"/>
        </w:rPr>
        <w:t>consortium</w:t>
      </w:r>
      <w:r w:rsidR="009A0835" w:rsidRPr="007957A7">
        <w:rPr>
          <w:rFonts w:asciiTheme="majorHAnsi" w:hAnsiTheme="majorHAnsi" w:cs="Arial"/>
          <w:sz w:val="22"/>
          <w:szCs w:val="22"/>
        </w:rPr>
        <w:t xml:space="preserve"> </w:t>
      </w:r>
      <w:r w:rsidR="000F5984" w:rsidRPr="00517ED6">
        <w:rPr>
          <w:rFonts w:asciiTheme="majorHAnsi" w:hAnsiTheme="majorHAnsi"/>
          <w:sz w:val="22"/>
          <w:szCs w:val="22"/>
        </w:rPr>
        <w:fldChar w:fldCharType="begin">
          <w:fldData xml:space="preserve">PEVuZE5vdGU+PENpdGU+PEF1dGhvcj5Db25zb3J0aXVtPC9BdXRob3I+PFllYXI+MjAxNzwvWWVh
cj48UmVjTnVtPjE0NDwvUmVjTnVtPjxEaXNwbGF5VGV4dD5bMTVdPC9EaXNwbGF5VGV4dD48cmVj
b3JkPjxyZWMtbnVtYmVyPjE0NDwvcmVjLW51bWJlcj48Zm9yZWlnbi1rZXlzPjxrZXkgYXBwPSJF
TiIgZGItaWQ9InR2enN4dHNyMXN0MHc4ZXY5eDFwcDJ6dmZ6MjJ4cjlhczV2diIgdGltZXN0YW1w
PSIxNTMyOTQ2ODE2Ij4xNDQ8L2tleT48L2ZvcmVpZ24ta2V5cz48cmVmLXR5cGUgbmFtZT0iSm91
cm5hbCBBcnRpY2xlIj4xNzwvcmVmLXR5cGU+PGNvbnRyaWJ1dG9ycz48YXV0aG9ycz48YXV0aG9y
PkdURXggQ29uc29ydGl1bTwvYXV0aG9yPjwvYXV0aG9ycz48L2NvbnRyaWJ1dG9ycz48YXV0aC1h
ZGRyZXNzPkRlcGFydG1lbnQgb2YgQ29tcHV0ZXIgU2NpZW5jZSwgSm9obnMgSG9wa2lucyBVbml2
ZXJzaXR5LCBCYWx0aW1vcmUsIE1hcnlsYW5kIDIxMjE4LCBVU0EuJiN4RDtEZXBhcnRtZW50IG9m
IEdlbmV0aWNzIGFuZCBJbnN0aXR1dGUgZm9yIEJpb21lZGljYWwgSW5mb3JtYXRpY3MsIFBlcmVs
bWFuIFNjaG9vbCBvZiBNZWRpY2luZSwgVW5pdmVyc2l0eSBvZiBQZW5uc3lsdmFuaWEsIFBoaWxh
ZGVscGhpYSwgUGVubnN5bHZhbmlhIDE5MTA0LCBVU0EuJiN4RDtEZXBhcnRtZW50IG9mIENvbXB1
dGVyIFNjaWVuY2UgYW5kIENlbnRlciBmb3IgU3RhdGlzdGljcyBhbmQgTWFjaGluZSBMZWFybmlu
ZywgUHJpbmNldG9uIFVuaXZlcnNpdHksIFByaW5jZXRvbiwgTmV3IEplcnNleSAwODU0MCwgVVNB
LiYjeEQ7RGVwYXJ0bWVudCBvZiBHZW5ldGljcywgU3RhbmZvcmQgVW5pdmVyc2l0eSwgU3RhbmZv
cmQsIENhbGlmb3JuaWEgOTQzMDUsIFVTQS4mI3hEO0RlcGFydG1lbnQgb2YgUGF0aG9sb2d5LCBT
dGFuZm9yZCBVbml2ZXJzaXR5LCBTdGFuZm9yZCwgQ2FsaWZvcm5pYSA5NDMwNSwgVVNBLjwvYXV0
aC1hZGRyZXNzPjx0aXRsZXM+PHRpdGxlPkdlbmV0aWMgZWZmZWN0cyBvbiBnZW5lIGV4cHJlc3Np
b24gYWNyb3NzIGh1bWFuIHRpc3N1ZXM8L3RpdGxlPjxzZWNvbmRhcnktdGl0bGU+TmF0dXJlPC9z
ZWNvbmRhcnktdGl0bGU+PC90aXRsZXM+PHBlcmlvZGljYWw+PGZ1bGwtdGl0bGU+TmF0dXJlPC9m
dWxsLXRpdGxlPjxhYmJyLTE+TmF0dXJlPC9hYmJyLTE+PC9wZXJpb2RpY2FsPjxwYWdlcz4yMDQt
MjEzPC9wYWdlcz48dm9sdW1lPjU1MDwvdm9sdW1lPjxudW1iZXI+NzY3NTwvbnVtYmVyPjxrZXl3
b3Jkcz48a2V5d29yZD5BbGxlbGVzPC9rZXl3b3JkPjxrZXl3b3JkPkNocm9tb3NvbWVzLCBIdW1h
bi9nZW5ldGljczwva2V5d29yZD48a2V5d29yZD5EaXNlYXNlL2dlbmV0aWNzPC9rZXl3b3JkPjxr
ZXl3b3JkPkZlbWFsZTwva2V5d29yZD48a2V5d29yZD4qR2VuZSBFeHByZXNzaW9uIFByb2ZpbGlu
Zzwva2V5d29yZD48a2V5d29yZD5HZW5lIEV4cHJlc3Npb24gUmVndWxhdGlvbi8qZ2VuZXRpY3M8
L2tleXdvcmQ+PGtleXdvcmQ+KkdlbmV0aWMgVmFyaWF0aW9uPC9rZXl3b3JkPjxrZXl3b3JkPkdl
bm9tZSwgSHVtYW4vZ2VuZXRpY3M8L2tleXdvcmQ+PGtleXdvcmQ+R2Vub3R5cGU8L2tleXdvcmQ+
PGtleXdvcmQ+SHVtYW5zPC9rZXl3b3JkPjxrZXl3b3JkPk1hbGU8L2tleXdvcmQ+PGtleXdvcmQ+
T3JnYW4gU3BlY2lmaWNpdHkvKmdlbmV0aWNzPC9rZXl3b3JkPjxrZXl3b3JkPlF1YW50aXRhdGl2
ZSBUcmFpdCBMb2NpL2dlbmV0aWNzPC9rZXl3b3JkPjwva2V5d29yZHM+PGRhdGVzPjx5ZWFyPjIw
MTc8L3llYXI+PHB1Yi1kYXRlcz48ZGF0ZT5PY3QgMTE8L2RhdGU+PC9wdWItZGF0ZXM+PC9kYXRl
cz48aXNibj4xNDc2LTQ2ODcgKEVsZWN0cm9uaWMpJiN4RDswMDI4LTA4MzYgKExpbmtpbmcpPC9p
c2JuPjxhY2Nlc3Npb24tbnVtPjI5MDIyNTk3PC9hY2Nlc3Npb24tbnVtPjx1cmxzPjxyZWxhdGVk
LXVybHM+PHVybD5odHRwczovL3d3dy5uY2JpLm5sbS5uaWguZ292L3B1Ym1lZC8yOTAyMjU5Nzwv
dXJsPjwvcmVsYXRlZC11cmxzPjwvdXJscz48Y3VzdG9tMj5QTUM1Nzc2NzU2PC9jdXN0b20yPjxl
bGVjdHJvbmljLXJlc291cmNlLW51bT4xMC4xMDM4L25hdHVyZTI0Mjc3PC9lbGVjdHJvbmljLXJl
c291cmNlLW51bT48L3JlY29yZD48L0NpdGU+PC9FbmROb3RlPn==
</w:fldData>
        </w:fldChar>
      </w:r>
      <w:r w:rsidR="005E0BE3">
        <w:rPr>
          <w:rFonts w:asciiTheme="majorHAnsi" w:hAnsiTheme="majorHAnsi"/>
          <w:sz w:val="22"/>
          <w:szCs w:val="22"/>
        </w:rPr>
        <w:instrText xml:space="preserve"> ADDIN EN.CITE </w:instrText>
      </w:r>
      <w:r w:rsidR="005E0BE3">
        <w:rPr>
          <w:rFonts w:asciiTheme="majorHAnsi" w:hAnsiTheme="majorHAnsi"/>
          <w:sz w:val="22"/>
          <w:szCs w:val="22"/>
        </w:rPr>
        <w:fldChar w:fldCharType="begin">
          <w:fldData xml:space="preserve">PEVuZE5vdGU+PENpdGU+PEF1dGhvcj5Db25zb3J0aXVtPC9BdXRob3I+PFllYXI+MjAxNzwvWWVh
cj48UmVjTnVtPjE0NDwvUmVjTnVtPjxEaXNwbGF5VGV4dD5bMTVdPC9EaXNwbGF5VGV4dD48cmVj
b3JkPjxyZWMtbnVtYmVyPjE0NDwvcmVjLW51bWJlcj48Zm9yZWlnbi1rZXlzPjxrZXkgYXBwPSJF
TiIgZGItaWQ9InR2enN4dHNyMXN0MHc4ZXY5eDFwcDJ6dmZ6MjJ4cjlhczV2diIgdGltZXN0YW1w
PSIxNTMyOTQ2ODE2Ij4xNDQ8L2tleT48L2ZvcmVpZ24ta2V5cz48cmVmLXR5cGUgbmFtZT0iSm91
cm5hbCBBcnRpY2xlIj4xNzwvcmVmLXR5cGU+PGNvbnRyaWJ1dG9ycz48YXV0aG9ycz48YXV0aG9y
PkdURXggQ29uc29ydGl1bTwvYXV0aG9yPjwvYXV0aG9ycz48L2NvbnRyaWJ1dG9ycz48YXV0aC1h
ZGRyZXNzPkRlcGFydG1lbnQgb2YgQ29tcHV0ZXIgU2NpZW5jZSwgSm9obnMgSG9wa2lucyBVbml2
ZXJzaXR5LCBCYWx0aW1vcmUsIE1hcnlsYW5kIDIxMjE4LCBVU0EuJiN4RDtEZXBhcnRtZW50IG9m
IEdlbmV0aWNzIGFuZCBJbnN0aXR1dGUgZm9yIEJpb21lZGljYWwgSW5mb3JtYXRpY3MsIFBlcmVs
bWFuIFNjaG9vbCBvZiBNZWRpY2luZSwgVW5pdmVyc2l0eSBvZiBQZW5uc3lsdmFuaWEsIFBoaWxh
ZGVscGhpYSwgUGVubnN5bHZhbmlhIDE5MTA0LCBVU0EuJiN4RDtEZXBhcnRtZW50IG9mIENvbXB1
dGVyIFNjaWVuY2UgYW5kIENlbnRlciBmb3IgU3RhdGlzdGljcyBhbmQgTWFjaGluZSBMZWFybmlu
ZywgUHJpbmNldG9uIFVuaXZlcnNpdHksIFByaW5jZXRvbiwgTmV3IEplcnNleSAwODU0MCwgVVNB
LiYjeEQ7RGVwYXJ0bWVudCBvZiBHZW5ldGljcywgU3RhbmZvcmQgVW5pdmVyc2l0eSwgU3RhbmZv
cmQsIENhbGlmb3JuaWEgOTQzMDUsIFVTQS4mI3hEO0RlcGFydG1lbnQgb2YgUGF0aG9sb2d5LCBT
dGFuZm9yZCBVbml2ZXJzaXR5LCBTdGFuZm9yZCwgQ2FsaWZvcm5pYSA5NDMwNSwgVVNBLjwvYXV0
aC1hZGRyZXNzPjx0aXRsZXM+PHRpdGxlPkdlbmV0aWMgZWZmZWN0cyBvbiBnZW5lIGV4cHJlc3Np
b24gYWNyb3NzIGh1bWFuIHRpc3N1ZXM8L3RpdGxlPjxzZWNvbmRhcnktdGl0bGU+TmF0dXJlPC9z
ZWNvbmRhcnktdGl0bGU+PC90aXRsZXM+PHBlcmlvZGljYWw+PGZ1bGwtdGl0bGU+TmF0dXJlPC9m
dWxsLXRpdGxlPjxhYmJyLTE+TmF0dXJlPC9hYmJyLTE+PC9wZXJpb2RpY2FsPjxwYWdlcz4yMDQt
MjEzPC9wYWdlcz48dm9sdW1lPjU1MDwvdm9sdW1lPjxudW1iZXI+NzY3NTwvbnVtYmVyPjxrZXl3
b3Jkcz48a2V5d29yZD5BbGxlbGVzPC9rZXl3b3JkPjxrZXl3b3JkPkNocm9tb3NvbWVzLCBIdW1h
bi9nZW5ldGljczwva2V5d29yZD48a2V5d29yZD5EaXNlYXNlL2dlbmV0aWNzPC9rZXl3b3JkPjxr
ZXl3b3JkPkZlbWFsZTwva2V5d29yZD48a2V5d29yZD4qR2VuZSBFeHByZXNzaW9uIFByb2ZpbGlu
Zzwva2V5d29yZD48a2V5d29yZD5HZW5lIEV4cHJlc3Npb24gUmVndWxhdGlvbi8qZ2VuZXRpY3M8
L2tleXdvcmQ+PGtleXdvcmQ+KkdlbmV0aWMgVmFyaWF0aW9uPC9rZXl3b3JkPjxrZXl3b3JkPkdl
bm9tZSwgSHVtYW4vZ2VuZXRpY3M8L2tleXdvcmQ+PGtleXdvcmQ+R2Vub3R5cGU8L2tleXdvcmQ+
PGtleXdvcmQ+SHVtYW5zPC9rZXl3b3JkPjxrZXl3b3JkPk1hbGU8L2tleXdvcmQ+PGtleXdvcmQ+
T3JnYW4gU3BlY2lmaWNpdHkvKmdlbmV0aWNzPC9rZXl3b3JkPjxrZXl3b3JkPlF1YW50aXRhdGl2
ZSBUcmFpdCBMb2NpL2dlbmV0aWNzPC9rZXl3b3JkPjwva2V5d29yZHM+PGRhdGVzPjx5ZWFyPjIw
MTc8L3llYXI+PHB1Yi1kYXRlcz48ZGF0ZT5PY3QgMTE8L2RhdGU+PC9wdWItZGF0ZXM+PC9kYXRl
cz48aXNibj4xNDc2LTQ2ODcgKEVsZWN0cm9uaWMpJiN4RDswMDI4LTA4MzYgKExpbmtpbmcpPC9p
c2JuPjxhY2Nlc3Npb24tbnVtPjI5MDIyNTk3PC9hY2Nlc3Npb24tbnVtPjx1cmxzPjxyZWxhdGVk
LXVybHM+PHVybD5odHRwczovL3d3dy5uY2JpLm5sbS5uaWguZ292L3B1Ym1lZC8yOTAyMjU5Nzwv
dXJsPjwvcmVsYXRlZC11cmxzPjwvdXJscz48Y3VzdG9tMj5QTUM1Nzc2NzU2PC9jdXN0b20yPjxl
bGVjdHJvbmljLXJlc291cmNlLW51bT4xMC4xMDM4L25hdHVyZTI0Mjc3PC9lbGVjdHJvbmljLXJl
c291cmNlLW51bT48L3JlY29yZD48L0NpdGU+PC9FbmROb3RlPn==
</w:fldData>
        </w:fldChar>
      </w:r>
      <w:r w:rsidR="005E0BE3">
        <w:rPr>
          <w:rFonts w:asciiTheme="majorHAnsi" w:hAnsiTheme="majorHAnsi"/>
          <w:sz w:val="22"/>
          <w:szCs w:val="22"/>
        </w:rPr>
        <w:instrText xml:space="preserve"> ADDIN EN.CITE.DATA </w:instrText>
      </w:r>
      <w:r w:rsidR="005E0BE3">
        <w:rPr>
          <w:rFonts w:asciiTheme="majorHAnsi" w:hAnsiTheme="majorHAnsi"/>
          <w:sz w:val="22"/>
          <w:szCs w:val="22"/>
        </w:rPr>
      </w:r>
      <w:r w:rsidR="005E0BE3">
        <w:rPr>
          <w:rFonts w:asciiTheme="majorHAnsi" w:hAnsiTheme="majorHAnsi"/>
          <w:sz w:val="22"/>
          <w:szCs w:val="22"/>
        </w:rPr>
        <w:fldChar w:fldCharType="end"/>
      </w:r>
      <w:r w:rsidR="000F5984" w:rsidRPr="00517ED6">
        <w:rPr>
          <w:rFonts w:asciiTheme="majorHAnsi" w:hAnsiTheme="majorHAnsi"/>
          <w:sz w:val="22"/>
          <w:szCs w:val="22"/>
        </w:rPr>
      </w:r>
      <w:r w:rsidR="000F5984" w:rsidRPr="00517ED6">
        <w:rPr>
          <w:rFonts w:asciiTheme="majorHAnsi" w:hAnsiTheme="majorHAnsi"/>
          <w:sz w:val="22"/>
          <w:szCs w:val="22"/>
        </w:rPr>
        <w:fldChar w:fldCharType="separate"/>
      </w:r>
      <w:r w:rsidR="005E0BE3">
        <w:rPr>
          <w:rFonts w:asciiTheme="majorHAnsi" w:hAnsiTheme="majorHAnsi"/>
          <w:noProof/>
          <w:sz w:val="22"/>
          <w:szCs w:val="22"/>
        </w:rPr>
        <w:t>[</w:t>
      </w:r>
      <w:hyperlink w:anchor="_ENREF_15" w:tooltip="Consortium, 2017 #144" w:history="1">
        <w:r w:rsidR="009C72D5">
          <w:rPr>
            <w:rFonts w:asciiTheme="majorHAnsi" w:hAnsiTheme="majorHAnsi"/>
            <w:noProof/>
            <w:sz w:val="22"/>
            <w:szCs w:val="22"/>
          </w:rPr>
          <w:t>15</w:t>
        </w:r>
      </w:hyperlink>
      <w:r w:rsidR="005E0BE3">
        <w:rPr>
          <w:rFonts w:asciiTheme="majorHAnsi" w:hAnsiTheme="majorHAnsi"/>
          <w:noProof/>
          <w:sz w:val="22"/>
          <w:szCs w:val="22"/>
        </w:rPr>
        <w:t>]</w:t>
      </w:r>
      <w:r w:rsidR="000F5984" w:rsidRPr="00517ED6">
        <w:rPr>
          <w:rFonts w:asciiTheme="majorHAnsi" w:hAnsiTheme="majorHAnsi"/>
          <w:sz w:val="22"/>
          <w:szCs w:val="22"/>
        </w:rPr>
        <w:fldChar w:fldCharType="end"/>
      </w:r>
      <w:r w:rsidR="00800FCF" w:rsidRPr="007957A7">
        <w:rPr>
          <w:rFonts w:asciiTheme="majorHAnsi" w:hAnsiTheme="majorHAnsi"/>
          <w:sz w:val="22"/>
          <w:szCs w:val="22"/>
        </w:rPr>
        <w:t>(</w:t>
      </w:r>
      <w:r w:rsidR="00800FCF" w:rsidRPr="007957A7">
        <w:rPr>
          <w:rFonts w:asciiTheme="majorHAnsi" w:hAnsiTheme="majorHAnsi"/>
          <w:b/>
          <w:sz w:val="22"/>
          <w:szCs w:val="22"/>
        </w:rPr>
        <w:t>Methods</w:t>
      </w:r>
      <w:r w:rsidR="00800FCF" w:rsidRPr="007957A7">
        <w:rPr>
          <w:rFonts w:asciiTheme="majorHAnsi" w:hAnsiTheme="majorHAnsi"/>
          <w:sz w:val="22"/>
          <w:szCs w:val="22"/>
        </w:rPr>
        <w:t>)</w:t>
      </w:r>
      <w:r w:rsidR="00403EF3" w:rsidRPr="007957A7">
        <w:rPr>
          <w:rFonts w:asciiTheme="majorHAnsi" w:hAnsiTheme="majorHAnsi"/>
          <w:sz w:val="22"/>
          <w:szCs w:val="22"/>
        </w:rPr>
        <w:t>.</w:t>
      </w:r>
      <w:r w:rsidR="00591A02" w:rsidRPr="007957A7">
        <w:rPr>
          <w:rFonts w:asciiTheme="majorHAnsi" w:hAnsiTheme="majorHAnsi"/>
          <w:sz w:val="22"/>
          <w:szCs w:val="22"/>
        </w:rPr>
        <w:t xml:space="preserve"> </w:t>
      </w:r>
      <w:r w:rsidR="00AC6A37" w:rsidRPr="007957A7">
        <w:rPr>
          <w:rFonts w:asciiTheme="majorHAnsi" w:hAnsiTheme="majorHAnsi"/>
          <w:sz w:val="22"/>
          <w:szCs w:val="22"/>
        </w:rPr>
        <w:t>The</w:t>
      </w:r>
      <w:r w:rsidR="00591A02" w:rsidRPr="007957A7">
        <w:rPr>
          <w:rFonts w:asciiTheme="majorHAnsi" w:hAnsiTheme="majorHAnsi"/>
          <w:sz w:val="22"/>
          <w:szCs w:val="22"/>
        </w:rPr>
        <w:t xml:space="preserve"> </w:t>
      </w:r>
      <w:r w:rsidR="00AC6A37" w:rsidRPr="007957A7">
        <w:rPr>
          <w:rFonts w:asciiTheme="majorHAnsi" w:hAnsiTheme="majorHAnsi"/>
          <w:sz w:val="22"/>
          <w:szCs w:val="22"/>
        </w:rPr>
        <w:t>lead</w:t>
      </w:r>
      <w:r w:rsidR="00591A02" w:rsidRPr="007957A7">
        <w:rPr>
          <w:rFonts w:asciiTheme="majorHAnsi" w:hAnsiTheme="majorHAnsi"/>
          <w:sz w:val="22"/>
          <w:szCs w:val="22"/>
        </w:rPr>
        <w:t xml:space="preserve"> </w:t>
      </w:r>
      <w:r w:rsidR="00AC6A37" w:rsidRPr="007957A7">
        <w:rPr>
          <w:rFonts w:asciiTheme="majorHAnsi" w:hAnsiTheme="majorHAnsi"/>
          <w:sz w:val="22"/>
          <w:szCs w:val="22"/>
        </w:rPr>
        <w:t>GWAS</w:t>
      </w:r>
      <w:r w:rsidR="00591A02" w:rsidRPr="007957A7">
        <w:rPr>
          <w:rFonts w:asciiTheme="majorHAnsi" w:hAnsiTheme="majorHAnsi"/>
          <w:sz w:val="22"/>
          <w:szCs w:val="22"/>
        </w:rPr>
        <w:t xml:space="preserve"> </w:t>
      </w:r>
      <w:r w:rsidR="00AC6A37" w:rsidRPr="007957A7">
        <w:rPr>
          <w:rFonts w:asciiTheme="majorHAnsi" w:hAnsiTheme="majorHAnsi"/>
          <w:sz w:val="22"/>
          <w:szCs w:val="22"/>
        </w:rPr>
        <w:t>variants</w:t>
      </w:r>
      <w:r w:rsidR="00591A02" w:rsidRPr="007957A7">
        <w:rPr>
          <w:rFonts w:asciiTheme="majorHAnsi" w:hAnsiTheme="majorHAnsi"/>
          <w:sz w:val="22"/>
          <w:szCs w:val="22"/>
        </w:rPr>
        <w:t xml:space="preserve"> </w:t>
      </w:r>
      <w:r w:rsidR="00AC6A37" w:rsidRPr="007957A7">
        <w:rPr>
          <w:rFonts w:asciiTheme="majorHAnsi" w:hAnsiTheme="majorHAnsi"/>
          <w:sz w:val="22"/>
          <w:szCs w:val="22"/>
        </w:rPr>
        <w:t>with</w:t>
      </w:r>
      <w:r w:rsidR="00591A02" w:rsidRPr="007957A7">
        <w:rPr>
          <w:rFonts w:asciiTheme="majorHAnsi" w:hAnsiTheme="majorHAnsi"/>
          <w:sz w:val="22"/>
          <w:szCs w:val="22"/>
        </w:rPr>
        <w:t xml:space="preserve"> </w:t>
      </w:r>
      <w:r w:rsidR="00403EF3" w:rsidRPr="007957A7">
        <w:rPr>
          <w:rFonts w:asciiTheme="majorHAnsi" w:hAnsiTheme="majorHAnsi"/>
          <w:sz w:val="22"/>
          <w:szCs w:val="22"/>
        </w:rPr>
        <w:t>high</w:t>
      </w:r>
      <w:r w:rsidR="00591A02" w:rsidRPr="007957A7">
        <w:rPr>
          <w:rFonts w:asciiTheme="majorHAnsi" w:hAnsiTheme="majorHAnsi"/>
          <w:sz w:val="22"/>
          <w:szCs w:val="22"/>
        </w:rPr>
        <w:t xml:space="preserve"> </w:t>
      </w:r>
      <w:r w:rsidR="005029B8" w:rsidRPr="007957A7">
        <w:rPr>
          <w:rFonts w:asciiTheme="majorHAnsi" w:hAnsiTheme="majorHAnsi"/>
          <w:sz w:val="22"/>
          <w:szCs w:val="22"/>
        </w:rPr>
        <w:t>(&gt;</w:t>
      </w:r>
      <w:r w:rsidR="00AC6A37" w:rsidRPr="007957A7">
        <w:rPr>
          <w:rFonts w:asciiTheme="majorHAnsi" w:hAnsiTheme="majorHAnsi"/>
          <w:sz w:val="22"/>
          <w:szCs w:val="22"/>
        </w:rPr>
        <w:t>95</w:t>
      </w:r>
      <w:r w:rsidR="005029B8" w:rsidRPr="007957A7">
        <w:rPr>
          <w:rFonts w:asciiTheme="majorHAnsi" w:hAnsiTheme="majorHAnsi"/>
          <w:sz w:val="22"/>
          <w:szCs w:val="22"/>
        </w:rPr>
        <w:t>%)</w:t>
      </w:r>
      <w:r w:rsidR="00591A02" w:rsidRPr="007957A7">
        <w:rPr>
          <w:rFonts w:asciiTheme="majorHAnsi" w:hAnsiTheme="majorHAnsi"/>
          <w:sz w:val="22"/>
          <w:szCs w:val="22"/>
        </w:rPr>
        <w:t xml:space="preserve"> </w:t>
      </w:r>
      <w:r w:rsidR="000A153E" w:rsidRPr="007957A7">
        <w:rPr>
          <w:rFonts w:asciiTheme="majorHAnsi" w:hAnsiTheme="majorHAnsi"/>
          <w:sz w:val="22"/>
          <w:szCs w:val="22"/>
        </w:rPr>
        <w:t>posterior</w:t>
      </w:r>
      <w:r w:rsidR="00591A02" w:rsidRPr="007957A7">
        <w:rPr>
          <w:rFonts w:asciiTheme="majorHAnsi" w:hAnsiTheme="majorHAnsi"/>
          <w:sz w:val="22"/>
          <w:szCs w:val="22"/>
        </w:rPr>
        <w:t xml:space="preserve"> </w:t>
      </w:r>
      <w:r w:rsidR="00403EF3" w:rsidRPr="007957A7">
        <w:rPr>
          <w:rFonts w:asciiTheme="majorHAnsi" w:hAnsiTheme="majorHAnsi"/>
          <w:sz w:val="22"/>
          <w:szCs w:val="22"/>
        </w:rPr>
        <w:t>probability</w:t>
      </w:r>
      <w:r w:rsidR="00591A02" w:rsidRPr="007957A7">
        <w:rPr>
          <w:rFonts w:asciiTheme="majorHAnsi" w:hAnsiTheme="majorHAnsi"/>
          <w:sz w:val="22"/>
          <w:szCs w:val="22"/>
        </w:rPr>
        <w:t xml:space="preserve"> </w:t>
      </w:r>
      <w:r w:rsidR="005029B8" w:rsidRPr="007957A7">
        <w:rPr>
          <w:rFonts w:asciiTheme="majorHAnsi" w:hAnsiTheme="majorHAnsi"/>
          <w:sz w:val="22"/>
          <w:szCs w:val="22"/>
        </w:rPr>
        <w:t>(PP)</w:t>
      </w:r>
      <w:r w:rsidR="00591A02" w:rsidRPr="007957A7">
        <w:rPr>
          <w:rFonts w:asciiTheme="majorHAnsi" w:hAnsiTheme="majorHAnsi"/>
          <w:sz w:val="22"/>
          <w:szCs w:val="22"/>
        </w:rPr>
        <w:t xml:space="preserve"> </w:t>
      </w:r>
      <w:r w:rsidR="00403EF3" w:rsidRPr="007957A7">
        <w:rPr>
          <w:rFonts w:asciiTheme="majorHAnsi" w:hAnsiTheme="majorHAnsi"/>
          <w:sz w:val="22"/>
          <w:szCs w:val="22"/>
        </w:rPr>
        <w:t>of</w:t>
      </w:r>
      <w:r w:rsidR="00591A02" w:rsidRPr="007957A7">
        <w:rPr>
          <w:rFonts w:asciiTheme="majorHAnsi" w:hAnsiTheme="majorHAnsi"/>
          <w:sz w:val="22"/>
          <w:szCs w:val="22"/>
        </w:rPr>
        <w:t xml:space="preserve"> </w:t>
      </w:r>
      <w:r w:rsidR="00AC6A37" w:rsidRPr="007957A7">
        <w:rPr>
          <w:rFonts w:asciiTheme="majorHAnsi" w:hAnsiTheme="majorHAnsi"/>
          <w:sz w:val="22"/>
          <w:szCs w:val="22"/>
        </w:rPr>
        <w:t>co-localization</w:t>
      </w:r>
      <w:r w:rsidR="00591A02" w:rsidRPr="007957A7">
        <w:rPr>
          <w:rFonts w:asciiTheme="majorHAnsi" w:hAnsiTheme="majorHAnsi"/>
          <w:sz w:val="22"/>
          <w:szCs w:val="22"/>
        </w:rPr>
        <w:t xml:space="preserve"> </w:t>
      </w:r>
      <w:r w:rsidR="00AC6A37" w:rsidRPr="007957A7">
        <w:rPr>
          <w:rFonts w:asciiTheme="majorHAnsi" w:hAnsiTheme="majorHAnsi"/>
          <w:sz w:val="22"/>
          <w:szCs w:val="22"/>
        </w:rPr>
        <w:t>were</w:t>
      </w:r>
      <w:r w:rsidR="00591A02" w:rsidRPr="007957A7">
        <w:rPr>
          <w:rFonts w:asciiTheme="majorHAnsi" w:hAnsiTheme="majorHAnsi"/>
          <w:sz w:val="22"/>
          <w:szCs w:val="22"/>
        </w:rPr>
        <w:t xml:space="preserve"> </w:t>
      </w:r>
      <w:r w:rsidR="00AC6A37" w:rsidRPr="007957A7">
        <w:rPr>
          <w:rFonts w:asciiTheme="majorHAnsi" w:hAnsiTheme="majorHAnsi"/>
          <w:sz w:val="22"/>
          <w:szCs w:val="22"/>
        </w:rPr>
        <w:t>followed-up</w:t>
      </w:r>
      <w:r w:rsidR="00591A02" w:rsidRPr="007957A7">
        <w:rPr>
          <w:rFonts w:asciiTheme="majorHAnsi" w:hAnsiTheme="majorHAnsi"/>
          <w:sz w:val="22"/>
          <w:szCs w:val="22"/>
        </w:rPr>
        <w:t xml:space="preserve"> </w:t>
      </w:r>
      <w:r w:rsidR="003971BE" w:rsidRPr="007957A7">
        <w:rPr>
          <w:rFonts w:asciiTheme="majorHAnsi" w:hAnsiTheme="majorHAnsi"/>
          <w:sz w:val="22"/>
          <w:szCs w:val="22"/>
        </w:rPr>
        <w:t>i</w:t>
      </w:r>
      <w:r w:rsidR="00AC6A37" w:rsidRPr="007957A7">
        <w:rPr>
          <w:rFonts w:asciiTheme="majorHAnsi" w:hAnsiTheme="majorHAnsi"/>
          <w:sz w:val="22"/>
          <w:szCs w:val="22"/>
        </w:rPr>
        <w:t>n</w:t>
      </w:r>
      <w:r w:rsidR="00591A02" w:rsidRPr="007957A7">
        <w:rPr>
          <w:rFonts w:asciiTheme="majorHAnsi" w:hAnsiTheme="majorHAnsi"/>
          <w:sz w:val="22"/>
          <w:szCs w:val="22"/>
        </w:rPr>
        <w:t xml:space="preserve"> </w:t>
      </w:r>
      <w:r w:rsidR="00AC6A37" w:rsidRPr="007957A7">
        <w:rPr>
          <w:rFonts w:asciiTheme="majorHAnsi" w:hAnsiTheme="majorHAnsi"/>
          <w:sz w:val="22"/>
          <w:szCs w:val="22"/>
        </w:rPr>
        <w:t>5</w:t>
      </w:r>
      <w:r w:rsidR="00591A02" w:rsidRPr="007957A7">
        <w:rPr>
          <w:rFonts w:asciiTheme="majorHAnsi" w:hAnsiTheme="majorHAnsi"/>
          <w:sz w:val="22"/>
          <w:szCs w:val="22"/>
        </w:rPr>
        <w:t xml:space="preserve"> </w:t>
      </w:r>
      <w:r w:rsidR="00AC6A37" w:rsidRPr="007957A7">
        <w:rPr>
          <w:rFonts w:asciiTheme="majorHAnsi" w:hAnsiTheme="majorHAnsi"/>
          <w:sz w:val="22"/>
          <w:szCs w:val="22"/>
        </w:rPr>
        <w:t>separate</w:t>
      </w:r>
      <w:r w:rsidR="00591A02" w:rsidRPr="007957A7">
        <w:rPr>
          <w:rFonts w:asciiTheme="majorHAnsi" w:hAnsiTheme="majorHAnsi"/>
          <w:sz w:val="22"/>
          <w:szCs w:val="22"/>
        </w:rPr>
        <w:t xml:space="preserve"> </w:t>
      </w:r>
      <w:r w:rsidR="00AC6A37" w:rsidRPr="007957A7">
        <w:rPr>
          <w:rFonts w:asciiTheme="majorHAnsi" w:hAnsiTheme="majorHAnsi"/>
          <w:sz w:val="22"/>
          <w:szCs w:val="22"/>
        </w:rPr>
        <w:t>studies</w:t>
      </w:r>
      <w:r w:rsidR="00591A02" w:rsidRPr="007957A7">
        <w:rPr>
          <w:rFonts w:asciiTheme="majorHAnsi" w:hAnsiTheme="majorHAnsi"/>
          <w:sz w:val="22"/>
          <w:szCs w:val="22"/>
        </w:rPr>
        <w:t xml:space="preserve"> </w:t>
      </w:r>
      <w:r w:rsidR="00AC6A37" w:rsidRPr="007957A7">
        <w:rPr>
          <w:rFonts w:asciiTheme="majorHAnsi" w:hAnsiTheme="majorHAnsi"/>
          <w:sz w:val="22"/>
          <w:szCs w:val="22"/>
        </w:rPr>
        <w:t>(</w:t>
      </w:r>
      <w:r w:rsidR="00AC6A37" w:rsidRPr="007957A7">
        <w:rPr>
          <w:rFonts w:asciiTheme="majorHAnsi" w:hAnsiTheme="majorHAnsi"/>
          <w:b/>
          <w:sz w:val="22"/>
          <w:szCs w:val="22"/>
        </w:rPr>
        <w:t>online</w:t>
      </w:r>
      <w:r w:rsidR="00591A02" w:rsidRPr="007957A7">
        <w:rPr>
          <w:rFonts w:asciiTheme="majorHAnsi" w:hAnsiTheme="majorHAnsi"/>
          <w:b/>
          <w:sz w:val="22"/>
          <w:szCs w:val="22"/>
        </w:rPr>
        <w:t xml:space="preserve"> </w:t>
      </w:r>
      <w:r w:rsidR="00AC6A37" w:rsidRPr="007957A7">
        <w:rPr>
          <w:rFonts w:asciiTheme="majorHAnsi" w:hAnsiTheme="majorHAnsi"/>
          <w:b/>
          <w:sz w:val="22"/>
          <w:szCs w:val="22"/>
        </w:rPr>
        <w:t>methods</w:t>
      </w:r>
      <w:r w:rsidR="00AC6A37" w:rsidRPr="007957A7">
        <w:rPr>
          <w:rFonts w:asciiTheme="majorHAnsi" w:hAnsiTheme="majorHAnsi"/>
          <w:sz w:val="22"/>
          <w:szCs w:val="22"/>
        </w:rPr>
        <w:t>)</w:t>
      </w:r>
      <w:r w:rsidR="00591A02" w:rsidRPr="007957A7">
        <w:rPr>
          <w:rFonts w:asciiTheme="majorHAnsi" w:hAnsiTheme="majorHAnsi"/>
          <w:sz w:val="22"/>
          <w:szCs w:val="22"/>
        </w:rPr>
        <w:t xml:space="preserve"> </w:t>
      </w:r>
      <w:r w:rsidR="00AC6A37" w:rsidRPr="007957A7">
        <w:rPr>
          <w:rFonts w:asciiTheme="majorHAnsi" w:hAnsiTheme="majorHAnsi"/>
          <w:sz w:val="22"/>
          <w:szCs w:val="22"/>
        </w:rPr>
        <w:t>using</w:t>
      </w:r>
      <w:r w:rsidR="00591A02" w:rsidRPr="007957A7">
        <w:rPr>
          <w:rFonts w:asciiTheme="majorHAnsi" w:hAnsiTheme="majorHAnsi"/>
          <w:sz w:val="22"/>
          <w:szCs w:val="22"/>
        </w:rPr>
        <w:t xml:space="preserve"> </w:t>
      </w:r>
      <w:r w:rsidR="000A153E" w:rsidRPr="007957A7">
        <w:rPr>
          <w:rFonts w:asciiTheme="majorHAnsi" w:hAnsiTheme="majorHAnsi"/>
          <w:sz w:val="22"/>
          <w:szCs w:val="22"/>
        </w:rPr>
        <w:t>cis-eQTL</w:t>
      </w:r>
      <w:r w:rsidR="00591A02" w:rsidRPr="007957A7">
        <w:rPr>
          <w:rFonts w:asciiTheme="majorHAnsi" w:hAnsiTheme="majorHAnsi"/>
          <w:sz w:val="22"/>
          <w:szCs w:val="22"/>
        </w:rPr>
        <w:t xml:space="preserve"> </w:t>
      </w:r>
      <w:r w:rsidR="000A153E" w:rsidRPr="007957A7">
        <w:rPr>
          <w:rFonts w:asciiTheme="majorHAnsi" w:hAnsiTheme="majorHAnsi"/>
          <w:sz w:val="22"/>
          <w:szCs w:val="22"/>
        </w:rPr>
        <w:t>data</w:t>
      </w:r>
      <w:r w:rsidR="00591A02" w:rsidRPr="007957A7">
        <w:rPr>
          <w:rFonts w:asciiTheme="majorHAnsi" w:hAnsiTheme="majorHAnsi"/>
          <w:sz w:val="22"/>
          <w:szCs w:val="22"/>
        </w:rPr>
        <w:t xml:space="preserve"> </w:t>
      </w:r>
      <w:r w:rsidR="003971BE" w:rsidRPr="007957A7">
        <w:rPr>
          <w:rFonts w:asciiTheme="majorHAnsi" w:hAnsiTheme="majorHAnsi"/>
          <w:sz w:val="22"/>
          <w:szCs w:val="22"/>
        </w:rPr>
        <w:t>from</w:t>
      </w:r>
      <w:r w:rsidR="003971BE" w:rsidRPr="007957A7">
        <w:rPr>
          <w:rFonts w:asciiTheme="majorHAnsi" w:hAnsiTheme="majorHAnsi" w:cs="Arial"/>
          <w:sz w:val="22"/>
          <w:szCs w:val="22"/>
        </w:rPr>
        <w:t xml:space="preserve"> </w:t>
      </w:r>
      <w:r w:rsidR="000A153E" w:rsidRPr="007957A7">
        <w:rPr>
          <w:rFonts w:asciiTheme="majorHAnsi" w:hAnsiTheme="majorHAnsi" w:cs="Arial"/>
          <w:sz w:val="22"/>
          <w:szCs w:val="22"/>
        </w:rPr>
        <w:t>five</w:t>
      </w:r>
      <w:r w:rsidR="00591A02" w:rsidRPr="007957A7">
        <w:rPr>
          <w:rFonts w:asciiTheme="majorHAnsi" w:hAnsiTheme="majorHAnsi" w:cs="Arial"/>
          <w:sz w:val="22"/>
          <w:szCs w:val="22"/>
        </w:rPr>
        <w:t xml:space="preserve"> </w:t>
      </w:r>
      <w:r w:rsidR="00FC6D2C" w:rsidRPr="007957A7">
        <w:rPr>
          <w:rFonts w:asciiTheme="majorHAnsi" w:hAnsiTheme="majorHAnsi" w:cs="Arial"/>
          <w:i/>
          <w:sz w:val="22"/>
          <w:szCs w:val="22"/>
        </w:rPr>
        <w:t>ex-vivo</w:t>
      </w:r>
      <w:r w:rsidR="00591A02" w:rsidRPr="007957A7">
        <w:rPr>
          <w:rFonts w:asciiTheme="majorHAnsi" w:hAnsiTheme="majorHAnsi" w:cs="Arial"/>
          <w:sz w:val="22"/>
          <w:szCs w:val="22"/>
        </w:rPr>
        <w:t xml:space="preserve"> </w:t>
      </w:r>
      <w:r w:rsidR="000A153E" w:rsidRPr="007957A7">
        <w:rPr>
          <w:rFonts w:asciiTheme="majorHAnsi" w:hAnsiTheme="majorHAnsi" w:cs="Arial"/>
          <w:sz w:val="22"/>
          <w:szCs w:val="22"/>
        </w:rPr>
        <w:t>tissues</w:t>
      </w:r>
      <w:bookmarkStart w:id="1" w:name="__Fieldmark__14790_191445767"/>
      <w:bookmarkStart w:id="2" w:name="__Fieldmark__1612_955203173"/>
      <w:bookmarkEnd w:id="1"/>
      <w:bookmarkEnd w:id="2"/>
      <w:r w:rsidR="009A0835"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combined</w:t>
      </w:r>
      <w:r w:rsidR="00591A02" w:rsidRPr="007957A7">
        <w:rPr>
          <w:rFonts w:asciiTheme="majorHAnsi" w:hAnsiTheme="majorHAnsi"/>
          <w:sz w:val="22"/>
          <w:szCs w:val="22"/>
        </w:rPr>
        <w:t xml:space="preserve"> </w:t>
      </w:r>
      <w:r w:rsidRPr="007957A7">
        <w:rPr>
          <w:rFonts w:asciiTheme="majorHAnsi" w:hAnsiTheme="majorHAnsi"/>
          <w:sz w:val="22"/>
          <w:szCs w:val="22"/>
        </w:rPr>
        <w:t>with</w:t>
      </w:r>
      <w:r w:rsidR="00A704C3" w:rsidRPr="007957A7">
        <w:rPr>
          <w:rFonts w:asciiTheme="majorHAnsi" w:hAnsiTheme="majorHAnsi"/>
          <w:sz w:val="22"/>
          <w:szCs w:val="22"/>
        </w:rPr>
        <w:t xml:space="preserve"> genomic</w:t>
      </w:r>
      <w:r w:rsidR="00591A02" w:rsidRPr="007957A7">
        <w:rPr>
          <w:rFonts w:asciiTheme="majorHAnsi" w:hAnsiTheme="majorHAnsi"/>
          <w:sz w:val="22"/>
          <w:szCs w:val="22"/>
        </w:rPr>
        <w:t xml:space="preserve"> </w:t>
      </w:r>
      <w:r w:rsidRPr="007957A7">
        <w:rPr>
          <w:rFonts w:asciiTheme="majorHAnsi" w:hAnsiTheme="majorHAnsi"/>
          <w:sz w:val="22"/>
          <w:szCs w:val="22"/>
        </w:rPr>
        <w:t>annotation</w:t>
      </w:r>
      <w:r w:rsidR="00E733CF" w:rsidRPr="007957A7">
        <w:rPr>
          <w:rFonts w:asciiTheme="majorHAnsi" w:hAnsiTheme="majorHAnsi"/>
          <w:sz w:val="22"/>
          <w:szCs w:val="22"/>
        </w:rPr>
        <w:t xml:space="preserve"> data</w:t>
      </w:r>
      <w:r w:rsidR="00EC139E" w:rsidRPr="007957A7">
        <w:rPr>
          <w:rFonts w:asciiTheme="majorHAnsi" w:hAnsiTheme="majorHAnsi"/>
          <w:sz w:val="22"/>
          <w:szCs w:val="22"/>
        </w:rPr>
        <w:t xml:space="preserve"> (</w:t>
      </w:r>
      <w:r w:rsidR="00EC139E" w:rsidRPr="007957A7">
        <w:rPr>
          <w:rFonts w:asciiTheme="majorHAnsi" w:hAnsiTheme="majorHAnsi"/>
          <w:b/>
          <w:sz w:val="22"/>
          <w:szCs w:val="22"/>
        </w:rPr>
        <w:t>Supplementary Table 9,10</w:t>
      </w:r>
      <w:r w:rsidR="00EC139E" w:rsidRPr="007957A7">
        <w:rPr>
          <w:rFonts w:asciiTheme="majorHAnsi" w:hAnsiTheme="majorHAnsi"/>
          <w:sz w:val="22"/>
          <w:szCs w:val="22"/>
        </w:rPr>
        <w:t>)</w:t>
      </w:r>
      <w:r w:rsidRPr="007957A7">
        <w:rPr>
          <w:rFonts w:asciiTheme="majorHAnsi" w:hAnsiTheme="majorHAnsi"/>
          <w:sz w:val="22"/>
          <w:szCs w:val="22"/>
        </w:rPr>
        <w:t>.</w:t>
      </w:r>
      <w:r w:rsidR="00725F5A" w:rsidRPr="007957A7">
        <w:rPr>
          <w:rFonts w:asciiTheme="majorHAnsi" w:hAnsiTheme="majorHAnsi"/>
          <w:sz w:val="22"/>
          <w:szCs w:val="22"/>
        </w:rPr>
        <w:t xml:space="preserve"> </w:t>
      </w:r>
      <w:r w:rsidR="00575F4D" w:rsidRPr="007957A7">
        <w:rPr>
          <w:rFonts w:asciiTheme="majorHAnsi" w:hAnsiTheme="majorHAnsi"/>
          <w:sz w:val="22"/>
          <w:szCs w:val="22"/>
        </w:rPr>
        <w:t>In</w:t>
      </w:r>
      <w:r w:rsidR="00591A02" w:rsidRPr="007957A7">
        <w:rPr>
          <w:rFonts w:asciiTheme="majorHAnsi" w:hAnsiTheme="majorHAnsi"/>
          <w:sz w:val="22"/>
          <w:szCs w:val="22"/>
        </w:rPr>
        <w:t xml:space="preserve"> </w:t>
      </w:r>
      <w:r w:rsidR="00575F4D" w:rsidRPr="007957A7">
        <w:rPr>
          <w:rFonts w:asciiTheme="majorHAnsi" w:hAnsiTheme="majorHAnsi"/>
          <w:sz w:val="22"/>
          <w:szCs w:val="22"/>
        </w:rPr>
        <w:t>these</w:t>
      </w:r>
      <w:r w:rsidR="00591A02" w:rsidRPr="007957A7">
        <w:rPr>
          <w:rFonts w:asciiTheme="majorHAnsi" w:hAnsiTheme="majorHAnsi"/>
          <w:sz w:val="22"/>
          <w:szCs w:val="22"/>
        </w:rPr>
        <w:t xml:space="preserve"> </w:t>
      </w:r>
      <w:r w:rsidR="00575F4D" w:rsidRPr="007957A7">
        <w:rPr>
          <w:rFonts w:asciiTheme="majorHAnsi" w:hAnsiTheme="majorHAnsi"/>
          <w:sz w:val="22"/>
          <w:szCs w:val="22"/>
        </w:rPr>
        <w:t>analyses,</w:t>
      </w:r>
      <w:r w:rsidR="00591A02" w:rsidRPr="007957A7">
        <w:rPr>
          <w:rFonts w:asciiTheme="majorHAnsi" w:hAnsiTheme="majorHAnsi"/>
          <w:sz w:val="22"/>
          <w:szCs w:val="22"/>
        </w:rPr>
        <w:t xml:space="preserve"> </w:t>
      </w:r>
      <w:r w:rsidR="000A153E" w:rsidRPr="007957A7">
        <w:rPr>
          <w:rFonts w:asciiTheme="majorHAnsi" w:hAnsiTheme="majorHAnsi"/>
          <w:sz w:val="22"/>
          <w:szCs w:val="22"/>
        </w:rPr>
        <w:t>we</w:t>
      </w:r>
      <w:r w:rsidR="00591A02" w:rsidRPr="007957A7">
        <w:rPr>
          <w:rFonts w:asciiTheme="majorHAnsi" w:hAnsiTheme="majorHAnsi"/>
          <w:sz w:val="22"/>
          <w:szCs w:val="22"/>
        </w:rPr>
        <w:t xml:space="preserve"> </w:t>
      </w:r>
      <w:r w:rsidR="002E38BC" w:rsidRPr="007957A7">
        <w:rPr>
          <w:rFonts w:asciiTheme="majorHAnsi" w:hAnsiTheme="majorHAnsi"/>
          <w:sz w:val="22"/>
          <w:szCs w:val="22"/>
        </w:rPr>
        <w:t>found</w:t>
      </w:r>
      <w:r w:rsidR="00591A02" w:rsidRPr="007957A7">
        <w:rPr>
          <w:rFonts w:asciiTheme="majorHAnsi" w:hAnsiTheme="majorHAnsi"/>
          <w:sz w:val="22"/>
          <w:szCs w:val="22"/>
        </w:rPr>
        <w:t xml:space="preserve"> </w:t>
      </w:r>
      <w:r w:rsidR="000A153E" w:rsidRPr="007957A7">
        <w:rPr>
          <w:rFonts w:asciiTheme="majorHAnsi" w:hAnsiTheme="majorHAnsi"/>
          <w:sz w:val="22"/>
          <w:szCs w:val="22"/>
        </w:rPr>
        <w:t>high</w:t>
      </w:r>
      <w:r w:rsidR="00591A02" w:rsidRPr="007957A7">
        <w:rPr>
          <w:rFonts w:asciiTheme="majorHAnsi" w:hAnsiTheme="majorHAnsi"/>
          <w:sz w:val="22"/>
          <w:szCs w:val="22"/>
        </w:rPr>
        <w:t xml:space="preserve"> </w:t>
      </w:r>
      <w:r w:rsidR="000A153E" w:rsidRPr="007957A7">
        <w:rPr>
          <w:rFonts w:asciiTheme="majorHAnsi" w:hAnsiTheme="majorHAnsi"/>
          <w:sz w:val="22"/>
          <w:szCs w:val="22"/>
        </w:rPr>
        <w:t>posterior</w:t>
      </w:r>
      <w:r w:rsidR="00591A02" w:rsidRPr="007957A7">
        <w:rPr>
          <w:rFonts w:asciiTheme="majorHAnsi" w:hAnsiTheme="majorHAnsi"/>
          <w:sz w:val="22"/>
          <w:szCs w:val="22"/>
        </w:rPr>
        <w:t xml:space="preserve"> </w:t>
      </w:r>
      <w:r w:rsidR="000A153E" w:rsidRPr="007957A7">
        <w:rPr>
          <w:rFonts w:asciiTheme="majorHAnsi" w:hAnsiTheme="majorHAnsi"/>
          <w:sz w:val="22"/>
          <w:szCs w:val="22"/>
        </w:rPr>
        <w:t>probabilities</w:t>
      </w:r>
      <w:r w:rsidR="00591A02" w:rsidRPr="007957A7">
        <w:rPr>
          <w:rFonts w:asciiTheme="majorHAnsi" w:hAnsiTheme="majorHAnsi"/>
          <w:sz w:val="22"/>
          <w:szCs w:val="22"/>
        </w:rPr>
        <w:t xml:space="preserve"> </w:t>
      </w:r>
      <w:r w:rsidR="000A153E" w:rsidRPr="007957A7">
        <w:rPr>
          <w:rFonts w:asciiTheme="majorHAnsi" w:hAnsiTheme="majorHAnsi"/>
          <w:sz w:val="22"/>
          <w:szCs w:val="22"/>
        </w:rPr>
        <w:t>of</w:t>
      </w:r>
      <w:r w:rsidR="00591A02" w:rsidRPr="007957A7">
        <w:rPr>
          <w:rFonts w:asciiTheme="majorHAnsi" w:hAnsiTheme="majorHAnsi"/>
          <w:sz w:val="22"/>
          <w:szCs w:val="22"/>
        </w:rPr>
        <w:t xml:space="preserve"> </w:t>
      </w:r>
      <w:r w:rsidR="000A153E" w:rsidRPr="007957A7">
        <w:rPr>
          <w:rFonts w:asciiTheme="majorHAnsi" w:hAnsiTheme="majorHAnsi"/>
          <w:sz w:val="22"/>
          <w:szCs w:val="22"/>
        </w:rPr>
        <w:t>colocalization</w:t>
      </w:r>
      <w:r w:rsidR="00591A02" w:rsidRPr="007957A7">
        <w:rPr>
          <w:rFonts w:asciiTheme="majorHAnsi" w:hAnsiTheme="majorHAnsi"/>
          <w:sz w:val="22"/>
          <w:szCs w:val="22"/>
        </w:rPr>
        <w:t xml:space="preserve"> </w:t>
      </w:r>
      <w:r w:rsidR="003971BE" w:rsidRPr="007957A7">
        <w:rPr>
          <w:rFonts w:asciiTheme="majorHAnsi" w:hAnsiTheme="majorHAnsi"/>
          <w:sz w:val="22"/>
          <w:szCs w:val="22"/>
        </w:rPr>
        <w:t xml:space="preserve">with </w:t>
      </w:r>
      <w:r w:rsidR="0086301E" w:rsidRPr="007957A7">
        <w:rPr>
          <w:rFonts w:asciiTheme="majorHAnsi" w:hAnsiTheme="majorHAnsi"/>
          <w:sz w:val="22"/>
          <w:szCs w:val="22"/>
        </w:rPr>
        <w:t>local</w:t>
      </w:r>
      <w:r w:rsidR="00591A02" w:rsidRPr="007957A7">
        <w:rPr>
          <w:rFonts w:asciiTheme="majorHAnsi" w:hAnsiTheme="majorHAnsi"/>
          <w:sz w:val="22"/>
          <w:szCs w:val="22"/>
        </w:rPr>
        <w:t xml:space="preserve"> </w:t>
      </w:r>
      <w:r w:rsidR="000A153E" w:rsidRPr="007957A7">
        <w:rPr>
          <w:rFonts w:asciiTheme="majorHAnsi" w:hAnsiTheme="majorHAnsi"/>
          <w:sz w:val="22"/>
          <w:szCs w:val="22"/>
        </w:rPr>
        <w:t>causal</w:t>
      </w:r>
      <w:r w:rsidR="00591A02" w:rsidRPr="007957A7">
        <w:rPr>
          <w:rFonts w:asciiTheme="majorHAnsi" w:hAnsiTheme="majorHAnsi"/>
          <w:sz w:val="22"/>
          <w:szCs w:val="22"/>
        </w:rPr>
        <w:t xml:space="preserve"> </w:t>
      </w:r>
      <w:r w:rsidR="000A153E" w:rsidRPr="007957A7">
        <w:rPr>
          <w:rFonts w:asciiTheme="majorHAnsi" w:hAnsiTheme="majorHAnsi"/>
          <w:sz w:val="22"/>
          <w:szCs w:val="22"/>
        </w:rPr>
        <w:t>variants</w:t>
      </w:r>
      <w:r w:rsidR="00591A02" w:rsidRPr="007957A7">
        <w:rPr>
          <w:rFonts w:asciiTheme="majorHAnsi" w:hAnsiTheme="majorHAnsi"/>
          <w:sz w:val="22"/>
          <w:szCs w:val="22"/>
        </w:rPr>
        <w:t xml:space="preserve"> </w:t>
      </w:r>
      <w:r w:rsidR="000A153E" w:rsidRPr="007957A7">
        <w:rPr>
          <w:rFonts w:asciiTheme="majorHAnsi" w:hAnsiTheme="majorHAnsi"/>
          <w:sz w:val="22"/>
          <w:szCs w:val="22"/>
        </w:rPr>
        <w:t>(&gt;</w:t>
      </w:r>
      <w:r w:rsidR="00F729C8" w:rsidRPr="007957A7">
        <w:rPr>
          <w:rFonts w:asciiTheme="majorHAnsi" w:hAnsiTheme="majorHAnsi"/>
          <w:sz w:val="22"/>
          <w:szCs w:val="22"/>
        </w:rPr>
        <w:t>9</w:t>
      </w:r>
      <w:r w:rsidR="000A153E" w:rsidRPr="007957A7">
        <w:rPr>
          <w:rFonts w:asciiTheme="majorHAnsi" w:hAnsiTheme="majorHAnsi"/>
          <w:sz w:val="22"/>
          <w:szCs w:val="22"/>
        </w:rPr>
        <w:t>5%)</w:t>
      </w:r>
      <w:r w:rsidR="00591A02" w:rsidRPr="007957A7">
        <w:rPr>
          <w:rFonts w:asciiTheme="majorHAnsi" w:hAnsiTheme="majorHAnsi"/>
          <w:sz w:val="22"/>
          <w:szCs w:val="22"/>
        </w:rPr>
        <w:t xml:space="preserve"> </w:t>
      </w:r>
      <w:r w:rsidR="0086301E" w:rsidRPr="007957A7">
        <w:rPr>
          <w:rFonts w:asciiTheme="majorHAnsi" w:hAnsiTheme="majorHAnsi"/>
          <w:sz w:val="22"/>
          <w:szCs w:val="22"/>
        </w:rPr>
        <w:t>driving</w:t>
      </w:r>
      <w:r w:rsidR="00591A02" w:rsidRPr="007957A7">
        <w:rPr>
          <w:rFonts w:asciiTheme="majorHAnsi" w:hAnsiTheme="majorHAnsi"/>
          <w:sz w:val="22"/>
          <w:szCs w:val="22"/>
        </w:rPr>
        <w:t xml:space="preserve"> </w:t>
      </w:r>
      <w:r w:rsidR="0086301E" w:rsidRPr="007957A7">
        <w:rPr>
          <w:rFonts w:asciiTheme="majorHAnsi" w:hAnsiTheme="majorHAnsi"/>
          <w:sz w:val="22"/>
          <w:szCs w:val="22"/>
        </w:rPr>
        <w:t>the</w:t>
      </w:r>
      <w:r w:rsidR="00591A02" w:rsidRPr="007957A7">
        <w:rPr>
          <w:rFonts w:asciiTheme="majorHAnsi" w:hAnsiTheme="majorHAnsi"/>
          <w:sz w:val="22"/>
          <w:szCs w:val="22"/>
        </w:rPr>
        <w:t xml:space="preserve"> </w:t>
      </w:r>
      <w:r w:rsidR="0086301E" w:rsidRPr="007957A7">
        <w:rPr>
          <w:rFonts w:asciiTheme="majorHAnsi" w:hAnsiTheme="majorHAnsi"/>
          <w:sz w:val="22"/>
          <w:szCs w:val="22"/>
        </w:rPr>
        <w:t>expression</w:t>
      </w:r>
      <w:r w:rsidR="00591A02" w:rsidRPr="007957A7">
        <w:rPr>
          <w:rFonts w:asciiTheme="majorHAnsi" w:hAnsiTheme="majorHAnsi"/>
          <w:sz w:val="22"/>
          <w:szCs w:val="22"/>
        </w:rPr>
        <w:t xml:space="preserve"> </w:t>
      </w:r>
      <w:r w:rsidR="0086301E" w:rsidRPr="007957A7">
        <w:rPr>
          <w:rFonts w:asciiTheme="majorHAnsi" w:hAnsiTheme="majorHAnsi"/>
          <w:sz w:val="22"/>
          <w:szCs w:val="22"/>
        </w:rPr>
        <w:t>of</w:t>
      </w:r>
      <w:r w:rsidR="00591A02" w:rsidRPr="007957A7">
        <w:rPr>
          <w:rFonts w:asciiTheme="majorHAnsi" w:hAnsiTheme="majorHAnsi"/>
          <w:sz w:val="22"/>
          <w:szCs w:val="22"/>
        </w:rPr>
        <w:t xml:space="preserve"> </w:t>
      </w:r>
      <w:r w:rsidR="004B5693" w:rsidRPr="007957A7">
        <w:rPr>
          <w:rFonts w:asciiTheme="majorHAnsi" w:hAnsiTheme="majorHAnsi"/>
          <w:i/>
          <w:sz w:val="22"/>
          <w:szCs w:val="22"/>
        </w:rPr>
        <w:t>LEPR</w:t>
      </w:r>
      <w:r w:rsidR="006605F1">
        <w:rPr>
          <w:rFonts w:asciiTheme="majorHAnsi" w:hAnsiTheme="majorHAnsi"/>
          <w:i/>
          <w:sz w:val="22"/>
          <w:szCs w:val="22"/>
        </w:rPr>
        <w:t xml:space="preserve"> and</w:t>
      </w:r>
      <w:r w:rsidR="00377881">
        <w:rPr>
          <w:rFonts w:asciiTheme="majorHAnsi" w:hAnsiTheme="majorHAnsi"/>
          <w:i/>
          <w:sz w:val="22"/>
          <w:szCs w:val="22"/>
        </w:rPr>
        <w:t xml:space="preserve"> </w:t>
      </w:r>
      <w:r w:rsidR="004B5693" w:rsidRPr="007957A7">
        <w:rPr>
          <w:rFonts w:asciiTheme="majorHAnsi" w:hAnsiTheme="majorHAnsi"/>
          <w:i/>
          <w:sz w:val="22"/>
          <w:szCs w:val="22"/>
        </w:rPr>
        <w:t>LEPROT</w:t>
      </w:r>
      <w:r w:rsidR="00591A02" w:rsidRPr="007957A7">
        <w:rPr>
          <w:rFonts w:asciiTheme="majorHAnsi" w:hAnsiTheme="majorHAnsi"/>
          <w:sz w:val="22"/>
          <w:szCs w:val="22"/>
        </w:rPr>
        <w:t xml:space="preserve"> </w:t>
      </w:r>
      <w:r w:rsidR="0093115D" w:rsidRPr="007957A7">
        <w:rPr>
          <w:rFonts w:asciiTheme="majorHAnsi" w:hAnsiTheme="majorHAnsi"/>
          <w:sz w:val="22"/>
          <w:szCs w:val="22"/>
        </w:rPr>
        <w:t>(</w:t>
      </w:r>
      <w:r w:rsidR="0093115D" w:rsidRPr="007957A7">
        <w:rPr>
          <w:rFonts w:asciiTheme="majorHAnsi" w:hAnsiTheme="majorHAnsi"/>
          <w:b/>
          <w:bCs/>
          <w:sz w:val="22"/>
          <w:szCs w:val="22"/>
        </w:rPr>
        <w:t>Table</w:t>
      </w:r>
      <w:r w:rsidR="00591A02" w:rsidRPr="007957A7">
        <w:rPr>
          <w:rFonts w:asciiTheme="majorHAnsi" w:hAnsiTheme="majorHAnsi"/>
          <w:b/>
          <w:bCs/>
          <w:sz w:val="22"/>
          <w:szCs w:val="22"/>
        </w:rPr>
        <w:t xml:space="preserve"> </w:t>
      </w:r>
      <w:r w:rsidR="0093115D" w:rsidRPr="007957A7">
        <w:rPr>
          <w:rFonts w:asciiTheme="majorHAnsi" w:hAnsiTheme="majorHAnsi"/>
          <w:b/>
          <w:bCs/>
          <w:sz w:val="22"/>
          <w:szCs w:val="22"/>
        </w:rPr>
        <w:t>2</w:t>
      </w:r>
      <w:r w:rsidR="007F2178" w:rsidRPr="007957A7">
        <w:rPr>
          <w:rFonts w:asciiTheme="majorHAnsi" w:hAnsiTheme="majorHAnsi"/>
          <w:b/>
          <w:bCs/>
          <w:sz w:val="22"/>
          <w:szCs w:val="22"/>
        </w:rPr>
        <w:t xml:space="preserve">, </w:t>
      </w:r>
      <w:r w:rsidR="007B7C04" w:rsidRPr="007957A7">
        <w:rPr>
          <w:rFonts w:asciiTheme="majorHAnsi" w:hAnsiTheme="majorHAnsi" w:cs="Arial"/>
          <w:b/>
          <w:sz w:val="22"/>
          <w:szCs w:val="22"/>
        </w:rPr>
        <w:t xml:space="preserve">Supplementary Figure </w:t>
      </w:r>
      <w:r w:rsidR="00031709">
        <w:rPr>
          <w:rFonts w:asciiTheme="majorHAnsi" w:hAnsiTheme="majorHAnsi" w:cs="Arial"/>
          <w:b/>
          <w:sz w:val="22"/>
          <w:szCs w:val="22"/>
        </w:rPr>
        <w:t>7</w:t>
      </w:r>
      <w:r w:rsidR="0093115D" w:rsidRPr="007957A7">
        <w:rPr>
          <w:rFonts w:asciiTheme="majorHAnsi" w:hAnsiTheme="majorHAnsi"/>
          <w:sz w:val="22"/>
          <w:szCs w:val="22"/>
        </w:rPr>
        <w:t>)</w:t>
      </w:r>
      <w:r w:rsidR="00F729C8" w:rsidRPr="007957A7">
        <w:rPr>
          <w:rFonts w:asciiTheme="majorHAnsi" w:hAnsiTheme="majorHAnsi"/>
          <w:sz w:val="22"/>
          <w:szCs w:val="22"/>
        </w:rPr>
        <w:t>.</w:t>
      </w:r>
      <w:r w:rsidR="0040321A" w:rsidRPr="007957A7">
        <w:rPr>
          <w:rFonts w:asciiTheme="majorHAnsi" w:hAnsiTheme="majorHAnsi"/>
          <w:sz w:val="22"/>
          <w:szCs w:val="22"/>
        </w:rPr>
        <w:t xml:space="preserve"> The </w:t>
      </w:r>
      <w:r w:rsidR="00930CA6" w:rsidRPr="007957A7">
        <w:rPr>
          <w:rFonts w:asciiTheme="majorHAnsi" w:hAnsiTheme="majorHAnsi"/>
          <w:sz w:val="22"/>
          <w:szCs w:val="22"/>
        </w:rPr>
        <w:t>colocalization</w:t>
      </w:r>
      <w:r w:rsidR="00241E0C" w:rsidRPr="007957A7">
        <w:rPr>
          <w:rFonts w:asciiTheme="majorHAnsi" w:hAnsiTheme="majorHAnsi"/>
          <w:sz w:val="22"/>
          <w:szCs w:val="22"/>
        </w:rPr>
        <w:t xml:space="preserve"> results for</w:t>
      </w:r>
      <w:r w:rsidR="00234B39" w:rsidRPr="007957A7">
        <w:rPr>
          <w:rFonts w:asciiTheme="majorHAnsi" w:hAnsiTheme="majorHAnsi"/>
          <w:sz w:val="22"/>
          <w:szCs w:val="22"/>
        </w:rPr>
        <w:t xml:space="preserve"> each gene </w:t>
      </w:r>
      <w:r w:rsidR="00241E0C" w:rsidRPr="007957A7">
        <w:rPr>
          <w:rFonts w:asciiTheme="majorHAnsi" w:hAnsiTheme="majorHAnsi"/>
          <w:sz w:val="22"/>
          <w:szCs w:val="22"/>
        </w:rPr>
        <w:t>are</w:t>
      </w:r>
      <w:r w:rsidR="00017E0E" w:rsidRPr="007957A7">
        <w:rPr>
          <w:rFonts w:asciiTheme="majorHAnsi" w:hAnsiTheme="majorHAnsi"/>
          <w:sz w:val="22"/>
          <w:szCs w:val="22"/>
        </w:rPr>
        <w:t xml:space="preserve"> </w:t>
      </w:r>
      <w:r w:rsidR="00241E0C" w:rsidRPr="007957A7">
        <w:rPr>
          <w:rFonts w:asciiTheme="majorHAnsi" w:hAnsiTheme="majorHAnsi"/>
          <w:sz w:val="22"/>
          <w:szCs w:val="22"/>
        </w:rPr>
        <w:t>markedly</w:t>
      </w:r>
      <w:r w:rsidR="00017E0E" w:rsidRPr="007957A7">
        <w:rPr>
          <w:rFonts w:asciiTheme="majorHAnsi" w:hAnsiTheme="majorHAnsi"/>
          <w:sz w:val="22"/>
          <w:szCs w:val="22"/>
        </w:rPr>
        <w:t xml:space="preserve"> </w:t>
      </w:r>
      <w:r w:rsidR="0040321A" w:rsidRPr="007957A7">
        <w:rPr>
          <w:rFonts w:asciiTheme="majorHAnsi" w:hAnsiTheme="majorHAnsi"/>
          <w:sz w:val="22"/>
          <w:szCs w:val="22"/>
        </w:rPr>
        <w:t>tissue-specific</w:t>
      </w:r>
      <w:r w:rsidR="00930CA6" w:rsidRPr="007957A7">
        <w:rPr>
          <w:rFonts w:asciiTheme="majorHAnsi" w:hAnsiTheme="majorHAnsi"/>
          <w:sz w:val="22"/>
          <w:szCs w:val="22"/>
        </w:rPr>
        <w:t xml:space="preserve"> </w:t>
      </w:r>
      <w:r w:rsidR="0040321A" w:rsidRPr="007957A7">
        <w:rPr>
          <w:rFonts w:asciiTheme="majorHAnsi" w:hAnsiTheme="majorHAnsi"/>
          <w:sz w:val="22"/>
          <w:szCs w:val="22"/>
        </w:rPr>
        <w:t>(</w:t>
      </w:r>
      <w:r w:rsidR="007B7C04" w:rsidRPr="007957A7">
        <w:rPr>
          <w:rFonts w:asciiTheme="majorHAnsi" w:hAnsiTheme="majorHAnsi"/>
          <w:b/>
          <w:bCs/>
          <w:sz w:val="22"/>
          <w:szCs w:val="22"/>
        </w:rPr>
        <w:t xml:space="preserve">Figure </w:t>
      </w:r>
      <w:r w:rsidR="00AC54EE">
        <w:rPr>
          <w:rFonts w:asciiTheme="majorHAnsi" w:hAnsiTheme="majorHAnsi"/>
          <w:b/>
          <w:bCs/>
          <w:sz w:val="22"/>
          <w:szCs w:val="22"/>
        </w:rPr>
        <w:t>2</w:t>
      </w:r>
      <w:r w:rsidR="000A7782">
        <w:rPr>
          <w:rFonts w:asciiTheme="majorHAnsi" w:hAnsiTheme="majorHAnsi"/>
          <w:b/>
          <w:bCs/>
          <w:sz w:val="22"/>
          <w:szCs w:val="22"/>
        </w:rPr>
        <w:t xml:space="preserve">, </w:t>
      </w:r>
      <w:r w:rsidR="000A7782">
        <w:rPr>
          <w:rFonts w:asciiTheme="majorHAnsi" w:hAnsiTheme="majorHAnsi" w:cs="Arial"/>
          <w:b/>
          <w:sz w:val="22"/>
          <w:szCs w:val="22"/>
        </w:rPr>
        <w:t xml:space="preserve">Supplementary Figure </w:t>
      </w:r>
      <w:r w:rsidR="00031709">
        <w:rPr>
          <w:rFonts w:asciiTheme="majorHAnsi" w:hAnsiTheme="majorHAnsi" w:cs="Arial"/>
          <w:b/>
          <w:sz w:val="22"/>
          <w:szCs w:val="22"/>
        </w:rPr>
        <w:t>8</w:t>
      </w:r>
      <w:r w:rsidR="0040321A" w:rsidRPr="007957A7">
        <w:rPr>
          <w:rFonts w:asciiTheme="majorHAnsi" w:hAnsiTheme="majorHAnsi"/>
          <w:sz w:val="22"/>
          <w:szCs w:val="22"/>
        </w:rPr>
        <w:t>)</w:t>
      </w:r>
      <w:r w:rsidR="00C87326" w:rsidRPr="007957A7">
        <w:rPr>
          <w:rFonts w:asciiTheme="majorHAnsi" w:hAnsiTheme="majorHAnsi"/>
          <w:sz w:val="22"/>
          <w:szCs w:val="22"/>
        </w:rPr>
        <w:t xml:space="preserve">. </w:t>
      </w:r>
      <w:r w:rsidR="00234B39" w:rsidRPr="007957A7">
        <w:rPr>
          <w:rFonts w:asciiTheme="majorHAnsi" w:hAnsiTheme="majorHAnsi"/>
          <w:sz w:val="22"/>
          <w:szCs w:val="22"/>
        </w:rPr>
        <w:t xml:space="preserve">In </w:t>
      </w:r>
      <w:r w:rsidR="003971BE" w:rsidRPr="007957A7">
        <w:rPr>
          <w:rFonts w:asciiTheme="majorHAnsi" w:hAnsiTheme="majorHAnsi"/>
          <w:i/>
          <w:sz w:val="22"/>
          <w:szCs w:val="22"/>
        </w:rPr>
        <w:t>ex-vivo</w:t>
      </w:r>
      <w:r w:rsidR="00234B39" w:rsidRPr="007957A7">
        <w:rPr>
          <w:rFonts w:asciiTheme="majorHAnsi" w:hAnsiTheme="majorHAnsi"/>
          <w:sz w:val="22"/>
          <w:szCs w:val="22"/>
        </w:rPr>
        <w:t xml:space="preserve"> samples, </w:t>
      </w:r>
      <w:r w:rsidR="00377881">
        <w:rPr>
          <w:rFonts w:asciiTheme="majorHAnsi" w:hAnsiTheme="majorHAnsi"/>
          <w:sz w:val="22"/>
          <w:szCs w:val="22"/>
        </w:rPr>
        <w:t xml:space="preserve">the </w:t>
      </w:r>
      <w:r w:rsidR="00234B39" w:rsidRPr="007957A7">
        <w:rPr>
          <w:rFonts w:asciiTheme="majorHAnsi" w:hAnsiTheme="majorHAnsi"/>
          <w:i/>
          <w:sz w:val="22"/>
          <w:szCs w:val="22"/>
        </w:rPr>
        <w:t>LEPR</w:t>
      </w:r>
      <w:r w:rsidR="00377881">
        <w:rPr>
          <w:rFonts w:asciiTheme="majorHAnsi" w:hAnsiTheme="majorHAnsi"/>
          <w:i/>
          <w:sz w:val="22"/>
          <w:szCs w:val="22"/>
        </w:rPr>
        <w:t>/</w:t>
      </w:r>
      <w:r w:rsidR="00234B39" w:rsidRPr="007957A7">
        <w:rPr>
          <w:rFonts w:asciiTheme="majorHAnsi" w:hAnsiTheme="majorHAnsi"/>
          <w:i/>
          <w:sz w:val="22"/>
          <w:szCs w:val="22"/>
        </w:rPr>
        <w:t>LEPROT</w:t>
      </w:r>
      <w:r w:rsidR="00234B39" w:rsidRPr="007957A7">
        <w:rPr>
          <w:rFonts w:asciiTheme="majorHAnsi" w:hAnsiTheme="majorHAnsi"/>
          <w:sz w:val="22"/>
          <w:szCs w:val="22"/>
        </w:rPr>
        <w:t xml:space="preserve"> varian</w:t>
      </w:r>
      <w:r w:rsidR="00377881">
        <w:rPr>
          <w:rFonts w:asciiTheme="majorHAnsi" w:hAnsiTheme="majorHAnsi"/>
          <w:sz w:val="22"/>
          <w:szCs w:val="22"/>
        </w:rPr>
        <w:t>t</w:t>
      </w:r>
      <w:r w:rsidR="00234B39" w:rsidRPr="007957A7">
        <w:rPr>
          <w:rFonts w:asciiTheme="majorHAnsi" w:hAnsiTheme="majorHAnsi"/>
          <w:sz w:val="22"/>
          <w:szCs w:val="22"/>
        </w:rPr>
        <w:t xml:space="preserve"> </w:t>
      </w:r>
      <w:r w:rsidR="00377881">
        <w:rPr>
          <w:rFonts w:asciiTheme="majorHAnsi" w:hAnsiTheme="majorHAnsi"/>
          <w:sz w:val="22"/>
          <w:szCs w:val="22"/>
        </w:rPr>
        <w:t>was</w:t>
      </w:r>
      <w:r w:rsidR="00377881" w:rsidRPr="007957A7">
        <w:rPr>
          <w:rFonts w:asciiTheme="majorHAnsi" w:hAnsiTheme="majorHAnsi"/>
          <w:sz w:val="22"/>
          <w:szCs w:val="22"/>
        </w:rPr>
        <w:t xml:space="preserve"> </w:t>
      </w:r>
      <w:r w:rsidR="00234B39" w:rsidRPr="007957A7">
        <w:rPr>
          <w:rFonts w:asciiTheme="majorHAnsi" w:hAnsiTheme="majorHAnsi"/>
          <w:sz w:val="22"/>
          <w:szCs w:val="22"/>
        </w:rPr>
        <w:t xml:space="preserve">in high LD with the top eQTLs </w:t>
      </w:r>
      <w:r w:rsidR="00377881">
        <w:rPr>
          <w:rFonts w:asciiTheme="majorHAnsi" w:hAnsiTheme="majorHAnsi"/>
          <w:sz w:val="22"/>
          <w:szCs w:val="22"/>
        </w:rPr>
        <w:t xml:space="preserve">of </w:t>
      </w:r>
      <w:r w:rsidR="00377881" w:rsidRPr="00635B9B">
        <w:rPr>
          <w:rFonts w:asciiTheme="majorHAnsi" w:hAnsiTheme="majorHAnsi"/>
          <w:i/>
          <w:sz w:val="22"/>
          <w:szCs w:val="22"/>
        </w:rPr>
        <w:t>LEPR</w:t>
      </w:r>
      <w:r w:rsidR="00377881">
        <w:rPr>
          <w:rFonts w:asciiTheme="majorHAnsi" w:hAnsiTheme="majorHAnsi"/>
          <w:sz w:val="22"/>
          <w:szCs w:val="22"/>
        </w:rPr>
        <w:t xml:space="preserve"> and </w:t>
      </w:r>
      <w:r w:rsidR="00377881" w:rsidRPr="00635B9B">
        <w:rPr>
          <w:rFonts w:asciiTheme="majorHAnsi" w:hAnsiTheme="majorHAnsi"/>
          <w:i/>
          <w:sz w:val="22"/>
          <w:szCs w:val="22"/>
        </w:rPr>
        <w:t>LEPROT</w:t>
      </w:r>
      <w:r w:rsidR="00377881">
        <w:rPr>
          <w:rFonts w:asciiTheme="majorHAnsi" w:hAnsiTheme="majorHAnsi"/>
          <w:sz w:val="22"/>
          <w:szCs w:val="22"/>
        </w:rPr>
        <w:t xml:space="preserve"> genes </w:t>
      </w:r>
      <w:r w:rsidR="00234B39" w:rsidRPr="007957A7">
        <w:rPr>
          <w:rFonts w:asciiTheme="majorHAnsi" w:hAnsiTheme="majorHAnsi"/>
          <w:sz w:val="22"/>
          <w:szCs w:val="22"/>
        </w:rPr>
        <w:t xml:space="preserve">in </w:t>
      </w:r>
      <w:r w:rsidR="00501439" w:rsidRPr="007957A7">
        <w:rPr>
          <w:rFonts w:asciiTheme="majorHAnsi" w:hAnsiTheme="majorHAnsi"/>
          <w:sz w:val="22"/>
          <w:szCs w:val="22"/>
        </w:rPr>
        <w:t>omental fat, subcutaneous fat and whole blood</w:t>
      </w:r>
      <w:r w:rsidR="00377881">
        <w:rPr>
          <w:rFonts w:asciiTheme="majorHAnsi" w:hAnsiTheme="majorHAnsi"/>
          <w:sz w:val="22"/>
          <w:szCs w:val="22"/>
        </w:rPr>
        <w:t xml:space="preserve"> </w:t>
      </w:r>
      <w:r w:rsidR="00E81F8A" w:rsidRPr="007957A7">
        <w:rPr>
          <w:rFonts w:asciiTheme="majorHAnsi" w:hAnsiTheme="majorHAnsi" w:cs="Arial"/>
          <w:sz w:val="22"/>
          <w:szCs w:val="22"/>
        </w:rPr>
        <w:t>(</w:t>
      </w:r>
      <w:r w:rsidR="00E81F8A" w:rsidRPr="007957A7">
        <w:rPr>
          <w:rFonts w:asciiTheme="majorHAnsi" w:hAnsiTheme="majorHAnsi" w:cs="Arial"/>
          <w:b/>
          <w:sz w:val="22"/>
          <w:szCs w:val="22"/>
        </w:rPr>
        <w:t>Supplementary Table 9)</w:t>
      </w:r>
      <w:r w:rsidR="00234B39" w:rsidRPr="007957A7">
        <w:rPr>
          <w:rFonts w:asciiTheme="majorHAnsi" w:hAnsiTheme="majorHAnsi"/>
          <w:sz w:val="22"/>
          <w:szCs w:val="22"/>
        </w:rPr>
        <w:t xml:space="preserve">. </w:t>
      </w:r>
      <w:r w:rsidR="00501439" w:rsidRPr="007957A7">
        <w:rPr>
          <w:rFonts w:asciiTheme="majorHAnsi" w:hAnsiTheme="majorHAnsi"/>
          <w:sz w:val="22"/>
          <w:szCs w:val="22"/>
        </w:rPr>
        <w:t xml:space="preserve">Direct lookup of </w:t>
      </w:r>
      <w:r w:rsidR="00501439" w:rsidRPr="007957A7">
        <w:rPr>
          <w:rFonts w:asciiTheme="majorHAnsi" w:hAnsiTheme="majorHAnsi"/>
          <w:i/>
          <w:sz w:val="22"/>
          <w:szCs w:val="22"/>
        </w:rPr>
        <w:t>LEPR/LEPROT</w:t>
      </w:r>
      <w:r w:rsidR="00501439" w:rsidRPr="007957A7">
        <w:rPr>
          <w:rFonts w:asciiTheme="majorHAnsi" w:hAnsiTheme="majorHAnsi"/>
          <w:sz w:val="22"/>
          <w:szCs w:val="22"/>
        </w:rPr>
        <w:t xml:space="preserve"> variant </w:t>
      </w:r>
      <w:r w:rsidR="003971BE" w:rsidRPr="007957A7">
        <w:rPr>
          <w:rFonts w:asciiTheme="majorHAnsi" w:hAnsiTheme="majorHAnsi"/>
          <w:sz w:val="22"/>
          <w:szCs w:val="22"/>
        </w:rPr>
        <w:t>i</w:t>
      </w:r>
      <w:r w:rsidR="00501439" w:rsidRPr="007957A7">
        <w:rPr>
          <w:rFonts w:asciiTheme="majorHAnsi" w:hAnsiTheme="majorHAnsi"/>
          <w:sz w:val="22"/>
          <w:szCs w:val="22"/>
        </w:rPr>
        <w:t xml:space="preserve">n eQTL data </w:t>
      </w:r>
      <w:r w:rsidR="003971BE" w:rsidRPr="007957A7">
        <w:rPr>
          <w:rFonts w:asciiTheme="majorHAnsi" w:hAnsiTheme="majorHAnsi"/>
          <w:sz w:val="22"/>
          <w:szCs w:val="22"/>
        </w:rPr>
        <w:t xml:space="preserve">indicated that </w:t>
      </w:r>
      <w:r w:rsidR="00501439" w:rsidRPr="007957A7">
        <w:rPr>
          <w:rFonts w:asciiTheme="majorHAnsi" w:hAnsiTheme="majorHAnsi"/>
          <w:sz w:val="22"/>
          <w:szCs w:val="22"/>
        </w:rPr>
        <w:t>the</w:t>
      </w:r>
      <w:r w:rsidR="00501439" w:rsidRPr="007957A7">
        <w:rPr>
          <w:rFonts w:asciiTheme="majorHAnsi" w:hAnsiTheme="majorHAnsi" w:cs="Calibri"/>
          <w:sz w:val="22"/>
          <w:szCs w:val="22"/>
        </w:rPr>
        <w:t xml:space="preserve"> G allele of this variant </w:t>
      </w:r>
      <w:r w:rsidR="006872A7" w:rsidRPr="007957A7">
        <w:rPr>
          <w:rFonts w:asciiTheme="majorHAnsi" w:hAnsiTheme="majorHAnsi" w:cs="Calibri"/>
          <w:sz w:val="22"/>
          <w:szCs w:val="22"/>
        </w:rPr>
        <w:t xml:space="preserve">that </w:t>
      </w:r>
      <w:r w:rsidR="00501439" w:rsidRPr="007957A7">
        <w:rPr>
          <w:rFonts w:asciiTheme="majorHAnsi" w:hAnsiTheme="majorHAnsi" w:cs="Calibri"/>
          <w:sz w:val="22"/>
          <w:szCs w:val="22"/>
        </w:rPr>
        <w:t>raised BMI-AP</w:t>
      </w:r>
      <w:r w:rsidR="006872A7" w:rsidRPr="007957A7">
        <w:rPr>
          <w:rFonts w:asciiTheme="majorHAnsi" w:hAnsiTheme="majorHAnsi" w:cs="Calibri"/>
          <w:sz w:val="22"/>
          <w:szCs w:val="22"/>
        </w:rPr>
        <w:t xml:space="preserve"> in our GWAS</w:t>
      </w:r>
      <w:r w:rsidR="00501439" w:rsidRPr="007957A7">
        <w:rPr>
          <w:rFonts w:asciiTheme="majorHAnsi" w:hAnsiTheme="majorHAnsi" w:cs="Calibri"/>
          <w:sz w:val="22"/>
          <w:szCs w:val="22"/>
        </w:rPr>
        <w:t xml:space="preserve">, up-regulated the NM017526 transcript of </w:t>
      </w:r>
      <w:r w:rsidR="00501439" w:rsidRPr="007957A7">
        <w:rPr>
          <w:rFonts w:asciiTheme="majorHAnsi" w:hAnsiTheme="majorHAnsi" w:cs="Calibri"/>
          <w:i/>
          <w:sz w:val="22"/>
          <w:szCs w:val="22"/>
        </w:rPr>
        <w:t>LEPROT</w:t>
      </w:r>
      <w:r w:rsidR="00501439" w:rsidRPr="007957A7">
        <w:rPr>
          <w:rFonts w:asciiTheme="majorHAnsi" w:hAnsiTheme="majorHAnsi" w:cs="Calibri"/>
          <w:sz w:val="22"/>
          <w:szCs w:val="22"/>
        </w:rPr>
        <w:t xml:space="preserve"> </w:t>
      </w:r>
      <w:r w:rsidR="003971BE" w:rsidRPr="007957A7">
        <w:rPr>
          <w:rFonts w:asciiTheme="majorHAnsi" w:hAnsiTheme="majorHAnsi" w:cs="Calibri"/>
          <w:sz w:val="22"/>
          <w:szCs w:val="22"/>
        </w:rPr>
        <w:t xml:space="preserve">and </w:t>
      </w:r>
      <w:r w:rsidR="00501439" w:rsidRPr="007957A7">
        <w:rPr>
          <w:rFonts w:asciiTheme="majorHAnsi" w:hAnsiTheme="majorHAnsi" w:cs="Calibri"/>
          <w:sz w:val="22"/>
          <w:szCs w:val="22"/>
        </w:rPr>
        <w:t xml:space="preserve">down regulated </w:t>
      </w:r>
      <w:r w:rsidR="00D364D2" w:rsidRPr="007957A7">
        <w:rPr>
          <w:rFonts w:asciiTheme="majorHAnsi" w:hAnsiTheme="majorHAnsi" w:cs="Calibri"/>
          <w:sz w:val="22"/>
          <w:szCs w:val="22"/>
        </w:rPr>
        <w:t xml:space="preserve">the </w:t>
      </w:r>
      <w:r w:rsidR="00501439" w:rsidRPr="007957A7">
        <w:rPr>
          <w:rFonts w:asciiTheme="majorHAnsi" w:hAnsiTheme="majorHAnsi" w:cs="Calibri"/>
          <w:sz w:val="22"/>
          <w:szCs w:val="22"/>
        </w:rPr>
        <w:t xml:space="preserve">AK023598 transcript </w:t>
      </w:r>
      <w:r w:rsidR="00D364D2" w:rsidRPr="007957A7">
        <w:rPr>
          <w:rFonts w:asciiTheme="majorHAnsi" w:hAnsiTheme="majorHAnsi" w:cs="Calibri"/>
          <w:sz w:val="22"/>
          <w:szCs w:val="22"/>
        </w:rPr>
        <w:t xml:space="preserve">from </w:t>
      </w:r>
      <w:r w:rsidR="00501439" w:rsidRPr="007957A7">
        <w:rPr>
          <w:rFonts w:asciiTheme="majorHAnsi" w:hAnsiTheme="majorHAnsi" w:cs="Calibri"/>
          <w:sz w:val="22"/>
          <w:szCs w:val="22"/>
        </w:rPr>
        <w:t>the same gene in adult tissues</w:t>
      </w:r>
      <w:r w:rsidR="00A77D16" w:rsidRPr="007957A7">
        <w:rPr>
          <w:rFonts w:asciiTheme="majorHAnsi" w:hAnsiTheme="majorHAnsi" w:cs="Calibri"/>
          <w:sz w:val="22"/>
          <w:szCs w:val="22"/>
        </w:rPr>
        <w:t xml:space="preserve"> </w:t>
      </w:r>
      <w:r w:rsidR="00501439" w:rsidRPr="007957A7">
        <w:rPr>
          <w:rFonts w:asciiTheme="majorHAnsi" w:hAnsiTheme="majorHAnsi" w:cs="Arial"/>
          <w:sz w:val="22"/>
          <w:szCs w:val="22"/>
        </w:rPr>
        <w:t>(</w:t>
      </w:r>
      <w:r w:rsidR="00501439" w:rsidRPr="007957A7">
        <w:rPr>
          <w:rFonts w:asciiTheme="majorHAnsi" w:hAnsiTheme="majorHAnsi" w:cs="Arial"/>
          <w:b/>
          <w:sz w:val="22"/>
          <w:szCs w:val="22"/>
        </w:rPr>
        <w:t>Supplementary Table 10)</w:t>
      </w:r>
      <w:r w:rsidR="00501439" w:rsidRPr="007957A7">
        <w:rPr>
          <w:rFonts w:asciiTheme="majorHAnsi" w:hAnsiTheme="majorHAnsi" w:cs="Calibri"/>
          <w:sz w:val="22"/>
          <w:szCs w:val="22"/>
        </w:rPr>
        <w:t>. This observation was consistent across</w:t>
      </w:r>
      <w:r w:rsidR="00B37B1D">
        <w:rPr>
          <w:rFonts w:asciiTheme="majorHAnsi" w:hAnsiTheme="majorHAnsi" w:cs="Calibri"/>
          <w:sz w:val="22"/>
          <w:szCs w:val="22"/>
        </w:rPr>
        <w:t xml:space="preserve"> two</w:t>
      </w:r>
      <w:r w:rsidR="00501439" w:rsidRPr="007957A7">
        <w:rPr>
          <w:rFonts w:asciiTheme="majorHAnsi" w:hAnsiTheme="majorHAnsi" w:cs="Calibri"/>
          <w:sz w:val="22"/>
          <w:szCs w:val="22"/>
        </w:rPr>
        <w:t xml:space="preserve"> different eQTL studies and four tissues</w:t>
      </w:r>
      <w:r w:rsidR="00DC69C6">
        <w:rPr>
          <w:rFonts w:asciiTheme="majorHAnsi" w:hAnsiTheme="majorHAnsi" w:cs="Calibri"/>
          <w:sz w:val="22"/>
          <w:szCs w:val="22"/>
        </w:rPr>
        <w:t>,</w:t>
      </w:r>
      <w:r w:rsidR="00501439" w:rsidRPr="007957A7">
        <w:rPr>
          <w:rFonts w:asciiTheme="majorHAnsi" w:hAnsiTheme="majorHAnsi" w:cs="Calibri"/>
          <w:sz w:val="22"/>
          <w:szCs w:val="22"/>
        </w:rPr>
        <w:t xml:space="preserve"> suggesting the involvement of alternative splicing of a cassette exon. </w:t>
      </w:r>
      <w:r w:rsidR="00C87326" w:rsidRPr="007957A7">
        <w:rPr>
          <w:rFonts w:asciiTheme="majorHAnsi" w:hAnsiTheme="majorHAnsi"/>
          <w:sz w:val="22"/>
          <w:szCs w:val="22"/>
        </w:rPr>
        <w:t xml:space="preserve">The </w:t>
      </w:r>
      <w:r w:rsidR="0095419E" w:rsidRPr="007957A7">
        <w:rPr>
          <w:rFonts w:asciiTheme="majorHAnsi" w:hAnsiTheme="majorHAnsi"/>
          <w:i/>
          <w:sz w:val="22"/>
          <w:szCs w:val="22"/>
        </w:rPr>
        <w:t>LEPR/LEPROT</w:t>
      </w:r>
      <w:r w:rsidR="0095419E" w:rsidRPr="007957A7">
        <w:rPr>
          <w:rFonts w:asciiTheme="majorHAnsi" w:hAnsiTheme="majorHAnsi"/>
          <w:sz w:val="22"/>
          <w:szCs w:val="22"/>
        </w:rPr>
        <w:t xml:space="preserve"> </w:t>
      </w:r>
      <w:r w:rsidR="00C87326" w:rsidRPr="007957A7">
        <w:rPr>
          <w:rFonts w:asciiTheme="majorHAnsi" w:hAnsiTheme="majorHAnsi"/>
          <w:sz w:val="22"/>
          <w:szCs w:val="22"/>
        </w:rPr>
        <w:t xml:space="preserve">variant overlapped </w:t>
      </w:r>
      <w:r w:rsidR="00FC0F52" w:rsidRPr="007957A7">
        <w:rPr>
          <w:rFonts w:asciiTheme="majorHAnsi" w:hAnsiTheme="majorHAnsi"/>
          <w:sz w:val="22"/>
          <w:szCs w:val="22"/>
        </w:rPr>
        <w:t>DNA binding motif</w:t>
      </w:r>
      <w:r w:rsidR="00DC69C6">
        <w:rPr>
          <w:rFonts w:asciiTheme="majorHAnsi" w:hAnsiTheme="majorHAnsi"/>
          <w:sz w:val="22"/>
          <w:szCs w:val="22"/>
        </w:rPr>
        <w:t>s</w:t>
      </w:r>
      <w:r w:rsidR="00FC0F52" w:rsidRPr="007957A7">
        <w:rPr>
          <w:rFonts w:asciiTheme="majorHAnsi" w:hAnsiTheme="majorHAnsi"/>
          <w:sz w:val="22"/>
          <w:szCs w:val="22"/>
        </w:rPr>
        <w:t xml:space="preserve"> </w:t>
      </w:r>
      <w:r w:rsidR="00FC0F52">
        <w:rPr>
          <w:rFonts w:asciiTheme="majorHAnsi" w:hAnsiTheme="majorHAnsi"/>
          <w:sz w:val="22"/>
          <w:szCs w:val="22"/>
        </w:rPr>
        <w:t>of transcription factors,</w:t>
      </w:r>
      <w:r w:rsidR="00DC69C6">
        <w:rPr>
          <w:rFonts w:asciiTheme="majorHAnsi" w:hAnsiTheme="majorHAnsi"/>
          <w:sz w:val="22"/>
          <w:szCs w:val="22"/>
        </w:rPr>
        <w:t xml:space="preserve"> and</w:t>
      </w:r>
      <w:r w:rsidR="00FC0F52">
        <w:rPr>
          <w:rFonts w:asciiTheme="majorHAnsi" w:hAnsiTheme="majorHAnsi"/>
          <w:sz w:val="22"/>
          <w:szCs w:val="22"/>
        </w:rPr>
        <w:t xml:space="preserve"> </w:t>
      </w:r>
      <w:r w:rsidR="00C87326" w:rsidRPr="007957A7">
        <w:rPr>
          <w:rFonts w:asciiTheme="majorHAnsi" w:hAnsiTheme="majorHAnsi"/>
          <w:sz w:val="22"/>
          <w:szCs w:val="22"/>
        </w:rPr>
        <w:t>regulatory regions</w:t>
      </w:r>
      <w:r w:rsidR="00DC69C6">
        <w:rPr>
          <w:rFonts w:asciiTheme="majorHAnsi" w:hAnsiTheme="majorHAnsi"/>
          <w:sz w:val="22"/>
          <w:szCs w:val="22"/>
        </w:rPr>
        <w:t>,</w:t>
      </w:r>
      <w:r w:rsidR="00C87326" w:rsidRPr="007957A7">
        <w:rPr>
          <w:rFonts w:asciiTheme="majorHAnsi" w:hAnsiTheme="majorHAnsi"/>
          <w:sz w:val="22"/>
          <w:szCs w:val="22"/>
        </w:rPr>
        <w:t xml:space="preserve"> as well as enhancer and promoter histone marks</w:t>
      </w:r>
      <w:r w:rsidR="00501439" w:rsidRPr="007957A7">
        <w:rPr>
          <w:rFonts w:asciiTheme="majorHAnsi" w:hAnsiTheme="majorHAnsi"/>
          <w:sz w:val="22"/>
          <w:szCs w:val="22"/>
        </w:rPr>
        <w:t xml:space="preserve"> in multiple tissues </w:t>
      </w:r>
      <w:r w:rsidR="00501439" w:rsidRPr="007957A7">
        <w:rPr>
          <w:rFonts w:asciiTheme="majorHAnsi" w:hAnsiTheme="majorHAnsi" w:cs="Arial"/>
          <w:b/>
          <w:sz w:val="22"/>
          <w:szCs w:val="22"/>
        </w:rPr>
        <w:lastRenderedPageBreak/>
        <w:t xml:space="preserve">(Supplementary Figure </w:t>
      </w:r>
      <w:r w:rsidR="00031709">
        <w:rPr>
          <w:rFonts w:asciiTheme="majorHAnsi" w:hAnsiTheme="majorHAnsi" w:cs="Arial"/>
          <w:b/>
          <w:sz w:val="22"/>
          <w:szCs w:val="22"/>
        </w:rPr>
        <w:t>9</w:t>
      </w:r>
      <w:r w:rsidR="00501439" w:rsidRPr="007957A7">
        <w:rPr>
          <w:rFonts w:asciiTheme="majorHAnsi" w:hAnsiTheme="majorHAnsi" w:cs="Arial"/>
          <w:b/>
          <w:sz w:val="22"/>
          <w:szCs w:val="22"/>
        </w:rPr>
        <w:t>)</w:t>
      </w:r>
      <w:r w:rsidR="00501439" w:rsidRPr="007957A7">
        <w:rPr>
          <w:rFonts w:asciiTheme="majorHAnsi" w:hAnsiTheme="majorHAnsi"/>
          <w:sz w:val="22"/>
          <w:szCs w:val="22"/>
        </w:rPr>
        <w:t>.</w:t>
      </w:r>
      <w:r w:rsidR="00C87326" w:rsidRPr="007957A7">
        <w:rPr>
          <w:rFonts w:asciiTheme="majorHAnsi" w:hAnsiTheme="majorHAnsi"/>
          <w:sz w:val="22"/>
          <w:szCs w:val="22"/>
        </w:rPr>
        <w:t xml:space="preserve"> </w:t>
      </w:r>
      <w:r w:rsidR="00F50262" w:rsidRPr="007957A7">
        <w:rPr>
          <w:rFonts w:asciiTheme="majorHAnsi" w:hAnsiTheme="majorHAnsi"/>
          <w:sz w:val="22"/>
          <w:szCs w:val="22"/>
        </w:rPr>
        <w:t xml:space="preserve">In ALSPAC, </w:t>
      </w:r>
      <w:r w:rsidR="00FC0F52">
        <w:rPr>
          <w:rFonts w:asciiTheme="majorHAnsi" w:hAnsiTheme="majorHAnsi"/>
          <w:sz w:val="22"/>
          <w:szCs w:val="22"/>
        </w:rPr>
        <w:t xml:space="preserve">the </w:t>
      </w:r>
      <w:r w:rsidR="0051431A">
        <w:rPr>
          <w:rFonts w:asciiTheme="majorHAnsi" w:hAnsiTheme="majorHAnsi"/>
          <w:sz w:val="22"/>
          <w:szCs w:val="22"/>
        </w:rPr>
        <w:t xml:space="preserve">same </w:t>
      </w:r>
      <w:r w:rsidR="00FC0F52" w:rsidRPr="00DC69C6">
        <w:rPr>
          <w:rFonts w:asciiTheme="majorHAnsi" w:hAnsiTheme="majorHAnsi"/>
          <w:i/>
          <w:sz w:val="22"/>
          <w:szCs w:val="22"/>
        </w:rPr>
        <w:t>LEPR/LEPROT</w:t>
      </w:r>
      <w:r w:rsidR="0016721C" w:rsidRPr="007957A7">
        <w:rPr>
          <w:rFonts w:asciiTheme="majorHAnsi" w:hAnsiTheme="majorHAnsi"/>
          <w:sz w:val="22"/>
          <w:szCs w:val="22"/>
        </w:rPr>
        <w:t xml:space="preserve"> variant </w:t>
      </w:r>
      <w:r w:rsidR="00FC0F52" w:rsidRPr="007957A7">
        <w:rPr>
          <w:rFonts w:asciiTheme="majorHAnsi" w:hAnsiTheme="majorHAnsi"/>
          <w:sz w:val="22"/>
          <w:szCs w:val="22"/>
        </w:rPr>
        <w:t>w</w:t>
      </w:r>
      <w:r w:rsidR="00FC0F52">
        <w:rPr>
          <w:rFonts w:asciiTheme="majorHAnsi" w:hAnsiTheme="majorHAnsi"/>
          <w:sz w:val="22"/>
          <w:szCs w:val="22"/>
        </w:rPr>
        <w:t>as</w:t>
      </w:r>
      <w:r w:rsidR="00FC0F52" w:rsidRPr="007957A7">
        <w:rPr>
          <w:rFonts w:asciiTheme="majorHAnsi" w:hAnsiTheme="majorHAnsi"/>
          <w:sz w:val="22"/>
          <w:szCs w:val="22"/>
        </w:rPr>
        <w:t xml:space="preserve"> </w:t>
      </w:r>
      <w:r w:rsidR="0016721C" w:rsidRPr="007957A7">
        <w:rPr>
          <w:rFonts w:asciiTheme="majorHAnsi" w:hAnsiTheme="majorHAnsi"/>
          <w:sz w:val="22"/>
          <w:szCs w:val="22"/>
        </w:rPr>
        <w:t xml:space="preserve">associated with </w:t>
      </w:r>
      <w:r w:rsidR="00B25E28">
        <w:rPr>
          <w:rFonts w:asciiTheme="majorHAnsi" w:hAnsiTheme="majorHAnsi"/>
          <w:sz w:val="22"/>
          <w:szCs w:val="22"/>
        </w:rPr>
        <w:t xml:space="preserve">higher </w:t>
      </w:r>
      <w:r w:rsidR="003728C8">
        <w:rPr>
          <w:rFonts w:asciiTheme="majorHAnsi" w:hAnsiTheme="majorHAnsi"/>
          <w:sz w:val="22"/>
          <w:szCs w:val="22"/>
        </w:rPr>
        <w:t xml:space="preserve">DNA </w:t>
      </w:r>
      <w:r w:rsidR="0016721C" w:rsidRPr="007957A7">
        <w:rPr>
          <w:rFonts w:asciiTheme="majorHAnsi" w:hAnsiTheme="majorHAnsi"/>
          <w:sz w:val="22"/>
          <w:szCs w:val="22"/>
        </w:rPr>
        <w:t xml:space="preserve">methylation </w:t>
      </w:r>
      <w:r w:rsidR="00501439" w:rsidRPr="007957A7">
        <w:rPr>
          <w:rFonts w:asciiTheme="majorHAnsi" w:hAnsiTheme="majorHAnsi"/>
          <w:sz w:val="22"/>
          <w:szCs w:val="22"/>
        </w:rPr>
        <w:t xml:space="preserve">levels </w:t>
      </w:r>
      <w:r w:rsidR="0016721C" w:rsidRPr="007957A7">
        <w:rPr>
          <w:rFonts w:asciiTheme="majorHAnsi" w:hAnsiTheme="majorHAnsi"/>
          <w:sz w:val="22"/>
          <w:szCs w:val="22"/>
        </w:rPr>
        <w:t xml:space="preserve">of </w:t>
      </w:r>
      <w:r w:rsidR="00C236DC" w:rsidRPr="007957A7">
        <w:rPr>
          <w:rFonts w:asciiTheme="majorHAnsi" w:hAnsiTheme="majorHAnsi"/>
          <w:sz w:val="22"/>
          <w:szCs w:val="22"/>
        </w:rPr>
        <w:t xml:space="preserve">a </w:t>
      </w:r>
      <w:r w:rsidR="0016721C" w:rsidRPr="007957A7">
        <w:rPr>
          <w:rFonts w:asciiTheme="majorHAnsi" w:hAnsiTheme="majorHAnsi"/>
          <w:i/>
          <w:sz w:val="22"/>
          <w:szCs w:val="22"/>
        </w:rPr>
        <w:t>LEPR</w:t>
      </w:r>
      <w:r w:rsidR="00501439" w:rsidRPr="007957A7">
        <w:rPr>
          <w:rFonts w:asciiTheme="majorHAnsi" w:hAnsiTheme="majorHAnsi"/>
          <w:i/>
          <w:sz w:val="22"/>
          <w:szCs w:val="22"/>
        </w:rPr>
        <w:t xml:space="preserve"> </w:t>
      </w:r>
      <w:r w:rsidR="00501439" w:rsidRPr="007957A7">
        <w:rPr>
          <w:rFonts w:asciiTheme="majorHAnsi" w:hAnsiTheme="majorHAnsi"/>
          <w:sz w:val="22"/>
          <w:szCs w:val="22"/>
        </w:rPr>
        <w:t>intron</w:t>
      </w:r>
      <w:r w:rsidR="0016721C" w:rsidRPr="007957A7">
        <w:rPr>
          <w:rFonts w:asciiTheme="majorHAnsi" w:hAnsiTheme="majorHAnsi"/>
          <w:sz w:val="22"/>
          <w:szCs w:val="22"/>
        </w:rPr>
        <w:t xml:space="preserve"> </w:t>
      </w:r>
      <w:r w:rsidR="005E6BB8">
        <w:rPr>
          <w:rFonts w:asciiTheme="majorHAnsi" w:hAnsiTheme="majorHAnsi"/>
          <w:sz w:val="22"/>
          <w:szCs w:val="22"/>
        </w:rPr>
        <w:t xml:space="preserve">measured in </w:t>
      </w:r>
      <w:r w:rsidR="00FD2D10" w:rsidRPr="007957A7">
        <w:rPr>
          <w:rFonts w:asciiTheme="majorHAnsi" w:hAnsiTheme="majorHAnsi"/>
          <w:sz w:val="22"/>
          <w:szCs w:val="22"/>
        </w:rPr>
        <w:t xml:space="preserve">blood </w:t>
      </w:r>
      <w:r w:rsidR="005E6BB8">
        <w:rPr>
          <w:rFonts w:asciiTheme="majorHAnsi" w:hAnsiTheme="majorHAnsi"/>
          <w:sz w:val="22"/>
          <w:szCs w:val="22"/>
        </w:rPr>
        <w:t>samples taken</w:t>
      </w:r>
      <w:r w:rsidR="004F6D4E">
        <w:rPr>
          <w:rFonts w:asciiTheme="majorHAnsi" w:hAnsiTheme="majorHAnsi"/>
          <w:sz w:val="22"/>
          <w:szCs w:val="22"/>
        </w:rPr>
        <w:t xml:space="preserve"> </w:t>
      </w:r>
      <w:r w:rsidR="00A11A3E">
        <w:rPr>
          <w:rFonts w:asciiTheme="majorHAnsi" w:hAnsiTheme="majorHAnsi"/>
          <w:sz w:val="22"/>
          <w:szCs w:val="22"/>
        </w:rPr>
        <w:t>from mother and offspring. In particular, an association was found</w:t>
      </w:r>
      <w:r w:rsidR="005E6BB8">
        <w:rPr>
          <w:rFonts w:asciiTheme="majorHAnsi" w:hAnsiTheme="majorHAnsi"/>
          <w:sz w:val="22"/>
          <w:szCs w:val="22"/>
        </w:rPr>
        <w:t xml:space="preserve"> </w:t>
      </w:r>
      <w:r w:rsidR="0016721C" w:rsidRPr="007957A7">
        <w:rPr>
          <w:rFonts w:asciiTheme="majorHAnsi" w:hAnsiTheme="majorHAnsi"/>
          <w:sz w:val="22"/>
          <w:szCs w:val="22"/>
        </w:rPr>
        <w:t>during mother’s pregnancy</w:t>
      </w:r>
      <w:r w:rsidR="005E6BB8">
        <w:rPr>
          <w:rFonts w:asciiTheme="majorHAnsi" w:hAnsiTheme="majorHAnsi"/>
          <w:sz w:val="22"/>
          <w:szCs w:val="22"/>
        </w:rPr>
        <w:t>,</w:t>
      </w:r>
      <w:r w:rsidR="0016721C" w:rsidRPr="007957A7">
        <w:rPr>
          <w:rFonts w:asciiTheme="majorHAnsi" w:hAnsiTheme="majorHAnsi"/>
          <w:sz w:val="22"/>
          <w:szCs w:val="22"/>
        </w:rPr>
        <w:t xml:space="preserve"> </w:t>
      </w:r>
      <w:r w:rsidR="005E6BB8">
        <w:rPr>
          <w:rFonts w:asciiTheme="majorHAnsi" w:hAnsiTheme="majorHAnsi"/>
          <w:sz w:val="22"/>
          <w:szCs w:val="22"/>
        </w:rPr>
        <w:t xml:space="preserve">in </w:t>
      </w:r>
      <w:r w:rsidR="0016721C" w:rsidRPr="007957A7">
        <w:rPr>
          <w:rFonts w:asciiTheme="majorHAnsi" w:hAnsiTheme="majorHAnsi"/>
          <w:sz w:val="22"/>
          <w:szCs w:val="22"/>
        </w:rPr>
        <w:t>offspring’s adolescence</w:t>
      </w:r>
      <w:r w:rsidR="00C87326" w:rsidRPr="007957A7">
        <w:rPr>
          <w:rFonts w:asciiTheme="majorHAnsi" w:hAnsiTheme="majorHAnsi"/>
          <w:sz w:val="22"/>
          <w:szCs w:val="22"/>
        </w:rPr>
        <w:t>, but not</w:t>
      </w:r>
      <w:r w:rsidR="005E6BB8">
        <w:rPr>
          <w:rFonts w:asciiTheme="majorHAnsi" w:hAnsiTheme="majorHAnsi"/>
          <w:sz w:val="22"/>
          <w:szCs w:val="22"/>
        </w:rPr>
        <w:t xml:space="preserve"> </w:t>
      </w:r>
      <w:r w:rsidR="00DC69C6">
        <w:rPr>
          <w:rFonts w:asciiTheme="majorHAnsi" w:hAnsiTheme="majorHAnsi"/>
          <w:sz w:val="22"/>
          <w:szCs w:val="22"/>
        </w:rPr>
        <w:t>at</w:t>
      </w:r>
      <w:r w:rsidR="00DC69C6" w:rsidRPr="007957A7">
        <w:rPr>
          <w:rFonts w:asciiTheme="majorHAnsi" w:hAnsiTheme="majorHAnsi"/>
          <w:sz w:val="22"/>
          <w:szCs w:val="22"/>
        </w:rPr>
        <w:t xml:space="preserve"> </w:t>
      </w:r>
      <w:r w:rsidR="00501439" w:rsidRPr="007957A7">
        <w:rPr>
          <w:rFonts w:asciiTheme="majorHAnsi" w:hAnsiTheme="majorHAnsi"/>
          <w:sz w:val="22"/>
          <w:szCs w:val="22"/>
        </w:rPr>
        <w:t xml:space="preserve">offspring’s </w:t>
      </w:r>
      <w:r w:rsidR="00C87326" w:rsidRPr="007957A7">
        <w:rPr>
          <w:rFonts w:asciiTheme="majorHAnsi" w:hAnsiTheme="majorHAnsi"/>
          <w:sz w:val="22"/>
          <w:szCs w:val="22"/>
        </w:rPr>
        <w:t>birth</w:t>
      </w:r>
      <w:r w:rsidR="00FC0F52">
        <w:rPr>
          <w:rFonts w:asciiTheme="majorHAnsi" w:hAnsiTheme="majorHAnsi"/>
          <w:sz w:val="22"/>
          <w:szCs w:val="22"/>
        </w:rPr>
        <w:t xml:space="preserve">, </w:t>
      </w:r>
      <w:r w:rsidR="00DC69C6">
        <w:rPr>
          <w:rFonts w:asciiTheme="majorHAnsi" w:hAnsiTheme="majorHAnsi"/>
          <w:sz w:val="22"/>
          <w:szCs w:val="22"/>
        </w:rPr>
        <w:t xml:space="preserve">during </w:t>
      </w:r>
      <w:r w:rsidR="00FC0F52">
        <w:rPr>
          <w:rFonts w:asciiTheme="majorHAnsi" w:hAnsiTheme="majorHAnsi"/>
          <w:sz w:val="22"/>
          <w:szCs w:val="22"/>
        </w:rPr>
        <w:t>childhood</w:t>
      </w:r>
      <w:r w:rsidR="00C87326" w:rsidRPr="007957A7">
        <w:rPr>
          <w:rFonts w:asciiTheme="majorHAnsi" w:hAnsiTheme="majorHAnsi"/>
          <w:sz w:val="22"/>
          <w:szCs w:val="22"/>
        </w:rPr>
        <w:t xml:space="preserve"> </w:t>
      </w:r>
      <w:r w:rsidR="00017E0E" w:rsidRPr="007957A7">
        <w:rPr>
          <w:rFonts w:asciiTheme="majorHAnsi" w:hAnsiTheme="majorHAnsi"/>
          <w:sz w:val="22"/>
          <w:szCs w:val="22"/>
        </w:rPr>
        <w:t>or</w:t>
      </w:r>
      <w:r w:rsidR="005E6BB8">
        <w:rPr>
          <w:rFonts w:asciiTheme="majorHAnsi" w:hAnsiTheme="majorHAnsi"/>
          <w:sz w:val="22"/>
          <w:szCs w:val="22"/>
        </w:rPr>
        <w:t xml:space="preserve"> in</w:t>
      </w:r>
      <w:r w:rsidR="00017E0E" w:rsidRPr="007957A7">
        <w:rPr>
          <w:rFonts w:asciiTheme="majorHAnsi" w:hAnsiTheme="majorHAnsi"/>
          <w:sz w:val="22"/>
          <w:szCs w:val="22"/>
        </w:rPr>
        <w:t xml:space="preserve"> </w:t>
      </w:r>
      <w:r w:rsidR="00C87326" w:rsidRPr="007957A7">
        <w:rPr>
          <w:rFonts w:asciiTheme="majorHAnsi" w:hAnsiTheme="majorHAnsi"/>
          <w:sz w:val="22"/>
          <w:szCs w:val="22"/>
        </w:rPr>
        <w:t xml:space="preserve">mother’s </w:t>
      </w:r>
      <w:r w:rsidR="001C2F68">
        <w:rPr>
          <w:rFonts w:asciiTheme="majorHAnsi" w:hAnsiTheme="majorHAnsi"/>
          <w:sz w:val="22"/>
          <w:szCs w:val="22"/>
        </w:rPr>
        <w:t>middle</w:t>
      </w:r>
      <w:r w:rsidR="001C2F68" w:rsidRPr="007957A7">
        <w:rPr>
          <w:rFonts w:asciiTheme="majorHAnsi" w:hAnsiTheme="majorHAnsi"/>
          <w:sz w:val="22"/>
          <w:szCs w:val="22"/>
        </w:rPr>
        <w:t xml:space="preserve"> </w:t>
      </w:r>
      <w:r w:rsidR="00C87326" w:rsidRPr="007957A7">
        <w:rPr>
          <w:rFonts w:asciiTheme="majorHAnsi" w:hAnsiTheme="majorHAnsi"/>
          <w:sz w:val="22"/>
          <w:szCs w:val="22"/>
        </w:rPr>
        <w:t>age</w:t>
      </w:r>
      <w:r w:rsidR="005E0BE3" w:rsidRPr="006D40E1">
        <w:rPr>
          <w:rFonts w:asciiTheme="majorHAnsi" w:hAnsiTheme="majorHAnsi" w:cstheme="majorHAnsi"/>
          <w:sz w:val="22"/>
          <w:szCs w:val="22"/>
        </w:rPr>
        <w:fldChar w:fldCharType="begin">
          <w:fldData xml:space="preserve">PEVuZE5vdGU+PENpdGU+PEF1dGhvcj5HYXVudDwvQXV0aG9yPjxZZWFyPjIwMTY8L1llYXI+PFJl
Y051bT4xNzM8L1JlY051bT48RGlzcGxheVRleHQ+WzE3XTwvRGlzcGxheVRleHQ+PHJlY29yZD48
cmVjLW51bWJlcj4xNzM8L3JlYy1udW1iZXI+PGZvcmVpZ24ta2V5cz48a2V5IGFwcD0iRU4iIGRi
LWlkPSJ0dnpzeHRzcjFzdDB3OGV2OXgxcHAyenZmejIyeHI5YXM1dnYiIHRpbWVzdGFtcD0iMTUz
MzY1NTkyOSI+MTczPC9rZXk+PC9mb3JlaWduLWtleXM+PHJlZi10eXBlIG5hbWU9IkpvdXJuYWwg
QXJ0aWNsZSI+MTc8L3JlZi10eXBlPjxjb250cmlidXRvcnM+PGF1dGhvcnM+PGF1dGhvcj5HYXVu
dCwgVC4gUi48L2F1dGhvcj48YXV0aG9yPlNoaWhhYiwgSC4gQS48L2F1dGhvcj48YXV0aG9yPkhl
bWFuaSwgRy48L2F1dGhvcj48YXV0aG9yPk1pbiwgSi4gTC48L2F1dGhvcj48YXV0aG9yPldvb2R3
YXJkLCBHLjwvYXV0aG9yPjxhdXRob3I+THl0dGxldG9uLCBPLjwvYXV0aG9yPjxhdXRob3I+Wmhl
bmcsIEouPC9hdXRob3I+PGF1dGhvcj5EdWdnaXJhbGEsIEEuPC9hdXRob3I+PGF1dGhvcj5NY0Fy
ZGxlLCBXLiBMLjwvYXV0aG9yPjxhdXRob3I+SG8sIEsuPC9hdXRob3I+PGF1dGhvcj5SaW5nLCBT
LiBNLjwvYXV0aG9yPjxhdXRob3I+RXZhbnMsIEQuIE0uPC9hdXRob3I+PGF1dGhvcj5EYXZleSBT
bWl0aCwgRy48L2F1dGhvcj48YXV0aG9yPlJlbHRvbiwgQy4gTC48L2F1dGhvcj48L2F1dGhvcnM+
PC9jb250cmlidXRvcnM+PGF1dGgtYWRkcmVzcz5NUkMgSW50ZWdyYXRpdmUgRXBpZGVtaW9sb2d5
IFVuaXQgKElFVSkgJmFtcDsgU2Nob29sIG9mIFNvY2lhbCBhbmQgQ29tbXVuaXR5IE1lZGljaW5l
LCBVbml2ZXJzaXR5IG9mIEJyaXN0b2wsIE9ha2ZpZWxkIEhvdXNlLCBPYWtmaWVsZCBHcm92ZSwg
QnJpc3RvbCwgQlM4IDJCTiwgVUsuIHRvbS5nYXVudEBicmlzdG9sLmFjLnVrLiYjeEQ7TVJDIElu
dGVncmF0aXZlIEVwaWRlbWlvbG9neSBVbml0IChJRVUpICZhbXA7IFNjaG9vbCBvZiBTb2NpYWwg
YW5kIENvbW11bml0eSBNZWRpY2luZSwgVW5pdmVyc2l0eSBvZiBCcmlzdG9sLCBPYWtmaWVsZCBI
b3VzZSwgT2FrZmllbGQgR3JvdmUsIEJyaXN0b2wsIEJTOCAyQk4sIFVLLiYjeEQ7QXZvbiBMb25n
aXR1ZGluYWwgU3R1ZHkgb2YgUGFyZW50cyBhbmQgQ2hpbGRyZW4gKEFMU1BBQykgJmFtcDsgU2No
b29sIG9mIFNvY2lhbCBhbmQgQ29tbXVuaXR5IE1lZGljaW5lLCBVbml2ZXJzaXR5IG9mIEJyaXN0
b2wsIE9ha2ZpZWxkIEhvdXNlLCBPYWtmaWVsZCBHcm92ZSwgQnJpc3RvbCwgQlM4IDJCTiwgVUsu
JiN4RDtVbml2ZXJzaXR5IG9mIFF1ZWVuc2xhbmQgRGlhbWFudGluYSBJbnN0aXR1dGUsIFRyYW5z
bGF0aW9uYWwgUmVzZWFyY2ggSW5zdGl0dXRlLCBCcmlzYmFuZSwgNDEwMiwgQXVzdHJhbGlhLiYj
eEQ7SW5zdGl0dXRlIG9mIEdlbmV0aWMgTWVkaWNpbmUsIE5ld2Nhc3RsZSBVbml2ZXJzaXR5LCBO
ZXdjYXN0bGUgdXBvbiBUeW5lLCBORTEgN1JVLCBVSy48L2F1dGgtYWRkcmVzcz48dGl0bGVzPjx0
aXRsZT5TeXN0ZW1hdGljIGlkZW50aWZpY2F0aW9uIG9mIGdlbmV0aWMgaW5mbHVlbmNlcyBvbiBt
ZXRoeWxhdGlvbiBhY3Jvc3MgdGhlIGh1bWFuIGxpZmUgY291cnNlPC90aXRsZT48c2Vjb25kYXJ5
LXRpdGxlPkdlbm9tZSBCaW9sPC9zZWNvbmRhcnktdGl0bGU+PC90aXRsZXM+PHBlcmlvZGljYWw+
PGZ1bGwtdGl0bGU+R2Vub21lIEJpb2w8L2Z1bGwtdGl0bGU+PC9wZXJpb2RpY2FsPjxwYWdlcz42
MTwvcGFnZXM+PHZvbHVtZT4xNzwvdm9sdW1lPjxrZXl3b3Jkcz48a2V5d29yZD5BZG9sZXNjZW50
PC9rZXl3b3JkPjxrZXl3b3JkPkNoaWxkPC9rZXl3b3JkPjxrZXl3b3JkPkNoaWxkLCBQcmVzY2hv
b2w8L2tleXdvcmQ+PGtleXdvcmQ+Q3BHIElzbGFuZHM8L2tleXdvcmQ+PGtleXdvcmQ+RE5BLypi
bG9vZDwva2V5d29yZD48a2V5d29yZD4qRE5BIE1ldGh5bGF0aW9uPC9rZXl3b3JkPjxrZXl3b3Jk
PkRhdGFiYXNlcywgR2VuZXRpYzwva2V5d29yZD48a2V5d29yZD5FcGlnZW5lc2lzLCBHZW5ldGlj
PC9rZXl3b3JkPjxrZXl3b3JkPkZlbWFsZTwva2V5d29yZD48a2V5d29yZD5HZW5ldGljIEFzc29j
aWF0aW9uIFN0dWRpZXM8L2tleXdvcmQ+PGtleXdvcmQ+KkdlbmV0aWMgVmFyaWF0aW9uPC9rZXl3
b3JkPjxrZXl3b3JkPkh1bWFuczwva2V5d29yZD48a2V5d29yZD5JbmZhbnQsIE5ld2Jvcm48L2tl
eXdvcmQ+PGtleXdvcmQ+TWlkZGxlIEFnZWQ8L2tleXdvcmQ+PGtleXdvcmQ+UHJlZ25hbmN5PC9r
ZXl3b3JkPjxrZXl3b3JkPipRdWFudGl0YXRpdmUgVHJhaXQgTG9jaTwva2V5d29yZD48a2V5d29y
ZD5Db2hvcnQ8L2tleXdvcmQ+PGtleXdvcmQ+RE5BIG1ldGh5bGF0aW9uPC9rZXl3b3JkPjxrZXl3
b3JkPkdlbmV0aWMgYXNzb2NpYXRpb248L2tleXdvcmQ+PGtleXdvcmQ+TWV0aHlsYXRpb24gcXVh
bnRpdGF0aXZlIHRyYWl0IGxvY2k8L2tleXdvcmQ+PGtleXdvcmQ+bVFUTDwva2V5d29yZD48L2tl
eXdvcmRzPjxkYXRlcz48eWVhcj4yMDE2PC95ZWFyPjxwdWItZGF0ZXM+PGRhdGU+TWFyIDMxPC9k
YXRlPjwvcHViLWRhdGVzPjwvZGF0ZXM+PGlzYm4+MTQ3NC03NjBYIChFbGVjdHJvbmljKSYjeEQ7
MTQ3NC03NTk2IChMaW5raW5nKTwvaXNibj48YWNjZXNzaW9uLW51bT4yNzAzNjg4MDwvYWNjZXNz
aW9uLW51bT48dXJscz48cmVsYXRlZC11cmxzPjx1cmw+aHR0cHM6Ly93d3cubmNiaS5ubG0ubmlo
Lmdvdi9wdWJtZWQvMjcwMzY4ODA8L3VybD48L3JlbGF0ZWQtdXJscz48L3VybHM+PGN1c3RvbTI+
UE1DNDgxODQ2OTwvY3VzdG9tMj48ZWxlY3Ryb25pYy1yZXNvdXJjZS1udW0+MTAuMTE4Ni9zMTMw
NTktMDE2LTA5MjYtejwvZWxlY3Ryb25pYy1yZXNvdXJjZS1udW0+PC9yZWNvcmQ+PC9DaXRlPjwv
RW5kTm90ZT4A
</w:fldData>
        </w:fldChar>
      </w:r>
      <w:r w:rsidR="005E0BE3">
        <w:rPr>
          <w:rFonts w:asciiTheme="majorHAnsi" w:hAnsiTheme="majorHAnsi" w:cstheme="majorHAnsi"/>
          <w:sz w:val="22"/>
          <w:szCs w:val="22"/>
        </w:rPr>
        <w:instrText xml:space="preserve"> ADDIN EN.CITE </w:instrText>
      </w:r>
      <w:r w:rsidR="005E0BE3">
        <w:rPr>
          <w:rFonts w:asciiTheme="majorHAnsi" w:hAnsiTheme="majorHAnsi" w:cstheme="majorHAnsi"/>
          <w:sz w:val="22"/>
          <w:szCs w:val="22"/>
        </w:rPr>
        <w:fldChar w:fldCharType="begin">
          <w:fldData xml:space="preserve">PEVuZE5vdGU+PENpdGU+PEF1dGhvcj5HYXVudDwvQXV0aG9yPjxZZWFyPjIwMTY8L1llYXI+PFJl
Y051bT4xNzM8L1JlY051bT48RGlzcGxheVRleHQ+WzE3XTwvRGlzcGxheVRleHQ+PHJlY29yZD48
cmVjLW51bWJlcj4xNzM8L3JlYy1udW1iZXI+PGZvcmVpZ24ta2V5cz48a2V5IGFwcD0iRU4iIGRi
LWlkPSJ0dnpzeHRzcjFzdDB3OGV2OXgxcHAyenZmejIyeHI5YXM1dnYiIHRpbWVzdGFtcD0iMTUz
MzY1NTkyOSI+MTczPC9rZXk+PC9mb3JlaWduLWtleXM+PHJlZi10eXBlIG5hbWU9IkpvdXJuYWwg
QXJ0aWNsZSI+MTc8L3JlZi10eXBlPjxjb250cmlidXRvcnM+PGF1dGhvcnM+PGF1dGhvcj5HYXVu
dCwgVC4gUi48L2F1dGhvcj48YXV0aG9yPlNoaWhhYiwgSC4gQS48L2F1dGhvcj48YXV0aG9yPkhl
bWFuaSwgRy48L2F1dGhvcj48YXV0aG9yPk1pbiwgSi4gTC48L2F1dGhvcj48YXV0aG9yPldvb2R3
YXJkLCBHLjwvYXV0aG9yPjxhdXRob3I+THl0dGxldG9uLCBPLjwvYXV0aG9yPjxhdXRob3I+Wmhl
bmcsIEouPC9hdXRob3I+PGF1dGhvcj5EdWdnaXJhbGEsIEEuPC9hdXRob3I+PGF1dGhvcj5NY0Fy
ZGxlLCBXLiBMLjwvYXV0aG9yPjxhdXRob3I+SG8sIEsuPC9hdXRob3I+PGF1dGhvcj5SaW5nLCBT
LiBNLjwvYXV0aG9yPjxhdXRob3I+RXZhbnMsIEQuIE0uPC9hdXRob3I+PGF1dGhvcj5EYXZleSBT
bWl0aCwgRy48L2F1dGhvcj48YXV0aG9yPlJlbHRvbiwgQy4gTC48L2F1dGhvcj48L2F1dGhvcnM+
PC9jb250cmlidXRvcnM+PGF1dGgtYWRkcmVzcz5NUkMgSW50ZWdyYXRpdmUgRXBpZGVtaW9sb2d5
IFVuaXQgKElFVSkgJmFtcDsgU2Nob29sIG9mIFNvY2lhbCBhbmQgQ29tbXVuaXR5IE1lZGljaW5l
LCBVbml2ZXJzaXR5IG9mIEJyaXN0b2wsIE9ha2ZpZWxkIEhvdXNlLCBPYWtmaWVsZCBHcm92ZSwg
QnJpc3RvbCwgQlM4IDJCTiwgVUsuIHRvbS5nYXVudEBicmlzdG9sLmFjLnVrLiYjeEQ7TVJDIElu
dGVncmF0aXZlIEVwaWRlbWlvbG9neSBVbml0IChJRVUpICZhbXA7IFNjaG9vbCBvZiBTb2NpYWwg
YW5kIENvbW11bml0eSBNZWRpY2luZSwgVW5pdmVyc2l0eSBvZiBCcmlzdG9sLCBPYWtmaWVsZCBI
b3VzZSwgT2FrZmllbGQgR3JvdmUsIEJyaXN0b2wsIEJTOCAyQk4sIFVLLiYjeEQ7QXZvbiBMb25n
aXR1ZGluYWwgU3R1ZHkgb2YgUGFyZW50cyBhbmQgQ2hpbGRyZW4gKEFMU1BBQykgJmFtcDsgU2No
b29sIG9mIFNvY2lhbCBhbmQgQ29tbXVuaXR5IE1lZGljaW5lLCBVbml2ZXJzaXR5IG9mIEJyaXN0
b2wsIE9ha2ZpZWxkIEhvdXNlLCBPYWtmaWVsZCBHcm92ZSwgQnJpc3RvbCwgQlM4IDJCTiwgVUsu
JiN4RDtVbml2ZXJzaXR5IG9mIFF1ZWVuc2xhbmQgRGlhbWFudGluYSBJbnN0aXR1dGUsIFRyYW5z
bGF0aW9uYWwgUmVzZWFyY2ggSW5zdGl0dXRlLCBCcmlzYmFuZSwgNDEwMiwgQXVzdHJhbGlhLiYj
eEQ7SW5zdGl0dXRlIG9mIEdlbmV0aWMgTWVkaWNpbmUsIE5ld2Nhc3RsZSBVbml2ZXJzaXR5LCBO
ZXdjYXN0bGUgdXBvbiBUeW5lLCBORTEgN1JVLCBVSy48L2F1dGgtYWRkcmVzcz48dGl0bGVzPjx0
aXRsZT5TeXN0ZW1hdGljIGlkZW50aWZpY2F0aW9uIG9mIGdlbmV0aWMgaW5mbHVlbmNlcyBvbiBt
ZXRoeWxhdGlvbiBhY3Jvc3MgdGhlIGh1bWFuIGxpZmUgY291cnNlPC90aXRsZT48c2Vjb25kYXJ5
LXRpdGxlPkdlbm9tZSBCaW9sPC9zZWNvbmRhcnktdGl0bGU+PC90aXRsZXM+PHBlcmlvZGljYWw+
PGZ1bGwtdGl0bGU+R2Vub21lIEJpb2w8L2Z1bGwtdGl0bGU+PC9wZXJpb2RpY2FsPjxwYWdlcz42
MTwvcGFnZXM+PHZvbHVtZT4xNzwvdm9sdW1lPjxrZXl3b3Jkcz48a2V5d29yZD5BZG9sZXNjZW50
PC9rZXl3b3JkPjxrZXl3b3JkPkNoaWxkPC9rZXl3b3JkPjxrZXl3b3JkPkNoaWxkLCBQcmVzY2hv
b2w8L2tleXdvcmQ+PGtleXdvcmQ+Q3BHIElzbGFuZHM8L2tleXdvcmQ+PGtleXdvcmQ+RE5BLypi
bG9vZDwva2V5d29yZD48a2V5d29yZD4qRE5BIE1ldGh5bGF0aW9uPC9rZXl3b3JkPjxrZXl3b3Jk
PkRhdGFiYXNlcywgR2VuZXRpYzwva2V5d29yZD48a2V5d29yZD5FcGlnZW5lc2lzLCBHZW5ldGlj
PC9rZXl3b3JkPjxrZXl3b3JkPkZlbWFsZTwva2V5d29yZD48a2V5d29yZD5HZW5ldGljIEFzc29j
aWF0aW9uIFN0dWRpZXM8L2tleXdvcmQ+PGtleXdvcmQ+KkdlbmV0aWMgVmFyaWF0aW9uPC9rZXl3
b3JkPjxrZXl3b3JkPkh1bWFuczwva2V5d29yZD48a2V5d29yZD5JbmZhbnQsIE5ld2Jvcm48L2tl
eXdvcmQ+PGtleXdvcmQ+TWlkZGxlIEFnZWQ8L2tleXdvcmQ+PGtleXdvcmQ+UHJlZ25hbmN5PC9r
ZXl3b3JkPjxrZXl3b3JkPipRdWFudGl0YXRpdmUgVHJhaXQgTG9jaTwva2V5d29yZD48a2V5d29y
ZD5Db2hvcnQ8L2tleXdvcmQ+PGtleXdvcmQ+RE5BIG1ldGh5bGF0aW9uPC9rZXl3b3JkPjxrZXl3
b3JkPkdlbmV0aWMgYXNzb2NpYXRpb248L2tleXdvcmQ+PGtleXdvcmQ+TWV0aHlsYXRpb24gcXVh
bnRpdGF0aXZlIHRyYWl0IGxvY2k8L2tleXdvcmQ+PGtleXdvcmQ+bVFUTDwva2V5d29yZD48L2tl
eXdvcmRzPjxkYXRlcz48eWVhcj4yMDE2PC95ZWFyPjxwdWItZGF0ZXM+PGRhdGU+TWFyIDMxPC9k
YXRlPjwvcHViLWRhdGVzPjwvZGF0ZXM+PGlzYm4+MTQ3NC03NjBYIChFbGVjdHJvbmljKSYjeEQ7
MTQ3NC03NTk2IChMaW5raW5nKTwvaXNibj48YWNjZXNzaW9uLW51bT4yNzAzNjg4MDwvYWNjZXNz
aW9uLW51bT48dXJscz48cmVsYXRlZC11cmxzPjx1cmw+aHR0cHM6Ly93d3cubmNiaS5ubG0ubmlo
Lmdvdi9wdWJtZWQvMjcwMzY4ODA8L3VybD48L3JlbGF0ZWQtdXJscz48L3VybHM+PGN1c3RvbTI+
UE1DNDgxODQ2OTwvY3VzdG9tMj48ZWxlY3Ryb25pYy1yZXNvdXJjZS1udW0+MTAuMTE4Ni9zMTMw
NTktMDE2LTA5MjYtejwvZWxlY3Ryb25pYy1yZXNvdXJjZS1udW0+PC9yZWNvcmQ+PC9DaXRlPjwv
RW5kTm90ZT4A
</w:fldData>
        </w:fldChar>
      </w:r>
      <w:r w:rsidR="005E0BE3">
        <w:rPr>
          <w:rFonts w:asciiTheme="majorHAnsi" w:hAnsiTheme="majorHAnsi" w:cstheme="majorHAnsi"/>
          <w:sz w:val="22"/>
          <w:szCs w:val="22"/>
        </w:rPr>
        <w:instrText xml:space="preserve"> ADDIN EN.CITE.DATA </w:instrText>
      </w:r>
      <w:r w:rsidR="005E0BE3">
        <w:rPr>
          <w:rFonts w:asciiTheme="majorHAnsi" w:hAnsiTheme="majorHAnsi" w:cstheme="majorHAnsi"/>
          <w:sz w:val="22"/>
          <w:szCs w:val="22"/>
        </w:rPr>
      </w:r>
      <w:r w:rsidR="005E0BE3">
        <w:rPr>
          <w:rFonts w:asciiTheme="majorHAnsi" w:hAnsiTheme="majorHAnsi" w:cstheme="majorHAnsi"/>
          <w:sz w:val="22"/>
          <w:szCs w:val="22"/>
        </w:rPr>
        <w:fldChar w:fldCharType="end"/>
      </w:r>
      <w:r w:rsidR="005E0BE3" w:rsidRPr="006D40E1">
        <w:rPr>
          <w:rFonts w:asciiTheme="majorHAnsi" w:hAnsiTheme="majorHAnsi" w:cstheme="majorHAnsi"/>
          <w:sz w:val="22"/>
          <w:szCs w:val="22"/>
        </w:rPr>
      </w:r>
      <w:r w:rsidR="005E0BE3" w:rsidRPr="006D40E1">
        <w:rPr>
          <w:rFonts w:asciiTheme="majorHAnsi" w:hAnsiTheme="majorHAnsi" w:cstheme="majorHAnsi"/>
          <w:sz w:val="22"/>
          <w:szCs w:val="22"/>
        </w:rPr>
        <w:fldChar w:fldCharType="separate"/>
      </w:r>
      <w:r w:rsidR="005E0BE3">
        <w:rPr>
          <w:rFonts w:asciiTheme="majorHAnsi" w:hAnsiTheme="majorHAnsi" w:cstheme="majorHAnsi"/>
          <w:noProof/>
          <w:sz w:val="22"/>
          <w:szCs w:val="22"/>
        </w:rPr>
        <w:t>[</w:t>
      </w:r>
      <w:hyperlink w:anchor="_ENREF_17" w:tooltip="Gaunt, 2016 #173" w:history="1">
        <w:r w:rsidR="009C72D5">
          <w:rPr>
            <w:rFonts w:asciiTheme="majorHAnsi" w:hAnsiTheme="majorHAnsi" w:cstheme="majorHAnsi"/>
            <w:noProof/>
            <w:sz w:val="22"/>
            <w:szCs w:val="22"/>
          </w:rPr>
          <w:t>17</w:t>
        </w:r>
      </w:hyperlink>
      <w:r w:rsidR="005E0BE3">
        <w:rPr>
          <w:rFonts w:asciiTheme="majorHAnsi" w:hAnsiTheme="majorHAnsi" w:cstheme="majorHAnsi"/>
          <w:noProof/>
          <w:sz w:val="22"/>
          <w:szCs w:val="22"/>
        </w:rPr>
        <w:t>]</w:t>
      </w:r>
      <w:r w:rsidR="005E0BE3" w:rsidRPr="006D40E1">
        <w:rPr>
          <w:rFonts w:asciiTheme="majorHAnsi" w:hAnsiTheme="majorHAnsi" w:cstheme="majorHAnsi"/>
          <w:sz w:val="22"/>
          <w:szCs w:val="22"/>
        </w:rPr>
        <w:fldChar w:fldCharType="end"/>
      </w:r>
      <w:r w:rsidR="005E0BE3" w:rsidRPr="007957A7">
        <w:rPr>
          <w:rFonts w:asciiTheme="majorHAnsi" w:hAnsiTheme="majorHAnsi" w:cstheme="majorHAnsi"/>
          <w:sz w:val="22"/>
          <w:szCs w:val="22"/>
        </w:rPr>
        <w:t xml:space="preserve"> </w:t>
      </w:r>
      <w:r w:rsidR="00AA045F" w:rsidRPr="007957A7">
        <w:rPr>
          <w:rFonts w:asciiTheme="majorHAnsi" w:hAnsiTheme="majorHAnsi"/>
          <w:sz w:val="22"/>
          <w:szCs w:val="22"/>
        </w:rPr>
        <w:t>(</w:t>
      </w:r>
      <w:r w:rsidR="00AA045F" w:rsidRPr="007957A7">
        <w:rPr>
          <w:rFonts w:asciiTheme="majorHAnsi" w:hAnsiTheme="majorHAnsi"/>
          <w:b/>
          <w:sz w:val="22"/>
          <w:szCs w:val="22"/>
        </w:rPr>
        <w:t xml:space="preserve">Supplementary Table </w:t>
      </w:r>
      <w:r w:rsidR="00BC4D75" w:rsidRPr="007957A7">
        <w:rPr>
          <w:rFonts w:asciiTheme="majorHAnsi" w:hAnsiTheme="majorHAnsi"/>
          <w:b/>
          <w:sz w:val="22"/>
          <w:szCs w:val="22"/>
        </w:rPr>
        <w:t>11</w:t>
      </w:r>
      <w:r w:rsidR="00AA045F" w:rsidRPr="007957A7">
        <w:rPr>
          <w:rFonts w:asciiTheme="majorHAnsi" w:hAnsiTheme="majorHAnsi"/>
          <w:sz w:val="22"/>
          <w:szCs w:val="22"/>
        </w:rPr>
        <w:t>)</w:t>
      </w:r>
      <w:r w:rsidR="00B25E28">
        <w:rPr>
          <w:rFonts w:asciiTheme="majorHAnsi" w:hAnsiTheme="majorHAnsi"/>
          <w:sz w:val="22"/>
          <w:szCs w:val="22"/>
        </w:rPr>
        <w:t>.</w:t>
      </w:r>
      <w:r w:rsidR="00F45803">
        <w:rPr>
          <w:rFonts w:asciiTheme="majorHAnsi" w:hAnsiTheme="majorHAnsi"/>
          <w:sz w:val="22"/>
          <w:szCs w:val="22"/>
        </w:rPr>
        <w:t xml:space="preserve"> This observation might be consistent with the regulation of a </w:t>
      </w:r>
      <w:r w:rsidR="00A9134A">
        <w:rPr>
          <w:rFonts w:asciiTheme="majorHAnsi" w:hAnsiTheme="majorHAnsi"/>
          <w:sz w:val="22"/>
          <w:szCs w:val="22"/>
        </w:rPr>
        <w:t xml:space="preserve">constitutively expressed </w:t>
      </w:r>
      <w:r w:rsidR="00D65FB2">
        <w:rPr>
          <w:rFonts w:asciiTheme="majorHAnsi" w:hAnsiTheme="majorHAnsi"/>
          <w:sz w:val="22"/>
          <w:szCs w:val="22"/>
        </w:rPr>
        <w:t>transcript</w:t>
      </w:r>
      <w:r w:rsidR="0091245E">
        <w:rPr>
          <w:rFonts w:asciiTheme="majorHAnsi" w:hAnsiTheme="majorHAnsi"/>
          <w:sz w:val="22"/>
          <w:szCs w:val="22"/>
        </w:rPr>
        <w:t xml:space="preserve">, which is also supported </w:t>
      </w:r>
      <w:r w:rsidR="00CF6679">
        <w:rPr>
          <w:rFonts w:asciiTheme="majorHAnsi" w:hAnsiTheme="majorHAnsi"/>
          <w:sz w:val="22"/>
          <w:szCs w:val="22"/>
        </w:rPr>
        <w:t xml:space="preserve">by </w:t>
      </w:r>
      <w:r w:rsidR="00D938F5">
        <w:rPr>
          <w:rFonts w:asciiTheme="majorHAnsi" w:hAnsiTheme="majorHAnsi"/>
          <w:sz w:val="22"/>
          <w:szCs w:val="22"/>
        </w:rPr>
        <w:t>evidence that</w:t>
      </w:r>
      <w:r w:rsidR="00B25E28">
        <w:rPr>
          <w:rFonts w:asciiTheme="majorHAnsi" w:hAnsiTheme="majorHAnsi"/>
          <w:sz w:val="22"/>
          <w:szCs w:val="22"/>
        </w:rPr>
        <w:t xml:space="preserve"> </w:t>
      </w:r>
      <w:r w:rsidR="00D938F5">
        <w:rPr>
          <w:rFonts w:asciiTheme="majorHAnsi" w:hAnsiTheme="majorHAnsi"/>
          <w:sz w:val="22"/>
          <w:szCs w:val="22"/>
        </w:rPr>
        <w:t xml:space="preserve">lower </w:t>
      </w:r>
      <w:r w:rsidR="00377881" w:rsidRPr="00635B9B">
        <w:rPr>
          <w:rFonts w:asciiTheme="majorHAnsi" w:hAnsiTheme="majorHAnsi"/>
          <w:i/>
          <w:sz w:val="22"/>
          <w:szCs w:val="22"/>
        </w:rPr>
        <w:t>LEPR</w:t>
      </w:r>
      <w:r w:rsidR="00377881">
        <w:rPr>
          <w:rFonts w:asciiTheme="majorHAnsi" w:hAnsiTheme="majorHAnsi"/>
          <w:sz w:val="22"/>
          <w:szCs w:val="22"/>
        </w:rPr>
        <w:t xml:space="preserve"> intron </w:t>
      </w:r>
      <w:r w:rsidR="00832A6E">
        <w:rPr>
          <w:rFonts w:asciiTheme="majorHAnsi" w:hAnsiTheme="majorHAnsi"/>
          <w:sz w:val="22"/>
          <w:szCs w:val="22"/>
        </w:rPr>
        <w:t xml:space="preserve">DNA </w:t>
      </w:r>
      <w:r w:rsidR="00377881">
        <w:rPr>
          <w:rFonts w:asciiTheme="majorHAnsi" w:hAnsiTheme="majorHAnsi"/>
          <w:sz w:val="22"/>
          <w:szCs w:val="22"/>
        </w:rPr>
        <w:t xml:space="preserve">methylation levels </w:t>
      </w:r>
      <w:r w:rsidR="007D45F5">
        <w:rPr>
          <w:rFonts w:asciiTheme="majorHAnsi" w:hAnsiTheme="majorHAnsi"/>
          <w:sz w:val="22"/>
          <w:szCs w:val="22"/>
        </w:rPr>
        <w:t>we</w:t>
      </w:r>
      <w:r w:rsidR="00DC69C6">
        <w:rPr>
          <w:rFonts w:asciiTheme="majorHAnsi" w:hAnsiTheme="majorHAnsi"/>
          <w:sz w:val="22"/>
          <w:szCs w:val="22"/>
        </w:rPr>
        <w:t xml:space="preserve">re </w:t>
      </w:r>
      <w:r w:rsidR="00377881">
        <w:rPr>
          <w:rFonts w:asciiTheme="majorHAnsi" w:hAnsiTheme="majorHAnsi"/>
          <w:sz w:val="22"/>
          <w:szCs w:val="22"/>
        </w:rPr>
        <w:t>associated with higher serum leptin concentrations</w:t>
      </w:r>
      <w:r w:rsidR="004935A2">
        <w:rPr>
          <w:rFonts w:asciiTheme="majorHAnsi" w:hAnsiTheme="majorHAnsi"/>
          <w:sz w:val="22"/>
          <w:szCs w:val="22"/>
        </w:rPr>
        <w:fldChar w:fldCharType="begin"/>
      </w:r>
      <w:r w:rsidR="004935A2">
        <w:rPr>
          <w:rFonts w:asciiTheme="majorHAnsi" w:hAnsiTheme="majorHAnsi"/>
          <w:sz w:val="22"/>
          <w:szCs w:val="22"/>
        </w:rPr>
        <w:instrText xml:space="preserve"> ADDIN EN.CITE &lt;EndNote&gt;&lt;Cite&gt;&lt;Author&gt;Yousefi&lt;/Author&gt;&lt;Year&gt;2013&lt;/Year&gt;&lt;RecNum&gt;229&lt;/RecNum&gt;&lt;DisplayText&gt;[18]&lt;/DisplayText&gt;&lt;record&gt;&lt;rec-number&gt;229&lt;/rec-number&gt;&lt;foreign-keys&gt;&lt;key app="EN" db-id="tvzsxtsr1st0w8ev9x1pp2zvfz22xr9as5vv" timestamp="1540894047"&gt;229&lt;/key&gt;&lt;/foreign-keys&gt;&lt;ref-type name="Journal Article"&gt;17&lt;/ref-type&gt;&lt;contributors&gt;&lt;authors&gt;&lt;author&gt;Yousefi, M.&lt;/author&gt;&lt;author&gt;Karmaus, W.&lt;/author&gt;&lt;author&gt;Zhang, H.&lt;/author&gt;&lt;author&gt;Ewart, S.&lt;/author&gt;&lt;author&gt;Arshad, H.&lt;/author&gt;&lt;author&gt;Holloway, J. W.&lt;/author&gt;&lt;/authors&gt;&lt;/contributors&gt;&lt;auth-address&gt;Department of Epidemiology and Biostatistics, Arnold School of Public Health, University of South Carolina Columbia, SC, USA.&lt;/auth-address&gt;&lt;titles&gt;&lt;title&gt;The methylation of the LEPR/LEPROT genotype at the promoter and body regions influence concentrations of leptin in girls and BMI at age 18 years if their mother smoked during pregnancy&lt;/title&gt;&lt;secondary-title&gt;Int J Mol Epidemiol Genet&lt;/secondary-title&gt;&lt;/titles&gt;&lt;periodical&gt;&lt;full-title&gt;Int J Mol Epidemiol Genet&lt;/full-title&gt;&lt;/periodical&gt;&lt;pages&gt;86-100&lt;/pages&gt;&lt;volume&gt;4&lt;/volume&gt;&lt;number&gt;2&lt;/number&gt;&lt;keywords&gt;&lt;keyword&gt;Bmi&lt;/keyword&gt;&lt;keyword&gt;CpG sites&lt;/keyword&gt;&lt;keyword&gt;Lepr&lt;/keyword&gt;&lt;keyword&gt;Leprot&lt;/keyword&gt;&lt;keyword&gt;in utero smoking exposure&lt;/keyword&gt;&lt;keyword&gt;leptin&lt;/keyword&gt;&lt;keyword&gt;rs12059300&lt;/keyword&gt;&lt;/keywords&gt;&lt;dates&gt;&lt;year&gt;2013&lt;/year&gt;&lt;/dates&gt;&lt;isbn&gt;1948-1756 (Print)&amp;#xD;1948-1756 (Linking)&lt;/isbn&gt;&lt;accession-num&gt;23875062&lt;/accession-num&gt;&lt;urls&gt;&lt;related-urls&gt;&lt;url&gt;https://www.ncbi.nlm.nih.gov/pubmed/23875062&lt;/url&gt;&lt;/related-urls&gt;&lt;/urls&gt;&lt;custom2&gt;PMC3709113&lt;/custom2&gt;&lt;/record&gt;&lt;/Cite&gt;&lt;/EndNote&gt;</w:instrText>
      </w:r>
      <w:r w:rsidR="004935A2">
        <w:rPr>
          <w:rFonts w:asciiTheme="majorHAnsi" w:hAnsiTheme="majorHAnsi"/>
          <w:sz w:val="22"/>
          <w:szCs w:val="22"/>
        </w:rPr>
        <w:fldChar w:fldCharType="separate"/>
      </w:r>
      <w:r w:rsidR="004935A2">
        <w:rPr>
          <w:rFonts w:asciiTheme="majorHAnsi" w:hAnsiTheme="majorHAnsi"/>
          <w:noProof/>
          <w:sz w:val="22"/>
          <w:szCs w:val="22"/>
        </w:rPr>
        <w:t>[</w:t>
      </w:r>
      <w:hyperlink w:anchor="_ENREF_18" w:tooltip="Yousefi, 2013 #229" w:history="1">
        <w:r w:rsidR="009C72D5">
          <w:rPr>
            <w:rFonts w:asciiTheme="majorHAnsi" w:hAnsiTheme="majorHAnsi"/>
            <w:noProof/>
            <w:sz w:val="22"/>
            <w:szCs w:val="22"/>
          </w:rPr>
          <w:t>18</w:t>
        </w:r>
      </w:hyperlink>
      <w:r w:rsidR="004935A2">
        <w:rPr>
          <w:rFonts w:asciiTheme="majorHAnsi" w:hAnsiTheme="majorHAnsi"/>
          <w:noProof/>
          <w:sz w:val="22"/>
          <w:szCs w:val="22"/>
        </w:rPr>
        <w:t>]</w:t>
      </w:r>
      <w:r w:rsidR="004935A2">
        <w:rPr>
          <w:rFonts w:asciiTheme="majorHAnsi" w:hAnsiTheme="majorHAnsi"/>
          <w:sz w:val="22"/>
          <w:szCs w:val="22"/>
        </w:rPr>
        <w:fldChar w:fldCharType="end"/>
      </w:r>
      <w:r w:rsidR="004C1DC8" w:rsidRPr="007957A7">
        <w:rPr>
          <w:rFonts w:asciiTheme="majorHAnsi" w:hAnsiTheme="majorHAnsi"/>
          <w:sz w:val="22"/>
          <w:szCs w:val="22"/>
        </w:rPr>
        <w:t>.</w:t>
      </w:r>
      <w:r w:rsidR="00501439" w:rsidRPr="007957A7">
        <w:rPr>
          <w:rFonts w:asciiTheme="majorHAnsi" w:hAnsiTheme="majorHAnsi"/>
          <w:sz w:val="22"/>
          <w:szCs w:val="22"/>
        </w:rPr>
        <w:t xml:space="preserve"> </w:t>
      </w:r>
      <w:bookmarkStart w:id="3" w:name="__Fieldmark__14380_19144576711"/>
      <w:bookmarkStart w:id="4" w:name="__Fieldmark__14404_19144576711"/>
      <w:bookmarkStart w:id="5" w:name="__Fieldmark__14417_19144576711"/>
      <w:bookmarkStart w:id="6" w:name="__Fieldmark__14444_19144576711"/>
      <w:bookmarkStart w:id="7" w:name="__Fieldmark__14487_19144576711"/>
      <w:bookmarkStart w:id="8" w:name="__Fieldmark__14554_19144576711"/>
      <w:bookmarkEnd w:id="3"/>
      <w:bookmarkEnd w:id="4"/>
      <w:bookmarkEnd w:id="5"/>
      <w:bookmarkEnd w:id="6"/>
      <w:bookmarkEnd w:id="7"/>
      <w:bookmarkEnd w:id="8"/>
      <w:r w:rsidR="00FF5730" w:rsidRPr="007957A7">
        <w:rPr>
          <w:rFonts w:asciiTheme="majorHAnsi" w:hAnsiTheme="majorHAnsi"/>
          <w:sz w:val="22"/>
          <w:szCs w:val="22"/>
        </w:rPr>
        <w:t>Taken together</w:t>
      </w:r>
      <w:r w:rsidR="00E97DA1" w:rsidRPr="007957A7">
        <w:rPr>
          <w:rFonts w:asciiTheme="majorHAnsi" w:hAnsiTheme="majorHAnsi"/>
          <w:sz w:val="22"/>
          <w:szCs w:val="22"/>
        </w:rPr>
        <w:t>,</w:t>
      </w:r>
      <w:r w:rsidR="00FF5730" w:rsidRPr="007957A7">
        <w:rPr>
          <w:rFonts w:asciiTheme="majorHAnsi" w:hAnsiTheme="majorHAnsi"/>
          <w:sz w:val="22"/>
          <w:szCs w:val="22"/>
        </w:rPr>
        <w:t xml:space="preserve"> these results suggest that</w:t>
      </w:r>
      <w:r w:rsidR="00E97DA1" w:rsidRPr="007957A7">
        <w:rPr>
          <w:rFonts w:asciiTheme="majorHAnsi" w:hAnsiTheme="majorHAnsi"/>
          <w:sz w:val="22"/>
          <w:szCs w:val="22"/>
        </w:rPr>
        <w:t xml:space="preserve"> shared causal</w:t>
      </w:r>
      <w:r w:rsidR="00FF5730" w:rsidRPr="007957A7">
        <w:rPr>
          <w:rFonts w:asciiTheme="majorHAnsi" w:hAnsiTheme="majorHAnsi"/>
          <w:sz w:val="22"/>
          <w:szCs w:val="22"/>
        </w:rPr>
        <w:t xml:space="preserve"> variants in these loci</w:t>
      </w:r>
      <w:r w:rsidR="00E97DA1" w:rsidRPr="007957A7">
        <w:rPr>
          <w:rFonts w:asciiTheme="majorHAnsi" w:hAnsiTheme="majorHAnsi"/>
          <w:sz w:val="22"/>
          <w:szCs w:val="22"/>
        </w:rPr>
        <w:t xml:space="preserve"> </w:t>
      </w:r>
      <w:r w:rsidR="00D40C5C" w:rsidRPr="007957A7">
        <w:rPr>
          <w:rFonts w:asciiTheme="majorHAnsi" w:hAnsiTheme="majorHAnsi"/>
          <w:sz w:val="22"/>
          <w:szCs w:val="22"/>
        </w:rPr>
        <w:t>regulate BMI trajectory at adiposity peak</w:t>
      </w:r>
      <w:r w:rsidR="00567C9A" w:rsidRPr="007957A7">
        <w:rPr>
          <w:rFonts w:asciiTheme="majorHAnsi" w:hAnsiTheme="majorHAnsi"/>
          <w:sz w:val="22"/>
          <w:szCs w:val="22"/>
        </w:rPr>
        <w:t>,</w:t>
      </w:r>
      <w:r w:rsidR="00D40C5C" w:rsidRPr="007957A7">
        <w:rPr>
          <w:rFonts w:asciiTheme="majorHAnsi" w:hAnsiTheme="majorHAnsi"/>
          <w:sz w:val="22"/>
          <w:szCs w:val="22"/>
        </w:rPr>
        <w:t xml:space="preserve"> </w:t>
      </w:r>
      <w:r w:rsidR="00FF5730" w:rsidRPr="007957A7">
        <w:rPr>
          <w:rFonts w:asciiTheme="majorHAnsi" w:hAnsiTheme="majorHAnsi"/>
          <w:sz w:val="22"/>
          <w:szCs w:val="22"/>
        </w:rPr>
        <w:t xml:space="preserve">orchestrate changes in gene expression in </w:t>
      </w:r>
      <w:r w:rsidR="00062FCB">
        <w:rPr>
          <w:rFonts w:asciiTheme="majorHAnsi" w:hAnsiTheme="majorHAnsi"/>
          <w:sz w:val="22"/>
          <w:szCs w:val="22"/>
        </w:rPr>
        <w:t>different</w:t>
      </w:r>
      <w:r w:rsidR="00062FCB" w:rsidRPr="007957A7">
        <w:rPr>
          <w:rFonts w:asciiTheme="majorHAnsi" w:hAnsiTheme="majorHAnsi"/>
          <w:sz w:val="22"/>
          <w:szCs w:val="22"/>
        </w:rPr>
        <w:t xml:space="preserve"> </w:t>
      </w:r>
      <w:r w:rsidR="00FF5730" w:rsidRPr="007957A7">
        <w:rPr>
          <w:rFonts w:asciiTheme="majorHAnsi" w:hAnsiTheme="majorHAnsi"/>
          <w:sz w:val="22"/>
          <w:szCs w:val="22"/>
        </w:rPr>
        <w:t>tissues</w:t>
      </w:r>
      <w:r w:rsidR="00D40C5C" w:rsidRPr="007957A7">
        <w:rPr>
          <w:rFonts w:asciiTheme="majorHAnsi" w:hAnsiTheme="majorHAnsi"/>
          <w:sz w:val="22"/>
          <w:szCs w:val="22"/>
        </w:rPr>
        <w:t xml:space="preserve"> and</w:t>
      </w:r>
      <w:r w:rsidR="00FA325A" w:rsidRPr="007957A7">
        <w:rPr>
          <w:rFonts w:asciiTheme="majorHAnsi" w:hAnsiTheme="majorHAnsi"/>
          <w:sz w:val="22"/>
          <w:szCs w:val="22"/>
        </w:rPr>
        <w:t xml:space="preserve"> </w:t>
      </w:r>
      <w:r w:rsidR="00D40C5C" w:rsidRPr="007957A7">
        <w:rPr>
          <w:rFonts w:asciiTheme="majorHAnsi" w:hAnsiTheme="majorHAnsi"/>
          <w:sz w:val="22"/>
          <w:szCs w:val="22"/>
        </w:rPr>
        <w:t xml:space="preserve">modulate </w:t>
      </w:r>
      <w:r w:rsidR="00FA325A" w:rsidRPr="007957A7">
        <w:rPr>
          <w:rFonts w:asciiTheme="majorHAnsi" w:hAnsiTheme="majorHAnsi"/>
          <w:sz w:val="22"/>
          <w:szCs w:val="22"/>
        </w:rPr>
        <w:t xml:space="preserve">methylation </w:t>
      </w:r>
      <w:r w:rsidR="00567C9A" w:rsidRPr="007957A7">
        <w:rPr>
          <w:rFonts w:asciiTheme="majorHAnsi" w:hAnsiTheme="majorHAnsi"/>
          <w:sz w:val="22"/>
          <w:szCs w:val="22"/>
        </w:rPr>
        <w:t xml:space="preserve">of the </w:t>
      </w:r>
      <w:r w:rsidR="00876387" w:rsidRPr="007957A7">
        <w:rPr>
          <w:rFonts w:asciiTheme="majorHAnsi" w:hAnsiTheme="majorHAnsi"/>
          <w:sz w:val="22"/>
          <w:szCs w:val="22"/>
        </w:rPr>
        <w:t xml:space="preserve">nearest </w:t>
      </w:r>
      <w:r w:rsidR="00567C9A" w:rsidRPr="007957A7">
        <w:rPr>
          <w:rFonts w:asciiTheme="majorHAnsi" w:hAnsiTheme="majorHAnsi"/>
          <w:sz w:val="22"/>
          <w:szCs w:val="22"/>
        </w:rPr>
        <w:t xml:space="preserve">genes </w:t>
      </w:r>
      <w:r w:rsidR="00D40C5C" w:rsidRPr="007957A7">
        <w:rPr>
          <w:rFonts w:asciiTheme="majorHAnsi" w:hAnsiTheme="majorHAnsi"/>
          <w:sz w:val="22"/>
          <w:szCs w:val="22"/>
        </w:rPr>
        <w:t xml:space="preserve">during </w:t>
      </w:r>
      <w:r w:rsidR="00E81F8A" w:rsidRPr="007957A7">
        <w:rPr>
          <w:rFonts w:asciiTheme="majorHAnsi" w:hAnsiTheme="majorHAnsi"/>
          <w:sz w:val="22"/>
          <w:szCs w:val="22"/>
        </w:rPr>
        <w:t xml:space="preserve">mother’s pregnancy and </w:t>
      </w:r>
      <w:r w:rsidR="0095419E">
        <w:rPr>
          <w:rFonts w:asciiTheme="majorHAnsi" w:hAnsiTheme="majorHAnsi"/>
          <w:sz w:val="22"/>
          <w:szCs w:val="22"/>
        </w:rPr>
        <w:t xml:space="preserve">at </w:t>
      </w:r>
      <w:r w:rsidR="00FA325A" w:rsidRPr="007957A7">
        <w:rPr>
          <w:rFonts w:asciiTheme="majorHAnsi" w:hAnsiTheme="majorHAnsi"/>
          <w:sz w:val="22"/>
          <w:szCs w:val="22"/>
        </w:rPr>
        <w:t>specific development</w:t>
      </w:r>
      <w:r w:rsidR="0016721C" w:rsidRPr="007957A7">
        <w:rPr>
          <w:rFonts w:asciiTheme="majorHAnsi" w:hAnsiTheme="majorHAnsi"/>
          <w:sz w:val="22"/>
          <w:szCs w:val="22"/>
        </w:rPr>
        <w:t>al</w:t>
      </w:r>
      <w:r w:rsidR="00FA325A" w:rsidRPr="007957A7">
        <w:rPr>
          <w:rFonts w:asciiTheme="majorHAnsi" w:hAnsiTheme="majorHAnsi"/>
          <w:sz w:val="22"/>
          <w:szCs w:val="22"/>
        </w:rPr>
        <w:t xml:space="preserve"> </w:t>
      </w:r>
      <w:r w:rsidR="00C236DC" w:rsidRPr="007957A7">
        <w:rPr>
          <w:rFonts w:asciiTheme="majorHAnsi" w:hAnsiTheme="majorHAnsi"/>
          <w:sz w:val="22"/>
          <w:szCs w:val="22"/>
        </w:rPr>
        <w:t xml:space="preserve">stages of </w:t>
      </w:r>
      <w:r w:rsidR="006872A7" w:rsidRPr="007957A7">
        <w:rPr>
          <w:rFonts w:asciiTheme="majorHAnsi" w:hAnsiTheme="majorHAnsi"/>
          <w:sz w:val="22"/>
          <w:szCs w:val="22"/>
        </w:rPr>
        <w:t xml:space="preserve">the </w:t>
      </w:r>
      <w:r w:rsidR="00C236DC" w:rsidRPr="007957A7">
        <w:rPr>
          <w:rFonts w:asciiTheme="majorHAnsi" w:hAnsiTheme="majorHAnsi"/>
          <w:sz w:val="22"/>
          <w:szCs w:val="22"/>
        </w:rPr>
        <w:t>offspring</w:t>
      </w:r>
      <w:r w:rsidR="00E97DA1" w:rsidRPr="007957A7">
        <w:rPr>
          <w:rFonts w:asciiTheme="majorHAnsi" w:hAnsiTheme="majorHAnsi"/>
          <w:sz w:val="22"/>
          <w:szCs w:val="22"/>
        </w:rPr>
        <w:t>.</w:t>
      </w:r>
    </w:p>
    <w:p w14:paraId="228A7C1E" w14:textId="4E46049A" w:rsidR="00027905" w:rsidRDefault="00027905" w:rsidP="00027905">
      <w:pPr>
        <w:spacing w:after="0"/>
        <w:jc w:val="both"/>
        <w:rPr>
          <w:rFonts w:asciiTheme="majorHAnsi" w:hAnsiTheme="majorHAnsi"/>
          <w:b/>
          <w:sz w:val="22"/>
          <w:szCs w:val="22"/>
        </w:rPr>
      </w:pPr>
      <w:r w:rsidRPr="00744D2C">
        <w:rPr>
          <w:rFonts w:asciiTheme="majorHAnsi" w:hAnsiTheme="majorHAnsi"/>
          <w:b/>
          <w:sz w:val="22"/>
          <w:szCs w:val="22"/>
        </w:rPr>
        <w:t>Genetic</w:t>
      </w:r>
      <w:r w:rsidR="0069310E">
        <w:rPr>
          <w:rFonts w:asciiTheme="majorHAnsi" w:hAnsiTheme="majorHAnsi"/>
          <w:b/>
          <w:sz w:val="22"/>
          <w:szCs w:val="22"/>
        </w:rPr>
        <w:t xml:space="preserve"> </w:t>
      </w:r>
      <w:r w:rsidR="00B252AD">
        <w:rPr>
          <w:rFonts w:asciiTheme="majorHAnsi" w:hAnsiTheme="majorHAnsi"/>
          <w:b/>
          <w:sz w:val="22"/>
          <w:szCs w:val="22"/>
        </w:rPr>
        <w:t>determinants</w:t>
      </w:r>
      <w:r w:rsidRPr="00744D2C">
        <w:rPr>
          <w:rFonts w:asciiTheme="majorHAnsi" w:hAnsiTheme="majorHAnsi"/>
          <w:b/>
          <w:sz w:val="22"/>
          <w:szCs w:val="22"/>
        </w:rPr>
        <w:t xml:space="preserve"> of</w:t>
      </w:r>
      <w:r w:rsidR="00B561DE">
        <w:rPr>
          <w:rFonts w:asciiTheme="majorHAnsi" w:hAnsiTheme="majorHAnsi"/>
          <w:b/>
          <w:sz w:val="22"/>
          <w:szCs w:val="22"/>
        </w:rPr>
        <w:t xml:space="preserve"> adult</w:t>
      </w:r>
      <w:r w:rsidRPr="00744D2C">
        <w:rPr>
          <w:rFonts w:asciiTheme="majorHAnsi" w:hAnsiTheme="majorHAnsi"/>
          <w:b/>
          <w:sz w:val="22"/>
          <w:szCs w:val="22"/>
        </w:rPr>
        <w:t xml:space="preserve"> </w:t>
      </w:r>
      <w:r>
        <w:rPr>
          <w:rFonts w:asciiTheme="majorHAnsi" w:hAnsiTheme="majorHAnsi"/>
          <w:b/>
          <w:sz w:val="22"/>
          <w:szCs w:val="22"/>
        </w:rPr>
        <w:t xml:space="preserve">BMI overlap with </w:t>
      </w:r>
      <w:r w:rsidR="00DC69C6">
        <w:rPr>
          <w:rFonts w:asciiTheme="majorHAnsi" w:hAnsiTheme="majorHAnsi"/>
          <w:b/>
          <w:sz w:val="22"/>
          <w:szCs w:val="22"/>
        </w:rPr>
        <w:t xml:space="preserve">those determining </w:t>
      </w:r>
      <w:r>
        <w:rPr>
          <w:rFonts w:asciiTheme="majorHAnsi" w:hAnsiTheme="majorHAnsi"/>
          <w:b/>
          <w:sz w:val="22"/>
          <w:szCs w:val="22"/>
        </w:rPr>
        <w:t xml:space="preserve">adiposity rebound </w:t>
      </w:r>
      <w:r w:rsidRPr="00744D2C">
        <w:rPr>
          <w:rFonts w:asciiTheme="majorHAnsi" w:hAnsiTheme="majorHAnsi"/>
          <w:b/>
          <w:sz w:val="22"/>
          <w:szCs w:val="22"/>
        </w:rPr>
        <w:t>but not adiposity peak</w:t>
      </w:r>
    </w:p>
    <w:p w14:paraId="40EE5FD4" w14:textId="706A369E" w:rsidR="000614E3" w:rsidRPr="007957A7" w:rsidRDefault="00DC69C6" w:rsidP="00635B9B">
      <w:pPr>
        <w:spacing w:before="240"/>
        <w:jc w:val="both"/>
        <w:rPr>
          <w:rFonts w:asciiTheme="majorHAnsi" w:hAnsiTheme="majorHAnsi" w:cs="Arial"/>
          <w:sz w:val="22"/>
          <w:szCs w:val="22"/>
        </w:rPr>
      </w:pPr>
      <w:r>
        <w:rPr>
          <w:rFonts w:asciiTheme="majorHAnsi" w:hAnsiTheme="majorHAnsi" w:cs="Arial"/>
          <w:sz w:val="22"/>
          <w:szCs w:val="22"/>
        </w:rPr>
        <w:t xml:space="preserve">In our study, </w:t>
      </w:r>
      <w:r w:rsidR="00E16AD9">
        <w:rPr>
          <w:rFonts w:asciiTheme="majorHAnsi" w:hAnsiTheme="majorHAnsi" w:cs="Arial"/>
          <w:sz w:val="22"/>
          <w:szCs w:val="22"/>
        </w:rPr>
        <w:t xml:space="preserve">Age-AR and BMI-AR have moderate to very strong genetic correlations with adult BMI and other adult adiposity-related phenotypes, but BMI-AP </w:t>
      </w:r>
      <w:r>
        <w:rPr>
          <w:rFonts w:asciiTheme="majorHAnsi" w:hAnsiTheme="majorHAnsi" w:cs="Arial"/>
          <w:sz w:val="22"/>
          <w:szCs w:val="22"/>
        </w:rPr>
        <w:t xml:space="preserve">does </w:t>
      </w:r>
      <w:r w:rsidR="00E16AD9">
        <w:rPr>
          <w:rFonts w:asciiTheme="majorHAnsi" w:hAnsiTheme="majorHAnsi" w:cs="Arial"/>
          <w:sz w:val="22"/>
          <w:szCs w:val="22"/>
        </w:rPr>
        <w:t>not</w:t>
      </w:r>
      <w:r w:rsidR="009C4F81">
        <w:rPr>
          <w:rFonts w:asciiTheme="majorHAnsi" w:hAnsiTheme="majorHAnsi" w:cs="Arial"/>
          <w:sz w:val="22"/>
          <w:szCs w:val="22"/>
        </w:rPr>
        <w:t xml:space="preserve"> (</w:t>
      </w:r>
      <w:r w:rsidR="009C4F81" w:rsidRPr="007957A7">
        <w:rPr>
          <w:rFonts w:asciiTheme="majorHAnsi" w:hAnsiTheme="majorHAnsi"/>
          <w:b/>
          <w:sz w:val="22"/>
          <w:szCs w:val="22"/>
        </w:rPr>
        <w:t xml:space="preserve">Figure </w:t>
      </w:r>
      <w:r w:rsidR="00AC54EE">
        <w:rPr>
          <w:rFonts w:asciiTheme="majorHAnsi" w:hAnsiTheme="majorHAnsi"/>
          <w:b/>
          <w:sz w:val="22"/>
          <w:szCs w:val="22"/>
        </w:rPr>
        <w:t>3</w:t>
      </w:r>
      <w:r w:rsidR="009C4F81">
        <w:rPr>
          <w:rFonts w:asciiTheme="majorHAnsi" w:hAnsiTheme="majorHAnsi" w:cs="Arial"/>
          <w:sz w:val="22"/>
          <w:szCs w:val="22"/>
        </w:rPr>
        <w:t>,</w:t>
      </w:r>
      <w:r w:rsidR="009C4F81" w:rsidRPr="007957A7">
        <w:rPr>
          <w:rFonts w:asciiTheme="majorHAnsi" w:hAnsiTheme="majorHAnsi" w:cs="Arial"/>
          <w:sz w:val="22"/>
          <w:szCs w:val="22"/>
        </w:rPr>
        <w:t xml:space="preserve"> </w:t>
      </w:r>
      <w:r w:rsidR="009C4F81" w:rsidRPr="007957A7">
        <w:rPr>
          <w:rFonts w:asciiTheme="majorHAnsi" w:hAnsiTheme="majorHAnsi"/>
          <w:b/>
          <w:sz w:val="22"/>
          <w:szCs w:val="22"/>
        </w:rPr>
        <w:t>Supplementary Table 15</w:t>
      </w:r>
      <w:r w:rsidR="009C4F81">
        <w:rPr>
          <w:rFonts w:asciiTheme="majorHAnsi" w:hAnsiTheme="majorHAnsi"/>
          <w:b/>
          <w:sz w:val="22"/>
          <w:szCs w:val="22"/>
        </w:rPr>
        <w:t>, Online Methods</w:t>
      </w:r>
      <w:r w:rsidR="009C4F81">
        <w:rPr>
          <w:rFonts w:asciiTheme="majorHAnsi" w:hAnsiTheme="majorHAnsi" w:cs="Arial"/>
          <w:sz w:val="22"/>
          <w:szCs w:val="22"/>
        </w:rPr>
        <w:t>)</w:t>
      </w:r>
      <w:r w:rsidR="00E16AD9">
        <w:rPr>
          <w:rFonts w:asciiTheme="majorHAnsi" w:hAnsiTheme="majorHAnsi" w:cs="Arial"/>
          <w:sz w:val="22"/>
          <w:szCs w:val="22"/>
        </w:rPr>
        <w:t>.</w:t>
      </w:r>
      <w:r w:rsidR="00A77100">
        <w:rPr>
          <w:rFonts w:asciiTheme="majorHAnsi" w:hAnsiTheme="majorHAnsi" w:cs="Arial"/>
          <w:sz w:val="22"/>
          <w:szCs w:val="22"/>
        </w:rPr>
        <w:t xml:space="preserve"> </w:t>
      </w:r>
      <w:r w:rsidR="007F4C38" w:rsidRPr="007957A7">
        <w:rPr>
          <w:rFonts w:asciiTheme="majorHAnsi" w:hAnsiTheme="majorHAnsi" w:cs="Arial"/>
          <w:sz w:val="22"/>
          <w:szCs w:val="22"/>
        </w:rPr>
        <w:t>Age and BMI at adiposity rebound</w:t>
      </w:r>
      <w:r w:rsidR="003C0D94" w:rsidRPr="007957A7">
        <w:rPr>
          <w:rFonts w:asciiTheme="majorHAnsi" w:hAnsiTheme="majorHAnsi" w:cs="Arial"/>
          <w:sz w:val="22"/>
          <w:szCs w:val="22"/>
        </w:rPr>
        <w:t xml:space="preserve"> </w:t>
      </w:r>
      <w:r w:rsidR="00364115" w:rsidRPr="007957A7">
        <w:rPr>
          <w:rFonts w:asciiTheme="majorHAnsi" w:hAnsiTheme="majorHAnsi" w:cs="Arial"/>
          <w:sz w:val="22"/>
          <w:szCs w:val="22"/>
        </w:rPr>
        <w:t>had</w:t>
      </w:r>
      <w:r w:rsidR="00591A02" w:rsidRPr="007957A7">
        <w:rPr>
          <w:rFonts w:asciiTheme="majorHAnsi" w:hAnsiTheme="majorHAnsi" w:cs="Arial"/>
          <w:sz w:val="22"/>
          <w:szCs w:val="22"/>
        </w:rPr>
        <w:t xml:space="preserve"> </w:t>
      </w:r>
      <w:r w:rsidR="008F0374" w:rsidRPr="007957A7">
        <w:rPr>
          <w:rFonts w:asciiTheme="majorHAnsi" w:hAnsiTheme="majorHAnsi" w:cs="Arial"/>
          <w:sz w:val="22"/>
          <w:szCs w:val="22"/>
        </w:rPr>
        <w:t>genetic</w:t>
      </w:r>
      <w:r w:rsidR="00591A02" w:rsidRPr="007957A7">
        <w:rPr>
          <w:rFonts w:asciiTheme="majorHAnsi" w:hAnsiTheme="majorHAnsi" w:cs="Arial"/>
          <w:sz w:val="22"/>
          <w:szCs w:val="22"/>
        </w:rPr>
        <w:t xml:space="preserve"> </w:t>
      </w:r>
      <w:r w:rsidR="008F0374" w:rsidRPr="007957A7">
        <w:rPr>
          <w:rFonts w:asciiTheme="majorHAnsi" w:hAnsiTheme="majorHAnsi" w:cs="Arial"/>
          <w:sz w:val="22"/>
          <w:szCs w:val="22"/>
        </w:rPr>
        <w:t>correlations</w:t>
      </w:r>
      <w:r w:rsidR="00591A02" w:rsidRPr="007957A7">
        <w:rPr>
          <w:rFonts w:asciiTheme="majorHAnsi" w:hAnsiTheme="majorHAnsi" w:cs="Arial"/>
          <w:sz w:val="22"/>
          <w:szCs w:val="22"/>
        </w:rPr>
        <w:t xml:space="preserve"> </w:t>
      </w:r>
      <w:r w:rsidR="00364115" w:rsidRPr="007957A7">
        <w:rPr>
          <w:rFonts w:asciiTheme="majorHAnsi" w:hAnsiTheme="majorHAnsi" w:cs="Arial"/>
          <w:sz w:val="22"/>
          <w:szCs w:val="22"/>
        </w:rPr>
        <w:t>with</w:t>
      </w:r>
      <w:r w:rsidR="00591A02" w:rsidRPr="007957A7">
        <w:rPr>
          <w:rFonts w:asciiTheme="majorHAnsi" w:hAnsiTheme="majorHAnsi" w:cs="Arial"/>
          <w:sz w:val="22"/>
          <w:szCs w:val="22"/>
        </w:rPr>
        <w:t xml:space="preserve"> </w:t>
      </w:r>
      <w:r w:rsidR="00364115" w:rsidRPr="007957A7">
        <w:rPr>
          <w:rFonts w:asciiTheme="majorHAnsi" w:hAnsiTheme="majorHAnsi" w:cs="Arial"/>
          <w:sz w:val="22"/>
          <w:szCs w:val="22"/>
        </w:rPr>
        <w:t>multiple</w:t>
      </w:r>
      <w:r w:rsidR="00591A02" w:rsidRPr="007957A7">
        <w:rPr>
          <w:rFonts w:asciiTheme="majorHAnsi" w:hAnsiTheme="majorHAnsi" w:cs="Arial"/>
          <w:sz w:val="22"/>
          <w:szCs w:val="22"/>
        </w:rPr>
        <w:t xml:space="preserve"> </w:t>
      </w:r>
      <w:r w:rsidR="00364115" w:rsidRPr="007957A7">
        <w:rPr>
          <w:rFonts w:asciiTheme="majorHAnsi" w:hAnsiTheme="majorHAnsi" w:cs="Arial"/>
          <w:sz w:val="22"/>
          <w:szCs w:val="22"/>
        </w:rPr>
        <w:t>(&gt;4)</w:t>
      </w:r>
      <w:r w:rsidR="00591A02" w:rsidRPr="007957A7">
        <w:rPr>
          <w:rFonts w:asciiTheme="majorHAnsi" w:hAnsiTheme="majorHAnsi" w:cs="Arial"/>
          <w:sz w:val="22"/>
          <w:szCs w:val="22"/>
        </w:rPr>
        <w:t xml:space="preserve"> </w:t>
      </w:r>
      <w:r w:rsidR="003C0D94" w:rsidRPr="007957A7">
        <w:rPr>
          <w:rFonts w:asciiTheme="majorHAnsi" w:hAnsiTheme="majorHAnsi" w:cs="Arial"/>
          <w:sz w:val="22"/>
          <w:szCs w:val="22"/>
        </w:rPr>
        <w:t xml:space="preserve">adult </w:t>
      </w:r>
      <w:r w:rsidR="008F0374" w:rsidRPr="007957A7">
        <w:rPr>
          <w:rFonts w:asciiTheme="majorHAnsi" w:hAnsiTheme="majorHAnsi" w:cs="Arial"/>
          <w:sz w:val="22"/>
          <w:szCs w:val="22"/>
        </w:rPr>
        <w:t>complex</w:t>
      </w:r>
      <w:r w:rsidR="00591A02" w:rsidRPr="007957A7">
        <w:rPr>
          <w:rFonts w:asciiTheme="majorHAnsi" w:hAnsiTheme="majorHAnsi" w:cs="Arial"/>
          <w:sz w:val="22"/>
          <w:szCs w:val="22"/>
        </w:rPr>
        <w:t xml:space="preserve"> </w:t>
      </w:r>
      <w:r w:rsidR="003C0D94" w:rsidRPr="007957A7">
        <w:rPr>
          <w:rFonts w:asciiTheme="majorHAnsi" w:hAnsiTheme="majorHAnsi" w:cs="Arial"/>
          <w:sz w:val="22"/>
          <w:szCs w:val="22"/>
        </w:rPr>
        <w:t>phenotypes</w:t>
      </w:r>
      <w:r w:rsidR="00E16AD9">
        <w:rPr>
          <w:rFonts w:asciiTheme="majorHAnsi" w:hAnsiTheme="majorHAnsi" w:cs="Arial"/>
          <w:sz w:val="22"/>
          <w:szCs w:val="22"/>
        </w:rPr>
        <w:t>, including</w:t>
      </w:r>
      <w:r w:rsidR="00591A02" w:rsidRPr="007957A7">
        <w:rPr>
          <w:rFonts w:asciiTheme="majorHAnsi" w:hAnsiTheme="majorHAnsi" w:cs="Arial"/>
          <w:sz w:val="22"/>
          <w:szCs w:val="22"/>
        </w:rPr>
        <w:t xml:space="preserve"> </w:t>
      </w:r>
      <w:r w:rsidR="002F0084">
        <w:rPr>
          <w:rFonts w:asciiTheme="majorHAnsi" w:hAnsiTheme="majorHAnsi" w:cs="Arial"/>
          <w:sz w:val="22"/>
          <w:szCs w:val="22"/>
        </w:rPr>
        <w:t>a</w:t>
      </w:r>
      <w:r w:rsidR="002F0084" w:rsidRPr="007957A7">
        <w:rPr>
          <w:rFonts w:asciiTheme="majorHAnsi" w:hAnsiTheme="majorHAnsi" w:cs="Arial"/>
          <w:sz w:val="22"/>
          <w:szCs w:val="22"/>
        </w:rPr>
        <w:t xml:space="preserve">dult </w:t>
      </w:r>
      <w:r w:rsidR="00CE7E6D" w:rsidRPr="007957A7">
        <w:rPr>
          <w:rFonts w:asciiTheme="majorHAnsi" w:hAnsiTheme="majorHAnsi" w:cs="Arial"/>
          <w:sz w:val="22"/>
          <w:szCs w:val="22"/>
        </w:rPr>
        <w:t xml:space="preserve">waist circumference </w:t>
      </w:r>
      <w:r w:rsidR="002F0084">
        <w:rPr>
          <w:rFonts w:asciiTheme="majorHAnsi" w:hAnsiTheme="majorHAnsi" w:cs="Arial"/>
          <w:sz w:val="22"/>
          <w:szCs w:val="22"/>
        </w:rPr>
        <w:t>(</w:t>
      </w:r>
      <w:r w:rsidR="002F0084" w:rsidRPr="007957A7">
        <w:rPr>
          <w:rFonts w:asciiTheme="majorHAnsi" w:hAnsiTheme="majorHAnsi" w:cs="Arial"/>
          <w:sz w:val="22"/>
          <w:szCs w:val="22"/>
        </w:rPr>
        <w:t>Age-AR r</w:t>
      </w:r>
      <w:r w:rsidR="002F0084" w:rsidRPr="007957A7">
        <w:rPr>
          <w:rFonts w:asciiTheme="majorHAnsi" w:hAnsiTheme="majorHAnsi" w:cs="Arial"/>
          <w:sz w:val="22"/>
          <w:szCs w:val="22"/>
          <w:vertAlign w:val="subscript"/>
        </w:rPr>
        <w:t>g</w:t>
      </w:r>
      <w:r w:rsidR="002F0084" w:rsidRPr="007957A7">
        <w:rPr>
          <w:rFonts w:asciiTheme="majorHAnsi" w:hAnsiTheme="majorHAnsi" w:cs="Arial"/>
          <w:sz w:val="22"/>
          <w:szCs w:val="22"/>
        </w:rPr>
        <w:t>=−0.62</w:t>
      </w:r>
      <w:r w:rsidR="002F0084">
        <w:rPr>
          <w:rFonts w:asciiTheme="majorHAnsi" w:hAnsiTheme="majorHAnsi" w:cs="Arial"/>
          <w:sz w:val="22"/>
          <w:szCs w:val="22"/>
        </w:rPr>
        <w:t>,</w:t>
      </w:r>
      <w:r w:rsidR="00CE7E6D" w:rsidRPr="007957A7">
        <w:rPr>
          <w:rFonts w:asciiTheme="majorHAnsi" w:hAnsiTheme="majorHAnsi" w:cs="Arial"/>
          <w:sz w:val="22"/>
          <w:szCs w:val="22"/>
        </w:rPr>
        <w:t xml:space="preserve"> BMI</w:t>
      </w:r>
      <w:r w:rsidR="00252C9C" w:rsidRPr="007957A7">
        <w:rPr>
          <w:rFonts w:asciiTheme="majorHAnsi" w:hAnsiTheme="majorHAnsi" w:cs="Arial"/>
          <w:sz w:val="22"/>
          <w:szCs w:val="22"/>
        </w:rPr>
        <w:t>-AR</w:t>
      </w:r>
      <w:r w:rsidR="00CE7E6D" w:rsidRPr="007957A7">
        <w:rPr>
          <w:rFonts w:asciiTheme="majorHAnsi" w:hAnsiTheme="majorHAnsi" w:cs="Arial"/>
          <w:sz w:val="22"/>
          <w:szCs w:val="22"/>
        </w:rPr>
        <w:t xml:space="preserve"> r</w:t>
      </w:r>
      <w:r w:rsidR="00CE7E6D" w:rsidRPr="007957A7">
        <w:rPr>
          <w:rFonts w:asciiTheme="majorHAnsi" w:hAnsiTheme="majorHAnsi" w:cs="Arial"/>
          <w:sz w:val="22"/>
          <w:szCs w:val="22"/>
          <w:vertAlign w:val="subscript"/>
        </w:rPr>
        <w:t>g</w:t>
      </w:r>
      <w:r w:rsidR="00CE7E6D" w:rsidRPr="007957A7">
        <w:rPr>
          <w:rFonts w:asciiTheme="majorHAnsi" w:hAnsiTheme="majorHAnsi" w:cs="Arial"/>
          <w:sz w:val="22"/>
          <w:szCs w:val="22"/>
        </w:rPr>
        <w:t>=0.48)</w:t>
      </w:r>
      <w:r w:rsidR="002F0084">
        <w:rPr>
          <w:rFonts w:asciiTheme="majorHAnsi" w:hAnsiTheme="majorHAnsi" w:cs="Arial"/>
          <w:sz w:val="22"/>
          <w:szCs w:val="22"/>
        </w:rPr>
        <w:t xml:space="preserve">, </w:t>
      </w:r>
      <w:r w:rsidR="00B252AD">
        <w:rPr>
          <w:rFonts w:asciiTheme="majorHAnsi" w:hAnsiTheme="majorHAnsi" w:cs="Arial"/>
          <w:sz w:val="22"/>
          <w:szCs w:val="22"/>
        </w:rPr>
        <w:t>and a</w:t>
      </w:r>
      <w:r w:rsidR="0056248C" w:rsidRPr="007957A7">
        <w:rPr>
          <w:rFonts w:asciiTheme="majorHAnsi" w:hAnsiTheme="majorHAnsi" w:cs="Arial"/>
          <w:sz w:val="22"/>
          <w:szCs w:val="22"/>
        </w:rPr>
        <w:t>dult</w:t>
      </w:r>
      <w:r w:rsidR="009D142A" w:rsidRPr="007957A7">
        <w:rPr>
          <w:rFonts w:asciiTheme="majorHAnsi" w:hAnsiTheme="majorHAnsi" w:cs="Arial"/>
          <w:sz w:val="22"/>
          <w:szCs w:val="22"/>
        </w:rPr>
        <w:t xml:space="preserve"> body fat</w:t>
      </w:r>
      <w:r w:rsidR="0056248C" w:rsidRPr="007957A7">
        <w:rPr>
          <w:rFonts w:asciiTheme="majorHAnsi" w:hAnsiTheme="majorHAnsi" w:cs="Arial"/>
          <w:sz w:val="22"/>
          <w:szCs w:val="22"/>
        </w:rPr>
        <w:t xml:space="preserve"> percentage</w:t>
      </w:r>
      <w:r w:rsidR="009D142A" w:rsidRPr="007957A7">
        <w:rPr>
          <w:rFonts w:asciiTheme="majorHAnsi" w:hAnsiTheme="majorHAnsi" w:cs="Arial"/>
          <w:sz w:val="22"/>
          <w:szCs w:val="22"/>
        </w:rPr>
        <w:t xml:space="preserve"> </w:t>
      </w:r>
      <w:r w:rsidR="002F0084">
        <w:rPr>
          <w:rFonts w:asciiTheme="majorHAnsi" w:hAnsiTheme="majorHAnsi" w:cs="Arial"/>
          <w:sz w:val="22"/>
          <w:szCs w:val="22"/>
        </w:rPr>
        <w:t>(</w:t>
      </w:r>
      <w:r w:rsidR="00252C9C" w:rsidRPr="007957A7">
        <w:rPr>
          <w:rFonts w:asciiTheme="majorHAnsi" w:hAnsiTheme="majorHAnsi" w:cs="Arial"/>
          <w:sz w:val="22"/>
          <w:szCs w:val="22"/>
        </w:rPr>
        <w:t xml:space="preserve">Age-AR </w:t>
      </w:r>
      <w:r w:rsidR="009D142A" w:rsidRPr="007957A7">
        <w:rPr>
          <w:rFonts w:asciiTheme="majorHAnsi" w:hAnsiTheme="majorHAnsi" w:cs="Arial"/>
          <w:sz w:val="22"/>
          <w:szCs w:val="22"/>
        </w:rPr>
        <w:t>r</w:t>
      </w:r>
      <w:r w:rsidR="009D142A" w:rsidRPr="007957A7">
        <w:rPr>
          <w:rFonts w:asciiTheme="majorHAnsi" w:hAnsiTheme="majorHAnsi" w:cs="Arial"/>
          <w:sz w:val="22"/>
          <w:szCs w:val="22"/>
          <w:vertAlign w:val="subscript"/>
        </w:rPr>
        <w:t>g</w:t>
      </w:r>
      <w:r w:rsidR="009D142A" w:rsidRPr="007957A7">
        <w:rPr>
          <w:rFonts w:asciiTheme="majorHAnsi" w:hAnsiTheme="majorHAnsi" w:cs="Arial"/>
          <w:sz w:val="22"/>
          <w:szCs w:val="22"/>
        </w:rPr>
        <w:t>=−0.49,</w:t>
      </w:r>
      <w:r w:rsidR="002F0084">
        <w:rPr>
          <w:rFonts w:asciiTheme="majorHAnsi" w:hAnsiTheme="majorHAnsi" w:cs="Arial"/>
          <w:sz w:val="22"/>
          <w:szCs w:val="22"/>
        </w:rPr>
        <w:t xml:space="preserve"> </w:t>
      </w:r>
      <w:r w:rsidR="002F0084" w:rsidRPr="007957A7">
        <w:rPr>
          <w:rFonts w:asciiTheme="majorHAnsi" w:hAnsiTheme="majorHAnsi" w:cs="Arial"/>
          <w:sz w:val="22"/>
          <w:szCs w:val="22"/>
        </w:rPr>
        <w:t>BMI-AR r</w:t>
      </w:r>
      <w:r w:rsidR="002F0084" w:rsidRPr="007957A7">
        <w:rPr>
          <w:rFonts w:asciiTheme="majorHAnsi" w:hAnsiTheme="majorHAnsi" w:cs="Arial"/>
          <w:sz w:val="22"/>
          <w:szCs w:val="22"/>
          <w:vertAlign w:val="subscript"/>
        </w:rPr>
        <w:t>g</w:t>
      </w:r>
      <w:r w:rsidR="002F0084" w:rsidRPr="007957A7">
        <w:rPr>
          <w:rFonts w:asciiTheme="majorHAnsi" w:hAnsiTheme="majorHAnsi" w:cs="Arial"/>
          <w:sz w:val="22"/>
          <w:szCs w:val="22"/>
        </w:rPr>
        <w:t>=0.44</w:t>
      </w:r>
      <w:r w:rsidR="002F0084">
        <w:rPr>
          <w:rFonts w:asciiTheme="majorHAnsi" w:hAnsiTheme="majorHAnsi" w:cs="Arial"/>
          <w:sz w:val="22"/>
          <w:szCs w:val="22"/>
        </w:rPr>
        <w:t>)</w:t>
      </w:r>
      <w:r w:rsidR="009D142A" w:rsidRPr="007957A7">
        <w:rPr>
          <w:rFonts w:asciiTheme="majorHAnsi" w:hAnsiTheme="majorHAnsi" w:cs="Arial"/>
          <w:sz w:val="22"/>
          <w:szCs w:val="22"/>
        </w:rPr>
        <w:t xml:space="preserve">. </w:t>
      </w:r>
      <w:r w:rsidR="00FA480B" w:rsidRPr="007957A7">
        <w:rPr>
          <w:rFonts w:asciiTheme="majorHAnsi" w:hAnsiTheme="majorHAnsi" w:cs="Arial"/>
          <w:sz w:val="22"/>
          <w:szCs w:val="22"/>
        </w:rPr>
        <w:t>A</w:t>
      </w:r>
      <w:r w:rsidR="00F52998" w:rsidRPr="007957A7">
        <w:rPr>
          <w:rFonts w:asciiTheme="majorHAnsi" w:hAnsiTheme="majorHAnsi" w:cs="Arial"/>
          <w:sz w:val="22"/>
          <w:szCs w:val="22"/>
        </w:rPr>
        <w:t>dult BMI</w:t>
      </w:r>
      <w:r w:rsidR="001613A7" w:rsidRPr="007957A7">
        <w:rPr>
          <w:rFonts w:asciiTheme="majorHAnsi" w:hAnsiTheme="majorHAnsi" w:cs="Arial"/>
          <w:sz w:val="22"/>
          <w:szCs w:val="22"/>
        </w:rPr>
        <w:t xml:space="preserve"> </w:t>
      </w:r>
      <w:r w:rsidR="00BA63FD">
        <w:rPr>
          <w:rFonts w:asciiTheme="majorHAnsi" w:hAnsiTheme="majorHAnsi" w:cs="Arial"/>
          <w:sz w:val="22"/>
          <w:szCs w:val="22"/>
        </w:rPr>
        <w:t xml:space="preserve">and adult </w:t>
      </w:r>
      <w:r w:rsidR="00B252AD">
        <w:rPr>
          <w:rFonts w:asciiTheme="majorHAnsi" w:hAnsiTheme="majorHAnsi" w:cs="Arial"/>
          <w:sz w:val="22"/>
          <w:szCs w:val="22"/>
        </w:rPr>
        <w:t>o</w:t>
      </w:r>
      <w:r w:rsidR="00BA63FD">
        <w:rPr>
          <w:rFonts w:asciiTheme="majorHAnsi" w:hAnsiTheme="majorHAnsi" w:cs="Arial"/>
          <w:sz w:val="22"/>
          <w:szCs w:val="22"/>
        </w:rPr>
        <w:t xml:space="preserve">besity </w:t>
      </w:r>
      <w:r w:rsidR="001613A7" w:rsidRPr="007957A7">
        <w:rPr>
          <w:rFonts w:asciiTheme="majorHAnsi" w:hAnsiTheme="majorHAnsi" w:cs="Arial"/>
          <w:sz w:val="22"/>
          <w:szCs w:val="22"/>
        </w:rPr>
        <w:t xml:space="preserve">had </w:t>
      </w:r>
      <w:r w:rsidR="00FA7446" w:rsidRPr="007957A7">
        <w:rPr>
          <w:rFonts w:asciiTheme="majorHAnsi" w:hAnsiTheme="majorHAnsi" w:cs="Arial"/>
          <w:sz w:val="22"/>
          <w:szCs w:val="22"/>
        </w:rPr>
        <w:t xml:space="preserve">strong genetic correlations with </w:t>
      </w:r>
      <w:r w:rsidR="00DF3497" w:rsidRPr="007957A7">
        <w:rPr>
          <w:rFonts w:asciiTheme="majorHAnsi" w:hAnsiTheme="majorHAnsi" w:cs="Arial"/>
          <w:sz w:val="22"/>
          <w:szCs w:val="22"/>
        </w:rPr>
        <w:t>BMI</w:t>
      </w:r>
      <w:r w:rsidR="00252C9C" w:rsidRPr="007957A7">
        <w:rPr>
          <w:rFonts w:asciiTheme="majorHAnsi" w:hAnsiTheme="majorHAnsi" w:cs="Arial"/>
          <w:sz w:val="22"/>
          <w:szCs w:val="22"/>
        </w:rPr>
        <w:t>-AR</w:t>
      </w:r>
      <w:r w:rsidR="00DF3497" w:rsidRPr="007957A7">
        <w:rPr>
          <w:rFonts w:asciiTheme="majorHAnsi" w:hAnsiTheme="majorHAnsi" w:cs="Arial"/>
          <w:sz w:val="22"/>
          <w:szCs w:val="22"/>
        </w:rPr>
        <w:t xml:space="preserve"> (r</w:t>
      </w:r>
      <w:r w:rsidR="00DF3497" w:rsidRPr="007957A7">
        <w:rPr>
          <w:rFonts w:asciiTheme="majorHAnsi" w:hAnsiTheme="majorHAnsi" w:cs="Arial"/>
          <w:sz w:val="22"/>
          <w:szCs w:val="22"/>
          <w:vertAlign w:val="subscript"/>
        </w:rPr>
        <w:t>g</w:t>
      </w:r>
      <w:r w:rsidR="00DF3497" w:rsidRPr="007957A7">
        <w:rPr>
          <w:rFonts w:asciiTheme="majorHAnsi" w:hAnsiTheme="majorHAnsi" w:cs="Arial"/>
          <w:sz w:val="22"/>
          <w:szCs w:val="22"/>
        </w:rPr>
        <w:t>=0.64</w:t>
      </w:r>
      <w:r w:rsidR="00BA63FD">
        <w:rPr>
          <w:rFonts w:asciiTheme="majorHAnsi" w:hAnsiTheme="majorHAnsi" w:cs="Arial"/>
          <w:sz w:val="22"/>
          <w:szCs w:val="22"/>
        </w:rPr>
        <w:t>,</w:t>
      </w:r>
      <w:r w:rsidR="00BA63FD" w:rsidRPr="00BA63FD">
        <w:rPr>
          <w:rFonts w:asciiTheme="majorHAnsi" w:hAnsiTheme="majorHAnsi" w:cs="Arial"/>
          <w:sz w:val="22"/>
          <w:szCs w:val="22"/>
        </w:rPr>
        <w:t xml:space="preserve"> </w:t>
      </w:r>
      <w:r w:rsidR="00BA63FD" w:rsidRPr="007957A7">
        <w:rPr>
          <w:rFonts w:asciiTheme="majorHAnsi" w:hAnsiTheme="majorHAnsi" w:cs="Arial"/>
          <w:sz w:val="22"/>
          <w:szCs w:val="22"/>
        </w:rPr>
        <w:t>r</w:t>
      </w:r>
      <w:r w:rsidR="00BA63FD" w:rsidRPr="007957A7">
        <w:rPr>
          <w:rFonts w:asciiTheme="majorHAnsi" w:hAnsiTheme="majorHAnsi" w:cs="Arial"/>
          <w:sz w:val="22"/>
          <w:szCs w:val="22"/>
          <w:vertAlign w:val="subscript"/>
        </w:rPr>
        <w:t>g</w:t>
      </w:r>
      <w:r w:rsidR="00BA63FD" w:rsidRPr="007957A7">
        <w:rPr>
          <w:rFonts w:asciiTheme="majorHAnsi" w:hAnsiTheme="majorHAnsi" w:cs="Arial"/>
          <w:sz w:val="22"/>
          <w:szCs w:val="22"/>
        </w:rPr>
        <w:t>=0.66</w:t>
      </w:r>
      <w:r w:rsidR="00DF3497" w:rsidRPr="007957A7">
        <w:rPr>
          <w:rFonts w:asciiTheme="majorHAnsi" w:hAnsiTheme="majorHAnsi" w:cs="Arial"/>
          <w:sz w:val="22"/>
          <w:szCs w:val="22"/>
        </w:rPr>
        <w:t xml:space="preserve">) and </w:t>
      </w:r>
      <w:r w:rsidR="00252C9C" w:rsidRPr="007957A7">
        <w:rPr>
          <w:rFonts w:asciiTheme="majorHAnsi" w:hAnsiTheme="majorHAnsi" w:cs="Arial"/>
          <w:sz w:val="22"/>
          <w:szCs w:val="22"/>
        </w:rPr>
        <w:t>A</w:t>
      </w:r>
      <w:r w:rsidR="00FA7446" w:rsidRPr="007957A7">
        <w:rPr>
          <w:rFonts w:asciiTheme="majorHAnsi" w:hAnsiTheme="majorHAnsi" w:cs="Arial"/>
          <w:sz w:val="22"/>
          <w:szCs w:val="22"/>
        </w:rPr>
        <w:t>ge</w:t>
      </w:r>
      <w:r w:rsidR="00252C9C" w:rsidRPr="007957A7">
        <w:rPr>
          <w:rFonts w:asciiTheme="majorHAnsi" w:hAnsiTheme="majorHAnsi" w:cs="Arial"/>
          <w:sz w:val="22"/>
          <w:szCs w:val="22"/>
        </w:rPr>
        <w:t>-AR</w:t>
      </w:r>
      <w:r w:rsidR="00FA7446" w:rsidRPr="007957A7">
        <w:rPr>
          <w:rFonts w:asciiTheme="majorHAnsi" w:hAnsiTheme="majorHAnsi" w:cs="Arial"/>
          <w:sz w:val="22"/>
          <w:szCs w:val="22"/>
        </w:rPr>
        <w:t xml:space="preserve"> (r</w:t>
      </w:r>
      <w:r w:rsidR="00FA7446" w:rsidRPr="007957A7">
        <w:rPr>
          <w:rFonts w:asciiTheme="majorHAnsi" w:hAnsiTheme="majorHAnsi" w:cs="Arial"/>
          <w:sz w:val="22"/>
          <w:szCs w:val="22"/>
          <w:vertAlign w:val="subscript"/>
        </w:rPr>
        <w:t>g</w:t>
      </w:r>
      <w:r w:rsidR="00FA7446" w:rsidRPr="007957A7">
        <w:rPr>
          <w:rFonts w:asciiTheme="majorHAnsi" w:hAnsiTheme="majorHAnsi" w:cs="Arial"/>
          <w:sz w:val="22"/>
          <w:szCs w:val="22"/>
        </w:rPr>
        <w:t>=−0.72</w:t>
      </w:r>
      <w:r w:rsidR="00BA63FD">
        <w:rPr>
          <w:rFonts w:asciiTheme="majorHAnsi" w:hAnsiTheme="majorHAnsi" w:cs="Arial"/>
          <w:sz w:val="22"/>
          <w:szCs w:val="22"/>
        </w:rPr>
        <w:t xml:space="preserve">, </w:t>
      </w:r>
      <w:r w:rsidR="00BA63FD" w:rsidRPr="007957A7">
        <w:rPr>
          <w:rFonts w:asciiTheme="majorHAnsi" w:hAnsiTheme="majorHAnsi" w:cs="Arial"/>
          <w:sz w:val="22"/>
          <w:szCs w:val="22"/>
        </w:rPr>
        <w:t>r</w:t>
      </w:r>
      <w:r w:rsidR="00BA63FD" w:rsidRPr="007957A7">
        <w:rPr>
          <w:rFonts w:asciiTheme="majorHAnsi" w:hAnsiTheme="majorHAnsi" w:cs="Arial"/>
          <w:sz w:val="22"/>
          <w:szCs w:val="22"/>
          <w:vertAlign w:val="subscript"/>
        </w:rPr>
        <w:t>g</w:t>
      </w:r>
      <w:r w:rsidR="00BA63FD" w:rsidRPr="007957A7">
        <w:rPr>
          <w:rFonts w:asciiTheme="majorHAnsi" w:hAnsiTheme="majorHAnsi" w:cs="Arial"/>
          <w:sz w:val="22"/>
          <w:szCs w:val="22"/>
        </w:rPr>
        <w:t>=−0.75</w:t>
      </w:r>
      <w:r w:rsidR="00FA7446" w:rsidRPr="007957A7">
        <w:rPr>
          <w:rFonts w:asciiTheme="majorHAnsi" w:hAnsiTheme="majorHAnsi" w:cs="Arial"/>
          <w:sz w:val="22"/>
          <w:szCs w:val="22"/>
        </w:rPr>
        <w:t xml:space="preserve">), but </w:t>
      </w:r>
      <w:r w:rsidR="00C236DC" w:rsidRPr="007957A7">
        <w:rPr>
          <w:rFonts w:asciiTheme="majorHAnsi" w:hAnsiTheme="majorHAnsi" w:cs="Arial"/>
          <w:sz w:val="22"/>
          <w:szCs w:val="22"/>
        </w:rPr>
        <w:t>weak</w:t>
      </w:r>
      <w:r>
        <w:rPr>
          <w:rFonts w:asciiTheme="majorHAnsi" w:hAnsiTheme="majorHAnsi" w:cs="Arial"/>
          <w:sz w:val="22"/>
          <w:szCs w:val="22"/>
        </w:rPr>
        <w:t xml:space="preserve"> correlation</w:t>
      </w:r>
      <w:r w:rsidR="001613A7" w:rsidRPr="007957A7">
        <w:rPr>
          <w:rFonts w:asciiTheme="majorHAnsi" w:hAnsiTheme="majorHAnsi" w:cs="Arial"/>
          <w:sz w:val="22"/>
          <w:szCs w:val="22"/>
        </w:rPr>
        <w:t xml:space="preserve"> with BMI</w:t>
      </w:r>
      <w:r w:rsidR="00FA7446" w:rsidRPr="007957A7">
        <w:rPr>
          <w:rFonts w:asciiTheme="majorHAnsi" w:hAnsiTheme="majorHAnsi" w:cs="Arial"/>
          <w:sz w:val="22"/>
          <w:szCs w:val="22"/>
        </w:rPr>
        <w:t>-AP</w:t>
      </w:r>
      <w:r w:rsidR="001613A7" w:rsidRPr="007957A7">
        <w:rPr>
          <w:rFonts w:asciiTheme="majorHAnsi" w:hAnsiTheme="majorHAnsi" w:cs="Arial"/>
          <w:sz w:val="22"/>
          <w:szCs w:val="22"/>
        </w:rPr>
        <w:t xml:space="preserve"> (r</w:t>
      </w:r>
      <w:r w:rsidR="001613A7" w:rsidRPr="007957A7">
        <w:rPr>
          <w:rFonts w:asciiTheme="majorHAnsi" w:hAnsiTheme="majorHAnsi" w:cs="Arial"/>
          <w:sz w:val="22"/>
          <w:szCs w:val="22"/>
          <w:vertAlign w:val="subscript"/>
        </w:rPr>
        <w:t>g</w:t>
      </w:r>
      <w:r w:rsidR="001613A7" w:rsidRPr="007957A7">
        <w:rPr>
          <w:rFonts w:asciiTheme="majorHAnsi" w:hAnsiTheme="majorHAnsi" w:cs="Arial"/>
          <w:sz w:val="22"/>
          <w:szCs w:val="22"/>
        </w:rPr>
        <w:t>=0.29</w:t>
      </w:r>
      <w:r w:rsidR="00BA63FD">
        <w:rPr>
          <w:rFonts w:asciiTheme="majorHAnsi" w:hAnsiTheme="majorHAnsi" w:cs="Arial"/>
          <w:sz w:val="22"/>
          <w:szCs w:val="22"/>
        </w:rPr>
        <w:t xml:space="preserve">, </w:t>
      </w:r>
      <w:r w:rsidR="00BA63FD" w:rsidRPr="007957A7">
        <w:rPr>
          <w:rFonts w:asciiTheme="majorHAnsi" w:hAnsiTheme="majorHAnsi" w:cs="Arial"/>
          <w:sz w:val="22"/>
          <w:szCs w:val="22"/>
        </w:rPr>
        <w:t>r</w:t>
      </w:r>
      <w:r w:rsidR="00BA63FD" w:rsidRPr="007957A7">
        <w:rPr>
          <w:rFonts w:asciiTheme="majorHAnsi" w:hAnsiTheme="majorHAnsi" w:cs="Arial"/>
          <w:sz w:val="22"/>
          <w:szCs w:val="22"/>
          <w:vertAlign w:val="subscript"/>
        </w:rPr>
        <w:t>g</w:t>
      </w:r>
      <w:r w:rsidR="00BA63FD" w:rsidRPr="007957A7">
        <w:rPr>
          <w:rFonts w:asciiTheme="majorHAnsi" w:hAnsiTheme="majorHAnsi" w:cs="Arial"/>
          <w:sz w:val="22"/>
          <w:szCs w:val="22"/>
        </w:rPr>
        <w:t>=0.33</w:t>
      </w:r>
      <w:r w:rsidR="001613A7" w:rsidRPr="007957A7">
        <w:rPr>
          <w:rFonts w:asciiTheme="majorHAnsi" w:hAnsiTheme="majorHAnsi" w:cs="Arial"/>
          <w:sz w:val="22"/>
          <w:szCs w:val="22"/>
        </w:rPr>
        <w:t>).</w:t>
      </w:r>
      <w:r w:rsidR="007F4C38" w:rsidRPr="007957A7">
        <w:rPr>
          <w:rFonts w:asciiTheme="majorHAnsi" w:hAnsiTheme="majorHAnsi" w:cs="Arial"/>
          <w:sz w:val="22"/>
          <w:szCs w:val="22"/>
        </w:rPr>
        <w:t xml:space="preserve"> </w:t>
      </w:r>
      <w:r w:rsidR="009C4F81" w:rsidRPr="007957A7">
        <w:rPr>
          <w:rFonts w:asciiTheme="majorHAnsi" w:hAnsiTheme="majorHAnsi" w:cs="Arial"/>
          <w:sz w:val="22"/>
          <w:szCs w:val="22"/>
        </w:rPr>
        <w:t>The traits with genetic and phenotypic correlations that were directionally consistent (</w:t>
      </w:r>
      <w:r w:rsidR="009C4F81" w:rsidRPr="007957A7">
        <w:rPr>
          <w:rFonts w:asciiTheme="majorHAnsi" w:hAnsiTheme="majorHAnsi" w:cs="Arial"/>
          <w:b/>
          <w:sz w:val="22"/>
          <w:szCs w:val="22"/>
        </w:rPr>
        <w:t>Supplementary Note 1)</w:t>
      </w:r>
      <w:r w:rsidR="009C4F81" w:rsidRPr="007957A7">
        <w:rPr>
          <w:rFonts w:asciiTheme="majorHAnsi" w:hAnsiTheme="majorHAnsi" w:cs="Arial"/>
          <w:sz w:val="22"/>
          <w:szCs w:val="22"/>
        </w:rPr>
        <w:t xml:space="preserve"> are reported in </w:t>
      </w:r>
      <w:r w:rsidR="009C4F81" w:rsidRPr="007957A7">
        <w:rPr>
          <w:rFonts w:asciiTheme="majorHAnsi" w:hAnsiTheme="majorHAnsi" w:cs="Arial"/>
          <w:b/>
          <w:sz w:val="22"/>
          <w:szCs w:val="22"/>
        </w:rPr>
        <w:t>Supplementary Table 16</w:t>
      </w:r>
      <w:r w:rsidR="009C4F81" w:rsidRPr="007957A7">
        <w:rPr>
          <w:rFonts w:asciiTheme="majorHAnsi" w:hAnsiTheme="majorHAnsi" w:cs="Arial"/>
          <w:sz w:val="22"/>
          <w:szCs w:val="22"/>
        </w:rPr>
        <w:t xml:space="preserve">. </w:t>
      </w:r>
      <w:r w:rsidR="00FA480B" w:rsidRPr="007957A7">
        <w:rPr>
          <w:rFonts w:asciiTheme="majorHAnsi" w:hAnsiTheme="majorHAnsi" w:cs="Arial"/>
          <w:sz w:val="22"/>
          <w:szCs w:val="22"/>
        </w:rPr>
        <w:t xml:space="preserve">Genetic correlations </w:t>
      </w:r>
      <w:r w:rsidR="00340BD9" w:rsidRPr="007957A7">
        <w:rPr>
          <w:rFonts w:asciiTheme="majorHAnsi" w:hAnsiTheme="majorHAnsi" w:cs="Arial"/>
          <w:sz w:val="22"/>
          <w:szCs w:val="22"/>
        </w:rPr>
        <w:t>of</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Age-AP</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with</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other</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traits</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could</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not</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be</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quantified</w:t>
      </w:r>
      <w:r w:rsidR="00FC368B">
        <w:rPr>
          <w:rFonts w:asciiTheme="majorHAnsi" w:hAnsiTheme="majorHAnsi" w:cs="Arial"/>
          <w:sz w:val="22"/>
          <w:szCs w:val="22"/>
        </w:rPr>
        <w:t>,</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due</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to</w:t>
      </w:r>
      <w:r w:rsidR="00591A02" w:rsidRPr="007957A7">
        <w:rPr>
          <w:rFonts w:asciiTheme="majorHAnsi" w:hAnsiTheme="majorHAnsi" w:cs="Arial"/>
          <w:sz w:val="22"/>
          <w:szCs w:val="22"/>
        </w:rPr>
        <w:t xml:space="preserve"> </w:t>
      </w:r>
      <w:r w:rsidR="00340BD9" w:rsidRPr="007957A7">
        <w:rPr>
          <w:rFonts w:asciiTheme="majorHAnsi" w:hAnsiTheme="majorHAnsi" w:cs="Arial"/>
          <w:sz w:val="22"/>
          <w:szCs w:val="22"/>
        </w:rPr>
        <w:t>low</w:t>
      </w:r>
      <w:r w:rsidR="00591A02" w:rsidRPr="007957A7">
        <w:rPr>
          <w:rFonts w:asciiTheme="majorHAnsi" w:hAnsiTheme="majorHAnsi" w:cs="Arial"/>
          <w:sz w:val="22"/>
          <w:szCs w:val="22"/>
        </w:rPr>
        <w:t xml:space="preserve"> </w:t>
      </w:r>
      <w:r w:rsidR="00FA480B" w:rsidRPr="007957A7">
        <w:rPr>
          <w:rFonts w:asciiTheme="majorHAnsi" w:hAnsiTheme="majorHAnsi" w:cs="Arial"/>
          <w:sz w:val="22"/>
          <w:szCs w:val="22"/>
        </w:rPr>
        <w:t>mean chi-square of the GWAS summary statistics</w:t>
      </w:r>
      <w:r w:rsidR="00340BD9" w:rsidRPr="007957A7">
        <w:rPr>
          <w:rFonts w:asciiTheme="majorHAnsi" w:hAnsiTheme="majorHAnsi" w:cs="Arial"/>
          <w:sz w:val="22"/>
          <w:szCs w:val="22"/>
        </w:rPr>
        <w:t>.</w:t>
      </w:r>
      <w:r w:rsidR="00591A02" w:rsidRPr="007957A7">
        <w:rPr>
          <w:rFonts w:asciiTheme="majorHAnsi" w:hAnsiTheme="majorHAnsi" w:cs="Arial"/>
          <w:sz w:val="22"/>
          <w:szCs w:val="22"/>
        </w:rPr>
        <w:t xml:space="preserve"> </w:t>
      </w:r>
      <w:r w:rsidR="00725204" w:rsidRPr="007957A7">
        <w:rPr>
          <w:rFonts w:asciiTheme="majorHAnsi" w:hAnsiTheme="majorHAnsi" w:cs="Arial"/>
          <w:sz w:val="22"/>
          <w:szCs w:val="22"/>
        </w:rPr>
        <w:t>In</w:t>
      </w:r>
      <w:r w:rsidR="00591A02" w:rsidRPr="007957A7">
        <w:rPr>
          <w:rFonts w:asciiTheme="majorHAnsi" w:hAnsiTheme="majorHAnsi" w:cs="Arial"/>
          <w:sz w:val="22"/>
          <w:szCs w:val="22"/>
        </w:rPr>
        <w:t xml:space="preserve"> </w:t>
      </w:r>
      <w:r w:rsidR="00725204" w:rsidRPr="007957A7">
        <w:rPr>
          <w:rFonts w:asciiTheme="majorHAnsi" w:hAnsiTheme="majorHAnsi" w:cs="Arial"/>
          <w:sz w:val="22"/>
          <w:szCs w:val="22"/>
        </w:rPr>
        <w:t>summary,</w:t>
      </w:r>
      <w:r w:rsidR="00591A02" w:rsidRPr="007957A7">
        <w:rPr>
          <w:rFonts w:asciiTheme="majorHAnsi" w:hAnsiTheme="majorHAnsi" w:cs="Arial"/>
          <w:sz w:val="22"/>
          <w:szCs w:val="22"/>
        </w:rPr>
        <w:t xml:space="preserve"> </w:t>
      </w:r>
      <w:r w:rsidR="00725204" w:rsidRPr="007957A7">
        <w:rPr>
          <w:rFonts w:asciiTheme="majorHAnsi" w:hAnsiTheme="majorHAnsi" w:cs="Arial"/>
          <w:sz w:val="22"/>
          <w:szCs w:val="22"/>
        </w:rPr>
        <w:t>genetic</w:t>
      </w:r>
      <w:r w:rsidR="00591A02" w:rsidRPr="007957A7">
        <w:rPr>
          <w:rFonts w:asciiTheme="majorHAnsi" w:hAnsiTheme="majorHAnsi" w:cs="Arial"/>
          <w:sz w:val="22"/>
          <w:szCs w:val="22"/>
        </w:rPr>
        <w:t xml:space="preserve"> </w:t>
      </w:r>
      <w:r w:rsidR="00725204" w:rsidRPr="007957A7">
        <w:rPr>
          <w:rFonts w:asciiTheme="majorHAnsi" w:hAnsiTheme="majorHAnsi" w:cs="Arial"/>
          <w:sz w:val="22"/>
          <w:szCs w:val="22"/>
        </w:rPr>
        <w:t>correlation</w:t>
      </w:r>
      <w:r w:rsidR="00591A02" w:rsidRPr="007957A7">
        <w:rPr>
          <w:rFonts w:asciiTheme="majorHAnsi" w:hAnsiTheme="majorHAnsi" w:cs="Arial"/>
          <w:sz w:val="22"/>
          <w:szCs w:val="22"/>
        </w:rPr>
        <w:t xml:space="preserve"> </w:t>
      </w:r>
      <w:r w:rsidR="00725204" w:rsidRPr="007957A7">
        <w:rPr>
          <w:rFonts w:asciiTheme="majorHAnsi" w:hAnsiTheme="majorHAnsi" w:cs="Arial"/>
          <w:sz w:val="22"/>
          <w:szCs w:val="22"/>
        </w:rPr>
        <w:t>analyses</w:t>
      </w:r>
      <w:r w:rsidR="00591A02" w:rsidRPr="007957A7">
        <w:rPr>
          <w:rFonts w:asciiTheme="majorHAnsi" w:hAnsiTheme="majorHAnsi" w:cs="Arial"/>
          <w:sz w:val="22"/>
          <w:szCs w:val="22"/>
        </w:rPr>
        <w:t xml:space="preserve"> </w:t>
      </w:r>
      <w:r w:rsidR="00122E0E" w:rsidRPr="007957A7">
        <w:rPr>
          <w:rFonts w:asciiTheme="majorHAnsi" w:hAnsiTheme="majorHAnsi" w:cs="Arial"/>
          <w:sz w:val="22"/>
          <w:szCs w:val="22"/>
        </w:rPr>
        <w:t>suggest</w:t>
      </w:r>
      <w:r w:rsidR="00FC368B">
        <w:rPr>
          <w:rFonts w:asciiTheme="majorHAnsi" w:hAnsiTheme="majorHAnsi" w:cs="Arial"/>
          <w:sz w:val="22"/>
          <w:szCs w:val="22"/>
        </w:rPr>
        <w:t xml:space="preserve"> that</w:t>
      </w:r>
      <w:r w:rsidR="00BA63FD">
        <w:rPr>
          <w:rFonts w:asciiTheme="majorHAnsi" w:hAnsiTheme="majorHAnsi" w:cs="Arial"/>
          <w:sz w:val="22"/>
          <w:szCs w:val="22"/>
        </w:rPr>
        <w:t xml:space="preserve"> t</w:t>
      </w:r>
      <w:r w:rsidR="0016228F" w:rsidRPr="007957A7">
        <w:rPr>
          <w:rFonts w:asciiTheme="majorHAnsi" w:hAnsiTheme="majorHAnsi" w:cs="Arial"/>
          <w:sz w:val="22"/>
          <w:szCs w:val="22"/>
        </w:rPr>
        <w:t xml:space="preserve">he genetics </w:t>
      </w:r>
      <w:r w:rsidR="00FC368B">
        <w:rPr>
          <w:rFonts w:asciiTheme="majorHAnsi" w:hAnsiTheme="majorHAnsi" w:cs="Arial"/>
          <w:sz w:val="22"/>
          <w:szCs w:val="22"/>
        </w:rPr>
        <w:t xml:space="preserve">factors influencing </w:t>
      </w:r>
      <w:r w:rsidR="00F50262" w:rsidRPr="007957A7">
        <w:rPr>
          <w:rFonts w:asciiTheme="majorHAnsi" w:hAnsiTheme="majorHAnsi" w:cs="Arial"/>
          <w:sz w:val="22"/>
          <w:szCs w:val="22"/>
        </w:rPr>
        <w:t>a</w:t>
      </w:r>
      <w:r w:rsidR="0016228F" w:rsidRPr="007957A7">
        <w:rPr>
          <w:rFonts w:asciiTheme="majorHAnsi" w:hAnsiTheme="majorHAnsi" w:cs="Arial"/>
          <w:sz w:val="22"/>
          <w:szCs w:val="22"/>
        </w:rPr>
        <w:t xml:space="preserve">dult BMI, </w:t>
      </w:r>
      <w:r w:rsidR="00F50262" w:rsidRPr="007957A7">
        <w:rPr>
          <w:rFonts w:asciiTheme="majorHAnsi" w:hAnsiTheme="majorHAnsi" w:cs="Arial"/>
          <w:sz w:val="22"/>
          <w:szCs w:val="22"/>
        </w:rPr>
        <w:t>b</w:t>
      </w:r>
      <w:r w:rsidR="0016228F" w:rsidRPr="007957A7">
        <w:rPr>
          <w:rFonts w:asciiTheme="majorHAnsi" w:hAnsiTheme="majorHAnsi" w:cs="Arial"/>
          <w:sz w:val="22"/>
          <w:szCs w:val="22"/>
        </w:rPr>
        <w:t xml:space="preserve">ody </w:t>
      </w:r>
      <w:r w:rsidR="00F50262" w:rsidRPr="007957A7">
        <w:rPr>
          <w:rFonts w:asciiTheme="majorHAnsi" w:hAnsiTheme="majorHAnsi" w:cs="Arial"/>
          <w:sz w:val="22"/>
          <w:szCs w:val="22"/>
        </w:rPr>
        <w:t>f</w:t>
      </w:r>
      <w:r w:rsidR="0016228F" w:rsidRPr="007957A7">
        <w:rPr>
          <w:rFonts w:asciiTheme="majorHAnsi" w:hAnsiTheme="majorHAnsi" w:cs="Arial"/>
          <w:sz w:val="22"/>
          <w:szCs w:val="22"/>
        </w:rPr>
        <w:t>at</w:t>
      </w:r>
      <w:r w:rsidR="00F50262" w:rsidRPr="007957A7">
        <w:rPr>
          <w:rFonts w:asciiTheme="majorHAnsi" w:hAnsiTheme="majorHAnsi" w:cs="Arial"/>
          <w:sz w:val="22"/>
          <w:szCs w:val="22"/>
        </w:rPr>
        <w:t xml:space="preserve"> </w:t>
      </w:r>
      <w:r w:rsidR="00600D62" w:rsidRPr="007957A7">
        <w:rPr>
          <w:rFonts w:asciiTheme="majorHAnsi" w:hAnsiTheme="majorHAnsi" w:cs="Arial"/>
          <w:sz w:val="22"/>
          <w:szCs w:val="22"/>
        </w:rPr>
        <w:t>percentage</w:t>
      </w:r>
      <w:r w:rsidR="0016228F" w:rsidRPr="007957A7">
        <w:rPr>
          <w:rFonts w:asciiTheme="majorHAnsi" w:hAnsiTheme="majorHAnsi" w:cs="Arial"/>
          <w:sz w:val="22"/>
          <w:szCs w:val="22"/>
        </w:rPr>
        <w:t xml:space="preserve">, </w:t>
      </w:r>
      <w:r w:rsidR="00F50262" w:rsidRPr="007957A7">
        <w:rPr>
          <w:rFonts w:asciiTheme="majorHAnsi" w:hAnsiTheme="majorHAnsi" w:cs="Arial"/>
          <w:sz w:val="22"/>
          <w:szCs w:val="22"/>
        </w:rPr>
        <w:t>w</w:t>
      </w:r>
      <w:r w:rsidR="0016228F" w:rsidRPr="007957A7">
        <w:rPr>
          <w:rFonts w:asciiTheme="majorHAnsi" w:hAnsiTheme="majorHAnsi" w:cs="Arial"/>
          <w:sz w:val="22"/>
          <w:szCs w:val="22"/>
        </w:rPr>
        <w:t>aist circumference</w:t>
      </w:r>
      <w:r w:rsidR="00BA63FD">
        <w:rPr>
          <w:rFonts w:asciiTheme="majorHAnsi" w:hAnsiTheme="majorHAnsi" w:cs="Arial"/>
          <w:sz w:val="22"/>
          <w:szCs w:val="22"/>
        </w:rPr>
        <w:t>, and obesity</w:t>
      </w:r>
      <w:r w:rsidR="0016228F" w:rsidRPr="007957A7">
        <w:rPr>
          <w:rFonts w:asciiTheme="majorHAnsi" w:hAnsiTheme="majorHAnsi" w:cs="Arial"/>
          <w:sz w:val="22"/>
          <w:szCs w:val="22"/>
        </w:rPr>
        <w:t xml:space="preserve"> </w:t>
      </w:r>
      <w:r w:rsidR="00FC368B">
        <w:rPr>
          <w:rFonts w:asciiTheme="majorHAnsi" w:hAnsiTheme="majorHAnsi" w:cs="Arial"/>
          <w:sz w:val="22"/>
          <w:szCs w:val="22"/>
        </w:rPr>
        <w:t>are also</w:t>
      </w:r>
      <w:r w:rsidR="00FC368B" w:rsidRPr="007957A7">
        <w:rPr>
          <w:rFonts w:asciiTheme="majorHAnsi" w:hAnsiTheme="majorHAnsi" w:cs="Arial"/>
          <w:sz w:val="22"/>
          <w:szCs w:val="22"/>
        </w:rPr>
        <w:t xml:space="preserve"> </w:t>
      </w:r>
      <w:r w:rsidR="00FC368B">
        <w:rPr>
          <w:rFonts w:asciiTheme="majorHAnsi" w:hAnsiTheme="majorHAnsi" w:cs="Arial"/>
          <w:sz w:val="22"/>
          <w:szCs w:val="22"/>
        </w:rPr>
        <w:t>associated</w:t>
      </w:r>
      <w:r w:rsidR="0016228F" w:rsidRPr="007957A7">
        <w:rPr>
          <w:rFonts w:asciiTheme="majorHAnsi" w:hAnsiTheme="majorHAnsi" w:cs="Arial"/>
          <w:sz w:val="22"/>
          <w:szCs w:val="22"/>
        </w:rPr>
        <w:t xml:space="preserve"> with BMI-AR and Age-AR</w:t>
      </w:r>
      <w:r w:rsidR="00FC368B">
        <w:rPr>
          <w:rFonts w:asciiTheme="majorHAnsi" w:hAnsiTheme="majorHAnsi" w:cs="Arial"/>
          <w:sz w:val="22"/>
          <w:szCs w:val="22"/>
        </w:rPr>
        <w:t>,</w:t>
      </w:r>
      <w:r w:rsidR="0016228F" w:rsidRPr="007957A7">
        <w:rPr>
          <w:rFonts w:asciiTheme="majorHAnsi" w:hAnsiTheme="majorHAnsi" w:cs="Arial"/>
          <w:sz w:val="22"/>
          <w:szCs w:val="22"/>
        </w:rPr>
        <w:t xml:space="preserve"> but</w:t>
      </w:r>
      <w:r w:rsidR="000A1587" w:rsidRPr="007957A7">
        <w:rPr>
          <w:rFonts w:asciiTheme="majorHAnsi" w:hAnsiTheme="majorHAnsi" w:cs="Arial"/>
          <w:sz w:val="22"/>
          <w:szCs w:val="22"/>
        </w:rPr>
        <w:t xml:space="preserve"> their overlap</w:t>
      </w:r>
      <w:r w:rsidR="0016228F" w:rsidRPr="007957A7">
        <w:rPr>
          <w:rFonts w:asciiTheme="majorHAnsi" w:hAnsiTheme="majorHAnsi" w:cs="Arial"/>
          <w:sz w:val="22"/>
          <w:szCs w:val="22"/>
        </w:rPr>
        <w:t xml:space="preserve"> with BMI-AP </w:t>
      </w:r>
      <w:r w:rsidR="000A1587" w:rsidRPr="007957A7">
        <w:rPr>
          <w:rFonts w:asciiTheme="majorHAnsi" w:hAnsiTheme="majorHAnsi" w:cs="Arial"/>
          <w:sz w:val="22"/>
          <w:szCs w:val="22"/>
        </w:rPr>
        <w:t>is</w:t>
      </w:r>
      <w:r w:rsidR="0016228F" w:rsidRPr="007957A7">
        <w:rPr>
          <w:rFonts w:asciiTheme="majorHAnsi" w:hAnsiTheme="majorHAnsi" w:cs="Arial"/>
          <w:sz w:val="22"/>
          <w:szCs w:val="22"/>
        </w:rPr>
        <w:t xml:space="preserve"> either </w:t>
      </w:r>
      <w:r w:rsidR="0095419E" w:rsidRPr="007957A7">
        <w:rPr>
          <w:rFonts w:asciiTheme="majorHAnsi" w:hAnsiTheme="majorHAnsi" w:cs="Arial"/>
          <w:sz w:val="22"/>
          <w:szCs w:val="22"/>
        </w:rPr>
        <w:t>absent</w:t>
      </w:r>
      <w:r w:rsidR="0095419E" w:rsidRPr="007957A7" w:rsidDel="00600D62">
        <w:rPr>
          <w:rFonts w:asciiTheme="majorHAnsi" w:hAnsiTheme="majorHAnsi" w:cs="Arial"/>
          <w:sz w:val="22"/>
          <w:szCs w:val="22"/>
        </w:rPr>
        <w:t xml:space="preserve"> </w:t>
      </w:r>
      <w:r w:rsidR="0095419E">
        <w:rPr>
          <w:rFonts w:asciiTheme="majorHAnsi" w:hAnsiTheme="majorHAnsi" w:cs="Arial"/>
          <w:sz w:val="22"/>
          <w:szCs w:val="22"/>
        </w:rPr>
        <w:t xml:space="preserve">or </w:t>
      </w:r>
      <w:r w:rsidR="00600D62" w:rsidRPr="007957A7">
        <w:rPr>
          <w:rFonts w:asciiTheme="majorHAnsi" w:hAnsiTheme="majorHAnsi" w:cs="Arial"/>
          <w:sz w:val="22"/>
          <w:szCs w:val="22"/>
        </w:rPr>
        <w:t>weak</w:t>
      </w:r>
      <w:r w:rsidR="0016228F" w:rsidRPr="007957A7">
        <w:rPr>
          <w:rFonts w:asciiTheme="majorHAnsi" w:hAnsiTheme="majorHAnsi" w:cs="Arial"/>
          <w:sz w:val="22"/>
          <w:szCs w:val="22"/>
        </w:rPr>
        <w:t>.</w:t>
      </w:r>
    </w:p>
    <w:p w14:paraId="0A08830D" w14:textId="5D7EA61C" w:rsidR="00FD33C5" w:rsidRPr="007957A7" w:rsidRDefault="009B6568" w:rsidP="00604664">
      <w:pPr>
        <w:spacing w:before="240"/>
        <w:jc w:val="both"/>
        <w:rPr>
          <w:rFonts w:asciiTheme="majorHAnsi" w:hAnsiTheme="majorHAnsi" w:cs="Arial"/>
          <w:b/>
          <w:sz w:val="22"/>
          <w:szCs w:val="22"/>
        </w:rPr>
      </w:pPr>
      <w:r w:rsidRPr="007957A7">
        <w:rPr>
          <w:rFonts w:asciiTheme="majorHAnsi" w:hAnsiTheme="majorHAnsi" w:cs="Arial"/>
          <w:b/>
          <w:sz w:val="22"/>
          <w:szCs w:val="22"/>
        </w:rPr>
        <w:t>Genetic</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risk</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score</w:t>
      </w:r>
      <w:r w:rsidR="00591A02" w:rsidRPr="007957A7">
        <w:rPr>
          <w:rFonts w:asciiTheme="majorHAnsi" w:hAnsiTheme="majorHAnsi" w:cs="Arial"/>
          <w:b/>
          <w:sz w:val="22"/>
          <w:szCs w:val="22"/>
        </w:rPr>
        <w:t xml:space="preserve"> </w:t>
      </w:r>
      <w:r w:rsidR="00FC368B">
        <w:rPr>
          <w:rFonts w:asciiTheme="majorHAnsi" w:hAnsiTheme="majorHAnsi" w:cs="Arial"/>
          <w:b/>
          <w:sz w:val="22"/>
          <w:szCs w:val="22"/>
        </w:rPr>
        <w:t>for</w:t>
      </w:r>
      <w:r w:rsidR="00FC368B" w:rsidRPr="007957A7">
        <w:rPr>
          <w:rFonts w:asciiTheme="majorHAnsi" w:hAnsiTheme="majorHAnsi" w:cs="Arial"/>
          <w:b/>
          <w:sz w:val="22"/>
          <w:szCs w:val="22"/>
        </w:rPr>
        <w:t xml:space="preserve"> </w:t>
      </w:r>
      <w:r w:rsidRPr="007957A7">
        <w:rPr>
          <w:rFonts w:asciiTheme="majorHAnsi" w:hAnsiTheme="majorHAnsi" w:cs="Arial"/>
          <w:b/>
          <w:sz w:val="22"/>
          <w:szCs w:val="22"/>
        </w:rPr>
        <w:t>adult</w:t>
      </w:r>
      <w:r w:rsidR="00591A02" w:rsidRPr="007957A7">
        <w:rPr>
          <w:rFonts w:asciiTheme="majorHAnsi" w:hAnsiTheme="majorHAnsi" w:cs="Arial"/>
          <w:b/>
          <w:sz w:val="22"/>
          <w:szCs w:val="22"/>
        </w:rPr>
        <w:t xml:space="preserve"> </w:t>
      </w:r>
      <w:r w:rsidR="00FD33C5" w:rsidRPr="007957A7">
        <w:rPr>
          <w:rFonts w:asciiTheme="majorHAnsi" w:hAnsiTheme="majorHAnsi" w:cs="Arial"/>
          <w:b/>
          <w:sz w:val="22"/>
          <w:szCs w:val="22"/>
        </w:rPr>
        <w:t>BMI</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is</w:t>
      </w:r>
      <w:r w:rsidR="00591A02" w:rsidRPr="007957A7">
        <w:rPr>
          <w:rFonts w:asciiTheme="majorHAnsi" w:hAnsiTheme="majorHAnsi" w:cs="Arial"/>
          <w:b/>
          <w:sz w:val="22"/>
          <w:szCs w:val="22"/>
        </w:rPr>
        <w:t xml:space="preserve"> </w:t>
      </w:r>
      <w:r w:rsidR="00FD33C5" w:rsidRPr="007957A7">
        <w:rPr>
          <w:rFonts w:asciiTheme="majorHAnsi" w:hAnsiTheme="majorHAnsi" w:cs="Arial"/>
          <w:b/>
          <w:sz w:val="22"/>
          <w:szCs w:val="22"/>
        </w:rPr>
        <w:t>associated</w:t>
      </w:r>
      <w:r w:rsidR="00591A02" w:rsidRPr="007957A7">
        <w:rPr>
          <w:rFonts w:asciiTheme="majorHAnsi" w:hAnsiTheme="majorHAnsi" w:cs="Arial"/>
          <w:b/>
          <w:sz w:val="22"/>
          <w:szCs w:val="22"/>
        </w:rPr>
        <w:t xml:space="preserve"> </w:t>
      </w:r>
      <w:r w:rsidR="00FD33C5" w:rsidRPr="007957A7">
        <w:rPr>
          <w:rFonts w:asciiTheme="majorHAnsi" w:hAnsiTheme="majorHAnsi" w:cs="Arial"/>
          <w:b/>
          <w:sz w:val="22"/>
          <w:szCs w:val="22"/>
        </w:rPr>
        <w:t>with</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age</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and</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BMI</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at</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adiposity</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rebound</w:t>
      </w:r>
      <w:r w:rsidR="00FC368B">
        <w:rPr>
          <w:rFonts w:asciiTheme="majorHAnsi" w:hAnsiTheme="majorHAnsi" w:cs="Arial"/>
          <w:b/>
          <w:sz w:val="22"/>
          <w:szCs w:val="22"/>
        </w:rPr>
        <w:t>,</w:t>
      </w:r>
      <w:r w:rsidR="00897C82">
        <w:rPr>
          <w:rFonts w:asciiTheme="majorHAnsi" w:hAnsiTheme="majorHAnsi" w:cs="Arial"/>
          <w:b/>
          <w:sz w:val="22"/>
          <w:szCs w:val="22"/>
        </w:rPr>
        <w:t xml:space="preserve"> but not at adiposity peak</w:t>
      </w:r>
    </w:p>
    <w:p w14:paraId="3B790186" w14:textId="116FB18A" w:rsidR="007D335B" w:rsidRDefault="00DC246C" w:rsidP="00604664">
      <w:pPr>
        <w:spacing w:after="0"/>
        <w:rPr>
          <w:rFonts w:asciiTheme="majorHAnsi" w:hAnsiTheme="majorHAnsi" w:cs="Arial"/>
          <w:sz w:val="22"/>
          <w:szCs w:val="22"/>
        </w:rPr>
      </w:pPr>
      <w:r w:rsidRPr="007957A7">
        <w:rPr>
          <w:rFonts w:asciiTheme="majorHAnsi" w:hAnsiTheme="majorHAnsi" w:cs="Arial"/>
          <w:sz w:val="22"/>
          <w:szCs w:val="22"/>
        </w:rPr>
        <w:t>To</w:t>
      </w:r>
      <w:r w:rsidR="00591A02" w:rsidRPr="007957A7">
        <w:rPr>
          <w:rFonts w:asciiTheme="majorHAnsi" w:hAnsiTheme="majorHAnsi" w:cs="Arial"/>
          <w:sz w:val="22"/>
          <w:szCs w:val="22"/>
        </w:rPr>
        <w:t xml:space="preserve"> </w:t>
      </w:r>
      <w:r w:rsidRPr="007957A7">
        <w:rPr>
          <w:rFonts w:asciiTheme="majorHAnsi" w:hAnsiTheme="majorHAnsi" w:cs="Arial"/>
          <w:sz w:val="22"/>
          <w:szCs w:val="22"/>
        </w:rPr>
        <w:t>gain</w:t>
      </w:r>
      <w:r w:rsidR="00591A02" w:rsidRPr="007957A7">
        <w:rPr>
          <w:rFonts w:asciiTheme="majorHAnsi" w:hAnsiTheme="majorHAnsi" w:cs="Arial"/>
          <w:sz w:val="22"/>
          <w:szCs w:val="22"/>
        </w:rPr>
        <w:t xml:space="preserve"> </w:t>
      </w:r>
      <w:r w:rsidRPr="007957A7">
        <w:rPr>
          <w:rFonts w:asciiTheme="majorHAnsi" w:hAnsiTheme="majorHAnsi" w:cs="Arial"/>
          <w:sz w:val="22"/>
          <w:szCs w:val="22"/>
        </w:rPr>
        <w:t>further</w:t>
      </w:r>
      <w:r w:rsidR="00591A02" w:rsidRPr="007957A7">
        <w:rPr>
          <w:rFonts w:asciiTheme="majorHAnsi" w:hAnsiTheme="majorHAnsi" w:cs="Arial"/>
          <w:sz w:val="22"/>
          <w:szCs w:val="22"/>
        </w:rPr>
        <w:t xml:space="preserve"> </w:t>
      </w:r>
      <w:r w:rsidRPr="007957A7">
        <w:rPr>
          <w:rFonts w:asciiTheme="majorHAnsi" w:hAnsiTheme="majorHAnsi" w:cs="Arial"/>
          <w:sz w:val="22"/>
          <w:szCs w:val="22"/>
        </w:rPr>
        <w:t>insight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into</w:t>
      </w:r>
      <w:r w:rsidR="00591A02" w:rsidRPr="007957A7">
        <w:rPr>
          <w:rFonts w:asciiTheme="majorHAnsi" w:hAnsiTheme="majorHAnsi" w:cs="Arial"/>
          <w:sz w:val="22"/>
          <w:szCs w:val="22"/>
        </w:rPr>
        <w:t xml:space="preserve"> </w:t>
      </w:r>
      <w:r w:rsidRPr="007957A7">
        <w:rPr>
          <w:rFonts w:asciiTheme="majorHAnsi" w:hAnsiTheme="majorHAnsi" w:cs="Arial"/>
          <w:sz w:val="22"/>
          <w:szCs w:val="22"/>
        </w:rPr>
        <w:t>the</w:t>
      </w:r>
      <w:r w:rsidR="00591A02" w:rsidRPr="007957A7">
        <w:rPr>
          <w:rFonts w:asciiTheme="majorHAnsi" w:hAnsiTheme="majorHAnsi" w:cs="Arial"/>
          <w:sz w:val="22"/>
          <w:szCs w:val="22"/>
        </w:rPr>
        <w:t xml:space="preserve"> </w:t>
      </w:r>
      <w:r w:rsidRPr="007957A7">
        <w:rPr>
          <w:rFonts w:asciiTheme="majorHAnsi" w:hAnsiTheme="majorHAnsi" w:cs="Arial"/>
          <w:sz w:val="22"/>
          <w:szCs w:val="22"/>
        </w:rPr>
        <w:t>observed</w:t>
      </w:r>
      <w:r w:rsidR="00591A02" w:rsidRPr="007957A7">
        <w:rPr>
          <w:rFonts w:asciiTheme="majorHAnsi" w:hAnsiTheme="majorHAnsi" w:cs="Arial"/>
          <w:sz w:val="22"/>
          <w:szCs w:val="22"/>
        </w:rPr>
        <w:t xml:space="preserve"> </w:t>
      </w:r>
      <w:r w:rsidRPr="007957A7">
        <w:rPr>
          <w:rFonts w:asciiTheme="majorHAnsi" w:hAnsiTheme="majorHAnsi" w:cs="Arial"/>
          <w:sz w:val="22"/>
          <w:szCs w:val="22"/>
        </w:rPr>
        <w:t>genetic</w:t>
      </w:r>
      <w:r w:rsidR="00591A02" w:rsidRPr="007957A7">
        <w:rPr>
          <w:rFonts w:asciiTheme="majorHAnsi" w:hAnsiTheme="majorHAnsi" w:cs="Arial"/>
          <w:sz w:val="22"/>
          <w:szCs w:val="22"/>
        </w:rPr>
        <w:t xml:space="preserve"> </w:t>
      </w:r>
      <w:r w:rsidRPr="007957A7">
        <w:rPr>
          <w:rFonts w:asciiTheme="majorHAnsi" w:hAnsiTheme="majorHAnsi" w:cs="Arial"/>
          <w:sz w:val="22"/>
          <w:szCs w:val="22"/>
        </w:rPr>
        <w:t>correlations</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with</w:t>
      </w:r>
      <w:r w:rsidR="00591A02" w:rsidRPr="007957A7">
        <w:rPr>
          <w:rFonts w:asciiTheme="majorHAnsi" w:hAnsiTheme="majorHAnsi" w:cs="Arial"/>
          <w:sz w:val="22"/>
          <w:szCs w:val="22"/>
        </w:rPr>
        <w:t xml:space="preserve"> </w:t>
      </w:r>
      <w:r w:rsidR="00D364D2" w:rsidRPr="007957A7">
        <w:rPr>
          <w:rFonts w:asciiTheme="majorHAnsi" w:hAnsiTheme="majorHAnsi" w:cs="Arial"/>
          <w:sz w:val="22"/>
          <w:szCs w:val="22"/>
        </w:rPr>
        <w:t>a</w:t>
      </w:r>
      <w:r w:rsidRPr="007957A7">
        <w:rPr>
          <w:rFonts w:asciiTheme="majorHAnsi" w:hAnsiTheme="majorHAnsi" w:cs="Arial"/>
          <w:sz w:val="22"/>
          <w:szCs w:val="22"/>
        </w:rPr>
        <w:t>dult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BMI</w:t>
      </w:r>
      <w:r w:rsidR="00FC368B">
        <w:rPr>
          <w:rFonts w:asciiTheme="majorHAnsi" w:hAnsiTheme="majorHAnsi" w:cs="Arial"/>
          <w:sz w:val="22"/>
          <w:szCs w:val="22"/>
        </w:rPr>
        <w:t>,</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and</w:t>
      </w:r>
      <w:r w:rsidR="00591A02" w:rsidRPr="007957A7">
        <w:rPr>
          <w:rFonts w:asciiTheme="majorHAnsi" w:hAnsiTheme="majorHAnsi" w:cs="Arial"/>
          <w:sz w:val="22"/>
          <w:szCs w:val="22"/>
        </w:rPr>
        <w:t xml:space="preserve"> </w:t>
      </w:r>
      <w:r w:rsidR="003971BE" w:rsidRPr="007957A7">
        <w:rPr>
          <w:rFonts w:asciiTheme="majorHAnsi" w:hAnsiTheme="majorHAnsi" w:cs="Arial"/>
          <w:sz w:val="22"/>
          <w:szCs w:val="22"/>
        </w:rPr>
        <w:t xml:space="preserve">to </w:t>
      </w:r>
      <w:r w:rsidR="00DE4FD4" w:rsidRPr="007957A7">
        <w:rPr>
          <w:rFonts w:asciiTheme="majorHAnsi" w:hAnsiTheme="majorHAnsi" w:cs="Arial"/>
          <w:sz w:val="22"/>
          <w:szCs w:val="22"/>
        </w:rPr>
        <w:t>understand</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the</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developmental</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timing</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of</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the</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adult</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BMI-associated</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variants</w:t>
      </w:r>
      <w:r w:rsidRPr="007957A7">
        <w:rPr>
          <w:rFonts w:asciiTheme="majorHAnsi" w:hAnsiTheme="majorHAnsi" w:cs="Arial"/>
          <w:sz w:val="22"/>
          <w:szCs w:val="22"/>
        </w:rPr>
        <w: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we</w:t>
      </w:r>
      <w:r w:rsidR="00591A02" w:rsidRPr="007957A7">
        <w:rPr>
          <w:rFonts w:asciiTheme="majorHAnsi" w:hAnsiTheme="majorHAnsi" w:cs="Arial"/>
          <w:sz w:val="22"/>
          <w:szCs w:val="22"/>
        </w:rPr>
        <w:t xml:space="preserve"> </w:t>
      </w:r>
      <w:r w:rsidR="00F90BA1" w:rsidRPr="007957A7">
        <w:rPr>
          <w:rFonts w:asciiTheme="majorHAnsi" w:hAnsiTheme="majorHAnsi" w:cs="Arial"/>
          <w:sz w:val="22"/>
          <w:szCs w:val="22"/>
        </w:rPr>
        <w:t>constructed</w:t>
      </w:r>
      <w:r w:rsidR="00591A02" w:rsidRPr="007957A7">
        <w:rPr>
          <w:rFonts w:asciiTheme="majorHAnsi" w:hAnsiTheme="majorHAnsi" w:cs="Arial"/>
          <w:sz w:val="22"/>
          <w:szCs w:val="22"/>
        </w:rPr>
        <w:t xml:space="preserve"> </w:t>
      </w:r>
      <w:r w:rsidR="00D533D9" w:rsidRPr="007957A7">
        <w:rPr>
          <w:rFonts w:asciiTheme="majorHAnsi" w:hAnsiTheme="majorHAnsi" w:cs="Arial"/>
          <w:sz w:val="22"/>
          <w:szCs w:val="22"/>
        </w:rPr>
        <w:t>a</w:t>
      </w:r>
      <w:r w:rsidR="00600D62" w:rsidRPr="007957A7">
        <w:rPr>
          <w:rFonts w:asciiTheme="majorHAnsi" w:hAnsiTheme="majorHAnsi" w:cs="Arial"/>
          <w:sz w:val="22"/>
          <w:szCs w:val="22"/>
        </w:rPr>
        <w:t>n adult BMI</w:t>
      </w:r>
      <w:r w:rsidR="00591A02" w:rsidRPr="007957A7">
        <w:rPr>
          <w:rFonts w:asciiTheme="majorHAnsi" w:hAnsiTheme="majorHAnsi" w:cs="Arial"/>
          <w:sz w:val="22"/>
          <w:szCs w:val="22"/>
        </w:rPr>
        <w:t xml:space="preserve"> </w:t>
      </w:r>
      <w:r w:rsidRPr="007957A7">
        <w:rPr>
          <w:rFonts w:asciiTheme="majorHAnsi" w:hAnsiTheme="majorHAnsi" w:cs="Arial"/>
          <w:sz w:val="22"/>
          <w:szCs w:val="22"/>
        </w:rPr>
        <w:t>genetic</w:t>
      </w:r>
      <w:r w:rsidR="00591A02" w:rsidRPr="007957A7">
        <w:rPr>
          <w:rFonts w:asciiTheme="majorHAnsi" w:hAnsiTheme="majorHAnsi" w:cs="Arial"/>
          <w:sz w:val="22"/>
          <w:szCs w:val="22"/>
        </w:rPr>
        <w:t xml:space="preserve"> </w:t>
      </w:r>
      <w:r w:rsidRPr="007957A7">
        <w:rPr>
          <w:rFonts w:asciiTheme="majorHAnsi" w:hAnsiTheme="majorHAnsi" w:cs="Arial"/>
          <w:sz w:val="22"/>
          <w:szCs w:val="22"/>
        </w:rPr>
        <w:t>risk</w:t>
      </w:r>
      <w:r w:rsidR="00591A02" w:rsidRPr="007957A7">
        <w:rPr>
          <w:rFonts w:asciiTheme="majorHAnsi" w:hAnsiTheme="majorHAnsi" w:cs="Arial"/>
          <w:sz w:val="22"/>
          <w:szCs w:val="22"/>
        </w:rPr>
        <w:t xml:space="preserve"> </w:t>
      </w:r>
      <w:r w:rsidRPr="007957A7">
        <w:rPr>
          <w:rFonts w:asciiTheme="majorHAnsi" w:hAnsiTheme="majorHAnsi" w:cs="Arial"/>
          <w:sz w:val="22"/>
          <w:szCs w:val="22"/>
        </w:rPr>
        <w:t>score</w:t>
      </w:r>
      <w:r w:rsidR="00591A02" w:rsidRPr="007957A7">
        <w:rPr>
          <w:rFonts w:asciiTheme="majorHAnsi" w:hAnsiTheme="majorHAnsi" w:cs="Arial"/>
          <w:sz w:val="22"/>
          <w:szCs w:val="22"/>
        </w:rPr>
        <w:t xml:space="preserve"> </w:t>
      </w:r>
      <w:r w:rsidR="009B6568" w:rsidRPr="007957A7">
        <w:rPr>
          <w:rFonts w:asciiTheme="majorHAnsi" w:hAnsiTheme="majorHAnsi" w:cs="Arial"/>
          <w:sz w:val="22"/>
          <w:szCs w:val="22"/>
        </w:rPr>
        <w:t>based</w:t>
      </w:r>
      <w:r w:rsidR="00591A02" w:rsidRPr="007957A7">
        <w:rPr>
          <w:rFonts w:asciiTheme="majorHAnsi" w:hAnsiTheme="majorHAnsi" w:cs="Arial"/>
          <w:sz w:val="22"/>
          <w:szCs w:val="22"/>
        </w:rPr>
        <w:t xml:space="preserve"> </w:t>
      </w:r>
      <w:r w:rsidR="009B6568" w:rsidRPr="007957A7">
        <w:rPr>
          <w:rFonts w:asciiTheme="majorHAnsi" w:hAnsiTheme="majorHAnsi" w:cs="Arial"/>
          <w:sz w:val="22"/>
          <w:szCs w:val="22"/>
        </w:rPr>
        <w:t>on</w:t>
      </w:r>
      <w:r w:rsidR="00591A02" w:rsidRPr="007957A7">
        <w:rPr>
          <w:rFonts w:asciiTheme="majorHAnsi" w:hAnsiTheme="majorHAnsi" w:cs="Arial"/>
          <w:sz w:val="22"/>
          <w:szCs w:val="22"/>
        </w:rPr>
        <w:t xml:space="preserve"> </w:t>
      </w:r>
      <w:r w:rsidRPr="007957A7">
        <w:rPr>
          <w:rFonts w:asciiTheme="majorHAnsi" w:hAnsiTheme="majorHAnsi" w:cs="Arial"/>
          <w:sz w:val="22"/>
          <w:szCs w:val="22"/>
        </w:rPr>
        <w:t>the</w:t>
      </w:r>
      <w:r w:rsidR="00591A02" w:rsidRPr="007957A7">
        <w:rPr>
          <w:rFonts w:asciiTheme="majorHAnsi" w:hAnsiTheme="majorHAnsi" w:cs="Arial"/>
          <w:sz w:val="22"/>
          <w:szCs w:val="22"/>
        </w:rPr>
        <w:t xml:space="preserve"> </w:t>
      </w:r>
      <w:r w:rsidRPr="007957A7">
        <w:rPr>
          <w:rFonts w:asciiTheme="majorHAnsi" w:hAnsiTheme="majorHAnsi" w:cs="Arial"/>
          <w:sz w:val="22"/>
          <w:szCs w:val="22"/>
        </w:rPr>
        <w:t>97</w:t>
      </w:r>
      <w:r w:rsidR="00591A02" w:rsidRPr="007957A7">
        <w:rPr>
          <w:rFonts w:asciiTheme="majorHAnsi" w:hAnsiTheme="majorHAnsi" w:cs="Arial"/>
          <w:sz w:val="22"/>
          <w:szCs w:val="22"/>
        </w:rPr>
        <w:t xml:space="preserve"> </w:t>
      </w:r>
      <w:r w:rsidRPr="007957A7">
        <w:rPr>
          <w:rFonts w:asciiTheme="majorHAnsi" w:hAnsiTheme="majorHAnsi" w:cs="Arial"/>
          <w:sz w:val="22"/>
          <w:szCs w:val="22"/>
        </w:rPr>
        <w:t>adult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BMI</w:t>
      </w:r>
      <w:r w:rsidR="00591A02" w:rsidRPr="007957A7">
        <w:rPr>
          <w:rFonts w:asciiTheme="majorHAnsi" w:hAnsiTheme="majorHAnsi" w:cs="Arial"/>
          <w:sz w:val="22"/>
          <w:szCs w:val="22"/>
        </w:rPr>
        <w:t xml:space="preserve"> </w:t>
      </w:r>
      <w:r w:rsidRPr="007957A7">
        <w:rPr>
          <w:rFonts w:asciiTheme="majorHAnsi" w:hAnsiTheme="majorHAnsi" w:cs="Arial"/>
          <w:sz w:val="22"/>
          <w:szCs w:val="22"/>
        </w:rPr>
        <w:t>SNPs</w:t>
      </w:r>
      <w:r w:rsidR="00591A02" w:rsidRPr="007957A7">
        <w:rPr>
          <w:rFonts w:asciiTheme="majorHAnsi" w:hAnsiTheme="majorHAnsi" w:cs="Arial"/>
          <w:sz w:val="22"/>
          <w:szCs w:val="22"/>
        </w:rPr>
        <w:t xml:space="preserve"> </w:t>
      </w:r>
      <w:r w:rsidR="00600D62" w:rsidRPr="007957A7">
        <w:rPr>
          <w:rFonts w:asciiTheme="majorHAnsi" w:hAnsiTheme="majorHAnsi" w:cs="Arial"/>
          <w:sz w:val="22"/>
          <w:szCs w:val="22"/>
        </w:rPr>
        <w:t xml:space="preserve">identified by </w:t>
      </w:r>
      <w:r w:rsidRPr="007957A7">
        <w:rPr>
          <w:rFonts w:asciiTheme="majorHAnsi" w:hAnsiTheme="majorHAnsi" w:cs="Arial"/>
          <w:sz w:val="22"/>
          <w:szCs w:val="22"/>
        </w:rPr>
        <w:t>the</w:t>
      </w:r>
      <w:r w:rsidR="00591A02" w:rsidRPr="007957A7">
        <w:rPr>
          <w:rFonts w:asciiTheme="majorHAnsi" w:hAnsiTheme="majorHAnsi" w:cs="Arial"/>
          <w:sz w:val="22"/>
          <w:szCs w:val="22"/>
        </w:rPr>
        <w:t xml:space="preserve"> </w:t>
      </w:r>
      <w:r w:rsidRPr="007957A7">
        <w:rPr>
          <w:rFonts w:asciiTheme="majorHAnsi" w:hAnsiTheme="majorHAnsi" w:cs="Arial"/>
          <w:sz w:val="22"/>
          <w:szCs w:val="22"/>
        </w:rPr>
        <w:t>GIANT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consortium</w:t>
      </w:r>
      <w:r w:rsidR="00591A02" w:rsidRPr="007957A7">
        <w:rPr>
          <w:rFonts w:asciiTheme="majorHAnsi" w:hAnsiTheme="majorHAnsi" w:cs="Arial"/>
          <w:sz w:val="22"/>
          <w:szCs w:val="22"/>
        </w:rPr>
        <w:t xml:space="preserve"> </w:t>
      </w:r>
      <w:r w:rsidRPr="00517ED6">
        <w:rPr>
          <w:rFonts w:asciiTheme="majorHAnsi" w:hAnsiTheme="majorHAnsi" w:cs="Arial"/>
          <w:sz w:val="22"/>
          <w:szCs w:val="22"/>
        </w:rPr>
        <w:fldChar w:fldCharType="begin">
          <w:fldData xml:space="preserve">U2NpZW5jZSwgVW5pdmVyc2l0eSBDb2xsZWdlIExvbmRvbiwgTG9uZG9uIFdDMUUgNkJULCBVSy4g
WzJdIER1cnJlciBDZW50ZXIgZm9yIENhcmRpb2dlbmV0aWMgUmVzZWFyY2gsIEludGVydW5pdmVy
c2l0eSBDYXJkaW9sb2d5IEluc3RpdHV0ZSBOZXRoZXJsYW5kcyAoSUNJTiksIDM1MDEgREcgVXRy
ZWNodCwgVGhlIE5ldGhlcmxhbmRzLiBbM10gRGVwYXJ0bWVudCBvZiBDYXJkaW9sb2d5LCBEaXZp
c2lvbiBIZWFydCBhbmQgTHVuZ3MsIFVuaXZlcnNpdHkgTWVkaWNhbCBDZW50ZXIgVXRyZWNodCwg
MzU4NCBDWCBVdHJlY2h0LCBUaGUgTmV0aGVybGFuZHMuJiN4RDtEZXBhcnRtZW50IG9mIE1lZGlj
aW5lLCBTdGFuZm9yZCBVbml2ZXJzaXR5IFNjaG9vbCBvZiBNZWRpY2luZSwgUGFsbyBBbHRvLCBD
YWxpZm9ybmlhIDk0MzA0LCBVU0EuJiN4RDsxXSBMZWUgS29uZyBDaGlhbiBTY2hvb2wgb2YgTWVk
aWNpbmUsIEltcGVyaWFsIENvbGxlZ2UgTG9uZG9uIGFuZCBOYW55YW5nIFRlY2hub2xvZ2ljYWwg
VW5pdmVyc2l0eSwgU2luZ2Fwb3JlLCA2Mzc1NTMgU2luZ2Fwb3JlLCBTaW5nYXBvcmUuIFsyXSBE
ZXBhcnRtZW50IG9mIEludGVybmFsIE1lZGljaW5lIEksIFVsbSBVbml2ZXJzaXR5IE1lZGljYWwg
Q2VudHJlLCBELTg5MDgxIFVsbSwgR2VybWFueS4mI3hEO0hlYWx0aCBTY2llbmNlIENlbnRlciBh
dCBIb3VzdG9uLCBVbml2ZXJzaXR5IG9mIFRleGFzLCBIb3VzdG9uLCBUZXhhcyA3NzAzMCwgVVNB
LiYjeEQ7MV0gRWFsaW5nIEhvc3BpdGFsIE5IUyBUcnVzdCwgTWlkZGxlc2V4IFVCMSAzSFcsIFVL
LiBbMl0gRGVwYXJ0bWVudCBvZiBFcGlkZW1pb2xvZ3kgYW5kIEJpb3N0YXRpc3RpY3MsIEltcGVy
aWFsIENvbGxlZ2UgTG9uZG9uLCBMb25kb24gVzIgMVBHLCBVSy4gWzNdIEltcGVyaWFsIENvbGxl
Z2UgSGVhbHRoY2FyZSBOSFMgVHJ1c3QsIExvbmRvbiBXMTIgMEhTLCBVSy4mI3hEOzFdIERlcGFy
dG1lbnQgb2YgTWVkaWNhbCBHZW5ldGljcywgVW5pdmVyc2l0eSBNZWRpY2FsIENlbnRlciBVdHJl
Y2h0LCAzNTg0IENYIFV0cmVjaHQsIFRoZSBOZXRoZXJsYW5kcy4gWzJdIERlcGFydG1lbnQgb2Yg
TWVkaWNpbmUsIERpdmlzaW9uIG9mIEdlbmV0aWNzLCBCcmlnaGFtIGFuZCBXb21lbiZhcG9zO3Mg
SG9zcGl0YWwsIEhhcnZhcmQgTWVkaWNhbCBTY2hvb2wsIEJvc3RvbiwgTWFzc2FjaHVzZXR0cyAw
MjExNSwgVVNBLiBbM10gRGVwYXJ0bWVudCBvZiBFcGlkZW1pb2xvZ3ksIFVuaXZlcnNpdHkgTWVk
aWNhbCBDZW50ZXIgVXRyZWNodCwgMzU4NCBDWCBVdHJlY2h0LCBUaGUgTmV0aGVybGFuZHMuJiN4
RDsxXSBEZXBhcnRtZW50IG9mIE51dHJpdGlvbiwgSGFydmFyZCBTY2hvb2wgb2YgUHVibGljIEhl
YWx0aCwgQm9zdG9uLCBNYXNzYWNodXNldHRzIDAyMTE1LCBVU0EuIFsyXSBEZXBhcnRtZW50IG9m
IENsaW5pY2FsIFNjaWVuY2VzLCBHZW5ldGljICZhbXA7TW9sZWN1bGFyIEVwaWRlbWlvbG9neSBV
bml0LCBMdW5kIFVuaXZlcnNpdHkgRGlhYmV0ZXMgQ2VudGVyLCBTa2FuZSBVbml2ZXJzaXR5IEhv
c3B0aWFsLCBNYWxtbyAyMDUgMDIsIFN3ZWRlbi4gWzNdIERlcGFydG1lbnQgb2YgUHVibGljIEhl
YWx0aCBhbmQgQ2xpbmljYWwgTWVkaWNpbmUsIFVuaXQgb2YgTWVkaWNpbmUsIFVtZWEgVW5pdmVy
c2l0eSwgVW1lYSA5MDEgODcsIFN3ZWRlbi4mI3hEOzFdIERlcGFydG1lbnQgb2YgR2Vub21pY3Mg
b2YgQ29tbW9uIERpc2Vhc2UsIFNjaG9vbCBvZiBQdWJsaWMgSGVhbHRoLCBJbXBlcmlhbCBDb2xs
ZWdlIExvbmRvbiwgSGFtbWVyc21pdGggSG9zcGl0YWwsIExvbmRvbiBXMTIgME5OLCBVSy4gWzJd
IENOUlMgVU1SIDgxOTksIEYtNTkwMTkgTGlsbGUsIEZyYW5jZS4gWzNdIEV1cm9wZWFuIEdlbm9t
aWMgSW5zdGl0dXRlIGZvciBEaWFiZXRlcywgRi01OTAwMCBMaWxsZSwgRnJhbmNlLiBbNF0gVW5p
dmVyc2l0ZSBkZSBMaWxsZSAyLCBGLTU5MDAwIExpbGxlLCBGcmFuY2UuJiN4RDsxXSBJbnN0aXR1
dGUgZm9yIE1vbGVjdWxhciBNZWRpY2luZSwgVW5pdmVyc2l0eSBvZiBIZWxzaW5raSwgRkktMDAw
MTQgSGVsc2lua2ksIEZpbmxhbmQuIFsyXSBMdW5kIFVuaXZlcnNpdHkgRGlhYmV0ZXMgQ2VudHJl
IGFuZCBEZXBhcnRtZW50IG9mIENsaW5pY2FsIFNjaWVuY2UsIERpYWJldGVzICZhbXA7RW5kb2Ny
aW5vbG9neSBVbml0LCBMdW5kIFVuaXZlcnNpdHksIE1hbG1vIDIyMSAwMCwgU3dlZGVuLiYjeEQ7
MV0gUGF0aFdlc3QgTGFib3JhdG9yeSBNZWRpY2luZSBvZiBXZXN0ZXJuIEF1c3RyYWxpYSwgTmVk
bGFuZHMsIFdlc3Rlcm4gQXVzdHJhbGlhIDYwMDksIEF1c3RyYWxpYS4gWzJdIFBhdGhvbG9neSBh
bmQgTGFib3JhdG9yeSBNZWRpY2luZSwgVGhlIFVuaXZlcnNpdHkgb2YgV2VzdGVybiBBdXN0cmFs
aWEsIFBlcnRoLCBXZXN0ZXJuIEF1c3RyYWxpYSA2MDA5LCBBdXN0cmFsaWEuIFszXSBTY2hvb2wg
b2YgUG9wdWxhdGlvbiBIZWFsdGgsIFRoZSBVbml2ZXJzaXR5IG9mIFdlc3Rlcm4gQXVzdHJhbGlh
LCBOZWRsYW5kcywgV2VzdGVybiBBdXN0cmFsaWEgNjAwOSwgQXVzdHJhbGlhLiYjeEQ7MV0gQ2hh
bm5pbmcgRGl2aXNpb24gb2YgTmV0d29yayBNZWRpY2luZSwgRGVwYXJ0bWVudCBvZiBNZWRpY2lu
ZSwgQnJpZ2hhbSBhbmQgV29tZW4mYXBvcztzIEhvc3BpdGFsIGFuZCBIYXJ2YXJkIE1lZGljYWwg
U2Nob29sLCBCb3N0b24sIE1hc3NhY2h1c2V0dHMgMDIxMTUsIFVTQS4gWzJdIERlcGFydG1lbnQg
b2YgTnV0cml0aW9uLCBIYXJ2YXJkIFNjaG9vbCBvZiBQdWJsaWMgSGVhbHRoLCBCb3N0b24sIE1h
c3NhY2h1c2V0dHMgMDIxMTUsIFVTQS4gWzNdIERlcGFydG1lbnQgb2YgRXBpZGVtaW9sb2d5LCBI
YXJ2YXJkIFNjaG9vbCBvZiBQdWJsaWMgSGVhbHRoLCBCb3N0b24sIE1hc3NhY2h1c2V0dHMgMDIx
MTUsIFVTQS4mI3hEO0FsYmVydCBFaW5zdGVpbiBDb2xsZWdlIG9mIE1lZGljaW5lLCBEZXBhcnRt
ZW50IG9mIEVwaWRlbWlvbG9neSBhbmQgUG9wdWxhdGlvbiBIZWFsdGgsIEJlbGZlciAxMzA2LCBO
ZXcgWW9yayAxMDQ2MSwgVVNBLiYjeEQ7RGVwYXJ0bWVudCBvZiBFcGlkZW1pb2xvZ3kgYW5kIFB1
YmxpYyBIZWFsdGgsIFVuaXZlcnNpdHkgQ29sbGVnZSBMb25kb24sIExvbmRvbiBXQzFFIDZCVCwg
VUsuJiN4RDtDZW50ZXIgZm9yIEh1bWFuIEdlbmV0aWNzLCBEaXZpc2lvbiBvZiBQdWJsaWMgSGVh
bHRoIFNjaWVuY2VzLCBXYWtlIEZvcmVzdCBTY2hvb2wgb2YgTWVkaWNpbmUsIFdpbnN0b24tU2Fs
ZW0sIE5vcnRoIENhcm9saW5hIDI3MTU3LCBVU0EuJiN4RDsxXSBWdGggRGVwYXJ0bWVudCBvZiBN
ZWRpY2luZSAoTmVwaHJvbG9neSwgSHlwZXJ0ZW5zaW9sb2d5LCBFbmRvY3Jpbm9sb2d5LCBEaWFi
ZXRvbG9neSwgUmhldW1hdG9sb2d5KSwgTWVkaWNhbCBGYWN1bHR5IG9mIE1hbm5oZWltLCBVbml2
ZXJzaXR5IG9mIEhlaWRlbGJlcmcsIEQtNjgxODcgTWFubmhlaW0sIEdlcm1hbnkuIFsyXSBDbGlu
aWNhbCBJbnN0aXR1dGUgb2YgTWVkaWNhbCBhbmQgQ2hlbWljYWwgTGFib3JhdG9yeSBEaWFnbm9z
dGljcywgTWVkaWNhbCBVbml2ZXJzaXR5IG9mIEdyYXosIEdyYXogODAzNiwgQXVzdHJpYS4gWzNd
IFN5bmxhYiBBY2FkZW15LCBTeW5sYWIgU2VydmljZXMgR21iSCwgNjgxNjMgTWFubmhlaW0sIEdl
cm1hbnkuJiN4RDsxXSBEZXBhcnRtZW50IG9mIE1lZGljaW5lLCBTdGFuZm9yZCBVbml2ZXJzaXR5
IFNjaG9vbCBvZiBNZWRpY2luZSwgUGFsbyBBbHRvLCBDYWxpZm9ybmlhIDk0MzA0LCBVU0EuIFsy
XSBEZXBhcnRtZW50IG9mIENsaW5pY2FsIE1lZGljaW5lLCBDb3BlbmhhZ2VuIFVuaXZlcnNpdHks
IDIyMDAgQ29wZW5oYWdlbiwgRGVubWFyay4mI3hEOzFdIEdlbmV0aWMgRXBpZGVtaW9sb2d5IFVu
aXQsIERlcGFydG1lbnQgb2YgRXBpZGVtaW9sb2d5LCBFcmFzbXVzIE1DIFVuaXZlcnNpdHkgTWVk
aWNhbCBDZW50ZXIsIDMwMTUgR0UgUm90dGVyZGFtLCBUaGUgTmV0aGVybGFuZHMuIFsyXSBDZW50
ZXIgZm9yIE1lZGljYWwgU3l0ZW1zIEJpb2xvZ3ksIDIzMDAgUkMgTGVpZGVuLCBUaGUgTmV0aGVy
bGFuZHMuIFszXSBEZXBhcnRtZW50IG9mIENsaW5pY2FsIEdlbmV0aWNzLCBFcmFzbXVzIE1DIFVu
aXZlcnNpdHkgTWVkaWNhbCBDZW50ZXIsIDMwMDAgQ0EgUm90dGVyZGFtLCBUaGUgTmV0aGVybGFu
ZHMuJiN4RDsxXSBFc3RvbmlhbiBHZW5vbWUgQ2VudGVyLCBVbml2ZXJzaXR5IG9mIFRhcnR1LCBU
YXJ0dSA1MTAxMCwgRXN0b25pYS4gWzJdIE5hdGlvbmFsIEluc3RpdHV0ZSBmb3IgSGVhbHRoIGFu
ZCBXZWxmYXJlLCBGSS0wMDI3MSBIZWxzaW5raSwgRmlubGFuZC4gWzNdIEluc3RpdHV0ZSBmb3Ig
TW9sZWN1bGFyIE1lZGljaW5lLCBVbml2ZXJzaXR5IG9mIEhlbHNpbmtpLCBGSS0wMDAxNCBIZWxz
aW5raSwgRmlubGFuZC4mI3hEOzFdIEluc3RpdHV0ZSBvZiBOdXRyaXRpb24gYW5kIEZ1bmN0aW9u
YWwgRm9vZHMsIExhdmFsIFVuaXZlcnNpdHksIFF1ZWJlYywgUUMgRzFWIDBBNiwgQ2FuYWRhLiBb
Ml0gRGVwYXJ0bWVudCBvZiBLaW5lc2lvbG9neSwgTGF2YWwgVW5pdmVyc2l0eSwgUXVlYmVjIFFD
IEcxViAwQTYsIENhbmFkYS4mI3hEO1BvcHVsYXRpb24sIFBvbGljeSwgYW5kIFByYWN0aWNlLCBV
bml2ZXJzaXR5IENvbGxlZ2UgTG9uZG9uIEluc3RpdHV0ZSBvZiBDaGlsZCBIZWFsdGgsIExvbmRv
biBXQzFOIDFFSCwgVUsuJiN4RDsxXSBLdW9waW8gUmVzZWFyY2ggSW5zdGl0dXRlIG9mIEV4ZXJj
aXNlIE1lZGljaW5lLCA3MDEwMCBLdW9waW8sIEZpbmxhbmQuIFsyXSBEZXBhcnRtZW50IG9mIENs
aW5pY2FsIFBoeXNpb2xvZ3kgYW5kIE51Y2xlYXIgTWVkaWNpbmUsIEt1b3BpbyBVbml2ZXJzaXR5
IEhvc3BpdGFsIGFuZCBVbml2ZXJzaXR5IG9mIEVhc3Rlcm4gRmlubGFuZCwgRkktNzAyMTAgS3Vv
cGlvLCBGaW5sYW5kLiYjeEQ7MV0gRmlubmlzaCBEaWFiZXRlcyBBc3NvY2lhdGlvbiwgS2lyam9u
aWVtZW50aWUgMTUsIEZJLTMzNjgwIFRhbXBlcmUsIEZpbmxhbmQuIFsyXSBQaXJrYW5tYWEgSG9z
cGl0YWwgRGlzdHJpY3QsIEZJLTMzNTIxIFRhbXBlcmUsIEZpbmxhbmQuJiN4RDsxXSBEZXBhcnRt
ZW50IG9mIFB1YmxpYyBIZWFsdGggYW5kIFByaW1hcnkgQ2FyZSwgVW5pdmVyc2l0eSBvZiBDYW1i
cmlkZ2UsIENhbWJyaWRnZSBDQjEgOFJOLCBVSy4gWzJdIENlbnRlciBmb3IgTm9uLUNvbW11bmlj
YWJsZSBEaXNlYXNlcywgS2FyYXRjaGksIFBha2lzdGFuLiBbM10gRGVwYXJ0bWVudCBvZiBNZWRp
Y2luZSwgVW5pdmVyc2l0eSBvZiBQZW5uc3lsdmFuaWEsIFBoaWxhZGVscGhpYSwgUGVubnN5bHZh
bmlhIDE5MTA0LCBVU0EuJiN4RDtCSEYgR2xhc2dvdyBDYXJkaW92YXNjdWxhciBSZXNlYXJjaCBD
ZW50cmUsIERpdmlzaW9uIG9mIENhcmRpb3Zhc2N1bGFyIGFuZCBNZWRpY2FsIFNjaWVuY2VzLCBV
bml2ZXJzaXR5IG9mIEdsYXNnb3csIEdsYXNnb3cgRzEyIDhUQSwgVUsuJiN4RDtJY2FobiBJbnN0
aXR1dGUgZm9yIEdlbm9taWNzIGFuZCBNdWx0aXNjYWxlIEJpb2xvZ3ksIEljYWhuIFNjaG9vbCBv
ZiBNZWRpY2luZSBhdCBNb3VudCBTaW5haSwgTmV3IFlvcmssIE5ldyBZb3JrIDEwNTgwLCBVU0Eu
JiN4RDsxXSBkZUNPREUgR2VuZXRpY3MsIEFtZ2VuIEluYy4sIFJleWtqYXZpayAxMDEsIEljZWxh
bmQuIFsyXSBGYWN1bHR5IG9mIE1lZGljaW5lLCBVbml2ZXJzaXR5IG9mIEljZWxhbmQsIFJleWtq
YXZpayAxMDEsIEljZWxhbmQuJiN4RDsxXSBOYXRpb25hbCBJbnN0aXR1dGUgZm9yIEhlYWx0aCBh
bmQgV2VsZmFyZSwgRkktMDAyNzEgSGVsc2lua2ksIEZpbmxhbmQuIFsyXSBJbnN0aXR1dGUgZm9y
IEhlYWx0aCBSZXNlYXJjaCwgVW5pdmVyc2l0eSBIb3NwaXRhbCBvZiBMYSBQYXogKElkaVBheiks
IDI4MDQ2IE1hZHJpZCwgU3BhaW4uIFszXSBEaWFiZXRlcyBSZXNlYXJjaCBHcm91cCwgS2luZyBB
YmR1bGF6aXogVW5pdmVyc2l0eSwgMjE1ODkgSmVkZGFoLCBTYXVkaSBBcmFiaWEuIFs0XSBDZW50
cmUgZm9yIFZhc2N1bGFyIFByZXZlbnRpb24sIERhbnViZS1Vbml2ZXJzaXR5IEtyZW1zLCAzNTAw
IEtyZW1zLCBBdXN0cmlhLiYjeEQ7MV0gRGVwYXJ0bWVudCBvZiBQdWJsaWMgSGVhbHRoIGFuZCBD
bGluaWNhbCBOdXRyaXRpb24sIFVuaXZlcnNpdHkgb2YgRWFzdGVybiBGaW5sYW5kLCBGaW5sYW5k
LiBbMl0gUmVzZWFyY2ggVW5pdCwgS3VvcGlvIFVuaXZlcnNpdHkgSG9zcGl0YWwsIEZJLTcwMjEw
IEt1b3BpbywgRmlubGFuZC4mI3hEOzFdIERlcGFydG1lbnQgb2YgR2VuZXRpY3MsIFVuaXZlcnNp
dHkgTWVkaWNhbCBDZW50ZXIgR3JvbmluZ2VuLCBVbml2ZXJzaXR5IG9mIEdyb25pbmdlbiwgOTcw
MCBSQiBHcm9uaW5nZW4sIFRoZSBOZXRoZXJsYW5kcy4gWzJdIERlcGFydG1lbnQgb2YgQ2FyZGlv
bG9neSwgVW5pdmVyc2l0eSBNZWRpY2FsIENlbnRlciBHcm9uaW5nZW4sIFVuaXZlcnNpdHkgb2Yg
R3JvbmluZ2VuLCA5NzAwUkIgR3JvbmluZ2VuLCBUaGUgTmV0aGVybGFuZHMuIFszXSBEdXJyZXIg
Q2VudGVyIGZvciBDYXJkaW9nZW5ldGljIFJlc2VhcmNoLCBJbnRlcnVuaXZlcnNpdHkgQ2FyZGlv
bG9neSBJbnN0aXR1dGUgTmV0aGVybGFuZHMgKElDSU4pLCAzNTAxIERHIFV0cmVjaHQsIFRoZSBO
ZXRoZXJsYW5kcy4mI3hEO0luc3RpdHV0ZSBvZiBDZWxsdWxhciBNZWRpY2luZSwgTmV3Y2FzdGxl
IFVuaXZlcnNpdHksIE5ld2Nhc3RsZSBORTEgN1JVLCBVSy4mI3hEOzFdIERaSEsgKERldXRzY2hl
cyBaZW50cnVtIGZ1ciBIZXJ6LUtyZWlzbGF1ZmZvcnNjaHVuZyAtIEdlcm1hbiBDZW50cmUgZm9y
IENhcmRpb3Zhc2N1bGFyIFJlc2VhcmNoKSwgcGFydG5lciBzaXRlIEdyZWlmc3dhbGQsIEQtMTc0
NzUgR3JlaWZzd2FsZCwgR2VybWFueS4gWzJdIEluc3RpdHV0ZSBvZiBDbGluaWNhbCBDaGVtaXN0
cnkgYW5kIExhYm9yYXRvcnkgTWVkaWNpbmUsIFVuaXZlcnNpdHkgTWVkaWNpbmUgR3JlaWZzd2Fs
ZCwgRC0xNzQ3NSBHcmVpZnN3YWxkLCBHZXJtYW55LiYjeEQ7MV0gSW5zdGl0dXRlIG9mIE1lZGlj
YWwgSW5mb3JtYXRpY3MsIEJpb21ldHJ5IGFuZCBFcGlkZW1pb2xvZ3ksIENoYWlyIG9mIEVwaWRl
bWlvbG9neSwgTHVkd2lnLU1heGltaWxpYW5zLVVuaXZlcnNpdGF0LCBELTg1NzY0IE11bmljaCwg
R2VybWFueS4gWzJdIEtsaW5pa3VtIEdyb3NzaGFkZXJuLCBELTgxMzc3IE11bmljaCwgR2VybWFu
eS4gWzNdIEluc3RpdHV0ZSBvZiBFcGlkZW1pb2xvZ3kgSSwgSGVsbWhvbHR6IFplbnRydW0gTXVu
Y2hlbiAtIEdlcm1hbiBSZXNlYXJjaCBDZW50ZXIgZm9yIEVudmlyb25tZW50YWwgSGVhbHRoLCBO
ZXVoZXJiZXJnLCBHZXJtYW55LCBELTg1NzY0IE5ldWhlcmJlcmcsIEdlcm1hbnkuJiN4RDtEZXBh
cnRtZW50IG9mIFB1bG1vbm9sb2d5LCBVbml2ZXJzaXR5IE1lZGljYWwgQ2VudGVyIFV0cmVjaHQs
IDM1ODQgQ1ggVXRyZWNodCwgVGhlIE5ldGhlcmxhbmRzLiYjeEQ7MV0gV2VsbGNvbWUgVHJ1c3Qg
U2FuZ2VyIEluc3RpdHV0ZSwgSGlueHRvbiwgQ2FtYnJpZGdlIENCMTAgMVNBLCBVSy4gWzJdIFdp
bGxpYW0gSGFydmV5IFJlc2VhcmNoIEluc3RpdHV0ZSwgQmFydHMgYW5kIFRoZSBMb25kb24gU2No
b29sIG9mIE1lZGljaW5lIGFuZCBEZW50aXN0cnksIFF1ZWVuIE1hcnkgVW5pdmVyc2l0eSBvZiBM
b25kb24sIExvbmRvbiBFQzFNIDZCUSwgVUsuIFszXSBQcmluY2VzcyBBbC1KYXdoYXJhIEFsLUJy
YWhpbSBDZW50cmUgb2YgRXhjZWxsZW5jZSBpbiBSZXNlYXJjaCBvZiBIZXJlZGl0YXJ5IERpc29y
ZGVycyAoUEFDRVItSEQpLCBLaW5nIEFiZHVsYXppeiBVbml2ZXJzaXR5LCAyMTU4OSBKZWRkYWgs
IFNhdWRpIEFyYWJpYS4mI3hEO05hdGlvbmFsIEhlYXJ0LCBMdW5nLCBhbmQgQmxvb2QgSW5zdGl0
dXRlLCB0aGUgRnJhbWluZ2hhbSBIZWFydCBTdHVkeSwgRnJhbWluZ2hhbSwgTWFzc2FjaHVzZXR0
cyAwMTcwMiwgVVNBLiYjeEQ7MV0gRGVwYXJ0bWVudCBvZiBHZW5ldGljIEVwaWRlbWlvbG9neSwg
SW5zdGl0dXRlIG9mIEVwaWRlbWlvbG9neSBhbmQgUHJldmVudGl2ZSBNZWRpY2luZSwgVW5pdmVy
c2l0eSBvZiBSZWdlbnNidXJnLCBELTkzMDUzIFJlZ2Vuc2J1cmcsIEdlcm1hbnkuIFsyXSBJbnN0
aXR1dGUgb2YgR2VuZXRpYyBFcGlkZW1pb2xvZ3ksIEhlbG1ob2x0eiBaZW50cnVtIE11bmNoZW4g
LSBHZXJtYW4gUmVzZWFyY2ggQ2VudGVyIGZvciBFbnZpcm9ubWVudGFsIEhlYWx0aCwgRC04NTc2
NCBOZXVoZXJiZXJnLCBHZXJtYW55LiYjeEQ7MV0gRGl2aXNpb24gb2YgRW5kb2NyaW5vbG9neSwg
RGlhYmV0ZXMgYW5kIE51dHJpdGlvbiwgVW5pdmVyc2l0eSBvZiBNYXJ5bGFuZCBTY2hvb2wgb2Yg
TWVkaWNpbmUsIEJhbHRpbW9yZSwgTWFyeWxhbmQgMjEyMDEsIFVTQS4gWzJdIFByb2dyYW0gZm9y
IFBlcnNvbmFsaXplZCBhbmQgR2Vub21pYyBNZWRpY2luZSwgVW5pdmVyc2l0eSBvZiBNYXJ5bGFu
ZCBTY2hvb2wgb2YgTWVkaWNpbmUsIEJhbHRpbW9yZSwgTWFyeWxhbmQgMjEyMDEsIFVTQS4mI3hE
O0RpdmlzaW9uIG9mIFBvcHVsYXRpb24gSGVhbHRoIFNjaWVuY2VzICZhbXA7RWR1Y2F0aW9uLCBT
dCBHZW9yZ2UmYXBvcztzLCBVbml2ZXJzaXR5IG9mIExvbmRvbiwgTG9uZG9uIFNXMTcgMFJFLCBV
Sy4mI3hEOzFdIEdlbmV0aWMgRXBpZGVtaW9sb2d5IFVuaXQsIERlcGFydG1lbnQgb2YgRXBpZGVt
aW9sb2d5LCBFcmFzbXVzIE1DIFVuaXZlcnNpdHkgTWVkaWNhbCBDZW50ZXIsIDMwMTUgR0UgUm90
dGVyZGFtLCBUaGUgTmV0aGVybGFuZHMuIFsyXSBOZXRoZXJsYW5kcyBDb25zb3J0aXVtIGZvciBI
ZWFsdGh5IEFnaW5nIChOQ0hBKSwgMzAxNUdFIFJvdHRlcmRhbSwgVGhlIE5ldGhlcmxhbmRzLiBb
M10gRGVwYXJ0bWVudCBvZiBFcGlkZW1pb2xvZ3ksIEVyYXNtdXMgTUMgVW5pdmVyc2l0eSBNZWRp
Y2FsIENlbnRlciwgMzAxNUdFIFJvdHRlcmRhbSwgVGhlIE5ldGhlcmxhbmRzLiBbNF0gQ2VudGVy
IGZvciBNZWRpY2FsIFN5dGVtcyBCaW9sb2d5LCAyMzAwIFJDIExlaWRlbiwgVGhlIE5ldGhlcmxh
bmRzLiYjeEQ7MV0gV2VsbGNvbWUgVHJ1c3QgQ2VudHJlIGZvciBIdW1hbiBHZW5ldGljcywgVW5p
dmVyc2l0eSBvZiBPeGZvcmQsIE94Zm9yZCBPWDMgN0JOLCBVSy4gWzJdIE94Zm9yZCBDZW50cmUg
Zm9yIERpYWJldGVzLCBFbmRvY3Jpbm9sb2d5IGFuZCBNZXRhYm9saXNtLCBVbml2ZXJzaXR5IG9m
IE94Zm9yZCwgT3hmb3JkIE9YMyA3TEosIFVLLiBbM10gT3hmb3JkIE5JSFIgQmlvbWVkaWNhbCBS
ZXNlYXJjaCBDZW50cmUsIE94Zm9yZCBVbml2ZXJzaXR5IEhvc3BpdGFscyBOSFMgVHJ1c3QsIE94
Zm9yZCBPWDMgN0xKLCBVSy4mI3hEOzFdIEluc3RpdHV0ZSBmb3IgTWVkaWNhbCBJbmZvcm1hdGlj
cywgQmlvbWV0cnkgYW5kIEVwaWRlbWlvbG9neSAoSU1JQkUpLCBVbml2ZXJzaXR5IEhvc3BpdGFs
IEVzc2VuLCA0NTE0NyBFc3NlbiwgR2VybWFueS4gWzJdIENsaW5pY2FsIEVwaWRlbWlvbG9neSwg
SW50ZWdyYXRlZCBSZXNlYXJjaCBhbmQgVHJlYXRtZW50IENlbnRlciwgQ2VudGVyIGZvciBTZXBz
aXMgQ29udHJvbCBhbmQgQ2FyZSAoQ1NDQyksIEplbmEgVW5pdmVyc2l0eSBIb3NwaXRhbCwgMDc3
NDMgSmVuYSwgR2VybWFueS4mI3hEOzFdIERlcGFydG1lbnQgb2YgSW50ZXJuYWwgTWVkaWNpbmUs
IERpdmlzaW9uIG9mIENhcmRpb3Zhc2N1bGFyIE1lZGljaW5lLCBVbml2ZXJzaXR5IG9mIE1pY2hp
Z2FuLCBBbm4gQXJib3IsIE1pY2hpZ2FuIDQ4MTA5LCBVU0EuIFsyXSBEZXBhcnRtZW50IG9mIENv
bXB1dGF0aW9uYWwgTWVkaWNpbmUgYW5kIEJpb2luZm9ybWF0aWNzLCBVbml2ZXJzaXR5IG9mIE1p
Y2hpZ2FuLCBBbm4gQXJib3IsIE1pY2hpZ2FuIDQ4MTA5LCBVU0EuIFszXSBEZXBhcnRtZW50IG9m
IEh1bWFuIEdlbmV0aWNzLCBVbml2ZXJzaXR5IG9mIE1pY2hpZ2FuLCBBbm4gQXJib3IsIE1pY2hp
Z2FuIDQ4MTA5LCBVU0EuJiN4RDsxXSBCcm9hZCBJbnN0aXR1dGUgb2YgdGhlIE1hc3NhY2h1c2V0
dHMgSW5zdGl0dXRlIG9mIFRlY2hub2xvZ3kgYW5kIEhhcnZhcmQgVW5pdmVyc2l0eSwgQ2FtYnJp
ZGdlLCBNYXNzYWNodXNldHRzIDAyMTQyLCBVU0EuIFsyXSBXZWxsY29tZSBUcnVzdCBDZW50cmUg
Zm9yIEh1bWFuIEdlbmV0aWNzLCBVbml2ZXJzaXR5IG9mIE94Zm9yZCwgT3hmb3JkIE9YMyA3Qk4s
IFVLLiYjeEQ7MV0gU3dpc3MgSW5zdGl0dXRlIG9mIEJpb2luZm9ybWF0aWNzLCBMYXVzYW5uZSAx
MDE1LCBTd2l0emVybGFuZC4gWzJdIERlcGFydG1lbnQgb2YgTWVkaWNhbCBHZW5ldGljcywgVW5p
dmVyc2l0eSBvZiBMYXVzYW5uZSwgTGF1c2FubmUgMTAwNSwgU3dpdHplcmxhbmQuIFszXSBTZXJ2
aWNlIG9mIE1lZGljYWwgR2VuZXRpY3MsIENIVVYgVW5pdmVyc2l0eSBIb3NwaXRhbCwgMTAxMSBM
YXVzYW5uZSwgU3dpdHplcmxhbmQuJiN4RDsxXSBXZWxsY29tZSBUcnVzdCBTYW5nZXIgSW5zdGl0
dXRlLCBIaW54dG9uLCBDYW1icmlkZ2UgQ0IxMCAxU0EsIFVLLiBbMl0gVW5pdmVyc2l0eSBvZiBD
YW1icmlkZ2UgTWV0YWJvbGljIFJlc2VhcmNoIExhYm9yYXRvcmllcywgSW5zdGl0dXRlIG9mIE1l
dGFib2xpYyBTY2llbmNlLCBBZGRlbmJyb29rZSZhcG9zO3MgSG9zcGl0YWwsIENhbWJyaWRnZSBD
QjIgT1FRLCBVSy4gWzNdIE5JSFIgQ2FtYnJpZGdlIEJpb21lZGljYWwgUmVzZWFyY2ggQ2VudHJl
LCBJbnN0aXR1dGUgb2YgTWV0YWJvbGljIFNjaWVuY2UsIEFkZGVuYnJvb2tlJmFwb3M7cyBIb3Nw
aXRhbCwgQ2FtYnJpZGdlIENCMiBPUVEsIFVLLiYjeEQ7MV0gRGVwYXJ0bWVudCBvZiBFcGlkZW1p
b2xvZ3ksIFVuaXZlcnNpdHkgb2YgTm9ydGggQ2Fyb2xpbmEgYXQgQ2hhcGVsIEhpbGwsIENoYXBl
bCBIaWxsLCBOb3J0aCBDYXJvbGluYSAyNzU5OSwgVVNBLiBbMl0gQ2Fyb2xpbmEgQ2VudGVyIGZv
ciBHZW5vbWUgU2NpZW5jZXMsIFVuaXZlcnNpdHkgb2YgTm9ydGggQ2Fyb2xpbmEgYXQgQ2hhcGVs
IEhpbGwsIENoYXBlbCBIaWxsLCBOb3J0aCBDYXJvbGluYSAyNzU5OSwgVVNBLiYjeEQ7MV0gTVJD
IEVwaWRlbWlvbG9neSBVbml0LCBVbml2ZXJzaXR5IG9mIENhbWJyaWRnZSBTY2hvb2wgb2YgQ2xp
bmljYWwgTWVkaWNpbmUsIEluc3RpdHV0ZSBvZiBNZXRhYm9saWMgU2NpZW5jZSwgQ2FtYnJpZGdl
IEJpb21lZGljYWwgQ2FtcHVzLCBDYW1icmlkZ2UgQ0IyIDBRUSwgVUsuIFsyXSBUaGUgQ2hhcmxl
cyBCcm9uZm1hbiBJbnN0aXR1dGUgZm9yIFBlcnNvbmFsaXplZCBNZWRpY2luZSwgSWNhaG4gU2No
b29sIG9mIE1lZGljaW5lIGF0IE1vdW50IFNpbmFpLCBOZXcgWW9yaywgTmV3IFlvcmsgMTAwMjks
IFVTQS4gWzNdIFRoZSBHZW5ldGljcyBvZiBPYmVzaXR5IGFuZCBSZWxhdGVkIE1ldGFib2xpYyBU
cmFpdHMgUHJvZ3JhbSwgVGhlIEljYWhuIFNjaG9vbCBvZiBNZWRpY2luZSBhdCBNb3VudCBTaW5h
aSwgTmV3IFlvcmssIE5ldyBZb3JrIDEwMDI5LCBVU0EuIFs0XSBUaGUgTWluZGljaCBDaGlsZCBI
ZWFsdGggYW5kIERldmVsb3BtZW50IEluc3RpdHV0ZSwgSWNhaG4gU2Nob29sIG9mIE1lZGljaW5l
IGF0IE1vdW50IFNpbmFpLCBOZXcgWW9yaywgTmV3IFlvcmsgMTAwMjksIFVTQS48L2F1dGgtYWRk
cmVzcz48dGl0bGVzPjx0aXRsZT5HZW5ldGljIHN0dWRpZXMgb2YgYm9keSBtYXNzIGluZGV4IHlp
ZWxkIG5ldyBpbnNpZ2h0cyBmb3Igb2Jlc2l0eSBiaW9sb2d5PC90aXRsZT48c2Vjb25kYXJ5LXRp
dGxlPk5hdHVyZTwvc2Vjb25kYXJ5LXRpdGxlPjxhbHQtdGl0bGU+TmF0dXJlPC9hbHQtdGl0bGU+
PC90aXRsZXM+PHBlcmlvZGljYWw+PGZ1bGwtdGl0bGU+TmF0dXJlPC9mdWxsLXRpdGxlPjxhYmJy
LTE+TmF0dXJlPC9hYmJyLTE+PC9wZXJpb2RpY2FsPjxhbHQtcGVyaW9kaWNhbD48ZnVsbC10aXRs
ZT5OYXR1cmU8L2Z1bGwtdGl0bGU+PGFiYnItMT5OYXR1cmU8L2FiYnItMT48L2FsdC1wZXJpb2Rp
Y2FsPjxwYWdlcz4xOTctMjA2PC9wYWdlcz48dm9sdW1lPjUxODwvdm9sdW1lPjxudW1iZXI+NzUz
ODwvbnVtYmVyPjxrZXl3b3Jkcz48a2V5d29yZD5BZGlwb2dlbmVzaXMvZ2VuZXRpY3M8L2tleXdv
cmQ+PGtleXdvcmQ+QWRpcG9zaXR5L2dlbmV0aWNzPC9rZXl3b3JkPjxrZXl3b3JkPkFnZSBGYWN0
b3JzPC9rZXl3b3JkPjxrZXl3b3JkPipCb2R5IE1hc3MgSW5kZXg8L2tleXdvcmQ+PGtleXdvcmQ+
Q29udGluZW50YWwgUG9wdWxhdGlvbiBHcm91cHMvZ2VuZXRpY3M8L2tleXdvcmQ+PGtleXdvcmQ+
RW5lcmd5IE1ldGFib2xpc20vZ2VuZXRpY3M8L2tleXdvcmQ+PGtleXdvcmQ+RXVyb3BlL2V0aG5v
bG9neTwva2V5d29yZD48a2V5d29yZD5GZW1hbGU8L2tleXdvcmQ+PGtleXdvcmQ+R2VuZXRpYyBQ
cmVkaXNwb3NpdGlvbiB0byBEaXNlYXNlL2dlbmV0aWNzPC9rZXl3b3JkPjxrZXl3b3JkPipHZW5v
bWUtV2lkZSBBc3NvY2lhdGlvbiBTdHVkeTwva2V5d29yZD48a2V5d29yZD5HbHV0YW1pYyBBY2lk
L21ldGFib2xpc208L2tleXdvcmQ+PGtleXdvcmQ+SHVtYW5zPC9rZXl3b3JkPjxrZXl3b3JkPklu
c3VsaW4vbWV0YWJvbGlzbS9zZWNyZXRpb248L2tleXdvcmQ+PGtleXdvcmQ+TWFsZTwva2V5d29y
ZD48a2V5d29yZD5PYmVzaXR5LypnZW5ldGljcy8qbWV0YWJvbGlzbTwva2V5d29yZD48a2V5d29y
ZD5Qb2x5bW9ycGhpc20sIFNpbmdsZSBOdWNsZW90aWRlL2dlbmV0aWNzPC9rZXl3b3JkPjxrZXl3
b3JkPlF1YW50aXRhdGl2ZSBUcmFpdCBMb2NpL2dlbmV0aWNzPC9rZXl3b3JkPjxrZXl3b3JkPlN5
bmFwc2VzL21ldGFib2xpc208L2tleXdvcmQ+PC9rZXl3b3Jkcz48ZGF0ZXM+PHllYXI+MjAxNTwv
eWVhcj48cHViLWRhdGVzPjxkYXRlPkZlYiAxMjwvZGF0ZT48L3B1Yi1kYXRlcz48L2RhdGVzPjxp
c2JuPjE0NzYtNDY4NyAoRWxlY3Ryb25pYykmI3hEOzAwMjgtMDgzNiAoTGlua2luZyk8L2lzYm4+
PGFjY2Vzc2lvbi1udW0+MjU2NzM0MTM8L2FjY2Vzc2lvbi1udW0+PHVybHM+PHJlbGF0ZWQtdXJs
cz48dXJsPmh0dHA6Ly93d3cubmNiaS5ubG0ubmloLmdvdi9wdWJtZWQvMjU2NzM0MTM8L3VybD48
L3JlbGF0ZWQtdXJscz48L3VybHM+PGN1c3RvbTI+NDM4MjIxMTwvY3VzdG9tMj48ZWxlY3Ryb25p
Yy1yZXNvdXJjZS1udW0+MTAuMTAzOC9uYXR1cmUxNDE3NzwvZWxlY3Ryb25pYy1yZXNvdXJjZS1u
dW0+PC9yZWNvcmQ+PC9DaXRlPjwvRW5kTm90ZT4A
</w:fldData>
        </w:fldChar>
      </w:r>
      <w:r w:rsidR="004935A2">
        <w:rPr>
          <w:rFonts w:asciiTheme="majorHAnsi" w:hAnsiTheme="majorHAnsi" w:cs="Arial"/>
          <w:sz w:val="22"/>
          <w:szCs w:val="22"/>
        </w:rPr>
        <w:instrText xml:space="preserve"> ADDIN EN.CITE </w:instrText>
      </w:r>
      <w:r w:rsidR="004935A2">
        <w:rPr>
          <w:rFonts w:asciiTheme="majorHAnsi" w:hAnsiTheme="majorHAnsi" w:cs="Arial"/>
          <w:sz w:val="22"/>
          <w:szCs w:val="22"/>
        </w:rPr>
        <w:fldChar w:fldCharType="begin">
          <w:fldData xml:space="preserve">PEVuZE5vdGU+PENpdGU+PEF1dGhvcj5Mb2NrZTwvQXV0aG9yPjxZZWFyPjIwMTU8L1llYXI+PFJl
Y051bT4xMDwvUmVjTnVtPjxEaXNwbGF5VGV4dD5bMTldPC9EaXNwbGF5VGV4dD48cmVjb3JkPjxy
ZWMtbnVtYmVyPjEwPC9yZWMtbnVtYmVyPjxmb3JlaWduLWtleXM+PGtleSBhcHA9IkVOIiBkYi1p
ZD0idHZ6c3h0c3Ixc3Qwdzhldjl4MXBwMnp2ZnoyMnhyOWFzNXZ2IiB0aW1lc3RhbXA9IjE1MzIz
Mzk3NjAiPjEwPC9rZXk+PC9mb3JlaWduLWtleXM+PHJlZi10eXBlIG5hbWU9IkpvdXJuYWwgQXJ0
aWNsZSI+MTc8L3JlZi10eXBlPjxjb250cmlidXRvcnM+PGF1dGhvcnM+PGF1dGhvcj5Mb2NrZSwg
QS4gRS48L2F1dGhvcj48YXV0aG9yPkthaGFsaSwgQi48L2F1dGhvcj48YXV0aG9yPkJlcm5kdCwg
Uy4gSS48L2F1dGhvcj48YXV0aG9yPkp1c3RpY2UsIEEuIEUuPC9hdXRob3I+PGF1dGhvcj5QZXJz
LCBULiBILjwvYXV0aG9yPjxhdXRob3I+RGF5LCBGLiBSLjwvYXV0aG9yPjxhdXRob3I+UG93ZWxs
LCBDLjwvYXV0aG9yPjxhdXRob3I+VmVkYW50YW0sIFMuPC9hdXRob3I+PGF1dGhvcj5CdWNoa292
aWNoLCBNLiBMLjwvYXV0aG9yPjxhdXRob3I+WWFuZywgSi48L2F1dGhvcj48YXV0aG9yPkNyb3Rl
YXUtQ2hvbmthLCBELiBDLjwvYXV0aG9yPjxhdXRob3I+RXNrbywgVC48L2F1dGhvcj48YXV0aG9y
PkZhbGwsIFQuPC9hdXRob3I+PGF1dGhvcj5GZXJyZWlyYSwgVC48L2F1dGhvcj48YXV0aG9yPkd1
c3RhZnNzb24sIFMuPC9hdXRob3I+PGF1dGhvcj5LdXRhbGlrLCBaLjwvYXV0aG9yPjxhdXRob3I+
THVhbiwgSi48L2F1dGhvcj48YXV0aG9yPk1hZ2ksIFIuPC9hdXRob3I+PGF1dGhvcj5SYW5kYWxs
LCBKLiBDLjwvYXV0aG9yPjxhdXRob3I+V2lua2xlciwgVC4gVy48L2F1dGhvcj48YXV0aG9yPldv
b2QsIEEuIFIuPC9hdXRob3I+PGF1dGhvcj5Xb3JrYWxlbWFodSwgVC48L2F1dGhvcj48YXV0aG9y
PkZhdWwsIEouIEQuPC9hdXRob3I+PGF1dGhvcj5TbWl0aCwgSi4gQS48L2F1dGhvcj48YXV0aG9y
Pkh1YSBaaGFvLCBKLjwvYXV0aG9yPjxhdXRob3I+WmhhbywgVy48L2F1dGhvcj48YXV0aG9yPkNo
ZW4sIEouPC9hdXRob3I+PGF1dGhvcj5GZWhybWFubiwgUi48L2F1dGhvcj48YXV0aG9yPkhlZG1h
biwgQS4gSy48L2F1dGhvcj48YXV0aG9yPkthcmphbGFpbmVuLCBKLjwvYXV0aG9yPjxhdXRob3I+
U2NobWlkdCwgRS4gTS48L2F1dGhvcj48YXV0aG9yPkFic2hlciwgRC48L2F1dGhvcj48YXV0aG9y
PkFtaW4sIE4uPC9hdXRob3I+PGF1dGhvcj5BbmRlcnNvbiwgRC48L2F1dGhvcj48YXV0aG9yPkJl
ZWttYW4sIE0uPC9hdXRob3I+PGF1dGhvcj5Cb2x0b24sIEouIEwuPC9hdXRob3I+PGF1dGhvcj5C
cmFnZy1HcmVzaGFtLCBKLiBMLjwvYXV0aG9yPjxhdXRob3I+QnV5c2tlLCBTLjwvYXV0aG9yPjxh
dXRob3I+RGVtaXJrYW4sIEEuPC9hdXRob3I+PGF1dGhvcj5EZW5nLCBHLjwvYXV0aG9yPjxhdXRo
b3I+RWhyZXQsIEcuIEIuPC9hdXRob3I+PGF1dGhvcj5GZWVuc3RyYSwgQi48L2F1dGhvcj48YXV0
aG9yPkZlaXRvc2EsIE0uIEYuPC9hdXRob3I+PGF1dGhvcj5GaXNjaGVyLCBLLjwvYXV0aG9yPjxh
dXRob3I+R29lbCwgQS48L2F1dGhvcj48YXV0aG9yPkdvbmcsIEouPC9hdXRob3I+PGF1dGhvcj5K
YWNrc29uLCBBLiBVLjwvYXV0aG9yPjxhdXRob3I+S2Fub25pLCBTLjwvYXV0aG9yPjxhdXRob3I+
S2xlYmVyLCBNLiBFLjwvYXV0aG9yPjxhdXRob3I+S3Jpc3RpYW5zc29uLCBLLjwvYXV0aG9yPjxh
dXRob3I+TGltLCBVLjwvYXV0aG9yPjxhdXRob3I+TG90YXksIFYuPC9hdXRob3I+PGF1dGhvcj5N
YW5naW5vLCBNLjwvYXV0aG9yPjxhdXRob3I+TWF0ZW8gTGVhY2gsIEkuPC9hdXRob3I+PGF1dGhv
cj5NZWRpbmEtR29tZXosIEMuPC9hdXRob3I+PGF1dGhvcj5NZWRsYW5kLCBTLiBFLjwvYXV0aG9y
PjxhdXRob3I+TmFsbHMsIE0uIEEuPC9hdXRob3I+PGF1dGhvcj5QYWxtZXIsIEMuIEQuPC9hdXRo
b3I+PGF1dGhvcj5QYXNrbywgRC48L2F1dGhvcj48YXV0aG9yPlBlY2hsaXZhbmlzLCBTLjwvYXV0
aG9yPjxhdXRob3I+UGV0ZXJzLCBNLiBKLjwvYXV0aG9yPjxhdXRob3I+UHJva29wZW5rbywgSS48
L2F1dGhvcj48YXV0aG9yPlNodW5naW4sIEQuPC9hdXRob3I+PGF1dGhvcj5TdGFuY2Frb3ZhLCBB
LjwvYXV0aG9yPjxhdXRob3I+U3RyYXdicmlkZ2UsIFIuIEouPC9hdXRob3I+PGF1dGhvcj5KdSBT
dW5nLCBZLjwvYXV0aG9yPjxhdXRob3I+VGFuYWthLCBULjwvYXV0aG9yPjxhdXRob3I+VGV1bWVy
LCBBLjwvYXV0aG9yPjxhdXRob3I+VHJvbXBldCwgUy48L2F1dGhvcj48YXV0aG9yPnZhbiBkZXIg
TGFhbiwgUy4gVy48L2F1dGhvcj48YXV0aG9yPnZhbiBTZXR0ZW4sIEouPC9hdXRob3I+PGF1dGhv
cj5WYW4gVmxpZXQtT3N0YXB0Y2hvdWssIEouIFYuPC9hdXRob3I+PGF1dGhvcj5XYW5nLCBaLjwv
YXV0aG9yPjxhdXRob3I+WWVuZ28sIEwuPC9hdXRob3I+PGF1dGhvcj5aaGFuZywgVy48L2F1dGhv
cj48YXV0aG9yPklzYWFjcywgQS48L2F1dGhvcj48YXV0aG9yPkFsYnJlY2h0LCBFLjwvYXV0aG9y
PjxhdXRob3I+QXJubG92LCBKLjwvYXV0aG9yPjxhdXRob3I+QXJzY290dCwgRy4gTS48L2F1dGhv
cj48YXV0aG9yPkF0dHdvb2QsIEEuIFAuPC9hdXRob3I+PGF1dGhvcj5CYW5kaW5lbGxpLCBTLjwv
YXV0aG9yPjxhdXRob3I+QmFycmV0dCwgQS48L2F1dGhvcj48YXV0aG9yPkJhcywgSS4gTi48L2F1
dGhvcj48YXV0aG9yPkJlbGxpcywgQy48L2F1dGhvcj48YXV0aG9yPkJlbm5ldHQsIEEuIEouPC9h
dXRob3I+PGF1dGhvcj5CZXJuZSwgQy48L2F1dGhvcj48YXV0aG9yPkJsYWdpZXZhLCBSLjwvYXV0
aG9yPjxhdXRob3I+Qmx1aGVyLCBNLjwvYXV0aG9yPjxhdXRob3I+Qm9ocmluZ2VyLCBTLjwvYXV0
aG9yPjxhdXRob3I+Qm9ubnljYXN0bGUsIEwuIEwuPC9hdXRob3I+PGF1dGhvcj5Cb3R0Y2hlciwg
WS48L2F1dGhvcj48YXV0aG9yPkJveWQsIEguIEEuPC9hdXRob3I+PGF1dGhvcj5CcnVpbmVuYmVy
ZywgTS48L2F1dGhvcj48YXV0aG9yPkNhc3BlcnNlbiwgSS4gSC48L2F1dGhvcj48YXV0aG9yPklk
YSBDaGVuLCBZLiBELjwvYXV0aG9yPjxhdXRob3I+Q2xhcmtlLCBSLjwvYXV0aG9yPjxhdXRob3I+
RGF3LCBFLiBXLjwvYXV0aG9yPjxhdXRob3I+ZGUgQ3JhZW4sIEEuIEouPC9hdXRob3I+PGF1dGhv
cj5EZWxnYWRvLCBHLjwvYXV0aG9yPjxhdXRob3I+RGltaXRyaW91LCBNLjwvYXV0aG9yPjxhdXRo
b3I+RG9uZXksIEEuIFMuPC9hdXRob3I+PGF1dGhvcj5Fa2x1bmQsIE4uPC9hdXRob3I+PGF1dGhv
cj5Fc3RyYWRhLCBLLjwvYXV0aG9yPjxhdXRob3I+RXVyeSwgRS48L2F1dGhvcj48YXV0aG9yPkZv
bGtlcnNlbiwgTC48L2F1dGhvcj48YXV0aG9yPkZyYXNlciwgUi4gTS48L2F1dGhvcj48YXV0aG9y
PkdhcmNpYSwgTS4gRS48L2F1dGhvcj48YXV0aG9yPkdlbGxlciwgRi48L2F1dGhvcj48YXV0aG9y
PkdpZWRyYWl0aXMsIFYuPC9hdXRob3I+PGF1dGhvcj5HaWdhbnRlLCBCLjwvYXV0aG9yPjxhdXRo
b3I+R28sIEEuIFMuPC9hdXRob3I+PGF1dGhvcj5Hb2xheSwgQS48L2F1dGhvcj48YXV0aG9yPkdv
b2RhbGwsIEEuIEguPC9hdXRob3I+PGF1dGhvcj5Hb3Jkb24sIFMuIEQuPC9hdXRob3I+PGF1dGhv
cj5Hb3Jza2ksIE0uPC9hdXRob3I+PGF1dGhvcj5HcmFiZSwgSC4gSi48L2F1dGhvcj48YXV0aG9y
PkdyYWxsZXJ0LCBILjwvYXV0aG9yPjxhdXRob3I+R3JhbW1lciwgVC4gQi48L2F1dGhvcj48YXV0
aG9yPkdyYXNzbGVyLCBKLjwvYXV0aG9yPjxhdXRob3I+R3JvbmJlcmcsIEguPC9hdXRob3I+PGF1
dGhvcj5Hcm92ZXMsIEMuIEouPC9hdXRob3I+PGF1dGhvcj5HdXN0bywgRy48L2F1dGhvcj48YXV0
aG9yPkhhZXNzbGVyLCBKLjwvYXV0aG9yPjxhdXRob3I+SGFsbCwgUC48L2F1dGhvcj48YXV0aG9y
PkhhbGxlciwgVC48L2F1dGhvcj48YXV0aG9yPkhhbGxtYW5zLCBHLjwvYXV0aG9yPjxhdXRob3I+
SGFydG1hbiwgQy4gQS48L2F1dGhvcj48YXV0aG9yPkhhc3NpbmVuLCBNLjwvYXV0aG9yPjxhdXRo
b3I+SGF5d2FyZCwgQy48L2F1dGhvcj48YXV0aG9yPkhlYXJkLUNvc3RhLCBOLiBMLjwvYXV0aG9y
PjxhdXRob3I+SGVsbWVyLCBRLjwvYXV0aG9yPjxhdXRob3I+SGVuZ3N0ZW5iZXJnLCBDLjwvYXV0
aG9yPjxhdXRob3I+SG9sbWVuLCBPLjwvYXV0aG9yPjxhdXRob3I+SG90dGVuZ2EsIEouIEouPC9h
dXRob3I+PGF1dGhvcj5KYW1lcywgQS4gTC48L2F1dGhvcj48YXV0aG9yPkplZmYsIEouIE0uPC9h
dXRob3I+PGF1dGhvcj5Kb2hhbnNzb24sIEEuPC9hdXRob3I+PGF1dGhvcj5Kb2xsZXksIEouPC9h
dXRob3I+PGF1dGhvcj5KdWxpdXNkb3R0aXIsIFQuPC9hdXRob3I+PGF1dGhvcj5LaW5udW5lbiwg
TC48L2F1dGhvcj48YXV0aG9yPktvZW5pZywgVy48L2F1dGhvcj48YXV0aG9yPktvc2tlbnZ1bywg
TS48L2F1dGhvcj48YXV0aG9yPktyYXR6ZXIsIFcuPC9hdXRob3I+PGF1dGhvcj5MYWl0aW5lbiwg
Si48L2F1dGhvcj48YXV0aG9yPkxhbWluYSwgQy48L2F1dGhvcj48YXV0aG9yPkxlYW5kZXIsIEsu
PC9hdXRob3I+PGF1dGhvcj5MZWUsIE4uIFIuPC9hdXRob3I+PGF1dGhvcj5MaWNodG5lciwgUC48
L2F1dGhvcj48YXV0aG9yPkxpbmQsIEwuPC9hdXRob3I+PGF1dGhvcj5MaW5kc3Ryb20sIEouPC9h
dXRob3I+PGF1dGhvcj5TaW4gTG8sIEsuPC9hdXRob3I+PGF1dGhvcj5Mb2JiZW5zLCBTLjwvYXV0
aG9yPjxhdXRob3I+TG9yYmVlciwgUi48L2F1dGhvcj48YXV0aG9yPkx1LCBZLjwvYXV0aG9yPjxh
dXRob3I+TWFjaCwgRi48L2F1dGhvcj48YXV0aG9yPk1hZ251c3NvbiwgUC4gSy48L2F1dGhvcj48
YXV0aG9yPk1haGFqYW4sIEEuPC9hdXRob3I+PGF1dGhvcj5NY0FyZGxlLCBXLiBMLjwvYXV0aG9y
PjxhdXRob3I+TWNMYWNobGFuLCBTLjwvYXV0aG9yPjxhdXRob3I+TWVubmksIEMuPC9hdXRob3I+
PGF1dGhvcj5NZXJnZXIsIFMuPC9hdXRob3I+PGF1dGhvcj5NaWhhaWxvdiwgRS48L2F1dGhvcj48
YXV0aG9yPk1pbGFuaSwgTC48L2F1dGhvcj48YXV0aG9yPk1vYXl5ZXJpLCBBLjwvYXV0aG9yPjxh
dXRob3I+TW9uZGEsIEsuIEwuPC9hdXRob3I+PGF1dGhvcj5Nb3JrZW4sIE0uIEEuPC9hdXRob3I+
PGF1dGhvcj5NdWxhcywgQS48L2F1dGhvcj48YXV0aG9yPk11bGxlciwgRy48L2F1dGhvcj48YXV0
aG9yPk11bGxlci1OdXJhc3lpZCwgTS48L2F1dGhvcj48YXV0aG9yPk11c2ssIEEuIFcuPC9hdXRo
b3I+PGF1dGhvcj5OYWdhcmFqYSwgUi48L2F1dGhvcj48YXV0aG9yPk5vdGhlbiwgTS4gTS48L2F1
dGhvcj48YXV0aG9yPk5vbHRlLCBJLiBNLjwvYXV0aG9yPjxhdXRob3I+UGlseiwgUy48L2F1dGhv
cj48YXV0aG9yPlJheW5lciwgTi4gVy48L2F1dGhvcj48YXV0aG9yPlJlbnN0cm9tLCBGLjwvYXV0
aG9yPjxhdXRob3I+UmV0dGlnLCBSLjwvYXV0aG9yPjxhdXRob3I+UmllZCwgSi4gUy48L2F1dGhv
cj48YXV0aG9yPlJpcGtlLCBTLjwvYXV0aG9yPjxhdXRob3I+Um9iZXJ0c29uLCBOLiBSLjwvYXV0
aG9yPjxhdXRob3I+Um9zZSwgTC4gTS48L2F1dGhvcj48YXV0aG9yPlNhbm5hLCBTLjwvYXV0aG9y
PjxhdXRob3I+U2NoYXJuYWdsLCBILjwvYXV0aG9yPjxhdXRob3I+U2Nob2x0ZW5zLCBTLjwvYXV0
aG9yPjxhdXRob3I+U2NodW1hY2hlciwgRi4gUi48L2F1dGhvcj48YXV0aG9yPlNjb3R0LCBXLiBS
LjwvYXV0aG9yPjxhdXRob3I+U2V1ZmZlcmxlaW4sIFQuPC9hdXRob3I+PGF1dGhvcj5TaGksIEou
PC9hdXRob3I+PGF1dGhvcj5WZXJub24gU21pdGgsIEEuPC9hdXRob3I+PGF1dGhvcj5TbW9sb25z
a2EsIEouPC9hdXRob3I+PGF1dGhvcj5TdGFudG9uLCBBLiBWLjwvYXV0aG9yPjxhdXRob3I+U3Rl
aW50aG9yc2RvdHRpciwgVi48L2F1dGhvcj48YXV0aG9yPlN0aXJydXBzLCBLLjwvYXV0aG9yPjxh
dXRob3I+U3RyaW5naGFtLCBILiBNLjwvYXV0aG9yPjxhdXRob3I+U3VuZHN0cm9tLCBKLjwvYXV0
aG9yPjxhdXRob3I+U3dlcnR6LCBNLiBBLjwvYXV0aG9yPjxhdXRob3I+U3dpZnQsIEEuIEouPC9h
dXRob3I+PGF1dGhvcj5TeXZhbmVuLCBBLiBDLjwvYXV0aG9yPjxhdXRob3I+VGFuLCBTLiBULjwv
YXV0aG9yPjxhdXRob3I+VGF5bywgQi4gTy48L2F1dGhvcj48YXV0aG9yPlRob3JhbmQsIEIuPC9h
dXRob3I+PGF1dGhvcj5UaG9ybGVpZnNzb24sIEcuPC9hdXRob3I+PGF1dGhvcj5UeXJlciwgSi4g
UC48L2F1dGhvcj48YXV0aG9yPlVoLCBILiBXLjwvYXV0aG9yPjxhdXRob3I+VmFuZGVucHV0LCBM
LjwvYXV0aG9yPjxhdXRob3I+VmVyaHVsc3QsIEYuIEMuPC9hdXRob3I+PGF1dGhvcj5WZXJtZXVs
ZW4sIFMuIEguPC9hdXRob3I+PGF1dGhvcj5WZXJ3ZWlqLCBOLjwvYXV0aG9yPjxhdXRob3I+Vm9u
aywgSi4gTS48L2F1dGhvcj48YXV0aG9yPldhaXRlLCBMLiBMLjwvYXV0aG9yPjxhdXRob3I+V2Fy
cmVuLCBILiBSLjwvYXV0aG9yPjxhdXRob3I+V2F0ZXJ3b3J0aCwgRC48L2F1dGhvcj48YXV0aG9y
PldlZWRvbiwgTS4gTi48L2F1dGhvcj48YXV0aG9yPldpbGtlbnMsIEwuIFIuPC9hdXRob3I+PGF1
dGhvcj5XaWxsZW5ib3JnLCBDLjwvYXV0aG9yPjxhdXRob3I+V2lsc2dhYXJkLCBULjwvYXV0aG9y
PjxhdXRob3I+V29qY3p5bnNraSwgTS4gSy48L2F1dGhvcj48YXV0aG9yPldvbmcsIEEuPC9hdXRo
b3I+PGF1dGhvcj5XcmlnaHQsIEEuIEYuPC9hdXRob3I+PGF1dGhvcj5aaGFuZywgUS48L2F1dGhv
cj48YXV0aG9yPkxpZmVMaW5lcyBDb2hvcnQsIFN0dWR5PC9hdXRob3I+PGF1dGhvcj5CcmVubmFu
LCBFLiBQLjwvYXV0aG9yPjxhdXRob3I+Q2hvaSwgTS48L2F1dGhvcj48YXV0aG9yPkRhc3Rhbmks
IFouPC9hdXRob3I+PGF1dGhvcj5Ecm9uZywgQS4gVy48L2F1dGhvcj48YXV0aG9yPkVyaWtzc29u
LCBQLjwvYXV0aG9yPjxhdXRob3I+RnJhbmNvLUNlcmVjZWRhLCBBLjwvYXV0aG9yPjxhdXRob3I+
R2FkaW4sIEouIFIuPC9hdXRob3I+PGF1dGhvcj5HaGFyYXZpLCBBLiBHLjwvYXV0aG9yPjxhdXRo
b3I+R29kZGFyZCwgTS4gRS48L2F1dGhvcj48YXV0aG9yPkhhbmRzYWtlciwgUi4gRS48L2F1dGhv
cj48YXV0aG9yPkh1YW5nLCBKLjwvYXV0aG9yPjxhdXRob3I+S2FycGUsIEYuPC9hdXRob3I+PGF1
dGhvcj5LYXRoaXJlc2FuLCBTLjwvYXV0aG9yPjxhdXRob3I+S2VpbGRzb24sIFMuPC9hdXRob3I+
PGF1dGhvcj5LaXJ5bHVrLCBLLjwvYXV0aG9yPjxhdXRob3I+S3VibywgTS48L2F1dGhvcj48YXV0
aG9yPkxlZSwgSi4gWS48L2F1dGhvcj48YXV0aG9yPkxpYW5nLCBMLjwvYXV0aG9yPjxhdXRob3I+
TGlmdG9uLCBSLiBQLjwvYXV0aG9yPjxhdXRob3I+TWEsIEIuPC9hdXRob3I+PGF1dGhvcj5NY0Nh
cnJvbGwsIFMuIEEuPC9hdXRob3I+PGF1dGhvcj5NY0tuaWdodCwgQS4gSi48L2F1dGhvcj48YXV0
aG9yPk1pbiwgSi4gTC48L2F1dGhvcj48YXV0aG9yPk1vZmZhdHQsIE0uIEYuPC9hdXRob3I+PGF1
dGhvcj5Nb250Z29tZXJ5LCBHLiBXLjwvYXV0aG9yPjxhdXRob3I+TXVyYWJpdG8sIEouIE0uPC9h
dXRob3I+PGF1dGhvcj5OaWNob2xzb24sIEcuPC9hdXRob3I+PGF1dGhvcj5OeWhvbHQsIEQuIFIu
PC9hdXRob3I+PGF1dGhvcj5Pa2FkYSwgWS48L2F1dGhvcj48YXV0aG9yPlBlcnJ5LCBKLiBSLjwv
YXV0aG9yPjxhdXRob3I+RG9yYWpvbywgUi48L2F1dGhvcj48YXV0aG9yPlJlaW5tYWEsIEUuPC9h
dXRob3I+PGF1dGhvcj5TYWxlbSwgUi4gTS48L2F1dGhvcj48YXV0aG9yPlNhbmRob2xtLCBOLjwv
YXV0aG9yPjxhdXRob3I+U2NvdHQsIFIuIEEuPC9hdXRob3I+PGF1dGhvcj5TdG9saywgTC48L2F1
dGhvcj48YXV0aG9yPlRha2FoYXNoaSwgQS48L2F1dGhvcj48YXV0aG9yPlRhbmFrYSwgVC48L2F1
dGhvcj48YXV0aG9yPlZhbiZhcG9zO3QgSG9vZnQsIEYuIE0uPC9hdXRob3I+PGF1dGhvcj5WaW5r
aHV5emVuLCBBLiBBLjwvYXV0aG9yPjxhdXRob3I+V2VzdHJhLCBILiBKLjwvYXV0aG9yPjxhdXRo
b3I+WmhlbmcsIFcuPC9hdXRob3I+PGF1dGhvcj5ab25kZXJ2YW4sIEsuIFQuPC9hdXRob3I+PGF1
dGhvcj5BLiBESVBPR2VuIENvbnNvcnRpdW08L2F1dGhvcj48YXV0aG9yPkFnZW4tQm1pIFdvcmtp
bmcgR3JvdXA8L2F1dGhvcj48YXV0aG9yPkMuIEFSRElPR1JBTXBsdXNDNEQgQ29uc29ydGl1bTwv
YXV0aG9yPjxhdXRob3I+Qy4gS0RHZW4gQ29uc29ydGl1bTwvYXV0aG9yPjxhdXRob3I+R2xnYyw8
L2F1dGhvcj48YXV0aG9yPkljYnAsPC9hdXRob3I+PGF1dGhvcj5NYWdpYyBJbnZlc3RpZ2F0b3Jz
PC9hdXRob3I+PGF1dGhvcj5NdSwgVGhlciBDb25zb3J0aXVtPC9hdXRob3I+PGF1dGhvcj5NLiBJ
R2VuIENvbnNvcnRpdW08L2F1dGhvcj48YXV0aG9yPlBhZ2UgQ29uc29ydGl1bTwvYXV0aG9yPjxh
dXRob3I+UmVwcm9HZW4sIENvbnNvcnRpdW08L2F1dGhvcj48YXV0aG9yPkdlbmllIENvbnNvcnRp
dW08L2F1dGhvcj48YXV0aG9yPkludGVybmF0aW9uYWwgRW5kb2dlbmUsIENvbnNvcnRpdW08L2F1
dGhvcj48YXV0aG9yPkhlYXRoLCBBLiBDLjwvYXV0aG9yPjxhdXRob3I+QXJ2ZWlsZXIsIEQuPC9h
dXRob3I+PGF1dGhvcj5CYWtrZXIsIFMuIEouPC9hdXRob3I+PGF1dGhvcj5CZWlsYnksIEouPC9h
dXRob3I+PGF1dGhvcj5CZXJnbWFuLCBSLiBOLjwvYXV0aG9yPjxhdXRob3I+Qmxhbmdlcm8sIEou
PC9hdXRob3I+PGF1dGhvcj5Cb3ZldCwgUC48L2F1dGhvcj48YXV0aG9yPkNhbXBiZWxsLCBILjwv
YXV0aG9yPjxhdXRob3I+Q2F1bGZpZWxkLCBNLiBKLjwvYXV0aG9yPjxhdXRob3I+Q2VzYW5hLCBH
LjwvYXV0aG9yPjxhdXRob3I+Q2hha3JhdmFydGksIEEuPC9hdXRob3I+PGF1dGhvcj5DaGFzbWFu
LCBELiBJLjwvYXV0aG9yPjxhdXRob3I+Q2hpbmVzLCBQLiBTLjwvYXV0aG9yPjxhdXRob3I+Q29s
bGlucywgRi4gUy48L2F1dGhvcj48YXV0aG9yPkNyYXdmb3JkLCBELiBDLjwvYXV0aG9yPjxhdXRo
b3I+Q3VwcGxlcywgTC4gQS48L2F1dGhvcj48YXV0aG9yPkN1c2ksIEQuPC9hdXRob3I+PGF1dGhv
cj5EYW5lc2gsIEouPC9hdXRob3I+PGF1dGhvcj5kZSBGYWlyZSwgVS48L2F1dGhvcj48YXV0aG9y
PmRlbiBSdWlqdGVyLCBILiBNLjwvYXV0aG9yPjxhdXRob3I+RG9taW5pY3phaywgQS4gRi48L2F1
dGhvcj48YXV0aG9yPkVyYmVsLCBSLjwvYXV0aG9yPjxhdXRob3I+RXJkbWFubiwgSi48L2F1dGhv
cj48YXV0aG9yPkVyaWtzc29uLCBKLiBHLjwvYXV0aG9yPjxhdXRob3I+RmFycmFsbCwgTS48L2F1
dGhvcj48YXV0aG9yPkZlbGl4LCBTLiBCLjwvYXV0aG9yPjxhdXRob3I+RmVycmFubmluaSwgRS48
L2F1dGhvcj48YXV0aG9yPkZlcnJpZXJlcywgSi48L2F1dGhvcj48YXV0aG9yPkZvcmQsIEkuPC9h
dXRob3I+PGF1dGhvcj5Gb3JvdWhpLCBOLiBHLjwvYXV0aG9yPjxhdXRob3I+Rm9ycmVzdGVyLCBU
LjwvYXV0aG9yPjxhdXRob3I+RnJhbmNvLCBPLiBILjwvYXV0aG9yPjxhdXRob3I+R2Fuc2V2b29y
dCwgUi4gVC48L2F1dGhvcj48YXV0aG9yPkdlam1hbiwgUC4gVi48L2F1dGhvcj48YXV0aG9yPkdp
ZWdlciwgQy48L2F1dGhvcj48YXV0aG9yPkdvdHRlc21hbiwgTy48L2F1dGhvcj48YXV0aG9yPkd1
ZG5hc29uLCBWLjwvYXV0aG9yPjxhdXRob3I+R3lsbGVuc3RlbiwgVS48L2F1dGhvcj48YXV0aG9y
PkhhbGwsIEEuIFMuPC9hdXRob3I+PGF1dGhvcj5IYXJyaXMsIFQuIEIuPC9hdXRob3I+PGF1dGhv
cj5IYXR0ZXJzbGV5LCBBLiBULjwvYXV0aG9yPjxhdXRob3I+SGlja3MsIEEuIEEuPC9hdXRob3I+
PGF1dGhvcj5IaW5kb3JmZiwgTC4gQS48L2F1dGhvcj48YXV0aG9yPkhpbmdvcmFuaSwgQS4gRC48
L2F1dGhvcj48YXV0aG9yPkhvZm1hbiwgQS48L2F1dGhvcj48YXV0aG9yPkhvbXV0aCwgRy48L2F1
dGhvcj48YXV0aG9yPkhvdmluZ2gsIEcuIEsuPC9hdXRob3I+PGF1dGhvcj5IdW1waHJpZXMsIFMu
IEUuPC9hdXRob3I+PGF1dGhvcj5IdW50LCBTLiBDLjwvYXV0aG9yPjxhdXRob3I+SHlwcG9uZW4s
IEUuPC9hdXRob3I+PGF1dGhvcj5JbGxpZywgVC48L2F1dGhvcj48YXV0aG9yPkphY29icywgSy4g
Qi48L2F1dGhvcj48YXV0aG9yPkphcnZlbGluLCBNLiBSLjwvYXV0aG9yPjxhdXRob3I+Sm9ja2Vs
LCBLLiBILjwvYXV0aG9yPjxhdXRob3I+Sm9oYW5zZW4sIEIuPC9hdXRob3I+PGF1dGhvcj5Kb3Vz
aWxhaHRpLCBQLjwvYXV0aG9yPjxhdXRob3I+SnVrZW1hLCBKLiBXLjwvYXV0aG9yPjxhdXRob3I+
SnVsYSwgQS4gTS48L2F1dGhvcj48YXV0aG9yPkthcHJpbywgSi48L2F1dGhvcj48YXV0aG9yPkth
c3RlbGVpbiwgSi4gSi48L2F1dGhvcj48YXV0aG9yPktlaW5hbmVuLUtpdWthYW5uaWVtaSwgUy4g
TS48L2F1dGhvcj48YXV0aG9yPktpZW1lbmV5LCBMLiBBLjwvYXV0aG9yPjxhdXRob3I+S25la3Qs
IFAuPC9hdXRob3I+PGF1dGhvcj5Lb29uZXIsIEouIFMuPC9hdXRob3I+PGF1dGhvcj5Lb29wZXJi
ZXJnLCBDLjwvYXV0aG9yPjxhdXRob3I+S292YWNzLCBQLjwvYXV0aG9yPjxhdXRob3I+S3JhamEs
IEEuIFQuPC9hdXRob3I+PGF1dGhvcj5LdW1hcmksIE0uPC9hdXRob3I+PGF1dGhvcj5LdXVzaXN0
bywgSi48L2F1dGhvcj48YXV0aG9yPkxha2thLCBULiBBLjwvYXV0aG9yPjxhdXRob3I+TGFuZ2Vu
YmVyZywgQy48L2F1dGhvcj48YXV0aG9yPkxlIE1hcmNoYW5kLCBMLjwvYXV0aG9yPjxhdXRob3I+
TGVodGltYWtpLCBULjwvYXV0aG9yPjxhdXRob3I+THlzc2Vua28sIFYuPC9hdXRob3I+PGF1dGhv
cj5NYW5uaXN0bywgUy48L2F1dGhvcj48YXV0aG9yPk1hcmV0dGUsIEEuPC9hdXRob3I+PGF1dGhv
cj5NYXRpc2UsIFQuIEMuPC9hdXRob3I+PGF1dGhvcj5NY0tlbnppZSwgQy4gQS48L2F1dGhvcj48
YXV0aG9yPk1jS25pZ2h0LCBCLjwvYXV0aG9yPjxhdXRob3I+TW9sbCwgRi4gTC48L2F1dGhvcj48
YXV0aG9yPk1vcnJpcywgQS4gRC48L2F1dGhvcj48YXV0aG9yPk1vcnJpcywgQS4gUC48L2F1dGhv
cj48YXV0aG9yPk11cnJheSwgSi4gQy48L2F1dGhvcj48YXV0aG9yPk5lbGlzLCBNLjwvYXV0aG9y
PjxhdXRob3I+T2hsc3NvbiwgQy48L2F1dGhvcj48YXV0aG9yPk9sZGVoaW5rZWwsIEEuIEouPC9h
dXRob3I+PGF1dGhvcj5PbmcsIEsuIEsuPC9hdXRob3I+PGF1dGhvcj5NYWRkZW4sIFAuIEEuPC9h
dXRob3I+PGF1dGhvcj5QYXN0ZXJrYW1wLCBHLjwvYXV0aG9yPjxhdXRob3I+UGVkZW4sIEouIEYu
PC9hdXRob3I+PGF1dGhvcj5QZXRlcnMsIEEuPC9hdXRob3I+PGF1dGhvcj5Qb3N0bWEsIEQuIFMu
PC9hdXRob3I+PGF1dGhvcj5QcmFtc3RhbGxlciwgUC4gUC48L2F1dGhvcj48YXV0aG9yPlByaWNl
LCBKLiBGLjwvYXV0aG9yPjxhdXRob3I+UWksIEwuPC9hdXRob3I+PGF1dGhvcj5SYWl0YWthcmks
IE8uIFQuPC9hdXRob3I+PGF1dGhvcj5SYW5raW5lbiwgVC48L2F1dGhvcj48YXV0aG9yPlJhbywg
RC4gQy48L2F1dGhvcj48YXV0aG9yPlJpY2UsIFQuIEsuPC9hdXRob3I+PGF1dGhvcj5SaWRrZXIs
IFAuIE0uPC9hdXRob3I+PGF1dGhvcj5SaW91eCwgSi4gRC48L2F1dGhvcj48YXV0aG9yPlJpdGNo
aWUsIE0uIEQuPC9hdXRob3I+PGF1dGhvcj5SdWRhbiwgSS48L2F1dGhvcj48YXV0aG9yPlNhbG9t
YWEsIFYuPC9hdXRob3I+PGF1dGhvcj5TYW1hbmksIE4uIEouPC9hdXRob3I+PGF1dGhvcj5TYXJh
bWllcywgSi48L2F1dGhvcj48YXV0aG9yPlNhcnp5bnNraSwgTS4gQS48L2F1dGhvcj48YXV0aG9y
PlNjaHVua2VydCwgSC48L2F1dGhvcj48YXV0aG9yPlNjaHdhcnosIFAuIEUuPC9hdXRob3I+PGF1
dGhvcj5TZXZlciwgUC48L2F1dGhvcj48YXV0aG9yPlNodWxkaW5lciwgQS4gUi48L2F1dGhvcj48
YXV0aG9yPlNpbmlzYWxvLCBKLjwvYXV0aG9yPjxhdXRob3I+U3RvbGssIFIuIFAuPC9hdXRob3I+
PGF1dGhvcj5TdHJhdWNoLCBLLjwvYXV0aG9yPjxhdXRob3I+VG9uamVzLCBBLjwvYXV0aG9yPjxh
dXRob3I+VHJlZ291ZXQsIEQuIEEuPC9hdXRob3I+PGF1dGhvcj5UcmVtYmxheSwgQS48L2F1dGhv
cj48YXV0aG9yPlRyZW1vbGksIEUuPC9hdXRob3I+PGF1dGhvcj5WaXJ0YW1vLCBKLjwvYXV0aG9y
PjxhdXRob3I+Vm9obCwgTS4gQy48L2F1dGhvcj48YXV0aG9yPlZvbGtlciwgVS48L2F1dGhvcj48
YXV0aG9yPldhZWJlciwgRy48L2F1dGhvcj48YXV0aG9yPldpbGxlbXNlbiwgRy48L2F1dGhvcj48
YXV0aG9yPldpdHRlbWFuLCBKLiBDLjwvYXV0aG9yPjxhdXRob3I+WmlsbGlrZW5zLCBNLiBDLjwv
YXV0aG9yPjxhdXRob3I+QWRhaXIsIEwuIFMuPC9hdXRob3I+PGF1dGhvcj5BbW91eWVsLCBQLjwv
YXV0aG9yPjxhdXRob3I+QXNzZWxiZXJncywgRi4gVy48L2F1dGhvcj48YXV0aG9yPkFzc2ltZXMs
IFQuIEwuPC9hdXRob3I+PGF1dGhvcj5Cb2NodWQsIE0uPC9hdXRob3I+PGF1dGhvcj5Cb2VobSwg
Qi4gTy48L2F1dGhvcj48YXV0aG9yPkJvZXJ3aW5rbGUsIEUuPC9hdXRob3I+PGF1dGhvcj5Cb3Ju
c3RlaW4sIFMuIFIuPC9hdXRob3I+PGF1dGhvcj5Cb3R0aW5nZXIsIEUuIFAuPC9hdXRob3I+PGF1
dGhvcj5Cb3VjaGFyZCwgQy48L2F1dGhvcj48YXV0aG9yPkNhdWNoaSwgUy48L2F1dGhvcj48YXV0
aG9yPkNoYW1iZXJzLCBKLiBDLjwvYXV0aG9yPjxhdXRob3I+Q2hhbm9jaywgUy4gSi48L2F1dGhv
cj48YXV0aG9yPkNvb3BlciwgUi4gUy48L2F1dGhvcj48YXV0aG9yPmRlIEJha2tlciwgUC4gSS48
L2F1dGhvcj48YXV0aG9yPkRlZG91c3NpcywgRy48L2F1dGhvcj48YXV0aG9yPkZlcnJ1Y2NpLCBM
LjwvYXV0aG9yPjxhdXRob3I+RnJhbmtzLCBQLiBXLjwvYXV0aG9yPjxhdXRob3I+RnJvZ3VlbCwg
UC48L2F1dGhvcj48YXV0aG9yPkdyb29wLCBMLiBDLjwvYXV0aG9yPjxhdXRob3I+SGFpbWFuLCBD
LiBBLjwvYXV0aG9yPjxhdXRob3I+SGFtc3RlbiwgQS48L2F1dGhvcj48YXV0aG9yPkh1aSwgSi48
L2F1dGhvcj48YXV0aG9yPkh1bnRlciwgRC4gSi48L2F1dGhvcj48YXV0aG9yPkh2ZWVtLCBLLjwv
YXV0aG9yPjxhdXRob3I+S2FwbGFuLCBSLiBDLjwvYXV0aG9yPjxhdXRob3I+S2l2aW1ha2ksIE0u
PC9hdXRob3I+PGF1dGhvcj5LdWgsIEQuPC9hdXRob3I+PGF1dGhvcj5MYWFrc28sIE0uPC9hdXRo
b3I+PGF1dGhvcj5MaXUsIFkuPC9hdXRob3I+PGF1dGhvcj5NYXJ0aW4sIE4uIEcuPC9hdXRob3I+
PGF1dGhvcj5NYXJ6LCBXLjwvYXV0aG9yPjxhdXRob3I+TWVsYnllLCBNLjwvYXV0aG9yPjxhdXRo
b3I+TWV0c3BhbHUsIEEuPC9hdXRob3I+PGF1dGhvcj5Nb2VidXMsIFMuPC9hdXRob3I+PGF1dGhv
cj5NdW5yb2UsIFAuIEIuPC9hdXRob3I+PGF1dGhvcj5Oam9sc3RhZCwgSS48L2F1dGhvcj48YXV0
aG9yPk9vc3RyYSwgQi4gQS48L2F1dGhvcj48YXV0aG9yPlBhbG1lciwgQy4gTi48L2F1dGhvcj48
YXV0aG9yPlBlZGVyc2VuLCBOLiBMLjwvYXV0aG9yPjxhdXRob3I+UGVyb2xhLCBNLjwvYXV0aG9y
PjxhdXRob3I+UGVydXNzZSwgTC48L2F1dGhvcj48YXV0aG9yPlBldGVycywgVS48L2F1dGhvcj48
YXV0aG9yPlBvd2VyLCBDLjwvYXV0aG9yPjxhdXRob3I+UXVlcnRlcm1vdXMsIFQuPC9hdXRob3I+
PGF1dGhvcj5SYXVyYW1hYSwgUi48L2F1dGhvcj48YXV0aG9yPlJpdmFkZW5laXJhLCBGLjwvYXV0
aG9yPjxhdXRob3I+U2FhcmlzdG8sIFQuIEUuPC9hdXRob3I+PGF1dGhvcj5TYWxlaGVlbiwgRC48
L2F1dGhvcj48YXV0aG9yPlNhdHRhciwgTi48L2F1dGhvcj48YXV0aG9yPlNjaGFkdCwgRS4gRS48
L2F1dGhvcj48YXV0aG9yPlNjaGxlc3NpbmdlciwgRC48L2F1dGhvcj48YXV0aG9yPlNsYWdib29t
LCBQLiBFLjwvYXV0aG9yPjxhdXRob3I+U25pZWRlciwgSC48L2F1dGhvcj48YXV0aG9yPlNwZWN0
b3IsIFQuIEQuPC9hdXRob3I+PGF1dGhvcj5UaG9yc3RlaW5zZG90dGlyLCBVLjwvYXV0aG9yPjxh
dXRob3I+U3R1bXZvbGwsIE0uPC9hdXRob3I+PGF1dGhvcj5UdW9taWxlaHRvLCBKLjwvYXV0aG9y
PjxhdXRob3I+VWl0dGVybGluZGVuLCBBLiBHLjwvYXV0aG9yPjxhdXRob3I+VXVzaXR1cGEsIE0u
PC9hdXRob3I+PGF1dGhvcj52YW4gZGVyIEhhcnN0LCBQLjwvYXV0aG9yPjxhdXRob3I+V2Fsa2Vy
LCBNLjwvYXV0aG9yPjxhdXRob3I+V2FsbGFzY2hvZnNraSwgSC48L2F1dGhvcj48YXV0aG9yPldh
cmVoYW0sIE4uIEouPC9hdXRob3I+PGF1dGhvcj5XYXRraW5zLCBILjwvYXV0aG9yPjxhdXRob3I+
V2VpciwgRC4gUi48L2F1dGhvcj48YXV0aG9yPldpY2htYW5uLCBILiBFLjwvYXV0aG9yPjxhdXRo
b3I+V2lsc29uLCBKLiBGLjwvYXV0aG9yPjxhdXRob3I+WmFuZW4sIFAuPC9hdXRob3I+PGF1dGhv
cj5Cb3JlY2tpLCBJLiBCLjwvYXV0aG9yPjxhdXRob3I+RGVsb3VrYXMsIFAuPC9hdXRob3I+PGF1
dGhvcj5Gb3gsIEMuIFMuPC9hdXRob3I+PGF1dGhvcj5IZWlkLCBJLiBNLjwvYXV0aG9yPjxhdXRo
b3I+TyZhcG9zO0Nvbm5lbGwsIEouIFIuPC9hdXRob3I+PGF1dGhvcj5TdHJhY2hhbiwgRC4gUC48
L2F1dGhvcj48YXV0aG9yPlN0ZWZhbnNzb24sIEsuPC9hdXRob3I+PGF1dGhvcj52YW4gRHVpam4s
IEMuIE0uPC9hdXRob3I+PGF1dGhvcj5BYmVjYXNpcywgRy4gUi48L2F1dGhvcj48YXV0aG9yPkZy
YW5rZSwgTC48L2F1dGhvcj48YXV0aG9yPkZyYXlsaW5nLCBULiBNLjwvYXV0aG9yPjxhdXRob3I+
TWNDYXJ0aHksIE0uIEkuPC9hdXRob3I+PGF1dGhvcj5WaXNzY2hlciwgUC4gTS48L2F1dGhvcj48
YXV0aG9yPlNjaGVyYWcsIEEuPC9hdXRob3I+PGF1dGhvcj5XaWxsZXIsIEMuIEouPC9hdXRob3I+
PGF1dGhvcj5Cb2VobmtlLCBNLjwvYXV0aG9yPjxhdXRob3I+TW9obGtlLCBLLiBMLjwvYXV0aG9y
PjxhdXRob3I+TGluZGdyZW4sIEMuIE0uPC9hdXRob3I+PGF1dGhvcj5CZWNrbWFubiwgSi4gUy48
L2F1dGhvcj48YXV0aG9yPkJhcnJvc28sIEkuPC9hdXRob3I+PGF1dGhvcj5Ob3J0aCwgSy4gRS48
L2F1dGhvcj48YXV0aG9yPkluZ2Vsc3NvbiwgRS48L2F1dGhvcj48YXV0aG9yPkhpcnNjaGhvcm4s
IEouIE4uPC9hdXRob3I+PGF1dGhvcj5Mb29zLCBSLiBKLjwvYXV0aG9yPjxhdXRob3I+U3BlbGlv
dGVzLCBFLiBLLjwvYXV0aG9yPjwvYXV0aG9ycz48L2NvbnRyaWJ1dG9ycz48YXV0aC1hZGRyZXNz
PkNlbnRlciBmb3IgU3RhdGlzdGljYWwgR2VuZXRpY3MsIERlcGFydG1lbnQgb2YgQmlvc3RhdGlz
dGljcywgVW5pdmVyc2l0eSBvZiBNaWNoaWdhbiwgQW5uIEFyYm9yLCBNaWNoaWdhbiA0ODEwOSwg
VVNBLiYjeEQ7RGVwYXJ0bWVudCBvZiBJbnRlcm5hbCBNZWRpY2luZSwgRGl2aXNpb24gb2YgR2Fz
dHJvZW50ZXJvbG9neSwgYW5kIERlcGFydG1lbnQgb2YgQ29tcHV0YXRpb25hbCBNZWRpY2luZSBh
bmQgQmlvaW5mb3JtYXRpY3MsIFVuaXZlcnNpdHkgb2YgTWljaGlnYW4sIEFubiBBcmJvciwgTWlj
aGlnYW4gNDgxMDksIFVTQS4mI3hEO0RpdmlzaW9uIG9mIENhbmNlciBFcGlkZW1pb2xvZ3kgYW5k
IEdlbmV0aWNzLCBOYXRpb25hbCBDYW5jZXIgSW5zdGl0dXRlLCBOYXRpb25hbCBJbnN0aXR1dGVz
IG9mIEhlYWx0aCwgQmV0aGVzZGEsIE1hcnlsYW5kIDIwODkyLCBVU0EuJiN4RDtEZXBhcnRtZW50
IG9mIEVwaWRlbWlvbG9neSwgVW5pdmVyc2l0eSBvZiBOb3J0aCBDYXJvbGluYSBhdCBDaGFwZWwg
SGlsbCwgQ2hhcGVsIEhpbGwsIE5vcnRoIENhcm9saW5hIDI3NTk5LCBVU0EuJiN4RDsxXSBEaXZp
c2lvbnMgb2YgRW5kb2NyaW5vbG9neSBhbmQgR2VuZXRpY3MgYW5kIENlbnRlciBmb3IgQmFzaWMg
YW5kIFRyYW5zbGF0aW9uYWwgT2Jlc2l0eSBSZXNlYXJjaCwgQm9zdG9uIENoaWxkcmVuJmFwb3M7
cyBIb3NwaXRhbCwgQm9zdG9uLCBNYXNzYWNodXNldHRzIDAyMTE1LCBVU0EuIFsyXSBCcm9hZCBJ
bnN0aXR1dGUgb2YgdGhlIE1hc3NhY2h1c2V0dHMgSW5zdGl0dXRlIG9mIFRlY2hub2xvZ3kgYW5k
IEhhcnZhcmQgVW5pdmVyc2l0eSwgQ2FtYnJpZGdlLCBNYXNzYWNodXNldHRzIDAyMTQyLCBVU0Eu
IFszXSBEZXBhcnRtZW50IG9mIEdlbmV0aWNzLCBIYXJ2YXJkIE1lZGljYWwgU2Nob29sLCBCb3N0
b24sIE1hc3NhY2h1c2V0dHMgMDIxMTUsIFVTQS4gWzRdIENlbnRlciBmb3IgQmlvbG9naWNhbCBT
ZXF1ZW5jZSBBbmFseXNpcywgRGVwYXJ0bWVudCBvZiBTeXN0ZW1zIEJpb2xvZ3ksIFRlY2huaWNh
bCBVbml2ZXJzaXR5IG9mIERlbm1hcmssIEx5bmdieSAyODAwLCBEZW5tYXJrLiYjeEQ7TVJDIEVw
aWRlbWlvbG9neSBVbml0LCBVbml2ZXJzaXR5IG9mIENhbWJyaWRnZSBTY2hvb2wgb2YgQ2xpbmlj
YWwgTWVkaWNpbmUsIEluc3RpdHV0ZSBvZiBNZXRhYm9saWMgU2NpZW5jZSwgQ2FtYnJpZGdlIEJp
b21lZGljYWwgQ2FtcHVzLCBDYW1icmlkZ2UgQ0IyIDBRUSwgVUsuJiN4RDsxXSBEaXZpc2lvbnMg
b2YgRW5kb2NyaW5vbG9neSBhbmQgR2VuZXRpY3MgYW5kIENlbnRlciBmb3IgQmFzaWMgYW5kIFRy
YW5zbGF0aW9uYWwgT2Jlc2l0eSBSZXNlYXJjaCwgQm9zdG9uIENoaWxkcmVuJmFwb3M7cyBIb3Nw
aXRhbCwgQm9zdG9uLCBNYXNzYWNodXNldHRzIDAyMTE1LCBVU0EuIFsyXSBCcm9hZCBJbnN0aXR1
dGUgb2YgdGhlIE1hc3NhY2h1c2V0dHMgSW5zdGl0dXRlIG9mIFRlY2hub2xvZ3kgYW5kIEhhcnZh
cmQgVW5pdmVyc2l0eSwgQ2FtYnJpZGdlLCBNYXNzYWNodXNldHRzIDAyMTQyLCBVU0EuJiN4RDtE
ZXBhcnRtZW50IG9mIEdlbmV0aWNzLCBVbml2ZXJzaXR5IG9mIE5vcnRoIENhcm9saW5hLCBDaGFw
ZWwgSGlsbCwgTm9ydGggQ2Fyb2xpbmEgMjc1OTksIFVTQS4mI3hEOzFdIFF1ZWVuc2xhbmQgQnJh
aW4gSW5zdGl0dXRlLCBUaGUgVW5pdmVyc2l0eSBvZiBRdWVlbnNsYW5kLCBCcmlzYmFuZSA0MDcy
LCBBdXN0cmFsaWEuIFsyXSBUaGUgVW5pdmVyc2l0eSBvZiBRdWVlbnNsYW5kIERpYW1hbnRpbmEg
SW5zdGl0dXRlLCBUaGUgVHJhbnNsYXRpb24gUmVzZWFyY2ggSW5zdGl0dXRlLCBCcmlzYmFuZSA0
MDEyLCBBdXN0cmFsaWEuJiN4RDsxXSBEZXBhcnRtZW50IG9mIEdlbmV0aWNzLCBVbml2ZXJzaXR5
IG9mIE5vcnRoIENhcm9saW5hLCBDaGFwZWwgSGlsbCwgTm9ydGggQ2Fyb2xpbmEgMjc1OTksIFVT
QS4gWzJdIENoYW5uaW5nIERpdmlzaW9uIG9mIE5ldHdvcmsgTWVkaWNpbmUsIERlcGFydG1lbnQg
b2YgTWVkaWNpbmUsIEJyaWdoYW0gYW5kIFdvbWVuJmFwb3M7cyBIb3NwaXRhbCBhbmQgSGFydmFy
ZCBNZWRpY2FsIFNjaG9vbCwgQm9zdG9uLCBNYXNzYWNodXNldHRzIDAyMTE1LCBVU0EuJiN4RDsx
XSBEaXZpc2lvbnMgb2YgRW5kb2NyaW5vbG9neSBhbmQgR2VuZXRpY3MgYW5kIENlbnRlciBmb3Ig
QmFzaWMgYW5kIFRyYW5zbGF0aW9uYWwgT2Jlc2l0eSBSZXNlYXJjaCwgQm9zdG9uIENoaWxkcmVu
JmFwb3M7cyBIb3NwaXRhbCwgQm9zdG9uLCBNYXNzYWNodXNldHRzIDAyMTE1LCBVU0EuIFsyXSBC
cm9hZCBJbnN0aXR1dGUgb2YgdGhlIE1hc3NhY2h1c2V0dHMgSW5zdGl0dXRlIG9mIFRlY2hub2xv
Z3kgYW5kIEhhcnZhcmQgVW5pdmVyc2l0eSwgQ2FtYnJpZGdlLCBNYXNzYWNodXNldHRzIDAyMTQy
LCBVU0EuIFszXSBEZXBhcnRtZW50IG9mIEdlbmV0aWNzLCBIYXJ2YXJkIE1lZGljYWwgU2Nob29s
LCBCb3N0b24sIE1hc3NhY2h1c2V0dHMgMDIxMTUsIFVTQS4gWzRdIEVzdG9uaWFuIEdlbm9tZSBD
ZW50ZXIsIFVuaXZlcnNpdHkgb2YgVGFydHUsIFRhcnR1IDUxMDEwLCBFc3RvbmlhLiYjeEQ7MV0g
RGVwYXJ0bWVudCBvZiBNZWRpY2FsIEVwaWRlbWlvbG9neSBhbmQgQmlvc3RhdGlzdGljcywgS2Fy
b2xpbnNrYSBJbnN0aXR1dGV0LCBTdG9ja2hvbG0gMTcxNzcsIFN3ZWRlbi4gWzJdIFNjaWVuY2Ug
Zm9yIExpZmUgTGFib3JhdG9yeSwgVXBwc2FsYSBVbml2ZXJzaXR5LCBVcHBzYWxhIDc1MTg1LCBT
d2VkZW4uIFszXSBEZXBhcnRtZW50IG9mIE1lZGljYWwgU2NpZW5jZXMsIE1vbGVjdWxhciBFcGlk
ZW1pb2xvZ3ksIFVwcHNhbGEgVW5pdmVyc2l0eSwgVXBwc2FsYSA3NTE4NSwgU3dlZGVuLiYjeEQ7
V2VsbGNvbWUgVHJ1c3QgQ2VudHJlIGZvciBIdW1hbiBHZW5ldGljcywgVW5pdmVyc2l0eSBvZiBP
eGZvcmQsIE94Zm9yZCBPWDMgN0JOLCBVSy4mI3hEOzFdIFNjaWVuY2UgZm9yIExpZmUgTGFib3Jh
dG9yeSwgVXBwc2FsYSBVbml2ZXJzaXR5LCBVcHBzYWxhIDc1MTg1LCBTd2VkZW4uIFsyXSBEZXBh
cnRtZW50IG9mIE1lZGljYWwgU2NpZW5jZXMsIE1vbGVjdWxhciBFcGlkZW1pb2xvZ3ksIFVwcHNh
bGEgVW5pdmVyc2l0eSwgVXBwc2FsYSA3NTE4NSwgU3dlZGVuLiYjeEQ7MV0gSW5zdGl0dXRlIG9m
IFNvY2lhbCBhbmQgUHJldmVudGl2ZSBNZWRpY2luZSAoSVVNU1ApLCBDZW50cmUgSG9zcGl0YWxp
ZXIgVW5pdmVyc2l0YWlyZSBWYXVkb2lzIChDSFVWKSwgTGF1c2FubmUgMTAxMCwgU3dpdHplcmxh
bmQuIFsyXSBTd2lzcyBJbnN0aXR1dGUgb2YgQmlvaW5mb3JtYXRpY3MsIExhdXNhbm5lIDEwMTUs
IFN3aXR6ZXJsYW5kLiBbM10gRGVwYXJ0bWVudCBvZiBNZWRpY2FsIEdlbmV0aWNzLCBVbml2ZXJz
aXR5IG9mIExhdXNhbm5lLCBMYXVzYW5uZSAxMDA1LCBTd2l0emVybGFuZC4mI3hEOzFdIEVzdG9u
aWFuIEdlbm9tZSBDZW50ZXIsIFVuaXZlcnNpdHkgb2YgVGFydHUsIFRhcnR1IDUxMDEwLCBFc3Rv
bmlhLiBbMl0gV2VsbGNvbWUgVHJ1c3QgQ2VudHJlIGZvciBIdW1hbiBHZW5ldGljcywgVW5pdmVy
c2l0eSBvZiBPeGZvcmQsIE94Zm9yZCBPWDMgN0JOLCBVSy4mI3hEOzFdIFdlbGxjb21lIFRydXN0
IENlbnRyZSBmb3IgSHVtYW4gR2VuZXRpY3MsIFVuaXZlcnNpdHkgb2YgT3hmb3JkLCBPeGZvcmQg
T1gzIDdCTiwgVUsuIFsyXSBXZWxsY29tZSBUcnVzdCBTYW5nZXIgSW5zdGl0dXRlLCBIaW54dG9u
LCBDYW1icmlkZ2UgQ0IxMCAxU0EsIFVLLiYjeEQ7RGVwYXJ0bWVudCBvZiBHZW5ldGljIEVwaWRl
bWlvbG9neSwgSW5zdGl0dXRlIG9mIEVwaWRlbWlvbG9neSBhbmQgUHJldmVudGl2ZSBNZWRpY2lu
ZSwgVW5pdmVyc2l0eSBvZiBSZWdlbnNidXJnLCBELTkzMDUzIFJlZ2Vuc2J1cmcsIEdlcm1hbnku
JiN4RDtHZW5ldGljcyBvZiBDb21wbGV4IFRyYWl0cywgVW5pdmVyc2l0eSBvZiBFeGV0ZXIgTWVk
aWNhbCBTY2hvb2wsIFVuaXZlcnNpdHkgb2YgRXhldGVyLCBFeGV0ZXIgRVgxIDJMVSwgVUsuJiN4
RDtEZXBhcnRtZW50IG9mIE51dHJpdGlvbiwgSGFydmFyZCBTY2hvb2wgb2YgUHVibGljIEhlYWx0
aCwgQm9zdG9uLCBNYXNzYWNodXNldHRzIDAyMTE1LCBVU0EuJiN4RDtTdXJ2ZXkgUmVzZWFyY2gg
Q2VudGVyLCBJbnN0aXR1dGUgZm9yIFNvY2lhbCBSZXNlYXJjaCwgVW5pdmVyc2l0eSBvZiBNaWNo
aWdhbiwgQW5uIEFyYm9yLCBNaWNoaWdhbiA0ODEwNCwgVVNBLiYjeEQ7RGVwYXJ0bWVudCBvZiBF
cGlkZW1pb2xvZ3ksIFVuaXZlcnNpdHkgb2YgTWljaGlnYW4sIEFubiBBcmJvciwgTWljaGlnYW4g
NDgxMDksIFVTQS4mI3hEO0RlcGFydG1lbnQgb2YgSW50ZXJuYWwgTWVkaWNpbmUsIERpdmlzaW9u
IG9mIENhcmRpb3Zhc2N1bGFyIE1lZGljaW5lLCBVbml2ZXJzaXR5IG9mIE1pY2hpZ2FuLCBBbm4g
QXJib3IsIE1pY2hpZ2FuIDQ4MTA5LCBVU0EuJiN4RDtEZXBhcnRtZW50IG9mIEdlbmV0aWNzLCBV
bml2ZXJzaXR5IE1lZGljYWwgQ2VudGVyIEdyb25pbmdlbiwgVW5pdmVyc2l0eSBvZiBHcm9uaW5n
ZW4sIDk3MDAgUkIgR3JvbmluZ2VuLCBUaGUgTmV0aGVybGFuZHMuJiN4RDsxXSBTY2llbmNlIGZv
ciBMaWZlIExhYm9yYXRvcnksIFVwcHNhbGEgVW5pdmVyc2l0eSwgVXBwc2FsYSA3NTE4NSwgU3dl
ZGVuLiBbMl0gRGVwYXJ0bWVudCBvZiBNZWRpY2FsIFNjaWVuY2VzLCBNb2xlY3VsYXIgRXBpZGVt
aW9sb2d5LCBVcHBzYWxhIFVuaXZlcnNpdHksIFVwcHNhbGEgNzUxODUsIFN3ZWRlbi4gWzNdIFdl
bGxjb21lIFRydXN0IENlbnRyZSBmb3IgSHVtYW4gR2VuZXRpY3MsIFVuaXZlcnNpdHkgb2YgT3hm
b3JkLCBPeGZvcmQgT1gzIDdCTiwgVUsuJiN4RDtEZXBhcnRtZW50IG9mIENvbXB1dGF0aW9uYWwg
TWVkaWNpbmUgYW5kIEJpb2luZm9ybWF0aWNzLCBVbml2ZXJzaXR5IG9mIE1pY2hpZ2FuLCBBbm4g
QXJib3IsIE1pY2hpZ2FuIDQ4MTA5LCBVU0EuJiN4RDtIdWRzb25BbHBoYSBJbnN0aXR1dGUgZm9y
IEJpb3RlY2hub2xvZ3ksIEh1bnRzdmlsbGUsIEFsYWJhbWEgMzU4MDYsIFVTQS4mI3hEO0dlbmV0
aWMgRXBpZGVtaW9sb2d5IFVuaXQsIERlcGFydG1lbnQgb2YgRXBpZGVtaW9sb2d5LCBFcmFzbXVz
IE1DIFVuaXZlcnNpdHkgTWVkaWNhbCBDZW50ZXIsIDMwMTUgR0UgUm90dGVyZGFtLCBUaGUgTmV0
aGVybGFuZHMuJiN4RDtUZWxldGhvbiBJbnN0aXR1dGUgZm9yIENoaWxkIEhlYWx0aCBSZXNlYXJj
aCwgQ2VudHJlIGZvciBDaGlsZCBIZWFsdGggUmVzZWFyY2gsIFRoZSBVbml2ZXJzaXR5IG9mIFdl
c3Rlcm4gQXVzdHJhbGlhLCBQZXJ0aCwgV2VzdGVybiBBdXN0cmFsaWEgNjAwOCwgQXVzdHJhbGlh
LiYjeEQ7MV0gTmV0aGVybGFuZHMgQ29uc29ydGl1bSBmb3IgSGVhbHRoeSBBZ2luZyAoTkNIQSks
IExlaWRlbiBVbml2ZXJzaXR5IE1lZGljYWwgQ2VudGVyLCBMZWlkZW4gMjMwMCBSQywgVGhlIE5l
dGhlcmxhbmRzLiBbMl0gRGVwYXJ0bWVudCBvZiBNb2xlY3VsYXIgRXBpZGVtaW9sb2d5LCBMZWlk
ZW4gVW5pdmVyc2l0eSBNZWRpY2FsIENlbnRlciwgMjMwMCBSQyBMZWlkZW4sIFRoZSBOZXRoZXJs
YW5kcy4mI3hEO0NlbnRyZSBmb3IgUG9wdWxhdGlvbiBIZWFsdGggU2NpZW5jZXMsIFVuaXZlcnNp
dHkgb2YgRWRpbmJ1cmdoLCBUZXZpb3QgUGxhY2UsIEVkaW5idXJnaCBFSDggOUFHLCBVSy4mI3hE
OzFdIENlbnRlciBmb3IgU3RhdGlzdGljYWwgR2VuZXRpY3MsIERlcGFydG1lbnQgb2YgQmlvc3Rh
dGlzdGljcywgVW5pdmVyc2l0eSBvZiBNaWNoaWdhbiwgQW5uIEFyYm9yLCBNaWNoaWdhbiA0ODEw
OSwgVVNBLiBbMl0gS2lkbmV5IEVwaWRlbWlvbG9neSBhbmQgQ29zdCBDZW50ZXIsIFVuaXZlcnNp
dHkgb2YgTWljaGlnYW4sIEFubiBBcmJvciwgTWljaGlnYW4gNDgxMDksIFVTQS4mI3hEOzFdIERl
cGFydG1lbnQgb2YgU3RhdGlzdGljcyAmYW1wO0Jpb3N0YXRpc3RpY3MsIFJ1dGdlcnMgVW5pdmVy
c2l0eSwgUGlzY2F0YXdheSwgTmV3IEplcnNleSAwODg1NCwgVVNBLiBbMl0gRGVwYXJ0bWVudCBv
ZiBHZW5ldGljcywgUnV0Z2VycyBVbml2ZXJzaXR5LCBQaXNjYXRhd2F5LCBOZXcgSmVyc2V5IDA4
ODU0LCBVU0EuJiN4RDsxXSBHZW5ldGljIEVwaWRlbWlvbG9neSBVbml0LCBEZXBhcnRtZW50IG9m
IEVwaWRlbWlvbG9neSwgRXJhc211cyBNQyBVbml2ZXJzaXR5IE1lZGljYWwgQ2VudGVyLCAzMDE1
IEdFIFJvdHRlcmRhbSwgVGhlIE5ldGhlcmxhbmRzLiBbMl0gRGVwYXJ0bWVudCBvZiBIdW1hbiBH
ZW5ldGljcywgTGVpZGVuIFVuaXZlcnNpdHkgTWVkaWNhbCBDZW50ZXIsIDIzMzMgWkMgTGVpZGVu
LCBUaGUgTmV0aGVybGFuZHMuJiN4RDsxXSBFYWxpbmcgSG9zcGl0YWwgTkhTIFRydXN0LCBNaWRk
bGVzZXggVUIxIDNIVywgVUsuIFsyXSBEZXBhcnRtZW50IG9mIEdhc3Ryb2VudGVyb2xvZ3kgYW5k
IEhlcGF0b2xvZ3ksIEltcGVyaWFsIENvbGxlZ2UgTG9uZG9uLCBMb25kb24gVzIgMVBHLCBVSy4g
WzNdIEluc3RpdHV0ZSBvZiBpbmZlY3Rpb3VzIERpc2Vhc2VzLCBTb3V0aHdlc3QgSG9zcGl0YWws
IFRoaXJkIE1pbGl0YXJ5IE1lZGljYWwgVW5pdmVyc2l0eSwgQ2hvbmdxaW5nLCBDaGluYS4mI3hE
OzFdIENlbnRlciBmb3IgQ29tcGxleCBEaXNlYXNlIEdlbm9taWNzLCBNY0t1c2ljay1OYXRoYW5z
IEluc3RpdHV0ZSBvZiBHZW5ldGljIE1lZGljaW5lLCBKb2hucyBIb3BraW5zIFVuaXZlcnNpdHkg
U2Nob29sIG9mIE1lZGljaW5lLCBCYWx0aW1vcmUsIE1hcnlsYW5kIDIxMjA1LCBVU0EuIFsyXSBD
YXJkaW9sb2d5LCBEZXBhcnRtZW50IG9mIFNwZWNpYWx0aWVzIG9mIEludGVybmFsIE1lZGljaW5l
LCBHZW5ldmEgVW5pdmVyc2l0eSBIb3NwaXRhbCwgR2VuZXZhIDEyMTEsIFN3aXR6ZXJsYW5kLiYj
eEQ7RGVwYXJ0bWVudCBvZiBFcGlkZW1pb2xvZ3kgUmVzZWFyY2gsIFN0YXRlbnMgU2VydW0gSW5z
dGl0dXQsIENvcGVuaGFnZW4gREstMjMwMCwgRGVubWFyay4mI3hEO0RlcGFydG1lbnQgb2YgR2Vu
ZXRpY3MsIFdhc2hpbmd0b24gVW5pdmVyc2l0eSBTY2hvb2wgb2YgTWVkaWNpbmUsIFN0IExvdWlz
LCBNaXNzb3VyaSA2MzExMCwgVVNBLiYjeEQ7RXN0b25pYW4gR2Vub21lIENlbnRlciwgVW5pdmVy
c2l0eSBvZiBUYXJ0dSwgVGFydHUgNTEwMTAsIEVzdG9uaWEuJiN4RDsxXSBXZWxsY29tZSBUcnVz
dCBDZW50cmUgZm9yIEh1bWFuIEdlbmV0aWNzLCBVbml2ZXJzaXR5IG9mIE94Zm9yZCwgT3hmb3Jk
IE9YMyA3Qk4sIFVLLiBbMl0gRGl2aXNpb24gb2YgQ2FyZGlvdmFjdWxhciBNZWRpY2luZSwgUmFk
Y2xpZmZlIERlcGFydG1lbnQgb2YgTWVkaWNpbmUsIFVuaXZlcnNpdHkgb2YgT3hmb3JkLCBPeGZv
cmQgT1gzIDlEVSwgVUsuJiN4RDtEaXZpc2lvbiBvZiBQdWJsaWMgSGVhbHRoIFNjaWVuY2VzLCBG
cmVkIEh1dGNoaW5zb24gQ2FuY2VyIFJlc2VhcmNoIENlbnRlciwgU2VhdHRsZSwgV2FzaGluZ3Rv
biA5ODEwOSwgVVNBLiYjeEQ7V2lsbGlhbSBIYXJ2ZXkgUmVzZWFyY2ggSW5zdGl0dXRlLCBCYXJ0
cyBhbmQgVGhlIExvbmRvbiBTY2hvb2wgb2YgTWVkaWNpbmUgYW5kIERlbnRpc3RyeSwgUXVlZW4g
TWFyeSBVbml2ZXJzaXR5IG9mIExvbmRvbiwgTG9uZG9uIEVDMU0gNkJRLCBVSy4mI3hEOzFdIFZ0
aCBEZXBhcnRtZW50IG9mIE1lZGljaW5lIChOZXBocm9sb2d5LCBIeXBlcnRlbnNpb2xvZ3ksIEVu
ZG9jcmlub2xvZ3ksIERpYWJldG9sb2d5LCBSaGV1bWF0b2xvZ3kpLCBNZWRpY2FsIEZhY3VsdHkg
b2YgTWFubmhlaW0sIFVuaXZlcnNpdHkgb2YgSGVpZGVsYmVyZywgRC02ODE4NyBNYW5uaGVpbSwg
R2VybWFueS4gWzJdIERlcGFydG1lbnQgb2YgSW50ZXJuYWwgTWVkaWNpbmUgSUksIFVsbSBVbml2
ZXJzaXR5IE1lZGljYWwgQ2VudHJlLCBELTg5MDgxIFVsbSwgR2VybWFueS4mI3hEO05hdGlvbmFs
IEluc3RpdHV0ZSBmb3IgSGVhbHRoIGFuZCBXZWxmYXJlLCBGSS0wMDI3MSBIZWxzaW5raSwgRmlu
bGFuZC4mI3hEO0VwaWRlbWlvbG9neSBQcm9ncmFtLCBVbml2ZXJzaXR5IG9mIEhhd2FpaSBDYW5j
ZXIgQ2VudGVyLCBIb25vbHVsdSwgSGF3YWlpIDk2ODEzLCBVU0EuJiN4RDtUaGUgQ2hhcmxlcyBC
cm9uZm1hbiBJbnN0aXR1dGUgZm9yIFBlcnNvbmFsaXplZCBNZWRpY2luZSwgSWNhaG4gU2Nob29s
IG9mIE1lZGljaW5lIGF0IE1vdW50IFNpbmFpLCBOZXcgWW9yaywgTmV3IFlvcmsgMTAwMjksIFVT
QS4mI3hEO0RlcGFydG1lbnQgb2YgVHdpbiBSZXNlYXJjaCBhbmQgR2VuZXRpYyBFcGlkZW1pb2xv
Z3ksIEtpbmcmYXBvcztzIENvbGxlZ2UgTG9uZG9uLCBMb25kb24gU0UxIDdFSCwgVUsuJiN4RDtE
ZXBhcnRtZW50IG9mIENhcmRpb2xvZ3ksIFVuaXZlcnNpdHkgTWVkaWNhbCBDZW50ZXIgR3Jvbmlu
Z2VuLCBVbml2ZXJzaXR5IG9mIEdyb25pbmdlbiwgOTcwMFJCIEdyb25pbmdlbiwgVGhlIE5ldGhl
cmxhbmRzLiYjeEQ7MV0gTmV0aGVybGFuZHMgQ29uc29ydGl1bSBmb3IgSGVhbHRoeSBBZ2luZyAo
TkNIQSksIDMwMTVHRSBSb3R0ZXJkYW0sIFRoZSBOZXRoZXJsYW5kcy4gWzJdIERlcGFydG1lbnQg
b2YgRXBpZGVtaW9sb2d5LCBFcmFzbXVzIE1DIFVuaXZlcnNpdHkgTWVkaWNhbCBDZW50ZXIsIDMw
MTVHRSBSb3R0ZXJkYW0sIFRoZSBOZXRoZXJsYW5kcy4gWzNdIERlcGFydG1lbnQgb2YgSW50ZXJu
YWwgTWVkaWNpbmUsIEVyYXNtdXMgTUMgVW5pdmVyc2l0eSBNZWRpY2FsIENlbnRlciwgMzAxNUdF
IFJvdHRlcmRhbSwgVGhlIE5ldGhlcmxhbmRzLiYjeEQ7UUlNUiBCZXJnaG9mZXIgTWVkaWNhbCBS
ZXNlYXJjaCBJbnN0aXR1dGUsIEJyaXNiYW5lLCBRdWVlbnNsYW5kIDQwMDYsIEF1c3RyYWxpYS4m
I3hEO0xhYm9yYXRvcnkgb2YgTmV1cm9nZW5ldGljcywgTmF0aW9uYWwgSW5zdGl0dXRlIG9uIEFn
aW5nLCBOYXRpb25hbCBJbnN0aXR1dGVzIG9mIEhlYWx0aCwgQmV0aGVzZGEsIE1hcnlsYW5kIDIw
ODkyLCBVU0EuJiN4RDtJbnN0aXR1dGUgZm9yIE1lZGljYWwgSW5mb3JtYXRpY3MsIEJpb21ldHJ5
IGFuZCBFcGlkZW1pb2xvZ3kgKElNSUJFKSwgVW5pdmVyc2l0eSBIb3NwaXRhbCBFc3NlbiwgNDUx
NDcgRXNzZW4sIEdlcm1hbnkuJiN4RDsxXSBOZXRoZXJsYW5kcyBDb25zb3J0aXVtIGZvciBIZWFs
dGh5IEFnaW5nIChOQ0hBKSwgMzAxNUdFIFJvdHRlcmRhbSwgVGhlIE5ldGhlcmxhbmRzLiBbMl0g
RGVwYXJ0bWVudCBvZiBJbnRlcm5hbCBNZWRpY2luZSwgRXJhc211cyBNQyBVbml2ZXJzaXR5IE1l
ZGljYWwgQ2VudGVyLCAzMDE1R0UgUm90dGVyZGFtLCBUaGUgTmV0aGVybGFuZHMuJiN4RDsxXSBX
ZWxsY29tZSBUcnVzdCBDZW50cmUgZm9yIEh1bWFuIEdlbmV0aWNzLCBVbml2ZXJzaXR5IG9mIE94
Zm9yZCwgT3hmb3JkIE9YMyA3Qk4sIFVLLiBbMl0gT3hmb3JkIENlbnRyZSBmb3IgRGlhYmV0ZXMs
IEVuZG9jcmlub2xvZ3kgYW5kIE1ldGFib2xpc20sIFVuaXZlcnNpdHkgb2YgT3hmb3JkLCBPeGZv
cmQgT1gzIDdMSiwgVUsuIFszXSBEZXBhcnRtZW50IG9mIEdlbm9taWNzIG9mIENvbW1vbiBEaXNl
YXNlLCBTY2hvb2wgb2YgUHVibGljIEhlYWx0aCwgSW1wZXJpYWwgQ29sbGVnZSBMb25kb24sIEhh
bW1lcnNtaXRoIEhvc3BpdGFsLCBMb25kb24gVzEyIDBOTiwgVUsuJiN4RDsxXSBEZXBhcnRtZW50
IG9mIENsaW5pY2FsIFNjaWVuY2VzLCBHZW5ldGljICZhbXA7TW9sZWN1bGFyIEVwaWRlbWlvbG9n
eSBVbml0LCBMdW5kIFVuaXZlcnNpdHkgRGlhYmV0ZXMgQ2VudGVyLCBTa2FuZSBVbml2ZXJzaXR5
IEhvc3B0aWFsLCBNYWxtbyAyMDUgMDIsIFN3ZWRlbi4gWzJdIERlcGFydG1lbnQgb2YgUHVibGlj
IEhlYWx0aCBhbmQgQ2xpbmljYWwgTWVkaWNpbmUsIFVuaXQgb2YgTWVkaWNpbmUsIFVtZWEgVW5p
dmVyc2l0eSwgVW1lYSA5MDEgODcsIFN3ZWRlbi4gWzNdIERlcGFydG1lbnQgb2YgT2RvbnRvbG9n
eSwgVW1lYSBVbml2ZXJzaXR5LCBVbWVhIDkwMSA4NSwgU3dlZGVuLiYjeEQ7VW5pdmVyc2l0eSBv
ZiBFYXN0ZXJuIEZpbmxhbmQsIEZJLTcwMjEwIEt1b3BpbywgRmlubGFuZC4mI3hEO0F0aGVyb3Nj
bGVyb3NpcyBSZXNlYXJjaCBVbml0LCBDZW50ZXIgZm9yIE1vbGVjdWxhciBNZWRpY2luZSwgRGVw
YXJ0bWVudCBvZiBNZWRpY2luZSwgS2Fyb2xpbnNrYSBJbnN0aXR1dGV0LCBTdG9ja2hvbG0gMTcx
NzYsIFN3ZWRlbi4mI3hEO0RpdmlzaW9uIG9mIEJpb3N0YXRpc3RpY3MsIFdhc2hpbmd0b24gVW5p
dmVyc2l0eSBTY2hvb2wgb2YgTWVkaWNpbmUsIFN0IExvdWlzLCBNaXNzb3VyaSA2MzExMCwgVVNB
LiYjeEQ7VHJhbnNsYXRpb25hbCBHZXJvbnRvbG9neSBCcmFuY2gsIE5hdGlvbmFsIEluc3RpdHV0
ZSBvbiBBZ2luZywgQmFsdGltb3JlLCBNYXJ5bGFuZCAyMTIyNSwgVVNBLiYjeEQ7SW50ZXJmYWN1
bHR5IEluc3RpdHV0ZSBmb3IgR2VuZXRpY3MgYW5kIEZ1bmN0aW9uYWwgR2Vub21pY3MsIFVuaXZl
cnNpdHkgTWVkaWNpbmUgR3JlaWZzd2FsZCwgRC0xNzQ3NSBHcmVpZnN3YWxkLCBHZXJtYW55LiYj
eEQ7MV0gRGVwYXJ0bWVudCBvZiBDYXJkaW9sb2d5LCBMZWlkZW4gVW5pdmVyc2l0eSBNZWRpY2Fs
IENlbnRlciwgMjMwMCBSQyBMZWlkZW4sIFRoZSBOZXRoZXJsYW5kcy4gWzJdIERlcGFydG1lbnQg
b2YgR2Vyb250b2xvZ3kgYW5kIEdlcmlhdHJpY3MsIExlaWRlbiBVbml2ZXJzaXR5IE1lZGljYWwg
Q2VudGVyLCAyMzAwIFJDIExlaWRlbiwgVGhlIE5ldGhlcmxhbmRzLiYjeEQ7RXhwZXJpbWVudGFs
IENhcmRpb2xvZ3kgTGFib3JhdG9yeSwgRGl2aXNpb24gSGVhcnQgYW5kIEx1bmdzLCBVbml2ZXJz
aXR5IE1lZGljYWwgQ2VudGVyIFV0cmVjaHQsIDM1ODQgQ1ggVXRyZWNodCwgVGhlIE5ldGhlcmxh
bmRzLiYjeEQ7RGVwYXJ0bWVudCBvZiBNZWRpY2FsIEdlbmV0aWNzLCBVbml2ZXJzaXR5IE1lZGlj
YWwgQ2VudGVyIFV0cmVjaHQsIDM1ODQgQ1ggVXRyZWNodCwgVGhlIE5ldGhlcmxhbmRzLiYjeEQ7
RGVwYXJ0bWVudCBvZiBFbmRvY3Jpbm9sb2d5LCBVbml2ZXJzaXR5IG9mIEdyb25pbmdlbiwgVW5p
dmVyc2l0eSBNZWRpY2FsIENlbnRlciBHcm9uaW5nZW4sIDk3MDAgUkIgR3JvbmluZ2VuLCBUaGUg
TmV0aGVybGFuZHMuJiN4RDsxXSBEaXZpc2lvbiBvZiBDYW5jZXIgRXBpZGVtaW9sb2d5IGFuZCBH
ZW5ldGljcywgTmF0aW9uYWwgQ2FuY2VyIEluc3RpdHV0ZSwgTmF0aW9uYWwgSW5zdGl0dXRlcyBv
ZiBIZWFsdGgsIEJldGhlc2RhLCBNYXJ5bGFuZCAyMDg5MiwgVVNBLiBbMl0gQ29yZSBHZW5vdHlw
aW5nIEZhY2lsaXR5LCBTQUlDLUZyZWRlcmljaywgSW5jLiwgTkNJLUZyZWRlcmljaywgRnJlZGVy
aWNrLCBNYXJ5bGFuZCAyMTcwMiwgVVNBLiYjeEQ7MV0gQ05SUyBVTVIgODE5OSwgRi01OTAxOSBM
aWxsZSwgRnJhbmNlLiBbMl0gRXVyb3BlYW4gR2Vub21pYyBJbnN0aXR1dGUgZm9yIERpYWJldGVz
LCBGLTU5MDAwIExpbGxlLCBGcmFuY2UuIFszXSBVbml2ZXJzaXRlIGRlIExpbGxlIDIsIEYtNTkw
MDAgTGlsbGUsIEZyYW5jZS4mI3hEOzFdIEVhbGluZyBIb3NwaXRhbCBOSFMgVHJ1c3QsIE1pZGRs
ZXNleCBVQjEgM0hXLCBVSy4gWzJdIERlcGFydG1lbnQgb2YgRXBpZGVtaW9sb2d5IGFuZCBCaW9z
dGF0aXN0aWNzLCBJbXBlcmlhbCBDb2xsZWdlIExvbmRvbiwgTG9uZG9uIFcyIDFQRywgVUsuJiN4
RDsxXSBHZW5ldGljIEVwaWRlbWlvbG9neSBVbml0LCBEZXBhcnRtZW50IG9mIEVwaWRlbWlvbG9n
eSwgRXJhc211cyBNQyBVbml2ZXJzaXR5IE1lZGljYWwgQ2VudGVyLCAzMDE1IEdFIFJvdHRlcmRh
bSwgVGhlIE5ldGhlcmxhbmRzLiBbMl0gQ2VudGVyIGZvciBNZWRpY2FsIFN5dGVtcyBCaW9sb2d5
LCAyMzAwIFJDIExlaWRlbiwgVGhlIE5ldGhlcmxhbmRzLiYjeEQ7SW5zdGl0dXRlIG9mIEdlbmV0
aWMgRXBpZGVtaW9sb2d5LCBIZWxtaG9sdHogWmVudHJ1bSBNdW5jaGVuIC0gR2VybWFuIFJlc2Vh
cmNoIENlbnRlciBmb3IgRW52aXJvbm1lbnRhbCBIZWFsdGgsIEQtODU3NjQgTmV1aGVyYmVyZywg
R2VybWFueS4mI3hEOzFdIFNjaWVuY2UgZm9yIExpZmUgTGFib3JhdG9yeSwgVXBwc2FsYSBVbml2
ZXJzaXR5LCBVcHBzYWxhIDc1MTg1LCBTd2VkZW4uIFsyXSBEZXBhcnRtZW50IG9mIE1lZGljYWwg
U2NpZW5jZXMsIE1vbGVjdWxhciBFcGlkZW1pb2xvZ3ksIFVwcHNhbGEgVW5pdmVyc2l0eSwgVXBw
c2FsYSA3NTE4NSwgU3dlZGVuLiBbM10gU2Nob29sIG9mIEhlYWx0aCBhbmQgU29jaWFsIFN0dWRp
ZXMsIERhbGFybmEgVW5pdmVyc2l0eSwgU0UtNzkxIDg4IEZhbHVuLCBTd2VkZW4uJiN4RDtQYXRo
V2VzdCBMYWJvcmF0b3J5IE1lZGljaW5lIG9mIFdlc3Rlcm4gQXVzdHJhbGlhLCBOZWRsYW5kcywg
V2VzdGVybiBBdXN0cmFsaWEgNjAwOSwgQXVzdHJhbGlhLiYjeEQ7MV0gRGVwYXJ0bWVudCBvZiBI
YWVtYXRvbG9neSwgVW5pdmVyc2l0eSBvZiBDYW1icmlkZ2UsIENhbWJyaWRnZSBDQjIgMFBULCBV
Sy4gWzJdIE5IUyBCbG9vZCBhbmQgVHJhbnNwbGFudCwgQ2FtYnJpZGdlIENCMiAwUFQsIFVLLiYj
eEQ7R2VyaWF0cmljIFVuaXQsIEF6aWVuZGEgU2FuaXRhcmlhIEZpcmVuemUgKEFTRiksIDUwMTI1
IEZsb3JlbmNlLCBJdGFseS4mI3hEO094Zm9yZCBDZW50cmUgZm9yIERpYWJldGVzLCBFbmRvY3Jp
bm9sb2d5IGFuZCBNZXRhYm9saXNtLCBVbml2ZXJzaXR5IG9mIE94Zm9yZCwgT3hmb3JkIE9YMyA3
TEosIFVLLiYjeEQ7VVNDLU9mZmljZSBvZiBQb3B1bGF0aW9uIFN0dWRpZXMgRm91bmRhdGlvbiwg
SW5jLiwgVW5pdmVyc2l0eSBvZiBTYW4gQ2FybG9zLCBDZWJ1IENpdHkgNjAwMCwgUGhpbGlwcGlu
ZXMuJiN4RDsxXSBEZXBhcnRtZW50IG9mIEdlbmV0aWNzLCBUZXhhcyBCaW9tZWRpY2FsIFJlc2Vh
cmNoIEluc3RpdHV0ZSwgU2FuIEFudG9uaW8sIFRleGFzIDc4MjI3LCBVU0EuIFsyXSBHZW5vbWlj
cyBSZXNlYXJjaCBDZW50cmUsIEluc3RpdHV0ZSBvZiBIZWFsdGggYW5kIEJpb21lZGljYWwgSW5u
b3ZhdGlvbiwgUXVlZW5zbGFuZCBVbml2ZXJzaXR5IG9mIFRlY2hub2xvZ3ksIEJyaXNiYW5lLCBR
dWVlbnNsYW5kIDQwMDEsIEF1c3RyYWxpYS4mI3hEO0RlcGFydG1lbnQgb2YgTWVkaWNhbCBTY2ll
bmNlcywgRW5kb2NyaW5vbG9neSwgRGlhYmV0ZXMgYW5kIE1ldGFib2xpc20sIFVwcHNhbGEgVW5p
dmVyc2l0eSwgVXBwc2FsYSA3NTE4NSwgU3dlZGVuLiYjeEQ7RGl2aXNpb24gb2YgRW5kb2NyaW5v
bG9neSwgRGlhYmV0ZXMgYW5kIE1ldGFib2xpc20sIFVsbSBVbml2ZXJzaXR5IE1lZGljYWwgQ2Vu
dHJlLCBELTg5MDgxIFVsbSwgR2VybWFueS4mI3hEOzFdIEludGVncmF0ZWQgUmVzZWFyY2ggYW5k
IFRyZWF0bWVudCBDZW50ZXIgKElGQikgQWRpcG9zaXR5IERpc2Vhc2VzLCBVbml2ZXJzaXR5IG9m
IExlaXB6aWcsIEQtMDQxMDMgTGVpcHppZywgR2VybWFueS4gWzJdIERlcGFydG1lbnQgb2YgTWVk
aWNpbmUsIFVuaXZlcnNpdHkgb2YgTGVpcHppZywgRC0wNDEwMyBMZWlwemlnLCBHZXJtYW55LiYj
eEQ7MV0gTmV0aGVybGFuZHMgQ29uc29ydGl1bSBmb3IgSGVhbHRoeSBBZ2luZyAoTkNIQSksIExl
aWRlbiBVbml2ZXJzaXR5IE1lZGljYWwgQ2VudGVyLCBMZWlkZW4gMjMwMCBSQywgVGhlIE5ldGhl
cmxhbmRzLiBbMl0gRGVwYXJ0bWVudCBvZiBNZWRpY2FsIFN0YXRpc3RpY3MgYW5kIEJpb2luZm9y
bWF0aWNzLCBMZWlkZW4gVW5pdmVyc2l0eSBNZWRpY2FsIENlbnRlciwgMjMwMCBSQyBMZWlkZW4s
IFRoZSBOZXRoZXJsYW5kcy4mI3hEO01lZGljYWwgR2Vub21pY3MgYW5kIE1ldGFib2xpYyBHZW5l
dGljcyBCcmFuY2gsIE5hdGlvbmFsIEh1bWFuIEdlbm9tZSBSZXNlYXJjaCBJbnN0aXR1dGUsIE5J
SCwgQmV0aGVzZGEsIE1hcnlsYW5kIDIwODkyLCBVU0EuJiN4RDtJbnRlZ3JhdGVkIFJlc2VhcmNo
IGFuZCBUcmVhdG1lbnQgQ2VudGVyIChJRkIpIEFkaXBvc2l0eSBEaXNlYXNlcywgVW5pdmVyc2l0
eSBvZiBMZWlwemlnLCBELTA0MTAzIExlaXB6aWcsIEdlcm1hbnkuJiN4RDtMaWZlTGluZXMgQ29o
b3J0IFN0dWR5LCBVbml2ZXJzaXR5IE1lZGljYWwgQ2VudGVyIEdyb25pbmdlbiwgVW5pdmVyc2l0
eSBvZiBHcm9uaW5nZW4sIDk3MDAgUkIgR3JvbmluZ2VuLCBUaGUgTmV0aGVybGFuZHMuJiN4RDtE
ZXBhcnRtZW50IG9mIEJpb2xvZ3ksIE5vcndlZ2lhbiBVbml2ZXJzaXR5IG9mIFNjaWVuY2UgYW5k
IFRlY2hub2xvZ3ksIDc0OTEgVHJvbmRoZWltLCBOb3J3YXkuJiN4RDsxXSBEZXBhcnRtZW50IG9m
IFBlZGlhdHJpY3MsIFVuaXZlcnNpdHkgb2YgQ2FsaWZvcm5pYSBMb3MgQW5nZWxlcywgVG9ycmFu
Y2UsIENhbGlmb3JuaWEgOTA1MDIsIFVTQS4gWzJdIFRyYW5zZ2Vub21pY3MgSW5zdGl0dXRlLCBM
b3MgQW5nZWxlcyBCaW9tZWRpY2FsIFJlc2VhcmNoIEluc3RpdHV0ZSwgVG9ycmFuY2UsIENhbGlm
b3JuaWEgOTA1MDIsIFVTQS4mI3hEO0NsaW5pY2FsIFRyaWFsIFNlcnZpY2UgVW5pdCBhbmQgRXBp
ZGVtaW9sb2dpY2FsIFN0dWRpZXMgVW5pdCwgTnVmZmllbGQgRGVwYXJ0bWVudCBvZiBQb3B1bGF0
aW9uIEhlYWx0aCwgVW5pdmVyc2l0eSBvZiBPeGZvcmQsIE94Zm9yZCBPWDMgN0xGLCBVSy4mI3hE
O0RlcGFydG1lbnQgb2YgR2Vyb250b2xvZ3kgYW5kIEdlcmlhdHJpY3MsIExlaWRlbiBVbml2ZXJz
aXR5IE1lZGljYWwgQ2VudGVyLCAyMzAwIFJDIExlaWRlbiwgVGhlIE5ldGhlcmxhbmRzLiYjeEQ7
VnRoIERlcGFydG1lbnQgb2YgTWVkaWNpbmUgKE5lcGhyb2xvZ3ksIEh5cGVydGVuc2lvbG9neSwg
RW5kb2NyaW5vbG9neSwgRGlhYmV0b2xvZ3ksIFJoZXVtYXRvbG9neSksIE1lZGljYWwgRmFjdWx0
eSBvZiBNYW5uaGVpbSwgVW5pdmVyc2l0eSBvZiBIZWlkZWxiZXJnLCBELTY4MTg3IE1hbm5oZWlt
LCBHZXJtYW55LiYjeEQ7RGVwYXJ0bWVudCBvZiBEaWV0ZXRpY3MtTnV0cml0aW9uLCBIYXJva29w
aW8gVW5pdmVyc2l0eSwgMTc2NzEgQXRoZW5zLCBHcmVlY2UuJiN4RDtNZWRpY2FsIFJlc2VhcmNo
IEluc3RpdHV0ZSwgVW5pdmVyc2l0eSBvZiBEdW5kZWUsIE5pbmV3ZWxscyBIb3NwaXRhbCBhbmQg
TWVkaWNhbCBTY2hvb2wsIER1bmRlZSBERDEgOVNZLCBVSy4mI3hEOzFdIE5hdGlvbmFsIEluc3Rp
dHV0ZSBmb3IgSGVhbHRoIGFuZCBXZWxmYXJlLCBGSS0wMDI3MSBIZWxzaW5raSwgRmlubGFuZC4g
WzJdIEluc3RpdHV0ZSBmb3IgTW9sZWN1bGFyIE1lZGljaW5lLCBVbml2ZXJzaXR5IG9mIEhlbHNp
bmtpLCBGSS0wMDAxNCBIZWxzaW5raSwgRmlubGFuZC4mI3hEOzFdIEJyb2FkIEluc3RpdHV0ZSBv
ZiB0aGUgTWFzc2FjaHVzZXR0cyBJbnN0aXR1dGUgb2YgVGVjaG5vbG9neSBhbmQgSGFydmFyZCBV
bml2ZXJzaXR5LCBDYW1icmlkZ2UsIE1hc3NhY2h1c2V0dHMgMDIxNDIsIFVTQS4gWzJdIERlcGFy
dG1lbnQgb2YgSW50ZXJuYWwgTWVkaWNpbmUsIEVyYXNtdXMgTUMgVW5pdmVyc2l0eSBNZWRpY2Fs
IENlbnRlciwgMzAxNUdFIFJvdHRlcmRhbSwgVGhlIE5ldGhlcmxhbmRzLiBbM10gQW5hbHl0aWMg
YW5kIFRyYW5zbGF0aW9uYWwgR2VuZXRpY3MgVW5pdCwgTWFzc2FjaHVzZXR0cyBHZW5lcmFsIEhv
c3BpdGFsIGFuZCBIYXJ2YXJkIE1lZGljYWwgU2Nob29sLCBCb3N0b24sIE1hc3NhY2h1c2V0dHMg
MDIxMTQsIFVTQS4mI3hEO0xhYm9yYXRvcnkgb2YgRXBpZGVtaW9sb2d5IGFuZCBQb3B1bGF0aW9u
IFNjaWVuY2VzLCBOYXRpb25hbCBJbnN0aXR1dGUgb24gQWdpbmcsIE5JSCwgQmV0aGVzZGEsIE1h
cnlsYW5kIDIwODkyLCBVU0EuJiN4RDtEZXBhcnRtZW50IG9mIFB1YmxpYyBIZWFsdGggYW5kIENh
cmluZyBTY2llbmNlcywgR2VyaWF0cmljcywgVXBwc2FsYSBVbml2ZXJzaXR5LCBVcHBzYWxhIDc1
MTg1LCBTd2VkZW4uJiN4RDtEaXZpc2lvbiBvZiBDYXJkaW92YXNjdWxhciBFcGlkZW1pb2xvZ3ks
IEluc3RpdHV0ZSBvZiBFbnZpcm9ubWVudGFsIE1lZGljaW5lLCBLYXJvbGluc2thIEluc3RpdHV0
ZXQsIFN0b2NraG9sbSwgU3dlZGVuLCBTdG9ja2hvbG0gMTcxNzcsIFN3ZWRlbi4mI3hEO0thaXNl
ciBQZXJtYW5lbnRlLCBEaXZpc2lvbiBvZiBSZXNlYXJjaCwgT2FrbGFuZCwgQ2FsaWZvcm5pYSA5
NDYxMiwgVVNBLiYjeEQ7U2VydmljZSBvZiBUaGVyYXBldXRpYyBFZHVjYXRpb24gZm9yIERpYWJl
dGVzLCBPYmVzaXR5IGFuZCBDaHJvbmljIERpc2Vhc2VzLCBHZW5ldmEgVW5pdmVyc2l0eSBIb3Nw
aXRhbCwgR2VuZXZhIENILTEyMTEsIFN3aXR6ZXJsYW5kLiYjeEQ7MV0gRGVwYXJ0bWVudCBvZiBD
YXJkaW92YXNjdWxhciBTY2llbmNlcywgVW5pdmVyc2l0eSBvZiBMZWljZXN0ZXIsIEdsZW5maWVs
ZCBIb3NwaXRhbCwgTGVpY2VzdGVyIExFMyA5UVAsIFVLLiBbMl0gTmF0aW9uYWwgSW5zdGl0dXRl
IGZvciBIZWFsdGggUmVzZWFyY2ggKE5JSFIpIExlaWNlc3RlciBDYXJkaW92YXNjdWxhciBCaW9t
ZWRpY2FsIFJlc2VhcmNoIFVuaXQsIEdsZW5maWVsZCBIb3NwaXRhbCwgTGVpY2VzdGVyIExFMyA5
UVAsIFVLLiYjeEQ7MV0gRGVwYXJ0bWVudCBvZiBHZW5ldGljIEVwaWRlbWlvbG9neSwgSW5zdGl0
dXRlIG9mIEVwaWRlbWlvbG9neSBhbmQgUHJldmVudGl2ZSBNZWRpY2luZSwgVW5pdmVyc2l0eSBv
ZiBSZWdlbnNidXJnLCBELTkzMDUzIFJlZ2Vuc2J1cmcsIEdlcm1hbnkuIFsyXSBEZXBhcnRtZW50
IG9mIE5lcGhyb2xvZ3ksIFVuaXZlcnNpdHkgSG9zcGl0YWwgUmVnZW5zYnVyZywgRC05MzA1MyBS
ZWdlbnNidXJnLCBHZXJtYW55LiYjeEQ7MV0gRGVwYXJ0bWVudCBvZiBQc3ljaGlhdHJ5IGFuZCBQ
c3ljaG90aGVyYXB5LCBVbml2ZXJzaXR5IE1lZGljaW5lIEdyZWlmc3dhbGQsIEhFTElPU0==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004935A2">
        <w:rPr>
          <w:rFonts w:asciiTheme="majorHAnsi" w:hAnsiTheme="majorHAnsi" w:cs="Arial"/>
          <w:sz w:val="22"/>
          <w:szCs w:val="22"/>
        </w:rPr>
        <w:fldChar w:fldCharType="begin">
          <w:fldData xml:space="preserve">LUhvc3BpdGFsIFN0cmFsc3VuZCwgRC0xNzQ3NSBHcmVpZnN3YWxkLCBHZXJtYW55LiBbMl0gR2Vy
bWFuIENlbnRlciBmb3IgTmV1cm9kZWdlbmVyYXRpdmUgRGlzZWFzZXMgKERaTkUpLCBSb3N0b2Nr
LCBHcmVpZnN3YWxkLCBELTE3NDc1IEdyZWlmc3dhbGQsIEdlcm1hbnkuJiN4RDsxXSBJbnN0aXR1
dGUgb2YgR2VuZXRpYyBFcGlkZW1pb2xvZ3ksIEhlbG1ob2x0eiBaZW50cnVtIE11bmNoZW4gLSBH
ZXJtYW4gUmVzZWFyY2ggQ2VudGVyIGZvciBFbnZpcm9ubWVudGFsIEhlYWx0aCwgRC04NTc2NCBO
ZXVoZXJiZXJnLCBHZXJtYW55LiBbMl0gUmVzZWFyY2ggVW5pdCBvZiBNb2xlY3VsYXIgRXBpZGVt
aW9sb2d5LCBIZWxtaG9sdHogWmVudHJ1bSBNdW5jaGVuIC0gR2VybWFuIFJlc2VhcmNoIENlbnRl
ciBmb3IgRW52aXJvbm1lbnRhbCBIZWFsdGgsIEQtODU3NjQgTmV1aGVyYmVyZywgR2VybWFueS4g
WzNdIEdlcm1hbiBDZW50ZXIgZm9yIERpYWJldGVzIFJlc2VhcmNoIChEWkQpLCA4NTc2NCBOZXVo
ZXJiZXJnLCBHZXJtYW55LiYjeEQ7RGVwYXJ0bWVudCBvZiBNZWRpY2luZSBJSUksIFVuaXZlcnNp
dHkgSG9zcGl0YWwgQ2FybCBHdXN0YXYgQ2FydXMsIFRlY2huaXNjaGUgVW5pdmVyc2l0YXQgRHJl
c2RlbiwgRC0wMTMwNyBEcmVzZGVuLCBHZXJtYW55LiYjeEQ7RGVwYXJ0bWVudCBvZiBNZWRpY2Fs
IEVwaWRlbWlvbG9neSBhbmQgQmlvc3RhdGlzdGljcywgS2Fyb2xpbnNrYSBJbnN0aXR1dGV0LCBT
dG9ja2hvbG0gMTcxNzcsIFN3ZWRlbi4mI3hEO0luc3RpdHV0IGludGVyIFJlZ2lvbmFsIHBvdXIg
bGEgU2FudGUsIFN5bmVyZ2llcywgRi0zNzUyMCBMYSBSaWNoZSwgRnJhbmNlLiYjeEQ7RGVwYXJ0
bWVudCBvZiBQdWJsaWMgSGVhbHRoIGFuZCBDbGluaWNhbCBNZWRpY2luZSwgVW5pdCBvZiBOdXRy
aXRpb25hbCBSZXNlYXJjaCwgVW1lYSBVbml2ZXJzaXR5LCBVbWVhIDkwMTg3LCBTd2VkZW4uJiN4
RDtEZXBhcnRtZW50IG9mIFBzeWNoaWF0cnksIFVuaXZlcnNpdHkgb2YgR3JvbmluZ2VuLCBVbml2
ZXJzaXR5IE1lZGljYWwgQ2VudGVyIEdyb25pbmdlbiwgOTcwMFJCIEdyb25pbmdlbiwgVGhlIE5l
dGhlcmxhbmRzLiYjeEQ7S3VvcGlvIFJlc2VhcmNoIEluc3RpdHV0ZSBvZiBFeGVyY2lzZSBNZWRp
Y2luZSwgNzAxMDAgS3VvcGlvLCBGaW5sYW5kLiYjeEQ7TVJDIEh1bWFuIEdlbmV0aWNzIFVuaXQs
IEluc3RpdHV0ZSBvZiBHZW5ldGljcyBhbmQgTW9sZWN1bGFyIE1lZGljaW5lLCBVbml2ZXJzaXR5
IG9mIEVkaW5idXJnaCwgV2VzdGVybiBHZW5lcmFsIEhvc3BpdGFsLCBFZGluYnVyZ2ggRUg0IDJY
VSwgVUsuJiN4RDsxXSBOYXRpb25hbCBIZWFydCwgTHVuZywgYW5kIEJsb29kIEluc3RpdHV0ZSwg
dGhlIEZyYW1pbmdoYW0gSGVhcnQgU3R1ZHksIEZyYW1pbmdoYW0sIE1hc3NhY2h1c2V0dHMgMDE3
MDIsIFVTQS4gWzJdIERlcGFydG1lbnQgb2YgTmV1cm9sb2d5LCBCb3N0b24gVW5pdmVyc2l0eSBT
Y2hvb2wgb2YgTWVkaWNpbmUsIEJvc3RvbiwgTWFzc2FjaHVzZXR0cyAwMjExOCwgVVNBLiYjeEQ7
MV0gTmV0aGVybGFuZHMgQ29uc29ydGl1bSBmb3IgSGVhbHRoeSBBZ2luZyAoTkNIQSksIExlaWRl
biBVbml2ZXJzaXR5IE1lZGljYWwgQ2VudGVyLCBMZWlkZW4gMjMwMCBSQywgVGhlIE5ldGhlcmxh
bmRzLiBbMl0gRGVwYXJ0bWVudCBvZiBNZWRpY2FsIFN0YXRpc3RpY3MgYW5kIEJpb2luZm9ybWF0
aWNzLCBMZWlkZW4gVW5pdmVyc2l0eSBNZWRpY2FsIENlbnRlciwgMjMwMCBSQyBMZWlkZW4sIFRo
ZSBOZXRoZXJsYW5kcy4gWzNdIEZhY3VsdHkgb2YgUHN5Y2hvbG9neSBhbmQgRWR1Y2F0aW9uLCBW
VSBVbml2ZXJzaXR5IEFtc3RlcmRhbSwgMTA4MUJUIEFtc3RlcmRhbSwgVGhlIE5ldGhlcmxhbmRz
LiYjeEQ7MV0gRGV1dHNjaGVzIEZvcnNjaHVuZ3N6ZW50cnVtIGZ1ciBIZXJ6LUtyZWlzbGF1ZmVy
a3Jhbmt1bmdlbiAoRFpISykgKEdlcm1hbiBSZXNlYXJjaCBDZW50cmUgZm9yIENhcmRpb3Zhc2N1
bGFyIFJlc2VhcmNoKSwgTXVuaWNoIEhlYXJ0IEFsbGlhbmNlLCBELTgwNjM2IE11bmljaCwgR2Vy
bWFueS4gWzJdIERldXRzY2hlcyBIZXJ6emVudHJ1bSBNdW5jaGVuLCBUZWNobmlzY2hlIFVuaXZl
cnNpdGF0IE11bmNoZW4sIEQtODA2MzYgTXVuaWNoLCBHZXJtYW55LiYjeEQ7RGVwYXJ0bWVudCBv
ZiBQdWJsaWMgSGVhbHRoIGFuZCBHZW5lcmFsIFByYWN0aWNlLCBOb3J3ZWdpYW4gVW5pdmVyc2l0
eSBvZiBTY2llbmNlIGFuZCBUZWNobm9sb2d5LCBUcm9uZGhlaW0gNzQ4OSwgTm9yd2F5LiYjeEQ7
QmlvbG9naWNhbCBQc3ljaG9sb2d5LCBWVSBVbml2ZXJzaXR5IEFtc3RlcmRhbSwgMTA4MUJUIEFt
c3RlcmRhbSwgVGhlIE5ldGhlcmxhbmRzLiYjeEQ7MV0gRGVwYXJ0bWVudCBvZiBQdWxtb25hcnkg
UGh5c2lvbG9neSBhbmQgU2xlZXAgTWVkaWNpbmUsIE5lZGxhbmRzLCBXZXN0ZXJuIEF1c3RyYWxp
YSA2MDA5LCBBdXN0cmFsaWEuIFsyXSBTY2hvb2wgb2YgTWVkaWNpbmUgYW5kIFBoYXJtYWNvbG9n
eSwgVW5pdmVyc2l0eSBvZiBXZXN0ZXJuIEF1c3RyYWxpYSwgQ3Jhd2xleSA2MDA5LCBBdXN0cmFs
aWEuJiN4RDtVcHBzYWxhIFVuaXZlcnNpdHksIERlcGFydG1lbnQgb2YgSW1tdW5vbG9neSwgR2Vu
ZXRpY3MsIFBhdGhvbG9neSwgU2NpTGlmZUxhYiwgUnVkYmVjayBMYWJvcmF0b3J5LCBTRS03NTEg
ODUgVXBwc2FsYSwgU3dlZGVuLiYjeEQ7RGVwYXJ0bWVudCBvZiBJbnRlcm5hbCBNZWRpY2luZSBJ
SSwgVWxtIFVuaXZlcnNpdHkgTWVkaWNhbCBDZW50cmUsIEQtODkwODEgVWxtLCBHZXJtYW55LiYj
eEQ7SGplbHQgSW5zdGl0dXRlIERlcGFydG1lbnQgb2YgUHVibGljIEhlYWx0aCwgVW5pdmVyc2l0
eSBvZiBIZWxzaW5raSwgRkktMDAwMTQgSGVsc2lua2ksIEZpbmxhbmQuJiN4RDtEZXBhcnRtZW50
IG9mIEludGVybmFsIE1lZGljaW5lIEksIFVsbSBVbml2ZXJzaXR5IE1lZGljYWwgQ2VudHJlLCBE
LTg5MDgxIFVsbSwgR2VybWFueS4mI3hEO0Zpbm5pc2ggSW5zdGl0dXRlIG9mIE9jY3VwYXRpb25h
bCBIZWFsdGgsIEZJLTkwMTAwIE91bHUsIEZpbmxhbmQuJiN4RDtEaXZpc2lvbiBvZiBHZW5ldGlj
IEVwaWRlbWlvbG9neSwgRGVwYXJ0bWVudCBvZiBNZWRpY2FsIEdlbmV0aWNzLCBNb2xlY3VsYXIg
YW5kIENsaW5pY2FsIFBoYXJtYWNvbG9neSwgSW5uc2JydWNrIE1lZGljYWwgVW5pdmVyc2l0eSwg
NjAyMCBJbm5zYnJ1Y2ssIEF1c3RyaWEuJiN4RDtJbnN0aXR1dGUgb2YgSHVtYW4gR2VuZXRpY3Ms
IEhlbG1ob2x0eiBaZW50cnVtIE11bmNoZW4gLSBHZXJtYW4gUmVzZWFyY2ggQ2VudGVyIGZvciBF
bnZpcm9ubWVudGFsIEhlYWx0aCwgRC04NTc2NCBOZXVoZXJiZXJnLCBHZXJtYW55LiYjeEQ7RGVw
YXJ0bWVudCBvZiBNZWRpY2FsIFNjaWVuY2VzLCBDYXJkaW92YXNjdWxhciBFcGlkZW1pb2xvZ3ks
IFVwcHNhbGEgVW5pdmVyc2l0eSwgVXBwc2FsYSA3NTE4NSwgU3dlZGVuLiYjeEQ7TW9udHJlYWwg
SGVhcnQgSW5zdGl0dXRlLCBNb250cmVhbCwgUXVlYmVjIEgxVCAxQzgsIENhbmFkYS4mI3hEO0lu
c3RpdHV0ZSBmb3IgQ29tbXVuaXR5IE1lZGljaW5lLCBVbml2ZXJzaXR5IE1lZGljaW5lIEdyZWlm
c3dhbGQsIEQtMTc0NzUgR3JlaWZzd2FsZCwgR2VybWFueS4mI3hEOzFdIFRoZSBDaGFybGVzIEJy
b25mbWFuIEluc3RpdHV0ZSBmb3IgUGVyc29uYWxpemVkIE1lZGljaW5lLCBJY2FobiBTY2hvb2wg
b2YgTWVkaWNpbmUgYXQgTW91bnQgU2luYWksIE5ldyBZb3JrLCBOZXcgWW9yayAxMDAyOSwgVVNB
LiBbMl0gVGhlIEdlbmV0aWNzIG9mIE9iZXNpdHkgYW5kIFJlbGF0ZWQgTWV0YWJvbGljIFRyYWl0
cyBQcm9ncmFtLCBUaGUgSWNhaG4gU2Nob29sIG9mIE1lZGljaW5lIGF0IE1vdW50IFNpbmFpLCBO
ZXcgWW9yaywgTmV3IFlvcmsgMTAwMjksIFVTQS4mI3hEO0NhcmRpb2xvZ3ksIERlcGFydG1lbnQg
b2YgU3BlY2lhbHRpZXMgb2YgSW50ZXJuYWwgTWVkaWNpbmUsIEdlbmV2YSBVbml2ZXJzaXR5IEhv
c3BpdGFsLCBHZW5ldmEgMTIxMSwgU3dpdHplcmxhbmQuJiN4RDtTY2hvb2wgb2YgU29jaWFsIGFu
ZCBDb21tdW5pdHkgTWVkaWNpbmUsIFVuaXZlcnNpdHkgb2YgQnJpc3RvbCwgQnJpc3RvbCBCUzgg
MkJOLCBVSy4mI3hEOzFdIEVzdG9uaWFuIEdlbm9tZSBDZW50ZXIsIFVuaXZlcnNpdHkgb2YgVGFy
dHUsIFRhcnR1IDUxMDEwLCBFc3RvbmlhLiBbMl0gSW5zdGl0dXRlIG9mIE1vbGVjdWxhciBhbmQg
Q2VsbCBCaW9sb2d5LCBVbml2ZXJzaXR5IG9mIFRhcnR1LCBUYXJ0dSA1MTAxMCwgRXN0b25pYS4m
I3hEOzFdIERlcGFydG1lbnQgb2YgVHdpbiBSZXNlYXJjaCBhbmQgR2VuZXRpYyBFcGlkZW1pb2xv
Z3ksIEtpbmcmYXBvcztzIENvbGxlZ2UgTG9uZG9uLCBMb25kb24gU0UxIDdFSCwgVUsuIFsyXSBG
YXJyIEluc3RpdHV0ZSBvZiBIZWFsdGggSW5mb3JtYXRpY3MgUmVzZWFyY2gsIFVuaXZlcnNpdHkg
Q29sbGVnZSBMb25kb24sIExvbmRvbiBOVzEgMkRBLCBVSy4mI3hEOzFdIERlcGFydG1lbnQgb2Yg
RXBpZGVtaW9sb2d5LCBVbml2ZXJzaXR5IG9mIE5vcnRoIENhcm9saW5hIGF0IENoYXBlbCBIaWxs
LCBDaGFwZWwgSGlsbCwgTm9ydGggQ2Fyb2xpbmEgMjc1OTksIFVTQS4gWzJdIFRoZSBDZW50ZXIg
Zm9yIE9ic2VydmF0aW9uYWwgUmVzZWFyY2gsIEFtZ2VuLCBJbmMuLCBUaG91c2FuZCBPYWtzLCBD
YWxpZm9ybmlhIDkxMzIwLCBVU0EuJiN4RDtJc3RpdHV0byBkaSBSaWNlcmNhIEdlbmV0aWNhIGUg
QmlvbWVkaWNhIChJUkdCKSwgQ29uc2lnbGlvIE5hemlvbmFsZSBkZWxsZSBSaWNlcmNoZSwgQ2Fn
bGlhcmksIFNhcmRpbmlhIDA5MDQyLCBJdGFseS4mI3hEO0NlbnRlciBmb3IgRXZpZGVuY2UtYmFz
ZWQgSGVhbHRoY2FyZSwgVW5pdmVyc2l0eSBIb3NwaXRhbCBDYXJsIEd1c3RhdiBDYXJ1cywgVGVj
aG5pc2NoZSBVbml2ZXJzaXRhdCBEcmVzZGVuLCBELTAxMzA3IERyZXNkZW4sIEdlcm1hbnkuJiN4
RDsxXSBJbnN0aXR1dGUgb2YgR2VuZXRpYyBFcGlkZW1pb2xvZ3ksIEhlbG1ob2x0eiBaZW50cnVt
IE11bmNoZW4gLSBHZXJtYW4gUmVzZWFyY2ggQ2VudGVyIGZvciBFbnZpcm9ubWVudGFsIEhlYWx0
aCwgRC04NTc2NCBOZXVoZXJiZXJnLCBHZXJtYW55LiBbMl0gRGV1dHNjaGVzIEZvcnNjaHVuZ3N6
ZW50cnVtIGZ1ciBIZXJ6LUtyZWlzbGF1ZmVya3Jhbmt1bmdlbiAoRFpISykgKEdlcm1hbiBSZXNl
YXJjaCBDZW50cmUgZm9yIENhcmRpb3Zhc2N1bGFyIFJlc2VhcmNoKSwgTXVuaWNoIEhlYXJ0IEFs
bGlhbmNlLCBELTgwNjM2IE11bmljaCwgR2VybWFueS4gWzNdIERlcGFydG1lbnQgb2YgTWVkaWNp
bmUgSSwgVW5pdmVyc2l0eSBIb3NwaXRhbCBHcm9zc2hhZGVybiwgTHVkd2lnLU1heGltaWxpYW5z
LVVuaXZlcnNpdGF0LCBELTgxMzc3IE11bmljaCwgR2VybWFueS4gWzRdIEluc3RpdHV0ZSBvZiBN
ZWRpY2FsIEluZm9ybWF0aWNzLCBCaW9tZXRyeSBhbmQgRXBpZGVtaW9sb2d5LCBDaGFpciBvZiBH
ZW5ldGljIEVwaWRlbWlvbG9neSwgTHVkd2lnLU1heGltaWxpYW5zLVVuaXZlcnNpdGF0LCBELTgx
Mzc3IE11bmljaCwgR2VybWFueS4mI3hEO0RlcGFydG1lbnQgb2YgUmVzcGlyYXRvcnkgTWVkaWNp
bmUsIFNpciBDaGFybGVzIEdhaXJkbmVyIEhvc3BpdGFsLCBOZWRsYW5kcywgV2VzdGVybiBBdXN0
cmFsaWEgNjAwOSwgQXVzdHJhbGlhLiYjeEQ7TGFib3JhdG9yeSBvZiBHZW5ldGljcywgTmF0aW9u
YWwgSW5zdGl0dXRlIG9uIEFnaW5nLCBCYWx0aW1vcmUsIE1hcnlsYW5kIDIxMjI0LCBVU0EuJiN4
RDsxXSBEZXBhcnRtZW50IG9mIEdlbm9taWNzLCBMaWZlICZhbXA7QnJhaW4gQ2VudGVyLCBVbml2
ZXJzaXR5IG9mIEJvbm4sIDUzMTI3IEJvbm4sIEdlcm1hbnkuIFsyXSBJbnN0aXR1dGUgb2YgSHVt
YW4gR2VuZXRpY3MsIFVuaXZlcnNpdHkgb2YgQm9ubiwgNTMxMjcgQm9ubiwgR2VybWFueS4mI3hE
O0RlcGFydG1lbnQgb2YgRXBpZGVtaW9sb2d5LCBVbml2ZXJzaXR5IE1lZGljYWwgQ2VudGVyIEdy
b25pbmdlbiwgVW5pdmVyc2l0eSBvZiBHcm9uaW5nZW4sIDk3MDAgUkIgR3JvbmluZ2VuLCBUaGUg
TmV0aGVybGFuZHMuJiN4RDsxXSBEZXBhcnRtZW50IG9mIEVwaWRlbWlvbG9neSBhbmQgQmlvc3Rh
dGlzdGljcywgSW5zdGl0dXRlIGZvciBSZXNlYXJjaCBpbiBFeHRyYW11cmFsIE1lZGljaW5lLCBJ
bnN0aXR1dGUgZm9yIEhlYWx0aCBhbmQgQ2FyZSBSZXNlYXJjaCwgVlUgVW5pdmVyc2l0eSBNZWRp
Y2FsIENlbnRlciwgMTA4MUJUIEFtc3RlcmRhbSwgVGhlIE5ldGhlcmxhbmRzLiBbMl0gRGVwYXJ0
bWVudCBvZiBJbnRlcm5hbCBNZWRpY2luZSwgRGl2aXNpb24gb2YgRW5kb2NyaW5vbG9neSBhbmQg
TWV0YWJvbGlzbSwgTWVkaWNhbCBVbml2ZXJzaXR5IG9mIEdyYXosIDgwMzYgR3JheiwgQXVzdHJp
YS4mI3hEOzFdIFdlbGxjb21lIFRydXN0IENlbnRyZSBmb3IgSHVtYW4gR2VuZXRpY3MsIFVuaXZl
cnNpdHkgb2YgT3hmb3JkLCBPeGZvcmQgT1gzIDdCTiwgVUsuIFsyXSBXZWxsY29tZSBUcnVzdCBT
YW5nZXIgSW5zdGl0dXRlLCBIaW54dG9uLCBDYW1icmlkZ2UgQ0IxMCAxU0EsIFVLLiBbM10gT3hm
b3JkIENlbnRyZSBmb3IgRGlhYmV0ZXMsIEVuZG9jcmlub2xvZ3kgYW5kIE1ldGFib2xpc20sIFVu
aXZlcnNpdHkgb2YgT3hmb3JkLCBPeGZvcmQgT1gzIDdMSiwgVUsuJiN4RDtEZXBhcnRtZW50IG9m
IENsaW5pY2FsIFNjaWVuY2VzLCBHZW5ldGljICZhbXA7TW9sZWN1bGFyIEVwaWRlbWlvbG9neSBV
bml0LCBMdW5kIFVuaXZlcnNpdHkgRGlhYmV0ZXMgQ2VudGVyLCBTa2FuZSBVbml2ZXJzaXR5IEhv
c3B0aWFsLCBNYWxtbyAyMDUgMDIsIFN3ZWRlbi4mI3hEO0luc3RpdHV0ZSBvZiBQaHlzaW9sb2d5
LCBVbml2ZXJzaXR5IE1lZGljaW5lIEdyZWlmc3dhbGQsIEQtMTc0OTUgS2FybHNidXJnLCBHZXJt
YW55LiYjeEQ7MV0gQW5hbHl0aWMgYW5kIFRyYW5zbGF0aW9uYWwgR2VuZXRpY3MgVW5pdCwgTWFz
c2FjaHVzZXR0cyBHZW5lcmFsIEhvc3BpdGFsIGFuZCBIYXJ2YXJkIE1lZGljYWwgU2Nob29sLCBC
b3N0b24sIE1hc3NhY2h1c2V0dHMgMDIxMTQsIFVTQS4gWzJdIFN0YW5sZXkgQ2VudGVyIGZvciBQ
c3ljaGlhdHJpYyBSZXNlYXJjaCwgQnJvYWQgSW5zdGl0dXRlIG9mIE1JVCBhbmQgSGFydmFyZCwg
Q2FtYnJpZGdlLCBNYXNzYWNodXNldHRzIDAyMTQyLCBVU0EuJiN4RDsxXSBXZWxsY29tZSBUcnVz
dCBDZW50cmUgZm9yIEh1bWFuIEdlbmV0aWNzLCBVbml2ZXJzaXR5IG9mIE94Zm9yZCwgT3hmb3Jk
IE9YMyA3Qk4sIFVLLiBbMl0gT3hmb3JkIENlbnRyZSBmb3IgRGlhYmV0ZXMsIEVuZG9jcmlub2xv
Z3kgYW5kIE1ldGFib2xpc20sIFVuaXZlcnNpdHkgb2YgT3hmb3JkLCBPeGZvcmQgT1gzIDdMSiwg
VUsuJiN4RDtEaXZpc2lvbiBvZiBQcmV2ZW50aXZlIE1lZGljaW5lLCBCcmlnaGFtIGFuZCBXb21l
biZhcG9zO3MgSG9zcGl0YWwsIEJvc3RvbiwgTWFzc2FjaHVzZXR0cyAwMjIxNSwgVVNBLiYjeEQ7
Q2xpbmljYWwgSW5zdGl0dXRlIG9mIE1lZGljYWwgYW5kIENoZW1pY2FsIExhYm9yYXRvcnkgRGlh
Z25vc3RpY3MsIE1lZGljYWwgVW5pdmVyc2l0eSBvZiBHcmF6LCBHcmF6IDgwMzYsIEF1c3RyaWEu
JiN4RDtEZXBhcnRtZW50IG9mIFByZXZlbnRpdmUgTWVkaWNpbmUsIEtlY2sgU2Nob29sIG9mIE1l
ZGljaW5lLCBVbml2ZXJzaXR5IG9mIFNvdXRoZXJuIENhbGlmb3JuaWEsIExvcyBBbmdlbGVzLCBD
YWxpZm9ybmlhIDkwMDg5LCBVU0EuJiN4RDtOYXRpb25hbCBDYW5jZXIgSW5zdGl0dXRlLCBCZXRo
ZXNkYSwgTWFyeWxhbmQgMjA4OTIsIFVTQS4mI3hEOzFdIEljZWxhbmRpYyBIZWFydCBBc3NvY2lh
dGlvbiwgS29wYXZvZ3VyIDIwMSwgSWNlbGFuZC4gWzJdIFVuaXZlcnNpdHkgb2YgSWNlbGFuZCwg
UmV5a2phdmlrIDEwMSwgSWNlbGFuZC4mI3hEOzFdIERlcGFydG1lbnQgb2YgR2VuZXRpY3MsIFVu
aXZlcnNpdHkgTWVkaWNhbCBDZW50ZXIgR3JvbmluZ2VuLCBVbml2ZXJzaXR5IG9mIEdyb25pbmdl
biwgOTcwMCBSQiBHcm9uaW5nZW4sIFRoZSBOZXRoZXJsYW5kcy4gWzJdIERlcGFydG1lbnQgb2Yg
RXBpZGVtaW9sb2d5LCBVbml2ZXJzaXR5IE1lZGljYWwgQ2VudGVyIEdyb25pbmdlbiwgVW5pdmVy
c2l0eSBvZiBHcm9uaW5nZW4sIDk3MDAgUkIgR3JvbmluZ2VuLCBUaGUgTmV0aGVybGFuZHMuJiN4
RDtNb2xlY3VsYXIgJmFtcDtDZWxsdWxhciBUaGVyYXBldXRpY3MsIFJveWFsIENvbGxlZ2Ugb2Yg
U3VyZ2VvbnMgaW4gSXJlbGFuZCwgMTIzIFN0IFN0ZXBoZW4mYXBvcztzIEdyZWVuLCBEdWJsaW4g
MiwgSXJlbGFuZC4mI3hEO2RlQ09ERSBHZW5ldGljcywgQW1nZW4gSW5jLiwgUmV5a2phdmlrIDEw
MSwgSWNlbGFuZC4mI3hEOzFdIFdlbGxjb21lIFRydXN0IFNhbmdlciBJbnN0aXR1dGUsIEhpbnh0
b24sIENhbWJyaWRnZSBDQjEwIDFTQSwgVUsuIFsyXSBXaWxsaWFtIEhhcnZleSBSZXNlYXJjaCBJ
bnN0aXR1dGUsIEJhcnRzIGFuZCBUaGUgTG9uZG9uIFNjaG9vbCBvZiBNZWRpY2luZSBhbmQgRGVu
dGlzdHJ5LCBRdWVlbiBNYXJ5IFVuaXZlcnNpdHkgb2YgTG9uZG9uLCBMb25kb24gRUMxTSA2QlEs
IFVLLiYjeEQ7MV0gU2NpZW5jZSBmb3IgTGlmZSBMYWJvcmF0b3J5LCBVcHBzYWxhIFVuaXZlcnNp
dHksIFVwcHNhbGEgNzUxODUsIFN3ZWRlbi4gWzJdIERlcGFydG1lbnQgb2YgTWVkaWNhbCBTY2ll
bmNlcywgTW9sZWN1bGFyIE1lZGljaW5lLCBVcHBzYWxhIFVuaXZlcnNpdHksIFVwcHNhbGEgNzUx
NDQsIFN3ZWRlbi4mI3hEOzFdIEVhbGluZyBIb3NwaXRhbCBOSFMgVHJ1c3QsIE1pZGRsZXNleCBV
QjEgM0hXLCBVSy4gWzJdIE5hdGlvbmFsIEhlYXJ0IGFuZCBMdW5nIEluc3RpdHV0ZSwgSW1wZXJp
YWwgQ29sbGVnZSBMb25kb24sIExvbmRvbiBTVzMgNkxZLCBVSy4mI3hEO0RlcGFydG1lbnQgb2Yg
UHVibGljIEhlYWx0aCBTY2llbmNlcywgU3RyaXRjaCBTY2hvb2wgb2YgTWVkaWNpbmUsIExveW9s
YSBVbml2ZXJzaXR5IG9mIENoaWNhZ28sIE1heXdvb2QsIElsbGlub2lzIDYxMDUzLCBVU0EuJiN4
RDsxXSBHZXJtYW4gQ2VudGVyIGZvciBEaWFiZXRlcyBSZXNlYXJjaCAoRFpEKSwgODU3NjQgTmV1
aGVyYmVyZywgR2VybWFueS4gWzJdIEluc3RpdHV0ZSBvZiBFcGlkZW1pb2xvZ3kgSUksIEhlbG1o
b2x0eiBaZW50cnVtIE11bmNoZW4gLSBHZXJtYW4gUmVzZWFyY2ggQ2VudGVyIGZvciBFbnZpcm9u
bWVudGFsIEhlYWx0aCwgTmV1aGVyYmVyZywgR2VybWFueSwgRC04NTc2NCBOZXVoZXJiZXJnLCBH
ZXJtYW55LiYjeEQ7RGVwYXJ0bWVudCBvZiBPbmNvbG9neSwgVW5pdmVyc2l0eSBvZiBDYW1icmlk
Z2UsIENhbWJyaWRnZSBDQjIgMFFRLCBVSy4mI3hEO0NlbnRyZSBmb3IgQm9uZSBhbmQgQXJ0aHJp
dGlzIFJlc2VhcmNoLCBEZXBhcnRtZW50IG9mIEludGVybmFsIE1lZGljaW5lIGFuZCBDbGluaWNh
bCBOdXRyaXRpb24sIEluc3RpdHV0ZSBvZiBNZWRpY2luZSwgU2FobGdyZW5za2EgQWNhZGVteSwg
VW5pdmVyc2l0eSBvZiBHb3RoZW5idXJnLCBHb3RoZW5idXJnIDQxMyA0NSwgU3dlZGVuLiYjeEQ7
RGVwYXJ0bWVudCBvZiBDaGlsZCBhbmQgQWRvbGVzY2VudCBQc3ljaGlhdHJ5L1BzeWNob2xvZ3ks
IEVyYXNtdXMgTUMgVW5pdmVyc2l0eSBNZWRpY2FsIENlbnRyZSwgMzAwMCBDQiBSb3R0ZXJkYW0s
IFRoZSBOZXRoZXJsYW5kcy4mI3hEOzFdIERlcGFydG1lbnQgZm9yIEhlYWx0aCBFdmlkZW5jZSwg
UmFkYm91ZCBVbml2ZXJzaXR5IE1lZGljYWwgQ2VudHJlLCA2NTAwIEhCIE5pam1lZ2VuLCBUaGUg
TmV0aGVybGFuZHMuIFsyXSBEZXBhcnRtZW50IG9mIEdlbmV0aWNzLCBSYWRib3VkIFVuaXZlcnNp
dHkgTWVkaWNhbCBDZW50cmUsIDY1MDAgSEIgTmlqbWVnZW4sIFRoZSBOZXRoZXJsYW5kcy4mI3hE
O0RlcGFydG1lbnQgb2YgQ2xpbmljYWwgUGhhcm1hY29sb2d5LCBXaWxsaWFtIEhhcnZleSBSZXNl
YXJjaCBJbnN0aXR1dGUsIEJhcnRzIGFuZCBUaGUgTG9uZG9uIFNjaG9vbCBvZiBNZWRpY2luZSBh
bmQgRGVudGlzdHJ5LCBRdWVlbiBNYXJ5IFVuaXZlcnNpdHkgb2YgTG9uZG9uLCBMb25kb24gRUMx
TSA2QlEsIFVLLiYjeEQ7R2VuZXRpY3MsIEdsYXhvU21pdGhLbGluZSwgS2luZyBvZiBQcnVzc2lh
LCBQZW5uc3lsdmFuaWEgMTk0MDYsIFVTQS4mI3hEOzFdIEdlcm1hbiBDZW50ZXIgZm9yIENhcmRp
b3Zhc2N1bGFyIFJlc2VhcmNoLCBwYXJ0bmVyIHNpdGUgSGFtYnVyZy9MdWJlY2svS2llbCwgMjM1
NjIgTHViZWNrLCBHZXJtYW55LiBbMl0gSW5zdGl0dXQgZnVyIEludGVncmF0aXZlIHVuZCBFeHBl
cmltZW50ZWxsZSBHZW5vbWlrLCBVbml2ZXJzaXRhdCB6dSBMdWJlY2ssIEQtMjM1NjIgTHViZWNr
LCBHZXJtYW55LiYjeEQ7RGVwYXJ0bWVudCBvZiBDb21tdW5pdHkgTWVkaWNpbmUsIEZhY3VsdHkg
b2YgSGVhbHRoIFNjaWVuY2VzLCBVaVQgVGhlIEFyY3RpYyBVbml2ZXJzaXR5IG9mIE5vcndheSwg
OTAzNyBUcm9tc28sIE5vcndheS4mI3hEO01SQyBVbml0IGZvciBMaWZlbG9uZyBIZWFsdGggYW5k
IEFnZWluZyBhdCBVbml2ZXJzaXR5IENvbGxlZ2UgTG9uZG9uLCBMb25kb24gV0MxQiA1SlUsIFVL
LiYjeEQ7RGlhYmV0ZXMgQ29tcGxpY2F0aW9ucyBSZXNlYXJjaCBDZW50cmUsIENvbndheSBJbnN0
aXR1dGUsIFNjaG9vbCBvZiBNZWRpY2luZSBhbmQgTWVkaWNhbCBTY2llbmNlcywgVW5pdmVyc2l0
eSBDb2xsZWdlIER1YmxpbiwgRHVibGluIDQsIElyZWxhbmQuJiN4RDtEZXBhcnRtZW50IG9mIEJp
b21lZGljYWwgU2NpZW5jZXMsIFNlb3VsIE5hdGlvbmFsIFVuaXZlcnNpdHkgQ29sbGVnZSBvZiBN
ZWRpY2luZSwgU2VvdWwsIEtvcmVhLiYjeEQ7TGFkeSBEYXZpcyBJbnN0aXR1dGUsIERlcGFydG1l
bnRzIG9mIEh1bWFuIEdlbmV0aWNzLCBFcGlkZW1pb2xvZ3kgYW5kIEJpb3N0YXRpc3RpY3MsIE1j
R2lsbCBVbml2ZXJzaXR5LCBNb250cmVhbCwgUXVlYmVjIEgzVDFFMiwgQ2FuYWRhLiYjeEQ7Q2Fy
ZGlvdGhvcmFjaWMgU3VyZ2VyeSBVbml0LCBEZXBhcnRtZW50IG9mIE1vbGVjdWxhciBNZWRpY2lu
ZSBhbmQgU3VyZ2VyeSwgS2Fyb2xpbnNrYSBJbnN0aXR1dGV0LCBTdG9ja2hvbG0gMTcxNzYsIFN3
ZWRlbi4mI3hEO0RlcGFydG1lbnQgb2YgTWVkaWNpbmUsIENvbHVtYmlhIFVuaXZlcnNpdHkgQ29s
bGVnZSBvZiBQaHlzaWNpYW5zIGFuZCBTdXJnZW9ucywgTmV3IFlvcmsgMTAwMzIsIFVTQS4mI3hE
OzFdIEJpb3NjaWVuY2VzIFJlc2VhcmNoIERpdmlzaW9uLCBEZXBhcnRtZW50IG9mIFByaW1hcnkg
SW5kdXN0cmllcywgVmljdG9yaWEgMzA4MywgQXVzdHJhbGlhLiBbMl0gRGVwYXJ0bWVudCBvZiBG
b29kIGFuZCBBZ3JpY3VsdHVyYWwgU3lzdGVtcywgVW5pdmVyc2l0eSBvZiBNZWxib3VybmUsIFZp
Y3RvcmlhIDMwMTAsIEF1c3RyYWxpYS4mI3hEOzFdIEJyb2FkIEluc3RpdHV0ZSBvZiB0aGUgTWFz
c2FjaHVzZXR0cyBJbnN0aXR1dGUgb2YgVGVjaG5vbG9neSBhbmQgSGFydmFyZCBVbml2ZXJzaXR5
LCBDYW1icmlkZ2UsIE1hc3NhY2h1c2V0dHMgMDIxNDIsIFVTQS4gWzJdIERlcGFydG1lbnQgb2Yg
R2VuZXRpY3MsIEhhcnZhcmQgTWVkaWNhbCBTY2hvb2wsIEJvc3RvbiwgTWFzc2FjaHVzZXR0cyAw
MjExNSwgVVNBLiYjeEQ7MV0gRGVwYXJ0bWVudCBvZiBFcGlkZW1pb2xvZ3ksIEhhcnZhcmQgU2No
b29sIG9mIFB1YmxpYyBIZWFsdGgsIEJvc3RvbiwgTWFzc2FjaHVzZXR0cyAwMjExNSwgVVNBLiBb
Ml0gU3RhdGUgS2V5IExhYm9yYXRvcnkgb2YgTWVkaWNhbCBHZW5vbWljcywgU2hhbmdoYWkgSW5z
dGl0dXRlIG9mIEhlbWF0b2xvZ3ksIFJ1aSBKaW4gSG9zcGl0YWwgQWZmaWxpYXRlZCB3aXRoIFNo
YW5naGFpIEppYW8gVG9uZyBVbml2ZXJzaXR5IFNjaG9vbCBvZiBNZWRpY2luZSwgU2hhbmdoYWks
IENoaW5hLiYjeEQ7MV0gT3hmb3JkIENlbnRyZSBmb3IgRGlhYmV0ZXMsIEVuZG9jcmlub2xvZ3kg
YW5kIE1ldGFib2xpc20sIFVuaXZlcnNpdHkgb2YgT3hmb3JkLCBPeGZvcmQgT1gzIDdMSiwgVUsu
IFsyXSBOSUhSIE94Zm9yZCBCaW9tZWRpY2FsIFJlc2VhcmNoIENlbnRyZSwgT1VIIFRydXN0LCBP
eGZvcmQgT1gzIDdMRSwgVUsuJiN4RDsxXSBCcm9hZCBJbnN0aXR1dGUgb2YgdGhlIE1hc3NhY2h1
c2V0dHMgSW5zdGl0dXRlIG9mIFRlY2hub2xvZ3kgYW5kIEhhcnZhcmQgVW5pdmVyc2l0eSwgQ2Ft
YnJpZGdlLCBNYXNzYWNodXNldHRzIDAyMTQyLCBVU0EuIFsyXSBDYXJkaW92YXNjdWxhciBSZXNl
YXJjaCBDZW50ZXIsIE1hc3NhY2h1c2V0dHMgR2VuZXJhbCBIb3NwaXRhbCwgSGFydmFyZCBNZWRp
Y2FsIFNjaG9vbCwgQm9zdG9uLCBNYXNzYWNodXNldHRzLCBVU0EuJiN4RDtMYWJvcmF0b3J5IGZv
ciBHZW5vdHlwaW5nIERldmVsb3BtZW50LCBSSUtFTiBDZW50ZXIgZm9yIEludGVncmF0aXZlIE1l
ZGljYWwgU2NpZW5jZXMsIFlva29oYW1hIDIzMC0wMDQ1LCBKYXBhbi4mI3hEO0NlbnRlciBmb3Ig
R2Vub21lIFNjaWVuY2UsIE5hdGlvbmFsIEluc3RpdHV0ZSBvZiBIZWFsdGgsIENodW5nY2hlb25n
YnVrLWRvLCBDaHVuZ2J1ayAzNjMtOTUxLCBSZXB1YmxpYyBvZiBLb3JlYS4mI3hEOzFdIERlcGFy
dG1lbnQgb2YgRXBpZGVtaW9sb2d5LCBIYXJ2YXJkIFNjaG9vbCBvZiBQdWJsaWMgSGVhbHRoLCBC
b3N0b24sIE1hc3NhY2h1c2V0dHMgMDIxMTUsIFVTQS4gWzJdIEhhcnZhcmQgU2Nob29sIG9mIFB1
YmxpYyBIZWFsdGgsIERlcGFydG1lbnQgb2YgQmlvc3RhdGlzdGljcywgSGFydmFyZCBVbml2ZXJz
aXR5LCBCb3N0b24sIE1hc3NhY2h1c2V0dHMgMjExNSwgVVNBLiYjeEQ7RGVwYXJ0bWVudCBvZiBH
ZW5ldGljcywgSG93YXJkIEh1Z2hlcyBNZWRpY2FsIEluc3RpdHV0ZSwgWWFsZSBVbml2ZXJzaXR5
IFNjaG9vbCBvZiBNZWRpY2luZSwgTmV3IEhhdmVuLCBOZXcgSGF2ZW4sIENvbm5lY3RpY3V0IDA2
NTIwLCBVU0EuJiN4RDsxXSBEZXBhcnRtZW50IG9mIEVwaWRlbWlvbG9neSwgSGFydmFyZCBTY2hv
b2wgb2YgUHVibGljIEhlYWx0aCwgQm9zdG9uLCBNYXNzYWNodXNldHRzIDAyMTE1LCBVU0EuIFsy
XSBDb2xsZWdlIG9mIEluZm9ybWF0aW9uIFNjaWVuY2UgYW5kIFRlY2hub2xvZ3ksIERhbGlhbiBN
YXJpdGltZSBVbml2ZXJzaXR5LCBEYWxpYW4sIExpYW9uaW5nIDExNjAyNiwgQ2hpbmEuJiN4RDsx
XSBCcm9hZCBJbnN0aXR1dGUgb2YgdGhlIE1hc3NhY2h1c2V0dHMgSW5zdGl0dXRlIG9mIFRlY2hu
b2xvZ3kgYW5kIEhhcnZhcmQgVW5pdmVyc2l0eSwgQ2FtYnJpZGdlLCBNYXNzYWNodXNldHRzIDAy
MTQyLCBVU0EuIFsyXSBEZXBhcnRtZW50IG9mIEdlbmV0aWNzLCBIYXJ2YXJkIE1lZGljYWwgU2No
b29sLCBCb3N0b24sIE1hc3NhY2h1c2V0dHMgMDIxMTUsIFVTQS4gWzNdIFN0YW5sZXkgQ2VudGVy
IGZvciBQc3ljaGlhdHJpYyBSZXNlYXJjaCwgQnJvYWQgSW5zdGl0dXRlIG9mIE1JVCBhbmQgSGFy
dmFyZCwgQ2FtYnJpZGdlLCBNYXNzYWNodXNldHRzIDAyMTQyLCBVU0EuJiN4RDtOZXBocm9sb2d5
IFJlc2VhcmNoLCBDZW50cmUgZm9yIFB1YmxpYyBIZWFsdGgsIFF1ZWVuJmFwb3M7cyBVbml2ZXJz
aXR5IG9mIEJlbGZhc3QsIEJlbGZhc3QsIENvdW50eSBEb3duIEJUOSA3QUIsIFVLLiYjeEQ7TmF0
aW9uYWwgSGVhcnQgYW5kIEx1bmcgSW5zdGl0dXRlLCBJbXBlcmlhbCBDb2xsZWdlIExvbmRvbiwg
TG9uZG9uIFNXMyA2TFksIFVLLiYjeEQ7MV0gTmF0aW9uYWwgSGVhcnQsIEx1bmcsIGFuZCBCbG9v
ZCBJbnN0aXR1dGUsIHRoZSBGcmFtaW5naGFtIEhlYXJ0IFN0dWR5LCBGcmFtaW5naGFtLCBNYXNz
YWNodXNldHRzIDAxNzAyLCBVU0EuIFsyXSBTZWN0aW9uIG9mIEdlbmVyYWwgSW50ZXJuYWwgTWVk
aWNpbmUsIEJvc3RvbiBVbml2ZXJzaXR5IFNjaG9vbCBvZiBNZWRpY2luZSwgQm9zdG9uLCBNYXNz
YWNodXNldHRzIDAyMTE4LCBVU0EuJiN4RDsxXSBEZXBhcnRtZW50IG9mIFN0YXRpc3RpY3MsIFVu
aXZlcnNpdHkgb2YgT3hmb3JkLCAxIFNvdXRoIFBhcmtzIFJvYWQsIE94Zm9yZCBPWDEgM1RHLCBV
Sy4gWzJdIE1SQyBIYXJ3ZWxsLCBIYXJ3ZWxsIFNjaWVuY2UgYW5kIElubm92YXRpb24gQ2FtcHVz
LCBIYXJ3ZWxsIE9YMTEgMFFHLCBVSy4mI3hEOzFdIFFJTVIgQmVyZ2hvZmVyIE1lZGljYWwgUmVz
ZWFyY2ggSW5zdGl0dXRlLCBCcmlzYmFuZSwgUXVlZW5zbGFuZCA0MDA2LCBBdXN0cmFsaWEuIFsy
XSBJbnN0aXR1dGUgb2YgSGVhbHRoIGFuZCBCaW9tZWRpY2FsIElubm92YXRpb24sIFF1ZWVuc2xh
bmQgVW5pdmVyc2l0eSBvZiBUZWNobm9sb2d5LCBCcmlzYmFuZSwgUXVlZW5zbGFuZCA0MDU5LCBB
dXN0cmFsaWEuJiN4RDsxXSBMYWJvcmF0b3J5IGZvciBTdGF0aXN0aWNhbCBBbmFseXNpcywgUklL
RU4gQ2VudGVyIGZvciBJbnRlZ3JhdGl2ZSBNZWRpY2FsIFNjaWVuY2VzLCBZb2tvaGFtYSAyMzAt
MDA0NSwgSmFwYW4uIFsyXSBEZXBhcnRtZW50IG9mIEh1bWFuIEdlbmV0aWNzIGFuZCBEaXNlYXNl
IERpdmVyc2l0eSwgR3JhZHVhdGUgU2Nob29sIG9mIE1lZGljYWwgYW5kIERlbnRhbCBTY2llbmNl
cywgVG9reW8gTWVkaWNhbCBhbmQgRGVudGFsIFVuaXZlcnNpdHksIDExMy04NTEwIFRva3lvLCBK
YXBhbi4mI3hEOzFdIFdlbGxjb21lIFRydXN0IENlbnRyZSBmb3IgSHVtYW4gR2VuZXRpY3MsIFVu
aXZlcnNpdHkgb2YgT3hmb3JkLCBPeGZvcmQgT1gzIDdCTiwgVUsuIFsyXSBHZW5ldGljcyBvZiBD
b21wbGV4IFRyYWl0cywgVW5pdmVyc2l0eSBvZiBFeGV0ZXIgTWVkaWNhbCBTY2hvb2wsIFVuaXZl
cnNpdHkgb2YgRXhldGVyLCBFeGV0ZXIgRVgxIDJMVSwgVUsuIFszXSBEZXBhcnRtZW50IG9mIFR3
aW4gUmVzZWFyY2ggYW5kIEdlbmV0aWMgRXBpZGVtaW9sb2d5LCBLaW5nJmFwb3M7cyBDb2xsZWdl
IExvbmRvbiwgTG9uZG9uIFNFMSA3RUgsIFVLLiYjeEQ7R2Vub21lIEluc3RpdHV0ZSBvZiBTaW5n
YXBvcmUsIEFnZW5jeSBmb3IgU2NpZW5jZSwgVGVjaG5vbG9neSBhbmQgUmVzZWFyY2gsIDEzODY3
MiBTaW5nYXBvcmUuJiN4RDsxXSBEaXZpc2lvbnMgb2YgRW5kb2NyaW5vbG9neSBhbmQgR2VuZXRp
Y3MgYW5kIENlbnRlciBmb3IgQmFzaWMgYW5kIFRyYW5zbGF0aW9uYWwgT2Jlc2l0eSBSZXNlYXJj
aCwgQm9zdG9uIENoaWxkcmVuJmFwb3M7cyBIb3NwaXRhbCwgQm9zdG9uLCBNYXNzYWNodXNldHRz
IDAyMTE1LCBVU0EuIFsyXSBCcm9hZCBJbnN0aXR1dGUgb2YgdGhlIE1hc3NhY2h1c2V0dHMgSW5z
dGl0dXRlIG9mIFRlY2hub2xvZ3kgYW5kIEhhcnZhcmQgVW5pdmVyc2l0eSwgQ2FtYnJpZGdlLCBN
YXNzYWNodXNldHRzIDAyMTQyLCBVU0EuIFszXSBEZXBhcnRtZW50IG9mIEdlbmV0aWNzLCBIYXJ2
YXJkIE1lZGljYWwgU2Nob29sLCBCb3N0b24sIE1hc3NhY2h1c2V0dHMgMDIxMTUsIFVTQS4mI3hE
OzFdIERlcGFydG1lbnQgb2YgQmlvbWVkaWNhbCBFbmdpbmVlcmluZyBhbmQgQ29tcHV0YXRpb25h
bCBTY2llbmNlLCBBYWx0byBVbml2ZXJzaXR5IFNjaG9vbCBvZiBTY2llbmNlLCBIZWxzaW5raSBG
SS0wMDA3NiwgRmlubGFuZC4gWzJdIERlcGFydG1lbnQgb2YgTWVkaWNpbmUsIERpdmlzaW9uIG9m
IE5lcGhyb2xvZ3ksIEhlbHNpbmtpIFVuaXZlcnNpdHkgQ2VudHJhbCBIb3NwaXRhbCwgRkktMDAy
OTAgSGVsc2lua2ksIEZpbmxhbmQuIFszXSBGb2xraGFsc2FuIEluc3RpdHV0ZSBvZiBHZW5ldGlj
cywgRm9sa2hhbHNhbiBSZXNlYXJjaCBDZW50ZXIsIEZJLTAwMjkwIEhlbHNpbmtpLCBGaW5sYW5k
LiYjeEQ7MV0gTmV0aGVybGFuZHMgQ29uc29ydGl1bSBmb3IgSGVhbHRoeSBBZ2luZyAoTkNIQSks
IExlaWRlbiBVbml2ZXJzaXR5IE1lZGljYWwgQ2VudGVyLCBMZWlkZW4gMjMwMCBSQywgVGhlIE5l
dGhlcmxhbmRzLiBbMl0gRGVwYXJ0bWVudCBvZiBJbnRlcm5hbCBNZWRpY2luZSwgRXJhc211cyBN
QyBVbml2ZXJzaXR5IE1lZGljYWwgQ2VudGVyLCAzMDE1R0UgUm90dGVyZGFtLCBUaGUgTmV0aGVy
bGFuZHMuJiN4RDtMYWJvcmF0b3J5IGZvciBTdGF0aXN0aWNhbCBBbmFseXNpcywgUklLRU4gQ2Vu
dGVyIGZvciBJbnRlZ3JhdGl2ZSBNZWRpY2FsIFNjaWVuY2VzLCBZb2tvaGFtYSAyMzAtMDA0NSwg
SmFwYW4uJiN4RDsxXSBEZXBhcnRtZW50IG9mIEh1bWFuIEdlbmV0aWNzIGFuZCBEaXNlYXNlIERp
dmVyc2l0eSwgR3JhZHVhdGUgU2Nob29sIG9mIE1lZGljYWwgYW5kIERlbnRhbCBTY2llbmNlcywg
VG9reW8gTWVkaWNhbCBhbmQgRGVudGFsIFVuaXZlcnNpdHksIDExMy04NTEwIFRva3lvLCBKYXBh
bi4gWzJdIExhYm9yYXRvcnkgZm9yIENhcmRpb3Zhc2N1bGFyIERpc2Vhc2VzLCBSSUtFTiBDZW50
ZXIgZm9yIEludGVncmF0aXZlIE1lZGljYWwgU2NpZW5jZXMsIFlva29oYW1hIDIzMC0wMDQ1LCBK
YXBhbi4gWzNdIERpdmlzaW9uIG9mIERpc2Vhc2UgRGl2ZXJzaXR5LCBCaW9yZXNvdXJjZSBSZXNl
YXJjaCBDZW50ZXIsIFRva3lvIE1lZGljYWwgYW5kIERlbnRhbCBVbml2ZXJzaXR5LCAxMTMtODUx
MCBUb2t5bywgSmFwYW4uJiN4RDtRdWVlbnNsYW5kIEJyYWluIEluc3RpdHV0ZSwgVGhlIFVuaXZl
cnNpdHkgb2YgUXVlZW5zbGFuZCwgQnJpc2JhbmUgNDA3MiwgQXVzdHJhbGlhLiYjeEQ7RGl2aXNp
b24gb2YgRXBpZGVtaW9sb2d5LCBEZXBhcnRtZW50IG9mIE1lZGljaW5lOyBWYW5kZXJiaWx0IEVw
aWRlbWlvbG9neSBDZW50ZXI7IGFuZCBWYW5kZXJiaWx0LUluZ3JhbSBDYW5jZXIgQ2VudGVyLCBW
YW5kZXJiaWx0IFVuaXZlcnNpdHkgTWVkaWNhbCBDZW50ZXIsIE5hc2h2aWxsZSwgVGVubmVzc2Vl
IDM3MDc1LCBVU0EuJiN4RDsxXSBXZWxsY29tZSBUcnVzdCBDZW50cmUgZm9yIEh1bWFuIEdlbmV0
aWNzLCBVbml2ZXJzaXR5IG9mIE94Zm9yZCwgT3hmb3JkIE9YMyA3Qk4sIFVLLiBbMl0gTnVmZmll
bGQgRGVwYXJ0bWVudCBvZiBPYnN0ZXRyaWNzICZhbXA7R3luYWVjb2xvZ3ksIFVuaXZlcnNpdHkg
b2YgT3hmb3JkLCBPeGZvcmQgT1gzIDdCTiwgVUsuJiN4RDtEZXBhcnRtZW50IG9mIFBzeWNoaWF0
cnksIFdhc2hpbmd0b24gVW5pdmVyc2l0eSBTY2hvb2wgb2YgTWVkaWNpbmUsIFN0IExvdWlzLCBN
aXNzb3VyaSA2MzExMCwgVVNBLiYjeEQ7RGVwYXJ0bWVudCBvZiBFcGlkZW1pb2xvZ3kgYW5kIFB1
YmxpYyBIZWFsdGgsIEVBMzQzMCwgVW5pdmVyc2l0eSBvZiBTdHJhc2JvdXJnLCBGYWN1bHR5IG9m
IE1lZGljaW5lLCBTdHJhc2JvdXJnLCBGcmFuY2UuJiN4RDtEZXBhcnRtZW50IG9mIEludGVybmFs
IE1lZGljaW5lLCBVbml2ZXJzaXR5IE1lZGljYWwgQ2VudGVyIEdyb25pbmdlbiwgVW5pdmVyc2l0
eSBvZiBHcm9uaW5nZW4sIDk3MDBSQiBHcm9uaW5nZW4sIFRoZSBOZXRoZXJsYW5kcy4mI3hEOzFd
IFBhdGhXZXN0IExhYm9yYXRvcnkgTWVkaWNpbmUgb2YgV2VzdGVybiBBdXN0cmFsaWEsIE5lZGxh
bmRzLCBXZXN0ZXJuIEF1c3RyYWxpYSA2MDA5LCBBdXN0cmFsaWEuIFsyXSBQYXRob2xvZ3kgYW5k
IExhYm9yYXRvcnkgTWVkaWNpbmUsIFRoZSBVbml2ZXJzaXR5IG9mIFdlc3Rlcm4gQXVzdHJhbGlh
LCBQZXJ0aCwgV2VzdGVybiBBdXN0cmFsaWEgNjAwOSwgQXVzdHJhbGlhLiYjeEQ7Q2VkYXJzLVNp
bmFpIERpYWJldGVzIGFuZCBPYmVzaXR5IFJlc2VhcmNoIEluc3RpdHV0ZSwgTG9zIEFuZ2VsZXMs
IENhbGlmb3JuaWEgOTAwNDgsIFVTQS4mI3hEO0RlcGFydG1lbnQgb2YgR2VuZXRpY3MsIFRleGFz
IEJpb21lZGljYWwgUmVzZWFyY2ggSW5zdGl0dXRlLCBTYW4gQW50b25pbywgVGV4YXMgNzgyMjcs
IFVTQS4mI3hEOzFdIEluc3RpdHV0ZSBvZiBTb2NpYWwgYW5kIFByZXZlbnRpdmUgTWVkaWNpbmUg
KElVTVNQKSwgQ2VudHJlIEhvc3BpdGFsaWVyIFVuaXZlcnNpdGFpcmUgVmF1ZG9pcyBhbmQgVW5p
dmVyc2l0eSBvZiBMYXVzYW5uZSwgMTAxMCBMYXVzYW5uZSwgU3dpdHplcmxhbmQuIFsyXSBNaW5p
c3RyeSBvZiBIZWFsdGgsIFZpY3RvcmlhLCBSZXB1YmxpYyBvZiBTZXljaGVsbGVzLiYjeEQ7VW5p
dmVyc2l0eSBvZiBNaWxhbm8sIEJpY29jY2EsIDIwMTI2LCBJdGFseS4mI3hEO0NlbnRlciBmb3Ig
Q29tcGxleCBEaXNlYXNlIEdlbm9taWNzLCBNY0t1c2ljay1OYXRoYW5zIEluc3RpdHV0ZSBvZiBH
ZW5ldGljIE1lZGljaW5lLCBKb2hucyBIb3BraW5zIFVuaXZlcnNpdHkgU2Nob29sIG9mIE1lZGlj
aW5lLCBCYWx0aW1vcmUsIE1hcnlsYW5kIDIxMjA1LCBVU0EuJiN4RDsxXSBEaXZpc2lvbiBvZiBQ
cmV2ZW50aXZlIE1lZGljaW5lLCBCcmlnaGFtIGFuZCBXb21lbiZhcG9zO3MgSG9zcGl0YWwsIEJv
c3RvbiwgTWFzc2FjaHVzZXR0cyAwMjIxNSwgVVNBLiBbMl0gSGFydmFyZCBNZWRpY2FsIFNjaG9v
bCwgQm9zdG9uLCBNYXNzYWNodXNldHRzIDAyMTE1LCBVU0EuJiN4RDsxXSBDZW50ZXIgZm9yIEh1
bWFuIEdlbmV0aWNzIFJlc2VhcmNoLCBWYW5kZXJiaWx0IFVuaXZlcnNpdHkgTWVkaWNhbCBDZW50
ZXIsIE5hc2h2aWxsZSwgVGVubmVzc2VlIDM3MjAzLCBVU0EuIFsyXSBEZXBhcnRtZW50IG9mIE1v
bGVjdWxhciBQaHlzaW9sb2d5IGFuZCBCaW9waHlzaWNzLCBWYW5kZXJiaWx0IFVuaXZlcnNpdHks
IE5hc2h2aWxsZSwgVGVubmVzc2VlIDM3MjMyLCBVU0EuJiN4RDsxXSBOYXRpb25hbCBIZWFydCwg
THVuZywgYW5kIEJsb29kIEluc3RpdHV0ZSwgdGhlIEZyYW1pbmdoYW0gSGVhcnQgU3R1ZHksIEZy
YW1pbmdoYW0sIE1hc3NhY2h1c2V0dHMgMDE3MDIsIFVTQS4gWzJdIERlcGFydG1lbnQgb2YgQmlv
c3RhdGlzdGljcywgQm9zdG9uIFVuaXZlcnNpdHkgU2Nob29sIG9mIFB1YmxpYyBIZWFsdGgsIEJv
c3RvbiwgTWFzc2FjaHVzZXR0cyAwMjExOCwgVVNBLiYjeEQ7MV0gRGVwYXJ0bWVudCBvZiBIZWFs
dGggU2NpZW5jZXMsIFVuaXZlcnNpdHkgb2YgTWlsYW5vLCBJIDIwMTQyLCBJdGFseS4gWzJdIEZv
bmRhemlvbmUgRmlsYXJldGUsIE1pbGFubyBJIDIwMTM5LCBJdGFseS4mI3hEO0RlcGFydG1lbnQg
b2YgUHVibGljIEhlYWx0aCBhbmQgUHJpbWFyeSBDYXJlLCBVbml2ZXJzaXR5IG9mIENhbWJyaWRn
ZSwgQ2FtYnJpZGdlIENCMSA4Uk4sIFVLLiYjeEQ7MV0gRXhwZXJpbWVudGFsIENhcmRpb2xvZ3kg
TGFib3JhdG9yeSwgRGl2aXNpb24gSGVhcnQgYW5kIEx1bmdzLCBVbml2ZXJzaXR5IE1lZGljYWwg
Q2VudGVyIFV0cmVjaHQsIDM1ODQgQ1ggVXRyZWNodCwgVGhlIE5ldGhlcmxhbmRzLiBbMl0gSnVs
aXVzIENlbnRlciBmb3IgSGVhbHRoIFNjaWVuY2VzIGFuZCBQcmltYXJ5IENhcmUsIFVuaXZlcnNp
dHkgTWVkaWNhbCBDZW50ZXIgVXRyZWNodCwgMzU4NCBDWCBVdHJlY2h0LCBUaGUgTmV0aGVybGFu
ZHMuJiN4RDtJbnN0aXR1dGUgb2YgQ2FyZGlvdmFzY3VsYXIgYW5kIE1lZGljYWwgU2NpZW5jZXMs
IENvbGxlZ2Ugb2YgTWVkaWNhbCwgVmV0ZXJpbmFyeSBhbmQgTGlmZSBTY2llbmNlcywgVW5pdmVy
c2l0eSBvZiBHbGFzZ293LCBHbGFzZ293IEcxMiA4VEEsIFVLLiYjeEQ7Q2xpbmljIG9mIENhcmRp
b2xvZ3ksIFdlc3QtR2VybWFuIEhlYXJ0IENlbnRyZSwgVW5pdmVyc2l0eSBIb3NwaXRhbCBFc3Nl
biwgNDUxNDcgRXNzZW4sIEdlcm1hbnkuJiN4RDsxXSBOYXRpb25hbCBJbnN0aXR1dGUgZm9yIEhl
YWx0aCBhbmQgV2VsZmFyZSwgRkktMDAyNzEgSGVsc2lua2ksIEZpbmxhbmQuIFsyXSBEZXBhcnRt
ZW50IG9mIEdlbmVyYWwgUHJhY3RpY2UgYW5kIFByaW1hcnkgSGVhbHRoIENhcmUsIFVuaXZlcnNp
dHkgb2YgSGVsc2lua2ksIEZJLTAwMjkwIEhlbHNpbmtpLCBGaW5sYW5kLiBbM10gVW5pdCBvZiBH
ZW5lcmFsIFByYWN0aWNlLCBIZWxzaW5raSBVbml2ZXJzaXR5IENlbnRyYWwgSG9zcGl0YWwsIEhl
bHNpbmtpIDAwMjkwLCBGaW5sYW5kLiYjeEQ7MV0gRGVwYXJ0bWVudCBvZiBJbnRlcm5hbCBNZWRp
Y2luZSBCLCBVbml2ZXJzaXR5IE1lZGljaW5lIEdyZWlmc3dhbGQsIEQtMTc0NzUgR3JlaWZzd2Fs
ZCwgR2VybWFueS4gWzJdIERaSEsgKERldXRzY2hlcyBaZW50cnVtIGZ1ciBIZXJ6LUtyZWlzbGF1
ZmZvcnNjaHVuZyAtIEdlcm1hbiBDZW50cmUgZm9yIENhcmRpb3Zhc2N1bGFyIFJlc2VhcmNoKSwg
cGFydG5lciBzaXRlIEdyZWlmc3dhbGQsIEQtMTc0NzUgR3JlaWZzd2FsZCwgR2VybWFueS4mI3hE
OzFdIERlcGFydG1lbnQgb2YgSW50ZXJuYWwgTWVkaWNpbmUsIFVuaXZlcnNpdHkgb2YgUGlzYSwg
NTYxMDAgUGlzYSwgSXRhbHkuIFsyXSBOYXRpb25hbCBSZXNlYXJjaCBDb3VuY2lsIEluc3RpdHV0
ZSBvZiBDbGluaWNhbCBQaHlzaW9sb2d5LCBVbml2ZXJzaXR5IG9mIFBpc2EsIDU2MTI0IFBpc2Es
IEl0YWx5LiYjeEQ7RGVwYXJ0bWVudCBvZiBDYXJkaW9sb2d5LCBUb3Vsb3VzZSBVbml2ZXJzaXR5
IFNjaG9vbCBvZiBNZWRpY2luZSwgUmFuZ3VlaWwgSG9zcGl0YWwsIDMxNDAwIFRvdWxvdXNlLCBG
cmFuY2UuJiN4RDtSb2JlcnRzb24gQ2VudGVyIGZvciBCaW9zdGF0aXN0aWNzLCBVbml2ZXJzaXR5
IG9mIEdsYXNnb3csIEdsYXNnb3cgRzEyIDhRUSwgVUsuJiN4RDtVV0kgU29sdXRpb25zIGZvciBE
ZXZlbG9waW5nIENvdW50cmllcywgVGhlIFVuaXZlcnNpdHkgb2YgdGhlIFdlc3QgSW5kaWVzLCBN
b25hLCBLaW5nc3RvbiA3LCBKYW1haWNhLiYjeEQ7MV0gTmV0aGVybGFuZHMgQ29uc29ydGl1bSBm
b3IgSGVhbHRoeSBBZ2luZyAoTkNIQSksIDMwMTVHRSBSb3R0ZXJkYW0sIFRoZSBOZXRoZXJsYW5k
cy4gWzJdIERlcGFydG1lbnQgb2YgRXBpZGVtaW9sb2d5LCBFcmFzbXVzIE1DIFVuaXZlcnNpdHkg
TWVkaWNhbCBDZW50ZXIsIDMwMTVHRSBSb3R0ZXJkYW0sIFRoZSBOZXRoZXJsYW5kcy4mI3hEO05v
cnRoU2hvcmUgVW5pdmVyc2l0eSBIZWFsdGhTeXN0ZW0sIEV2YW5zdG9uLCBJTCA2MDIwMSwgVW5p
dmVyc2l0eSBvZiBDaGljYWdvLCBDaGljYWdvLCBJbGxpbm9pcywgVVNBLiYjeEQ7TGVlZHMgTVJD
IE1lZGljYWwgQmlvaW5mb3JtYXRpY3MgQ2VudHJlLCBVbml2ZXJzaXR5IG9mIExlZWRzLCBMZWVk
cyBMUzIgOUxVLCBVSy4mI3hEO0luc3RpdHV0ZSBvZiBCaW9tZWRpY2FsICZhbXA7Q2xpbmljYWwg
U2NpZW5jZSwgVW5pdmVyc2l0eSBvZiBFeGV0ZXIsIEJhcnJhY2sgUm9hZCwgRXhldGVyIEVYMiA1
RFcsIFVLLiYjeEQ7Q2VudGVyIGZvciBCaW9tZWRpY2luZSwgRXVyb3BlYW4gQWNhZGVteSBCb3pl
biwgQm9semFubyAoRVVSQUMpLCBCb2x6YW5vIDM5MTAwLCBJdGFseSAoYWZmaWxpYXRlZCBpbnN0
aXR1dGUgb2YgdGhlIFVuaXZlcnNpdHkgb2YgTHViZWNrLCBELTIzNTYyIEx1YmVjaywgR2VybWFu
eSkuJiN4RDtEaXZpc2lvbiBvZiBHZW5vbWljIE1lZGljaW5lLCBOYXRpb25hbCBIdW1hbiBHZW5v
bWUgUmVzZWFyY2ggSW5zdGl0dXRlLCBOYXRpb25hbCBJbnN0aXR1dGVzIG9mIEhlYWx0aCwgQmV0
aGVzZGEsIE1hcnlsYW5kIDIwODkyLCBVU0EuJiN4RDtJbnN0aXR1dGUgb2YgQ2FyZGlvdmFzY3Vs
YXIgU2NpZW5jZSwgVW5pdmVyc2l0eSBDb2xsZWdlIExvbmRvbiwgTG9uZG9uIFdDMUUgNkJULCBV
Sy4mI3hEO0RlcGFydG1lbnQgb2YgVmFzY3VsYXIgTWVkaWNpbmUsIEFjYWRlbWljIE1lZGljYWwg
Q2VudGVyLCAxMTA1IEFaIEFtc3RlcmRhbSwgVGhlIE5ldGhlcmxhbmRzLiYjeEQ7Q2VudHJlIGZv
ciBDYXJkaW92YXNjdWxhciBHZW5ldGljcywgSW5zdGl0dXRlIENhcmRpb3Zhc2N1bGFyIFNjaWVu
Y2VzLCBVbml2ZXJzaXR5IENvbGxlZ2UgTG9uZG9uLCBMb25kb24gV0MxRSA2SkosIFVLLiYjeEQ7
Q2FyZGlvdmFzY3VsYXIgR2VuZXRpY3MgRGl2aXNpb24sIERlcGFydG1lbnQgb2YgSW50ZXJuYWwg
TWVkaWNpbmUsIFVuaXZlcnNpdHkgb2YgVXRhaCwgU2FsdCBMYWtlIENpdHksIFV0YWggODQxMDgs
IFVTQS4mI3hEOzFdIFNhbnNvbSBJbnN0aXR1dGUgZm9yIEhlYWx0aCBSZXNlYXJjaCwgVW5pdmVy
c2l0eSBvZiBTb3V0aCBBdXN0cmFsaWEsIEFkZWxhaWRlIDUwMDAsIFNvdXRoIEF1c3RyYWxpYSwg
QXVzdHJhbGlhLiBbMl0gU2Nob29sIG9mIFBvcHVsYXRpb24gSGVhbHRoLCBVbml2ZXJzaXR5IG9m
IFNvdXRoIEF1c3RyYWxpYSwgQWRlbGFpZGUgNTAwMCwgU291dGggQXVzdHJhbGlhLCBBdXN0cmFs
aWEuIFszXSBTb3V0aCBBdXN0cmFsaWFuIEhlYWx0aCBhbmQgTWVkaWNhbCBSZXNlYXJjaCBJbnN0
aXR1dGUsIEFkZWxhaWRlLCBTb3V0aCBBdXN0cmFsaWEgNTAwMCwgQXVzdHJhbGlhLiBbNF0gUG9w
dWxhdGlvbiwgUG9saWN5LCBhbmQgUHJhY3RpY2UsIFVuaXZlcnNpdHkgQ29sbGVnZSBMb25kb24g
SW5zdGl0dXRlIG9mIENoaWxkIEhlYWx0aCwgTG9uZG9uIFdDMU4gMUVILCBVSy4mI3hEOzFdIFJl
c2VhcmNoIFVuaXQgb2YgTW9sZWN1bGFyIEVwaWRlbWlvbG9neSwgSGVsbWhvbHR6IFplbnRydW0g
TXVuY2hlbiAtIEdlcm1hbiBSZXNlYXJjaCBDZW50ZXIgZm9yIEVudmlyb25tZW50YWwgSGVhbHRo
LCBELTg1NzY0IE5ldWhlcmJlcmcsIEdlcm1hbnkuIFsyXSBIYW5ub3ZlciBVbmlmaWVkIEJpb2Jh
bmssIEhhbm5vdmVyIE1lZGljYWwgU2Nob29sLCBIYW5ub3ZlciwgRC0zMDYyNSBIYW5ub3Zlciwg
R2VybWFueS4mI3hEOzFdIERlcGFydG1lbnQgb2YgRXBpZGVtaW9sb2d5IGFuZCBCaW9zdGF0aXN0
aWNzLCBJbXBlcmlhbCBDb2xsZWdlIExvbmRvbiwgTG9uZG9uIFcyIDFQRywgVUsuIFsyXSBOYXRp
b25hbCBJbnN0aXR1dGUgZm9yIEhlYWx0aCBhbmQgV2VsZmFyZSwgRkktOTAxMDEgT3VsdSwgRmlu
bGFuZC4gWzNdIE1SQyBIZWFsdGggUHJvdGVjdGlvbiBBZ2VuY3kgKEhQQSkgQ2VudHJlIGZvciBF
bnZpcm9ubWVudCBhbmQgSGVhbHRoLCBTY2hvb2wgb2YgUHVibGljIEhlYWx0aCwgSW1wZXJpYWwg
Q29sbGVnZSBMb25kb24sIExvbmRvbiBXMiAxUEcsIFVLLiBbNF0gVW5pdCBvZiBQcmltYXJ5IENh
cmUsIE91bHUgVW5pdmVyc2l0eSBIb3NwaXRhbCwgRkktOTAyMjAgT3VsdSwgRmlubGFuZC4gWzVd
IEluc3RpdHV0ZSBvZiBIZWFsdGggU2NpZW5jZXMsIFVuaXZlcnNpdHkgb2YgT3VsdSwgRkktOTAw
MTQgT3VsdSwgRmlubGFuZC4gWzZdIEluc3RpdHV0ZSBvZiBIZWFsdGggU2NpZW5jZXMsIFVuaXZl
cnNpdHkgb2YgT3VsdSwgRkktOTAwMTQgT3VsdSwgRmlubGFuZC4mI3hEOzFdIERlcGFydG1lbnQg
b2YgQ2FyZGlvbG9neSwgTGVpZGVuIFVuaXZlcnNpdHkgTWVkaWNhbCBDZW50ZXIsIDIzMDAgUkMg
TGVpZGVuLCBUaGUgTmV0aGVybGFuZHMuIFsyXSBEdXJyZXIgQ2VudGVyIGZvciBDYXJkaW9nZW5l
dGljIFJlc2VhcmNoLCBJbnRlcnVuaXZlcnNpdHkgQ2FyZGlvbG9neSBJbnN0aXR1dGUgTmV0aGVy
bGFuZHMgKElDSU4pLCAzNTAxIERHIFV0cmVjaHQsIFRoZSBOZXRoZXJsYW5kcy4gWzNdIEludGVy
dW5pdmVyc2l0eSBDYXJkaW9sb2d5IEluc3RpdHV0ZSBvZiB0aGUgTmV0aGVybGFuZHMgKElDSU4p
LCAzNTAxIERHIFV0cmVjaHQsIFRoZSBOZXRoZXJsYW5kcy4mI3hEOzFdIE5hdGlvbmFsIEluc3Rp
dHV0ZSBmb3IgSGVhbHRoIGFuZCBXZWxmYXJlLCBGSS0wMDI3MSBIZWxzaW5raSwgRmlubGFuZC4g
WzJdIEluc3RpdHV0ZSBmb3IgTW9sZWN1bGFyIE1lZGljaW5lLCBVbml2ZXJzaXR5IG9mIEhlbHNp
bmtpLCBGSS0wMDAxNCBIZWxzaW5raSwgRmlubGFuZC4gWzNdIEhqZWx0IEluc3RpdHV0ZSBEZXBh
cnRtZW50IG9mIFB1YmxpYyBIZWFsdGgsIFVuaXZlcnNpdHkgb2YgSGVsc2lua2ksIEZJLTAwMDE0
IEhlbHNpbmtpLCBGaW5sYW5kLiYjeEQ7MV0gSW5zdGl0dXRlIG9mIEhlYWx0aCBTY2llbmNlcywg
VW5pdmVyc2l0eSBvZiBPdWx1LCBGSS05MDAxNCBPdWx1LCBGaW5sYW5kLiBbMl0gVW5pdCBvZiBQ
cmltYXJ5IEhlYWx0aCBDYXJlL0dlbmVyYWwgUHJhY3RpY2UsIE91bHUgVW5pdmVyc2l0eSBIb3Nw
aXRhbCwgRkktOTAyMjAgT3VsdSwgRmlubGFuZC4mI3hEOzFdIERlcGFydG1lbnQgZm9yIEhlYWx0
aCBFdmlkZW5jZSwgUmFkYm91ZCBVbml2ZXJzaXR5IE1lZGljYWwgQ2VudHJlLCA2NTAwIEhCIE5p
am1lZ2VuLCBUaGUgTmV0aGVybGFuZHMuIFsyXSBEZXBhcnRtZW50IG9mIFVyb2xvZ3ksIFJhZGJv
dWQgVW5pdmVyc2l0eSBNZWRpY2FsIENlbnRyZSwgNjUwMCBIQiBOaWptZWdlbiwgVGhlIE5ldGhl
cmxhbmRzLiYjeEQ7MV0gRWFsaW5nIEhvc3BpdGFsIE5IUyBUcnVzdCwgTWlkZGxlc2V4IFVCMSAz
SFcsIFVLLiBbMl0gTmF0aW9uYWwgSGVhcnQgYW5kIEx1bmcgSW5zdGl0dXRlLCBJbXBlcmlhbCBD
b2xsZWdlIExvbmRvbiwgTG9uZG9uIFNXMyA2TFksIFVLLiBbM10gSW1wZXJpYWwgQ29sbGVnZSBI
ZWFsdGhjYXJlIE5IUyBUcnVzdCwgTG9uZG9uIFcxMiAwSFMsIFVLLiYjeEQ7MV0gRGVwYXJ0bWVu
dCBvZiBFcGlkZW1pb2xvZ3kgYW5kIFB1YmxpYyBIZWFsdGgsIFVuaXZlcnNpdHkgQ29sbGVnZSBM
b25kb24sIExvbmRvbiBXQzFFIDZCVCwgVUsuIFsyXSBEZXBhcnRtZW50IG9mIEJpb2xvZ2ljYWwg
YW5kIFNvY2lhbCBFcGlkZW1pb2xvZ3ksIFVuaXZlcnNpdHkgb2YgRXNzZXgsIFdpdmVuaG9lIFBh
cmssIENvbGNoZXN0ZXIsIEVzc2V4IENPNCAzU1EsIFVLLiYjeEQ7RGVwYXJ0bWVudCBvZiBNZWRp
Y2luZSwgS3VvcGlvIFVuaXZlcnNpdHkgSG9zcGl0YWwgYW5kIFVuaXZlcnNpdHkgb2YgRWFzdGVy
biBGaW5sYW5kLCBGSS03MDIxMCBLdW9waW8sIEZpbmxhbmQuJiN4RDsxXSBLdW9waW8gUmVzZWFy
Y2ggSW5zdGl0dXRlIG9mIEV4ZXJjaXNlIE1lZGljaW5lLCA3MDEwMCBLdW9waW8sIEZpbmxhbmQu
IFsyXSBEZXBhcnRtZW50IG9mIFBoeXNpb2xvZ3ksIEluc3RpdHV0ZSBvZiBCaW9tZWRpY2luZSwg
VW5pdmVyc2l0eSBvZiBFYXN0ZXJuIEZpbmxhbmQsIEt1b3BpbyBDYW1wdXMsIEZJLTcwMjExIEt1
b3BpbywgRmlubGFuZC4gWzNdIERlcGFydG1lbnQgb2YgQ2xpbmljYWwgUGh5c2lvbG9neSBhbmQg
TnVjbGVhciBNZWRpY2luZSwgS3VvcGlvIFVuaXZlcnNpdHkgSG9zcGl0YWwgYW5kIFVuaXZlcnNp
dHkgb2YgRWFzdGVybiBGaW5sYW5kLCBGSS03MDIxMCBLdW9waW8sIEZpbmxhbmQuJiN4RDsxXSBN
UkMgRXBpZGVtaW9sb2d5IFVuaXQsIFVuaXZlcnNpdHkgb2YgQ2FtYnJpZGdlIFNjaG9vbCBvZiBD
bGluaWNhbCBNZWRpY2luZSwgSW5zdGl0dXRlIG9mIE1ldGFib2xpYyBTY2llbmNlLCBDYW1icmlk
Z2UgQmlvbWVkaWNhbCBDYW1wdXMsIENhbWJyaWRnZSBDQjIgMFFRLCBVSy4gWzJdIERlcGFydG1l
bnQgb2YgRXBpZGVtaW9sb2d5IGFuZCBQdWJsaWMgSGVhbHRoLCBVbml2ZXJzaXR5IENvbGxlZ2Ug
TG9uZG9uLCBMb25kb24gV0MxRSA2QlQsIFVLLiYjeEQ7RGVwYXJ0bWVudCBvZiBDbGluaWNhbCBD
aGVtaXN0cnksIEZpbWxhYiBMYWJvcmF0b3JpZXMgYW5kIFNjaG9vbCBvZiBNZWRpY2luZSBVbml2
ZXJzaXR5IG9mIFRhbXBlcmUsIEZJLTMzNTIwIFRhbXBlcmUsIEZpbmxhbmQuJiN4RDsxXSBTdGVu
byBEaWFiZXRlcyBDZW50ZXIgQS9TLCBHZW50b2Z0ZSBESy0yODIwLCBEZW5tYXJrLiBbMl0gTHVu
ZCBVbml2ZXJzaXR5IERpYWJldGVzIENlbnRyZSBhbmQgRGVwYXJ0bWVudCBvZiBDbGluaWNhbCBT
Y2llbmNlLCBEaWFiZXRlcyAmYW1wO0VuZG9jcmlub2xvZ3kgVW5pdCwgTHVuZCBVbml2ZXJzaXR5
LCBNYWxtbyAyMjEgMDAsIFN3ZWRlbi4mI3hEOzFdIEluc3RpdHV0IFVuaXZlcnNpdGFpcmUgZGUg
Q2FyZGlvbG9naWUgZXQgZGUgUG5ldW1vbG9naWUgZGUgUXVlYmVjLCBGYWN1bHR5IG9mIE1lZGlj
aW5lLCBMYXZhbCBVbml2ZXJzaXR5LCBRdWViZWMsIFFDIEcxViAwQTYsIENhbmFkYS4gWzJdIElu
c3RpdHV0ZSBvZiBOdXRyaXRpb24gYW5kIEZ1bmN0aW9uYWwgRm9vZHMsIExhdmFsIFVuaXZlcnNp
dHksIFF1ZWJlYywgUUMgRzFWIDBBNiwgQ2FuYWRhLiYjeEQ7RGVwYXJ0bWVudCBvZiBHZW5ldGlj
cywgUnV0Z2VycyBVbml2ZXJzaXR5LCBQaXNjYXRhd2F5LCBOZXcgSmVyc2V5IDA4ODU0LCBVU0Eu
JiN4RDtEZXBhcnRtZW50IG9mIEJpb3N0YXRpc3RpY3MsIFVuaXZlcnNpdHkgb2YgV2FzaGluZ3Rv
biwgU2VhdHRsZSwgV2FzaGluZ3RvbiA5ODE5NSwgVVNBLiYjeEQ7RGVwYXJ0bWVudCBvZiBTdXJn
ZXJ5LCBVbml2ZXJzaXR5IE1lZGljYWwgQ2VudGVyIFV0cmVjaHQsIDM1ODQgQ1ggVXRyZWNodCwg
VGhlIE5ldGhlcmxhbmRzLiYjeEQ7MV0gRXN0b25pYW4gR2Vub21lIENlbnRlciwgVW5pdmVyc2l0
eSBvZiBUYXJ0dSwgVGFydHUgNTEwMTAsIEVzdG9uaWEuIFsyXSBXZWxsY29tZSBUcnVzdCBDZW50
cmUgZm9yIEh1bWFuIEdlbmV0aWNzLCBVbml2ZXJzaXR5IG9mIE94Zm9yZCwgT3hmb3JkIE9YMyA3
Qk4sIFVLLiBbM10gRGVwYXJ0bWVudCBvZiBCaW9zdGF0aXN0aWNzLCBVbml2ZXJzaXR5IG9mIExp
dmVycG9vbCwgTGl2ZXJwb29sIEw2OSAzR0EsIFVLLiYjeEQ7RGVwYXJ0bWVudCBvZiBQZWRpYXRy
aWNzLCBVbml2ZXJzaXR5IG9mIElvd2EsIElvd2EgQ2l0eSwgSW93YSA1MjI0MiwgVVNBLiYjeEQ7
MV0gTVJDIEVwaWRlbWlvbG9neSBVbml0LCBVbml2ZXJzaXR5IG9mIENhbWJyaWRnZSBTY2hvb2wg
b2YgQ2xpbmljYWwgTWVkaWNpbmUsIEluc3RpdHV0ZSBvZiBNZXRhYm9saWMgU2NpZW5jZSwgQ2Ft
YnJpZGdlIEJpb21lZGljYWwgQ2FtcHVzLCBDYW1icmlkZ2UgQ0IyIDBRUSwgVUsuIFsyXSBNUkMg
VW5pdCBmb3IgTGlmZWxvbmcgSGVhbHRoIGFuZCBBZ2VpbmcgYXQgVW5pdmVyc2l0eSBDb2xsZWdl
IExvbmRvbiwgTG9uZG9uIFdDMUIgNUpVLCBVSy4mI3hEO0lsbHVtaW5hLCBJbmMsIExpdHRsZSBD
aGVzdGVyZm9yZCwgQ2FtYnJpZGdlIENCMTAgMVhMLCBVSy4mI3hEOzFdIFJlc2VhcmNoIFVuaXQg
b2YgTW9sZWN1bGFyIEVwaWRlbWlvbG9neSwgSGVsbWhvbHR6IFplbnRydW0gTXVuY2hlbiAtIEdl
cm1hbiBSZXNlYXJjaCBDZW50ZXIgZm9yIEVudmlyb25tZW50YWwgSGVhbHRoLCBELTg1NzY0IE5l
dWhlcmJlcmcsIEdlcm1hbnkuIFsyXSBEZXV0c2NoZXMgRm9yc2NodW5nc3plbnRydW0gZnVyIEhl
cnotS3JlaXNsYXVmZXJrcmFua3VuZ2VuIChEWkhLKSAoR2VybWFuIFJlc2VhcmNoIENlbnRyZSBm
b3IgQ2FyZGlvdmFzY3VsYXIgUmVzZWFyY2gpLCBNdW5pY2ggSGVhcnQgQWxsaWFuY2UsIEQtODA2
MzYgTXVuaWNoLCBHZXJtYW55LiBbM10gSW5zdGl0dXRlIG9mIEVwaWRlbWlvbG9neSBJSSwgSGVs
bWhvbHR6IFplbnRydW0gTXVuY2hlbiAtIEdlcm1hbiBSZXNlYXJjaCBDZW50ZXIgZm9yIEVudmly
b25tZW50YWwgSGVhbHRoLCBOZXVoZXJiZXJnLCBHZXJtYW55LCBELTg1NzY0IE5ldWhlcmJlcmcs
IEdlcm1hbnkuJiN4RDtVbml2ZXJzaXR5IG9mIEdyb25pbmdlbiwgVW5pdmVyc2l0eSBNZWRpY2Fs
IENlbnRlciBHcm9uaW5nZW4sIERlcGFydG1lbnQgb2YgUHVsbW9uYXJ5IE1lZGljaW5lIGFuZCBU
dWJlcmN1bG9zaXMsIEdyb25pbmdlbiwgVGhlIE5ldGhlcmxhbmRzLiYjeEQ7MV0gQ2VudGVyIGZv
ciBCaW9tZWRpY2luZSwgRXVyb3BlYW4gQWNhZGVteSBCb3plbiwgQm9semFubyAoRVVSQUMpLCBC
b2x6YW5vIDM5MTAwLCBJdGFseSAoYWZmaWxpYXRlZCBpbnN0aXR1dGUgb2YgdGhlIFVuaXZlcnNp
dHkgb2YgTHViZWNrLCBELTIzNTYyIEx1YmVjaywgR2VybWFueSkuIFsyXSBEZXBhcnRtZW50IG9m
IE5ldXJvbG9neSwgR2VuZXJhbCBDZW50cmFsIEhvc3BpdGFsLCBCb2x6YW5vIDM5MTAwLCBJdGFs
eS4mI3hEOzFdIENoYW5uaW5nIERpdmlzaW9uIG9mIE5ldHdvcmsgTWVkaWNpbmUsIERlcGFydG1l
bnQgb2YgTWVkaWNpbmUsIEJyaWdoYW0gYW5kIFdvbWVuJmFwb3M7cyBIb3NwaXRhbCBhbmQgSGFy
dmFyZCBNZWRpY2FsIFNjaG9vbCwgQm9zdG9uLCBNYXNzYWNodXNldHRzIDAyMTE1LCBVU0EuIFsy
XSBEZXBhcnRtZW50IG9mIE51dHJpdGlvbiwgSGFydmFyZCBTY2hvb2wgb2YgUHVibGljIEhlYWx0
aCwgQm9zdG9uLCBNYXNzYWNodXNldHRzIDAyMTE1LCBVU0EuJiN4RDsxXSBEZXBhcnRtZW50IG9m
IENsaW5pY2FsIFBoeXNpb2xvZ3kgYW5kIE51Y2xlYXIgTWVkaWNpbmUsIFR1cmt1IFVuaXZlcnNp
dHkgSG9zcGl0YWwsIEZJLTIwNTIxIFR1cmt1LCBGaW5sYW5kLiBbMl0gUmVzZWFyY2ggQ2VudHJl
IG9mIEFwcGxpZWQgYW5kIFByZXZlbnRpdmUgQ2FyZGlvdmFzY3VsYXIgTWVkaWNpbmUsIFVuaXZl
cnNpdHkgb2YgVHVya3UsIEZJLTIwNTIxIFR1cmt1LCBGaW5sYW5kLiYjeEQ7SHVtYW4gR2Vub21p
Y3MgTGFib3JhdG9yeSwgUGVubmluZ3RvbiBCaW9tZWRpY2FsIFJlc2VhcmNoIENlbnRlciwgQmF0
b24gUm91Z2UsIExvdWlzaWFuYSA3MDgwOCwgVVNBLiYjeEQ7MV0gRGVwYXJ0bWVudCBvZiBHZW5l
dGljcywgV2FzaGluZ3RvbiBVbml2ZXJzaXR5IFNjaG9vbCBvZiBNZWRpY2luZSwgU3QgTG91aXMs
IE1pc3NvdXJpIDYzMTEwLCBVU0EuIFsyXSBEaXZpc2lvbiBvZiBCaW9zdGF0aXN0aWNzLCBXYXNo
aW5ndG9uIFVuaXZlcnNpdHkgU2Nob29sIG9mIE1lZGljaW5lLCBTdCBMb3VpcywgTWlzc291cmkg
NjMxMTAsIFVTQS4gWzNdIERlcGFydG1lbnQgb2YgUHN5Y2hpYXRyeSwgV2FzaGluZ3RvbiBVbml2
ZXJzaXR5IFNjaG9vbCBvZiBNZWRpY2luZSwgU3QgTG91aXMsIE1pc3NvdXJpIDYzMTEwLCBVU0Eu
JiN4RDsxXSBEaXZpc2lvbiBvZiBCaW9zdGF0aXN0aWNzLCBXYXNoaW5ndG9uIFVuaXZlcnNpdHkg
U2Nob29sIG9mIE1lZGljaW5lLCBTdCBMb3VpcywgTWlzc291cmkgNjMxMTAsIFVTQS4gWzJdIERl
cGFydG1lbnQgb2YgUHN5Y2hpYXRyeSwgV2FzaGluZ3RvbiBVbml2ZXJzaXR5IFNjaG9vbCBvZiBN
ZWRpY2luZSwgU3QgTG91aXMsIE1pc3NvdXJpIDYzMTEwLCBVU0EuJiN4RDsxXSBNb250cmVhbCBI
ZWFydCBJbnN0aXR1dGUsIE1vbnRyZWFsLCBRdWViZWMgSDFUIDFDOCwgQ2FuYWRhLiBbMl0gVW5p
dmVyc2l0ZSBkZSBNb250cmVhbCwgTW9udHJlYWwsIFF1ZWJlYyBIMVQgMUM4LCBDYW5hZGEuJiN4
RDtDZW50ZXIgZm9yIFN5c3RlbXMgR2Vub21pY3MsIFRoZSBQZW5uc3lsdmFuaWEgU3RhdGUgVW5p
dmVyc2l0eSwgVW5pdmVyc2l0eSBQYXJrLCBQZW5uc3lsdmFuaWEgMTY4MDIsIFVTQS4mI3hEOzFd
IENlbnRyZSBmb3IgUG9wdWxhdGlvbiBIZWFsdGggU2NpZW5jZXMsIFVuaXZlcnNpdHkgb2YgRWRp
bmJ1cmdoLCBUZXZpb3QgUGxhY2UsIEVkaW5idXJnaCBFSDggOUFHLCBVSy4gWzJdIENyb2F0aWFu
IENlbnRyZSBmb3IgR2xvYmFsIEhlYWx0aCwgRmFjdWx0eSBvZiBNZWRpY2luZSwgVW5pdmVyc2l0
eSBvZiBTcGxpdCwgMjEwMDAgU3BsaXQsIENyb2F0aWEuJiN4RDtTb3V0aCBDYXJlbGlhIENlbnRy
YWwgSG9zcGl0YWwsIDUzMTMwIExhcHBlZW5yYW50YSwgRmlubGFuZC4mI3hEOzFdIERlcGFydG1l
bnQgb2YgTWVkaWNpbmUgSUlJLCBVbml2ZXJzaXR5IEhvc3BpdGFsIENhcmwgR3VzdGF2IENhcnVz
LCBUZWNobmlzY2hlIFVuaXZlcnNpdGF0IERyZXNkZW4sIEQtMDEzMDcgRHJlc2RlbiwgR2VybWFu
eS4gWzJdIFBhdWwgTGFuZ2VyaGFucyBJbnN0aXR1dGUgRHJlc2RlbiwgR2VybWFuIENlbnRlciBm
b3IgRGlhYmV0ZXMgUmVzZWFyY2ggKERaRCksIDAxMzA3IERyZXNkZW4sIEdlcm1hbnkuJiN4RDtJ
bnRlcm5hdGlvbmFsIENlbnRyZSBmb3IgQ2lyY3VsYXRvcnkgSGVhbHRoLCBJbXBlcmlhbCBDb2xs
ZWdlIExvbmRvbiwgTG9uZG9uIFcyIDFQRywgVUsuJiN4RDsxXSBEaXZpc2lvbiBvZiBFbmRvY3Jp
bm9sb2d5LCBEaWFiZXRlcyBhbmQgTnV0cml0aW9uLCBVbml2ZXJzaXR5IG9mIE1hcnlsYW5kIFNj
aG9vbCBvZiBNZWRpY2luZSwgQmFsdGltb3JlLCBNYXJ5bGFuZCAyMTIwMSwgVVNBLiBbMl0gUHJv
Z3JhbSBmb3IgUGVyc29uYWxpemVkIGFuZCBHZW5vbWljIE1lZGljaW5lLCBVbml2ZXJzaXR5IG9m
IE1hcnlsYW5kIFNjaG9vbCBvZiBNZWRpY2luZSwgQmFsdGltb3JlLCBNYXJ5bGFuZCAyMTIwMSwg
VVNBLiBbM10gR2VyaWF0cmljIFJlc2VhcmNoIGFuZCBFZHVjYXRpb24gQ2xpbmljYWwgQ2VudGVy
LCBWZXRyYW5zIEFkbWluaXN0cmF0aW9uIE1lZGljYWwgQ2VudGVyLCBCYWx0aW1vcmUsIE1hcnls
YW5kIDIxMjAxLCBVU0EuJiN4RDtIZWxzaW5raSBVbml2ZXJzaXR5IENlbnRyYWwgSG9zcGl0YWwg
SGVhcnQgYW5kIEx1bmcgQ2VudGVyLCBEZXBhcnRtZW50IG9mIE1lZGljaW5lLCBIZWxzaW5raSBV
bml2ZXJzaXR5IENlbnRyYWwgSG9zcGl0YWwsIEZJLTAwMjkwIEhlbHNpbmtpLCBGaW5sYW5kLiYj
eEQ7MV0gSW5zdGl0dXRlIG9mIEdlbmV0aWMgRXBpZGVtaW9sb2d5LCBIZWxtaG9sdHogWmVudHJ1
bSBNdW5jaGVuIC0gR2VybWFuIFJlc2VhcmNoIENlbnRlciBmb3IgRW52aXJvbm1lbnRhbCBIZWFs
dGgsIEQtODU3NjQgTmV1aGVyYmVyZywgR2VybWFueS4gWzJdIEluc3RpdHV0ZSBvZiBNZWRpY2Fs
IEluZm9ybWF0aWNzLCBCaW9tZXRyeSBhbmQgRXBpZGVtaW9sb2d5LCBDaGFpciBvZiBHZW5ldGlj
IEVwaWRlbWlvbG9neSwgTHVkd2lnLU1heGltaWxpYW5zLVVuaXZlcnNpdGF0LCBELTgxMzc3IE11
bmljaCwgR2VybWFueS4mI3hEOzFdIFNvcmJvbm5lIFVuaXZlcnNpdGVzLCBVUE1DIFVuaXYgUGFy
aXMgMDYsIFVNUiBTIDExNjYsIEYtNzUwMTMgUGFyaXMsIEZyYW5jZS4gWzJdIElOU0VSTSwgVU1S
IFMgMTE2NiwgVGVhbSBHZW5vbWljcyBhbmQgUGh5c2lvcGF0aG9sb2d5IG9mIENhcmRpb3Zhc2N1
bGFyIERpc2Vhc2VzLCBGLTc1MDEzIFBhcmlzLCBGcmFuY2UuIFszXSBJbnN0aXR1dGUgZm9yIENh
cmRpb21ldGFib2xpc20gQW5kIE51dHJpdGlvbiAoSUNBTiksIEYtNzUwMTMgUGFyaXMsIEZyYW5j
ZS4mI3hEO0RlcGFydG1lbnQgb2YgS2luZXNpb2xvZ3ksIExhdmFsIFVuaXZlcnNpdHksIFF1ZWJl
YyBRQyBHMVYgMEE2LCBDYW5hZGEuJiN4RDtEaXBhcnRpbWVudG8gZGkgU2NpZW56ZSBGYXJtYWNv
bG9naWNoZSBlIEJpb21vbGVjb2xhcmksIFVuaXZlcnNpdGEgZGkgTWlsYW5vICZhbXA7Q2VudHJv
IENhcmRpb2xvZ2ljbyBNb256aW5vLCBJbnN0aXR1dG8gZGkgUmljb3Zlcm8gZSBDdXJhIGEgQ2Fy
YXR0ZXJlIFNjaWVudGlmaWNvLCBNaWxhbiAyMDEzMywgSXRhbHkuJiN4RDsxXSBJbnN0aXR1dGUg
b2YgTnV0cml0aW9uIGFuZCBGdW5jdGlvbmFsIEZvb2RzLCBMYXZhbCBVbml2ZXJzaXR5LCBRdWVi
ZWMsIFFDIEcxViAwQTYsIENhbmFkYS4gWzJdIERlcGFydG1lbnQgb2YgRm9vZCBTY2llbmNlIGFu
ZCBOdXRyaXRpb24sIExhdmFsIFVuaXZlcnNpdHksIFF1ZWJlYyBRQyBHMVYgMEE2LCBDYW5hZGEu
JiN4RDsxXSBJbnRlcmZhY3VsdHkgSW5zdGl0dXRlIGZvciBHZW5ldGljcyBhbmQgRnVuY3Rpb25h
bCBHZW5vbWljcywgVW5pdmVyc2l0eSBNZWRpY2luZSBHcmVpZnN3YWxkLCBELTE3NDc1IEdyZWlm
c3dhbGQsIEdlcm1hbnkuIFsyXSBEWkhLIChEZXV0c2NoZXMgWmVudHJ1bSBmdXIgSGVyei1LcmVp
c2xhdWZmb3JzY2h1bmcgLSBHZXJtYW4gQ2VudHJlIGZvciBDYXJkaW92YXNjdWxhciBSZXNlYXJj
aCksIHBhcnRuZXIgc2l0ZSBHcmVpZnN3YWxkLCBELTE3NDc1IEdyZWlmc3dhbGQsIEdlcm1hbnku
JiN4RDtEZXBhcnRtZW50IG9mIEludGVybmFsIE1lZGljaW5lLCBVbml2ZXJzaXR5IEhvc3BpdGFs
IChDSFVWKSBhbmQgVW5pdmVyc2l0eSBvZiBMYXVzYW5uZSwgTGF1c2FubmUgMTAxMSwgU3dpdHpl
cmxhbmQuJiN4RDtEZXBhcnRtZW50IG9mIEVwaWRlbWlvbG9neSwgRXJhc211cyBNQyBVbml2ZXJz
aXR5IE1lZGljYWwgQ2VudGVyLCAzMDE1R0UgUm90dGVyZGFtLCBUaGUgTmV0aGVybGFuZHMuJiN4
RDtEZXBhcnRtZW50IG9mIE51dHJpdGlvbiwgVW5pdmVyc2l0eSBvZiBOb3J0aCBDYXJvbGluYSwg
Q2hhcGVsIEhpbGwsIE5vcnRoIENhcm9saW5hIDI3NTk5LCBVU0EuJiN4RDtJbnN0aXR1dCBQYXN0
ZXVyIGRlIExpbGxlOyBJTlNFUk0sIFU3NDQ7IFVuaXZlcnNpdGUgZGUgTGlsbGUgMjsgRi01OTAw
MCBMaWxsZSwgRnJhbmNlLiYjeEQ7MV0gSW5zdGl0dXRlIG9mIENhcmRpb3Zhc2N1bGFyIG==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004935A2">
        <w:rPr>
          <w:rFonts w:asciiTheme="majorHAnsi" w:hAnsiTheme="majorHAnsi" w:cs="Arial"/>
          <w:sz w:val="22"/>
          <w:szCs w:val="22"/>
        </w:rPr>
        <w:fldChar w:fldCharType="begin">
          <w:fldData xml:space="preserve">U2NpZW5jZSwgVW5pdmVyc2l0eSBDb2xsZWdlIExvbmRvbiwgTG9uZG9uIFdDMUUgNkJULCBVSy4g
WzJdIER1cnJlciBDZW50ZXIgZm9yIENhcmRpb2dlbmV0aWMgUmVzZWFyY2gsIEludGVydW5pdmVy
c2l0eSBDYXJkaW9sb2d5IEluc3RpdHV0ZSBOZXRoZXJsYW5kcyAoSUNJTiksIDM1MDEgREcgVXRy
ZWNodCwgVGhlIE5ldGhlcmxhbmRzLiBbM10gRGVwYXJ0bWVudCBvZiBDYXJkaW9sb2d5LCBEaXZp
c2lvbiBIZWFydCBhbmQgTHVuZ3MsIFVuaXZlcnNpdHkgTWVkaWNhbCBDZW50ZXIgVXRyZWNodCwg
MzU4NCBDWCBVdHJlY2h0LCBUaGUgTmV0aGVybGFuZHMuJiN4RDtEZXBhcnRtZW50IG9mIE1lZGlj
aW5lLCBTdGFuZm9yZCBVbml2ZXJzaXR5IFNjaG9vbCBvZiBNZWRpY2luZSwgUGFsbyBBbHRvLCBD
YWxpZm9ybmlhIDk0MzA0LCBVU0EuJiN4RDsxXSBMZWUgS29uZyBDaGlhbiBTY2hvb2wgb2YgTWVk
aWNpbmUsIEltcGVyaWFsIENvbGxlZ2UgTG9uZG9uIGFuZCBOYW55YW5nIFRlY2hub2xvZ2ljYWwg
VW5pdmVyc2l0eSwgU2luZ2Fwb3JlLCA2Mzc1NTMgU2luZ2Fwb3JlLCBTaW5nYXBvcmUuIFsyXSBE
ZXBhcnRtZW50IG9mIEludGVybmFsIE1lZGljaW5lIEksIFVsbSBVbml2ZXJzaXR5IE1lZGljYWwg
Q2VudHJlLCBELTg5MDgxIFVsbSwgR2VybWFueS4mI3hEO0hlYWx0aCBTY2llbmNlIENlbnRlciBh
dCBIb3VzdG9uLCBVbml2ZXJzaXR5IG9mIFRleGFzLCBIb3VzdG9uLCBUZXhhcyA3NzAzMCwgVVNB
LiYjeEQ7MV0gRWFsaW5nIEhvc3BpdGFsIE5IUyBUcnVzdCwgTWlkZGxlc2V4IFVCMSAzSFcsIFVL
LiBbMl0gRGVwYXJ0bWVudCBvZiBFcGlkZW1pb2xvZ3kgYW5kIEJpb3N0YXRpc3RpY3MsIEltcGVy
aWFsIENvbGxlZ2UgTG9uZG9uLCBMb25kb24gVzIgMVBHLCBVSy4gWzNdIEltcGVyaWFsIENvbGxl
Z2UgSGVhbHRoY2FyZSBOSFMgVHJ1c3QsIExvbmRvbiBXMTIgMEhTLCBVSy4mI3hEOzFdIERlcGFy
dG1lbnQgb2YgTWVkaWNhbCBHZW5ldGljcywgVW5pdmVyc2l0eSBNZWRpY2FsIENlbnRlciBVdHJl
Y2h0LCAzNTg0IENYIFV0cmVjaHQsIFRoZSBOZXRoZXJsYW5kcy4gWzJdIERlcGFydG1lbnQgb2Yg
TWVkaWNpbmUsIERpdmlzaW9uIG9mIEdlbmV0aWNzLCBCcmlnaGFtIGFuZCBXb21lbiZhcG9zO3Mg
SG9zcGl0YWwsIEhhcnZhcmQgTWVkaWNhbCBTY2hvb2wsIEJvc3RvbiwgTWFzc2FjaHVzZXR0cyAw
MjExNSwgVVNBLiBbM10gRGVwYXJ0bWVudCBvZiBFcGlkZW1pb2xvZ3ksIFVuaXZlcnNpdHkgTWVk
aWNhbCBDZW50ZXIgVXRyZWNodCwgMzU4NCBDWCBVdHJlY2h0LCBUaGUgTmV0aGVybGFuZHMuJiN4
RDsxXSBEZXBhcnRtZW50IG9mIE51dHJpdGlvbiwgSGFydmFyZCBTY2hvb2wgb2YgUHVibGljIEhl
YWx0aCwgQm9zdG9uLCBNYXNzYWNodXNldHRzIDAyMTE1LCBVU0EuIFsyXSBEZXBhcnRtZW50IG9m
IENsaW5pY2FsIFNjaWVuY2VzLCBHZW5ldGljICZhbXA7TW9sZWN1bGFyIEVwaWRlbWlvbG9neSBV
bml0LCBMdW5kIFVuaXZlcnNpdHkgRGlhYmV0ZXMgQ2VudGVyLCBTa2FuZSBVbml2ZXJzaXR5IEhv
c3B0aWFsLCBNYWxtbyAyMDUgMDIsIFN3ZWRlbi4gWzNdIERlcGFydG1lbnQgb2YgUHVibGljIEhl
YWx0aCBhbmQgQ2xpbmljYWwgTWVkaWNpbmUsIFVuaXQgb2YgTWVkaWNpbmUsIFVtZWEgVW5pdmVy
c2l0eSwgVW1lYSA5MDEgODcsIFN3ZWRlbi4mI3hEOzFdIERlcGFydG1lbnQgb2YgR2Vub21pY3Mg
b2YgQ29tbW9uIERpc2Vhc2UsIFNjaG9vbCBvZiBQdWJsaWMgSGVhbHRoLCBJbXBlcmlhbCBDb2xs
ZWdlIExvbmRvbiwgSGFtbWVyc21pdGggSG9zcGl0YWwsIExvbmRvbiBXMTIgME5OLCBVSy4gWzJd
IENOUlMgVU1SIDgxOTksIEYtNTkwMTkgTGlsbGUsIEZyYW5jZS4gWzNdIEV1cm9wZWFuIEdlbm9t
aWMgSW5zdGl0dXRlIGZvciBEaWFiZXRlcywgRi01OTAwMCBMaWxsZSwgRnJhbmNlLiBbNF0gVW5p
dmVyc2l0ZSBkZSBMaWxsZSAyLCBGLTU5MDAwIExpbGxlLCBGcmFuY2UuJiN4RDsxXSBJbnN0aXR1
dGUgZm9yIE1vbGVjdWxhciBNZWRpY2luZSwgVW5pdmVyc2l0eSBvZiBIZWxzaW5raSwgRkktMDAw
MTQgSGVsc2lua2ksIEZpbmxhbmQuIFsyXSBMdW5kIFVuaXZlcnNpdHkgRGlhYmV0ZXMgQ2VudHJl
IGFuZCBEZXBhcnRtZW50IG9mIENsaW5pY2FsIFNjaWVuY2UsIERpYWJldGVzICZhbXA7RW5kb2Ny
aW5vbG9neSBVbml0LCBMdW5kIFVuaXZlcnNpdHksIE1hbG1vIDIyMSAwMCwgU3dlZGVuLiYjeEQ7
MV0gUGF0aFdlc3QgTGFib3JhdG9yeSBNZWRpY2luZSBvZiBXZXN0ZXJuIEF1c3RyYWxpYSwgTmVk
bGFuZHMsIFdlc3Rlcm4gQXVzdHJhbGlhIDYwMDksIEF1c3RyYWxpYS4gWzJdIFBhdGhvbG9neSBh
bmQgTGFib3JhdG9yeSBNZWRpY2luZSwgVGhlIFVuaXZlcnNpdHkgb2YgV2VzdGVybiBBdXN0cmFs
aWEsIFBlcnRoLCBXZXN0ZXJuIEF1c3RyYWxpYSA2MDA5LCBBdXN0cmFsaWEuIFszXSBTY2hvb2wg
b2YgUG9wdWxhdGlvbiBIZWFsdGgsIFRoZSBVbml2ZXJzaXR5IG9mIFdlc3Rlcm4gQXVzdHJhbGlh
LCBOZWRsYW5kcywgV2VzdGVybiBBdXN0cmFsaWEgNjAwOSwgQXVzdHJhbGlhLiYjeEQ7MV0gQ2hh
bm5pbmcgRGl2aXNpb24gb2YgTmV0d29yayBNZWRpY2luZSwgRGVwYXJ0bWVudCBvZiBNZWRpY2lu
ZSwgQnJpZ2hhbSBhbmQgV29tZW4mYXBvcztzIEhvc3BpdGFsIGFuZCBIYXJ2YXJkIE1lZGljYWwg
U2Nob29sLCBCb3N0b24sIE1hc3NhY2h1c2V0dHMgMDIxMTUsIFVTQS4gWzJdIERlcGFydG1lbnQg
b2YgTnV0cml0aW9uLCBIYXJ2YXJkIFNjaG9vbCBvZiBQdWJsaWMgSGVhbHRoLCBCb3N0b24sIE1h
c3NhY2h1c2V0dHMgMDIxMTUsIFVTQS4gWzNdIERlcGFydG1lbnQgb2YgRXBpZGVtaW9sb2d5LCBI
YXJ2YXJkIFNjaG9vbCBvZiBQdWJsaWMgSGVhbHRoLCBCb3N0b24sIE1hc3NhY2h1c2V0dHMgMDIx
MTUsIFVTQS4mI3hEO0FsYmVydCBFaW5zdGVpbiBDb2xsZWdlIG9mIE1lZGljaW5lLCBEZXBhcnRt
ZW50IG9mIEVwaWRlbWlvbG9neSBhbmQgUG9wdWxhdGlvbiBIZWFsdGgsIEJlbGZlciAxMzA2LCBO
ZXcgWW9yayAxMDQ2MSwgVVNBLiYjeEQ7RGVwYXJ0bWVudCBvZiBFcGlkZW1pb2xvZ3kgYW5kIFB1
YmxpYyBIZWFsdGgsIFVuaXZlcnNpdHkgQ29sbGVnZSBMb25kb24sIExvbmRvbiBXQzFFIDZCVCwg
VUsuJiN4RDtDZW50ZXIgZm9yIEh1bWFuIEdlbmV0aWNzLCBEaXZpc2lvbiBvZiBQdWJsaWMgSGVh
bHRoIFNjaWVuY2VzLCBXYWtlIEZvcmVzdCBTY2hvb2wgb2YgTWVkaWNpbmUsIFdpbnN0b24tU2Fs
ZW0sIE5vcnRoIENhcm9saW5hIDI3MTU3LCBVU0EuJiN4RDsxXSBWdGggRGVwYXJ0bWVudCBvZiBN
ZWRpY2luZSAoTmVwaHJvbG9neSwgSHlwZXJ0ZW5zaW9sb2d5LCBFbmRvY3Jpbm9sb2d5LCBEaWFi
ZXRvbG9neSwgUmhldW1hdG9sb2d5KSwgTWVkaWNhbCBGYWN1bHR5IG9mIE1hbm5oZWltLCBVbml2
ZXJzaXR5IG9mIEhlaWRlbGJlcmcsIEQtNjgxODcgTWFubmhlaW0sIEdlcm1hbnkuIFsyXSBDbGlu
aWNhbCBJbnN0aXR1dGUgb2YgTWVkaWNhbCBhbmQgQ2hlbWljYWwgTGFib3JhdG9yeSBEaWFnbm9z
dGljcywgTWVkaWNhbCBVbml2ZXJzaXR5IG9mIEdyYXosIEdyYXogODAzNiwgQXVzdHJpYS4gWzNd
IFN5bmxhYiBBY2FkZW15LCBTeW5sYWIgU2VydmljZXMgR21iSCwgNjgxNjMgTWFubmhlaW0sIEdl
cm1hbnkuJiN4RDsxXSBEZXBhcnRtZW50IG9mIE1lZGljaW5lLCBTdGFuZm9yZCBVbml2ZXJzaXR5
IFNjaG9vbCBvZiBNZWRpY2luZSwgUGFsbyBBbHRvLCBDYWxpZm9ybmlhIDk0MzA0LCBVU0EuIFsy
XSBEZXBhcnRtZW50IG9mIENsaW5pY2FsIE1lZGljaW5lLCBDb3BlbmhhZ2VuIFVuaXZlcnNpdHks
IDIyMDAgQ29wZW5oYWdlbiwgRGVubWFyay4mI3hEOzFdIEdlbmV0aWMgRXBpZGVtaW9sb2d5IFVu
aXQsIERlcGFydG1lbnQgb2YgRXBpZGVtaW9sb2d5LCBFcmFzbXVzIE1DIFVuaXZlcnNpdHkgTWVk
aWNhbCBDZW50ZXIsIDMwMTUgR0UgUm90dGVyZGFtLCBUaGUgTmV0aGVybGFuZHMuIFsyXSBDZW50
ZXIgZm9yIE1lZGljYWwgU3l0ZW1zIEJpb2xvZ3ksIDIzMDAgUkMgTGVpZGVuLCBUaGUgTmV0aGVy
bGFuZHMuIFszXSBEZXBhcnRtZW50IG9mIENsaW5pY2FsIEdlbmV0aWNzLCBFcmFzbXVzIE1DIFVu
aXZlcnNpdHkgTWVkaWNhbCBDZW50ZXIsIDMwMDAgQ0EgUm90dGVyZGFtLCBUaGUgTmV0aGVybGFu
ZHMuJiN4RDsxXSBFc3RvbmlhbiBHZW5vbWUgQ2VudGVyLCBVbml2ZXJzaXR5IG9mIFRhcnR1LCBU
YXJ0dSA1MTAxMCwgRXN0b25pYS4gWzJdIE5hdGlvbmFsIEluc3RpdHV0ZSBmb3IgSGVhbHRoIGFu
ZCBXZWxmYXJlLCBGSS0wMDI3MSBIZWxzaW5raSwgRmlubGFuZC4gWzNdIEluc3RpdHV0ZSBmb3Ig
TW9sZWN1bGFyIE1lZGljaW5lLCBVbml2ZXJzaXR5IG9mIEhlbHNpbmtpLCBGSS0wMDAxNCBIZWxz
aW5raSwgRmlubGFuZC4mI3hEOzFdIEluc3RpdHV0ZSBvZiBOdXRyaXRpb24gYW5kIEZ1bmN0aW9u
YWwgRm9vZHMsIExhdmFsIFVuaXZlcnNpdHksIFF1ZWJlYywgUUMgRzFWIDBBNiwgQ2FuYWRhLiBb
Ml0gRGVwYXJ0bWVudCBvZiBLaW5lc2lvbG9neSwgTGF2YWwgVW5pdmVyc2l0eSwgUXVlYmVjIFFD
IEcxViAwQTYsIENhbmFkYS4mI3hEO1BvcHVsYXRpb24sIFBvbGljeSwgYW5kIFByYWN0aWNlLCBV
bml2ZXJzaXR5IENvbGxlZ2UgTG9uZG9uIEluc3RpdHV0ZSBvZiBDaGlsZCBIZWFsdGgsIExvbmRv
biBXQzFOIDFFSCwgVUsuJiN4RDsxXSBLdW9waW8gUmVzZWFyY2ggSW5zdGl0dXRlIG9mIEV4ZXJj
aXNlIE1lZGljaW5lLCA3MDEwMCBLdW9waW8sIEZpbmxhbmQuIFsyXSBEZXBhcnRtZW50IG9mIENs
aW5pY2FsIFBoeXNpb2xvZ3kgYW5kIE51Y2xlYXIgTWVkaWNpbmUsIEt1b3BpbyBVbml2ZXJzaXR5
IEhvc3BpdGFsIGFuZCBVbml2ZXJzaXR5IG9mIEVhc3Rlcm4gRmlubGFuZCwgRkktNzAyMTAgS3Vv
cGlvLCBGaW5sYW5kLiYjeEQ7MV0gRmlubmlzaCBEaWFiZXRlcyBBc3NvY2lhdGlvbiwgS2lyam9u
aWVtZW50aWUgMTUsIEZJLTMzNjgwIFRhbXBlcmUsIEZpbmxhbmQuIFsyXSBQaXJrYW5tYWEgSG9z
cGl0YWwgRGlzdHJpY3QsIEZJLTMzNTIxIFRhbXBlcmUsIEZpbmxhbmQuJiN4RDsxXSBEZXBhcnRt
ZW50IG9mIFB1YmxpYyBIZWFsdGggYW5kIFByaW1hcnkgQ2FyZSwgVW5pdmVyc2l0eSBvZiBDYW1i
cmlkZ2UsIENhbWJyaWRnZSBDQjEgOFJOLCBVSy4gWzJdIENlbnRlciBmb3IgTm9uLUNvbW11bmlj
YWJsZSBEaXNlYXNlcywgS2FyYXRjaGksIFBha2lzdGFuLiBbM10gRGVwYXJ0bWVudCBvZiBNZWRp
Y2luZSwgVW5pdmVyc2l0eSBvZiBQZW5uc3lsdmFuaWEsIFBoaWxhZGVscGhpYSwgUGVubnN5bHZh
bmlhIDE5MTA0LCBVU0EuJiN4RDtCSEYgR2xhc2dvdyBDYXJkaW92YXNjdWxhciBSZXNlYXJjaCBD
ZW50cmUsIERpdmlzaW9uIG9mIENhcmRpb3Zhc2N1bGFyIGFuZCBNZWRpY2FsIFNjaWVuY2VzLCBV
bml2ZXJzaXR5IG9mIEdsYXNnb3csIEdsYXNnb3cgRzEyIDhUQSwgVUsuJiN4RDtJY2FobiBJbnN0
aXR1dGUgZm9yIEdlbm9taWNzIGFuZCBNdWx0aXNjYWxlIEJpb2xvZ3ksIEljYWhuIFNjaG9vbCBv
ZiBNZWRpY2luZSBhdCBNb3VudCBTaW5haSwgTmV3IFlvcmssIE5ldyBZb3JrIDEwNTgwLCBVU0Eu
JiN4RDsxXSBkZUNPREUgR2VuZXRpY3MsIEFtZ2VuIEluYy4sIFJleWtqYXZpayAxMDEsIEljZWxh
bmQuIFsyXSBGYWN1bHR5IG9mIE1lZGljaW5lLCBVbml2ZXJzaXR5IG9mIEljZWxhbmQsIFJleWtq
YXZpayAxMDEsIEljZWxhbmQuJiN4RDsxXSBOYXRpb25hbCBJbnN0aXR1dGUgZm9yIEhlYWx0aCBh
bmQgV2VsZmFyZSwgRkktMDAyNzEgSGVsc2lua2ksIEZpbmxhbmQuIFsyXSBJbnN0aXR1dGUgZm9y
IEhlYWx0aCBSZXNlYXJjaCwgVW5pdmVyc2l0eSBIb3NwaXRhbCBvZiBMYSBQYXogKElkaVBheiks
IDI4MDQ2IE1hZHJpZCwgU3BhaW4uIFszXSBEaWFiZXRlcyBSZXNlYXJjaCBHcm91cCwgS2luZyBB
YmR1bGF6aXogVW5pdmVyc2l0eSwgMjE1ODkgSmVkZGFoLCBTYXVkaSBBcmFiaWEuIFs0XSBDZW50
cmUgZm9yIFZhc2N1bGFyIFByZXZlbnRpb24sIERhbnViZS1Vbml2ZXJzaXR5IEtyZW1zLCAzNTAw
IEtyZW1zLCBBdXN0cmlhLiYjeEQ7MV0gRGVwYXJ0bWVudCBvZiBQdWJsaWMgSGVhbHRoIGFuZCBD
bGluaWNhbCBOdXRyaXRpb24sIFVuaXZlcnNpdHkgb2YgRWFzdGVybiBGaW5sYW5kLCBGaW5sYW5k
LiBbMl0gUmVzZWFyY2ggVW5pdCwgS3VvcGlvIFVuaXZlcnNpdHkgSG9zcGl0YWwsIEZJLTcwMjEw
IEt1b3BpbywgRmlubGFuZC4mI3hEOzFdIERlcGFydG1lbnQgb2YgR2VuZXRpY3MsIFVuaXZlcnNp
dHkgTWVkaWNhbCBDZW50ZXIgR3JvbmluZ2VuLCBVbml2ZXJzaXR5IG9mIEdyb25pbmdlbiwgOTcw
MCBSQiBHcm9uaW5nZW4sIFRoZSBOZXRoZXJsYW5kcy4gWzJdIERlcGFydG1lbnQgb2YgQ2FyZGlv
bG9neSwgVW5pdmVyc2l0eSBNZWRpY2FsIENlbnRlciBHcm9uaW5nZW4sIFVuaXZlcnNpdHkgb2Yg
R3JvbmluZ2VuLCA5NzAwUkIgR3JvbmluZ2VuLCBUaGUgTmV0aGVybGFuZHMuIFszXSBEdXJyZXIg
Q2VudGVyIGZvciBDYXJkaW9nZW5ldGljIFJlc2VhcmNoLCBJbnRlcnVuaXZlcnNpdHkgQ2FyZGlv
bG9neSBJbnN0aXR1dGUgTmV0aGVybGFuZHMgKElDSU4pLCAzNTAxIERHIFV0cmVjaHQsIFRoZSBO
ZXRoZXJsYW5kcy4mI3hEO0luc3RpdHV0ZSBvZiBDZWxsdWxhciBNZWRpY2luZSwgTmV3Y2FzdGxl
IFVuaXZlcnNpdHksIE5ld2Nhc3RsZSBORTEgN1JVLCBVSy4mI3hEOzFdIERaSEsgKERldXRzY2hl
cyBaZW50cnVtIGZ1ciBIZXJ6LUtyZWlzbGF1ZmZvcnNjaHVuZyAtIEdlcm1hbiBDZW50cmUgZm9y
IENhcmRpb3Zhc2N1bGFyIFJlc2VhcmNoKSwgcGFydG5lciBzaXRlIEdyZWlmc3dhbGQsIEQtMTc0
NzUgR3JlaWZzd2FsZCwgR2VybWFueS4gWzJdIEluc3RpdHV0ZSBvZiBDbGluaWNhbCBDaGVtaXN0
cnkgYW5kIExhYm9yYXRvcnkgTWVkaWNpbmUsIFVuaXZlcnNpdHkgTWVkaWNpbmUgR3JlaWZzd2Fs
ZCwgRC0xNzQ3NSBHcmVpZnN3YWxkLCBHZXJtYW55LiYjeEQ7MV0gSW5zdGl0dXRlIG9mIE1lZGlj
YWwgSW5mb3JtYXRpY3MsIEJpb21ldHJ5IGFuZCBFcGlkZW1pb2xvZ3ksIENoYWlyIG9mIEVwaWRl
bWlvbG9neSwgTHVkd2lnLU1heGltaWxpYW5zLVVuaXZlcnNpdGF0LCBELTg1NzY0IE11bmljaCwg
R2VybWFueS4gWzJdIEtsaW5pa3VtIEdyb3NzaGFkZXJuLCBELTgxMzc3IE11bmljaCwgR2VybWFu
eS4gWzNdIEluc3RpdHV0ZSBvZiBFcGlkZW1pb2xvZ3kgSSwgSGVsbWhvbHR6IFplbnRydW0gTXVu
Y2hlbiAtIEdlcm1hbiBSZXNlYXJjaCBDZW50ZXIgZm9yIEVudmlyb25tZW50YWwgSGVhbHRoLCBO
ZXVoZXJiZXJnLCBHZXJtYW55LCBELTg1NzY0IE5ldWhlcmJlcmcsIEdlcm1hbnkuJiN4RDtEZXBh
cnRtZW50IG9mIFB1bG1vbm9sb2d5LCBVbml2ZXJzaXR5IE1lZGljYWwgQ2VudGVyIFV0cmVjaHQs
IDM1ODQgQ1ggVXRyZWNodCwgVGhlIE5ldGhlcmxhbmRzLiYjeEQ7MV0gV2VsbGNvbWUgVHJ1c3Qg
U2FuZ2VyIEluc3RpdHV0ZSwgSGlueHRvbiwgQ2FtYnJpZGdlIENCMTAgMVNBLCBVSy4gWzJdIFdp
bGxpYW0gSGFydmV5IFJlc2VhcmNoIEluc3RpdHV0ZSwgQmFydHMgYW5kIFRoZSBMb25kb24gU2No
b29sIG9mIE1lZGljaW5lIGFuZCBEZW50aXN0cnksIFF1ZWVuIE1hcnkgVW5pdmVyc2l0eSBvZiBM
b25kb24sIExvbmRvbiBFQzFNIDZCUSwgVUsuIFszXSBQcmluY2VzcyBBbC1KYXdoYXJhIEFsLUJy
YWhpbSBDZW50cmUgb2YgRXhjZWxsZW5jZSBpbiBSZXNlYXJjaCBvZiBIZXJlZGl0YXJ5IERpc29y
ZGVycyAoUEFDRVItSEQpLCBLaW5nIEFiZHVsYXppeiBVbml2ZXJzaXR5LCAyMTU4OSBKZWRkYWgs
IFNhdWRpIEFyYWJpYS4mI3hEO05hdGlvbmFsIEhlYXJ0LCBMdW5nLCBhbmQgQmxvb2QgSW5zdGl0
dXRlLCB0aGUgRnJhbWluZ2hhbSBIZWFydCBTdHVkeSwgRnJhbWluZ2hhbSwgTWFzc2FjaHVzZXR0
cyAwMTcwMiwgVVNBLiYjeEQ7MV0gRGVwYXJ0bWVudCBvZiBHZW5ldGljIEVwaWRlbWlvbG9neSwg
SW5zdGl0dXRlIG9mIEVwaWRlbWlvbG9neSBhbmQgUHJldmVudGl2ZSBNZWRpY2luZSwgVW5pdmVy
c2l0eSBvZiBSZWdlbnNidXJnLCBELTkzMDUzIFJlZ2Vuc2J1cmcsIEdlcm1hbnkuIFsyXSBJbnN0
aXR1dGUgb2YgR2VuZXRpYyBFcGlkZW1pb2xvZ3ksIEhlbG1ob2x0eiBaZW50cnVtIE11bmNoZW4g
LSBHZXJtYW4gUmVzZWFyY2ggQ2VudGVyIGZvciBFbnZpcm9ubWVudGFsIEhlYWx0aCwgRC04NTc2
NCBOZXVoZXJiZXJnLCBHZXJtYW55LiYjeEQ7MV0gRGl2aXNpb24gb2YgRW5kb2NyaW5vbG9neSwg
RGlhYmV0ZXMgYW5kIE51dHJpdGlvbiwgVW5pdmVyc2l0eSBvZiBNYXJ5bGFuZCBTY2hvb2wgb2Yg
TWVkaWNpbmUsIEJhbHRpbW9yZSwgTWFyeWxhbmQgMjEyMDEsIFVTQS4gWzJdIFByb2dyYW0gZm9y
IFBlcnNvbmFsaXplZCBhbmQgR2Vub21pYyBNZWRpY2luZSwgVW5pdmVyc2l0eSBvZiBNYXJ5bGFu
ZCBTY2hvb2wgb2YgTWVkaWNpbmUsIEJhbHRpbW9yZSwgTWFyeWxhbmQgMjEyMDEsIFVTQS4mI3hE
O0RpdmlzaW9uIG9mIFBvcHVsYXRpb24gSGVhbHRoIFNjaWVuY2VzICZhbXA7RWR1Y2F0aW9uLCBT
dCBHZW9yZ2UmYXBvcztzLCBVbml2ZXJzaXR5IG9mIExvbmRvbiwgTG9uZG9uIFNXMTcgMFJFLCBV
Sy4mI3hEOzFdIEdlbmV0aWMgRXBpZGVtaW9sb2d5IFVuaXQsIERlcGFydG1lbnQgb2YgRXBpZGVt
aW9sb2d5LCBFcmFzbXVzIE1DIFVuaXZlcnNpdHkgTWVkaWNhbCBDZW50ZXIsIDMwMTUgR0UgUm90
dGVyZGFtLCBUaGUgTmV0aGVybGFuZHMuIFsyXSBOZXRoZXJsYW5kcyBDb25zb3J0aXVtIGZvciBI
ZWFsdGh5IEFnaW5nIChOQ0hBKSwgMzAxNUdFIFJvdHRlcmRhbSwgVGhlIE5ldGhlcmxhbmRzLiBb
M10gRGVwYXJ0bWVudCBvZiBFcGlkZW1pb2xvZ3ksIEVyYXNtdXMgTUMgVW5pdmVyc2l0eSBNZWRp
Y2FsIENlbnRlciwgMzAxNUdFIFJvdHRlcmRhbSwgVGhlIE5ldGhlcmxhbmRzLiBbNF0gQ2VudGVy
IGZvciBNZWRpY2FsIFN5dGVtcyBCaW9sb2d5LCAyMzAwIFJDIExlaWRlbiwgVGhlIE5ldGhlcmxh
bmRzLiYjeEQ7MV0gV2VsbGNvbWUgVHJ1c3QgQ2VudHJlIGZvciBIdW1hbiBHZW5ldGljcywgVW5p
dmVyc2l0eSBvZiBPeGZvcmQsIE94Zm9yZCBPWDMgN0JOLCBVSy4gWzJdIE94Zm9yZCBDZW50cmUg
Zm9yIERpYWJldGVzLCBFbmRvY3Jpbm9sb2d5IGFuZCBNZXRhYm9saXNtLCBVbml2ZXJzaXR5IG9m
IE94Zm9yZCwgT3hmb3JkIE9YMyA3TEosIFVLLiBbM10gT3hmb3JkIE5JSFIgQmlvbWVkaWNhbCBS
ZXNlYXJjaCBDZW50cmUsIE94Zm9yZCBVbml2ZXJzaXR5IEhvc3BpdGFscyBOSFMgVHJ1c3QsIE94
Zm9yZCBPWDMgN0xKLCBVSy4mI3hEOzFdIEluc3RpdHV0ZSBmb3IgTWVkaWNhbCBJbmZvcm1hdGlj
cywgQmlvbWV0cnkgYW5kIEVwaWRlbWlvbG9neSAoSU1JQkUpLCBVbml2ZXJzaXR5IEhvc3BpdGFs
IEVzc2VuLCA0NTE0NyBFc3NlbiwgR2VybWFueS4gWzJdIENsaW5pY2FsIEVwaWRlbWlvbG9neSwg
SW50ZWdyYXRlZCBSZXNlYXJjaCBhbmQgVHJlYXRtZW50IENlbnRlciwgQ2VudGVyIGZvciBTZXBz
aXMgQ29udHJvbCBhbmQgQ2FyZSAoQ1NDQyksIEplbmEgVW5pdmVyc2l0eSBIb3NwaXRhbCwgMDc3
NDMgSmVuYSwgR2VybWFueS4mI3hEOzFdIERlcGFydG1lbnQgb2YgSW50ZXJuYWwgTWVkaWNpbmUs
IERpdmlzaW9uIG9mIENhcmRpb3Zhc2N1bGFyIE1lZGljaW5lLCBVbml2ZXJzaXR5IG9mIE1pY2hp
Z2FuLCBBbm4gQXJib3IsIE1pY2hpZ2FuIDQ4MTA5LCBVU0EuIFsyXSBEZXBhcnRtZW50IG9mIENv
bXB1dGF0aW9uYWwgTWVkaWNpbmUgYW5kIEJpb2luZm9ybWF0aWNzLCBVbml2ZXJzaXR5IG9mIE1p
Y2hpZ2FuLCBBbm4gQXJib3IsIE1pY2hpZ2FuIDQ4MTA5LCBVU0EuIFszXSBEZXBhcnRtZW50IG9m
IEh1bWFuIEdlbmV0aWNzLCBVbml2ZXJzaXR5IG9mIE1pY2hpZ2FuLCBBbm4gQXJib3IsIE1pY2hp
Z2FuIDQ4MTA5LCBVU0EuJiN4RDsxXSBCcm9hZCBJbnN0aXR1dGUgb2YgdGhlIE1hc3NhY2h1c2V0
dHMgSW5zdGl0dXRlIG9mIFRlY2hub2xvZ3kgYW5kIEhhcnZhcmQgVW5pdmVyc2l0eSwgQ2FtYnJp
ZGdlLCBNYXNzYWNodXNldHRzIDAyMTQyLCBVU0EuIFsyXSBXZWxsY29tZSBUcnVzdCBDZW50cmUg
Zm9yIEh1bWFuIEdlbmV0aWNzLCBVbml2ZXJzaXR5IG9mIE94Zm9yZCwgT3hmb3JkIE9YMyA3Qk4s
IFVLLiYjeEQ7MV0gU3dpc3MgSW5zdGl0dXRlIG9mIEJpb2luZm9ybWF0aWNzLCBMYXVzYW5uZSAx
MDE1LCBTd2l0emVybGFuZC4gWzJdIERlcGFydG1lbnQgb2YgTWVkaWNhbCBHZW5ldGljcywgVW5p
dmVyc2l0eSBvZiBMYXVzYW5uZSwgTGF1c2FubmUgMTAwNSwgU3dpdHplcmxhbmQuIFszXSBTZXJ2
aWNlIG9mIE1lZGljYWwgR2VuZXRpY3MsIENIVVYgVW5pdmVyc2l0eSBIb3NwaXRhbCwgMTAxMSBM
YXVzYW5uZSwgU3dpdHplcmxhbmQuJiN4RDsxXSBXZWxsY29tZSBUcnVzdCBTYW5nZXIgSW5zdGl0
dXRlLCBIaW54dG9uLCBDYW1icmlkZ2UgQ0IxMCAxU0EsIFVLLiBbMl0gVW5pdmVyc2l0eSBvZiBD
YW1icmlkZ2UgTWV0YWJvbGljIFJlc2VhcmNoIExhYm9yYXRvcmllcywgSW5zdGl0dXRlIG9mIE1l
dGFib2xpYyBTY2llbmNlLCBBZGRlbmJyb29rZSZhcG9zO3MgSG9zcGl0YWwsIENhbWJyaWRnZSBD
QjIgT1FRLCBVSy4gWzNdIE5JSFIgQ2FtYnJpZGdlIEJpb21lZGljYWwgUmVzZWFyY2ggQ2VudHJl
LCBJbnN0aXR1dGUgb2YgTWV0YWJvbGljIFNjaWVuY2UsIEFkZGVuYnJvb2tlJmFwb3M7cyBIb3Nw
aXRhbCwgQ2FtYnJpZGdlIENCMiBPUVEsIFVLLiYjeEQ7MV0gRGVwYXJ0bWVudCBvZiBFcGlkZW1p
b2xvZ3ksIFVuaXZlcnNpdHkgb2YgTm9ydGggQ2Fyb2xpbmEgYXQgQ2hhcGVsIEhpbGwsIENoYXBl
bCBIaWxsLCBOb3J0aCBDYXJvbGluYSAyNzU5OSwgVVNBLiBbMl0gQ2Fyb2xpbmEgQ2VudGVyIGZv
ciBHZW5vbWUgU2NpZW5jZXMsIFVuaXZlcnNpdHkgb2YgTm9ydGggQ2Fyb2xpbmEgYXQgQ2hhcGVs
IEhpbGwsIENoYXBlbCBIaWxsLCBOb3J0aCBDYXJvbGluYSAyNzU5OSwgVVNBLiYjeEQ7MV0gTVJD
IEVwaWRlbWlvbG9neSBVbml0LCBVbml2ZXJzaXR5IG9mIENhbWJyaWRnZSBTY2hvb2wgb2YgQ2xp
bmljYWwgTWVkaWNpbmUsIEluc3RpdHV0ZSBvZiBNZXRhYm9saWMgU2NpZW5jZSwgQ2FtYnJpZGdl
IEJpb21lZGljYWwgQ2FtcHVzLCBDYW1icmlkZ2UgQ0IyIDBRUSwgVUsuIFsyXSBUaGUgQ2hhcmxl
cyBCcm9uZm1hbiBJbnN0aXR1dGUgZm9yIFBlcnNvbmFsaXplZCBNZWRpY2luZSwgSWNhaG4gU2No
b29sIG9mIE1lZGljaW5lIGF0IE1vdW50IFNpbmFpLCBOZXcgWW9yaywgTmV3IFlvcmsgMTAwMjks
IFVTQS4gWzNdIFRoZSBHZW5ldGljcyBvZiBPYmVzaXR5IGFuZCBSZWxhdGVkIE1ldGFib2xpYyBU
cmFpdHMgUHJvZ3JhbSwgVGhlIEljYWhuIFNjaG9vbCBvZiBNZWRpY2luZSBhdCBNb3VudCBTaW5h
aSwgTmV3IFlvcmssIE5ldyBZb3JrIDEwMDI5LCBVU0EuIFs0XSBUaGUgTWluZGljaCBDaGlsZCBI
ZWFsdGggYW5kIERldmVsb3BtZW50IEluc3RpdHV0ZSwgSWNhaG4gU2Nob29sIG9mIE1lZGljaW5l
IGF0IE1vdW50IFNpbmFpLCBOZXcgWW9yaywgTmV3IFlvcmsgMTAwMjksIFVTQS48L2F1dGgtYWRk
cmVzcz48dGl0bGVzPjx0aXRsZT5HZW5ldGljIHN0dWRpZXMgb2YgYm9keSBtYXNzIGluZGV4IHlp
ZWxkIG5ldyBpbnNpZ2h0cyBmb3Igb2Jlc2l0eSBiaW9sb2d5PC90aXRsZT48c2Vjb25kYXJ5LXRp
dGxlPk5hdHVyZTwvc2Vjb25kYXJ5LXRpdGxlPjxhbHQtdGl0bGU+TmF0dXJlPC9hbHQtdGl0bGU+
PC90aXRsZXM+PHBlcmlvZGljYWw+PGZ1bGwtdGl0bGU+TmF0dXJlPC9mdWxsLXRpdGxlPjxhYmJy
LTE+TmF0dXJlPC9hYmJyLTE+PC9wZXJpb2RpY2FsPjxhbHQtcGVyaW9kaWNhbD48ZnVsbC10aXRs
ZT5OYXR1cmU8L2Z1bGwtdGl0bGU+PGFiYnItMT5OYXR1cmU8L2FiYnItMT48L2FsdC1wZXJpb2Rp
Y2FsPjxwYWdlcz4xOTctMjA2PC9wYWdlcz48dm9sdW1lPjUxODwvdm9sdW1lPjxudW1iZXI+NzUz
ODwvbnVtYmVyPjxrZXl3b3Jkcz48a2V5d29yZD5BZGlwb2dlbmVzaXMvZ2VuZXRpY3M8L2tleXdv
cmQ+PGtleXdvcmQ+QWRpcG9zaXR5L2dlbmV0aWNzPC9rZXl3b3JkPjxrZXl3b3JkPkFnZSBGYWN0
b3JzPC9rZXl3b3JkPjxrZXl3b3JkPipCb2R5IE1hc3MgSW5kZXg8L2tleXdvcmQ+PGtleXdvcmQ+
Q29udGluZW50YWwgUG9wdWxhdGlvbiBHcm91cHMvZ2VuZXRpY3M8L2tleXdvcmQ+PGtleXdvcmQ+
RW5lcmd5IE1ldGFib2xpc20vZ2VuZXRpY3M8L2tleXdvcmQ+PGtleXdvcmQ+RXVyb3BlL2V0aG5v
bG9neTwva2V5d29yZD48a2V5d29yZD5GZW1hbGU8L2tleXdvcmQ+PGtleXdvcmQ+R2VuZXRpYyBQ
cmVkaXNwb3NpdGlvbiB0byBEaXNlYXNlL2dlbmV0aWNzPC9rZXl3b3JkPjxrZXl3b3JkPipHZW5v
bWUtV2lkZSBBc3NvY2lhdGlvbiBTdHVkeTwva2V5d29yZD48a2V5d29yZD5HbHV0YW1pYyBBY2lk
L21ldGFib2xpc208L2tleXdvcmQ+PGtleXdvcmQ+SHVtYW5zPC9rZXl3b3JkPjxrZXl3b3JkPklu
c3VsaW4vbWV0YWJvbGlzbS9zZWNyZXRpb248L2tleXdvcmQ+PGtleXdvcmQ+TWFsZTwva2V5d29y
ZD48a2V5d29yZD5PYmVzaXR5LypnZW5ldGljcy8qbWV0YWJvbGlzbTwva2V5d29yZD48a2V5d29y
ZD5Qb2x5bW9ycGhpc20sIFNpbmdsZSBOdWNsZW90aWRlL2dlbmV0aWNzPC9rZXl3b3JkPjxrZXl3
b3JkPlF1YW50aXRhdGl2ZSBUcmFpdCBMb2NpL2dlbmV0aWNzPC9rZXl3b3JkPjxrZXl3b3JkPlN5
bmFwc2VzL21ldGFib2xpc208L2tleXdvcmQ+PC9rZXl3b3Jkcz48ZGF0ZXM+PHllYXI+MjAxNTwv
eWVhcj48cHViLWRhdGVzPjxkYXRlPkZlYiAxMjwvZGF0ZT48L3B1Yi1kYXRlcz48L2RhdGVzPjxp
c2JuPjE0NzYtNDY4NyAoRWxlY3Ryb25pYykmI3hEOzAwMjgtMDgzNiAoTGlua2luZyk8L2lzYm4+
PGFjY2Vzc2lvbi1udW0+MjU2NzM0MTM8L2FjY2Vzc2lvbi1udW0+PHVybHM+PHJlbGF0ZWQtdXJs
cz48dXJsPmh0dHA6Ly93d3cubmNiaS5ubG0ubmloLmdvdi9wdWJtZWQvMjU2NzM0MTM8L3VybD48
L3JlbGF0ZWQtdXJscz48L3VybHM+PGN1c3RvbTI+NDM4MjIxMTwvY3VzdG9tMj48ZWxlY3Ryb25p
Yy1yZXNvdXJjZS1udW0+MTAuMTAzOC9uYXR1cmUxNDE3NzwvZWxlY3Ryb25pYy1yZXNvdXJjZS1u
dW0+PC9yZWNvcmQ+PC9DaXRlPjwvRW5kTm90ZT4A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4935A2">
        <w:rPr>
          <w:rFonts w:asciiTheme="majorHAnsi" w:hAnsiTheme="majorHAnsi" w:cs="Arial"/>
          <w:noProof/>
          <w:sz w:val="22"/>
          <w:szCs w:val="22"/>
        </w:rPr>
        <w:t>[</w:t>
      </w:r>
      <w:hyperlink w:anchor="_ENREF_19" w:tooltip="Locke, 2015 #10" w:history="1">
        <w:r w:rsidR="009C72D5">
          <w:rPr>
            <w:rFonts w:asciiTheme="majorHAnsi" w:hAnsiTheme="majorHAnsi" w:cs="Arial"/>
            <w:noProof/>
            <w:sz w:val="22"/>
            <w:szCs w:val="22"/>
          </w:rPr>
          <w:t>19</w:t>
        </w:r>
      </w:hyperlink>
      <w:r w:rsidR="004935A2">
        <w:rPr>
          <w:rFonts w:asciiTheme="majorHAnsi" w:hAnsiTheme="majorHAnsi" w:cs="Arial"/>
          <w:noProof/>
          <w:sz w:val="22"/>
          <w:szCs w:val="22"/>
        </w:rPr>
        <w:t>]</w:t>
      </w:r>
      <w:r w:rsidRPr="00517ED6">
        <w:rPr>
          <w:rFonts w:asciiTheme="majorHAnsi" w:hAnsiTheme="majorHAnsi" w:cs="Arial"/>
          <w:sz w:val="22"/>
          <w:szCs w:val="22"/>
        </w:rPr>
        <w:fldChar w:fldCharType="end"/>
      </w:r>
      <w:r w:rsidR="00F817FD" w:rsidRPr="007957A7">
        <w:rPr>
          <w:rFonts w:asciiTheme="majorHAnsi" w:hAnsiTheme="majorHAnsi" w:cs="Arial"/>
          <w:sz w:val="22"/>
          <w:szCs w:val="22"/>
        </w:rPr>
        <w:t xml:space="preserve"> (</w:t>
      </w:r>
      <w:r w:rsidR="00612616" w:rsidRPr="007957A7">
        <w:rPr>
          <w:rFonts w:asciiTheme="majorHAnsi" w:hAnsiTheme="majorHAnsi" w:cs="Arial"/>
          <w:b/>
          <w:sz w:val="22"/>
          <w:szCs w:val="22"/>
        </w:rPr>
        <w:t xml:space="preserve">Figure </w:t>
      </w:r>
      <w:r w:rsidR="00AC54EE">
        <w:rPr>
          <w:rFonts w:asciiTheme="majorHAnsi" w:hAnsiTheme="majorHAnsi" w:cs="Arial"/>
          <w:b/>
          <w:sz w:val="22"/>
          <w:szCs w:val="22"/>
        </w:rPr>
        <w:t>4</w:t>
      </w:r>
      <w:r w:rsidR="00612616" w:rsidRPr="007957A7">
        <w:rPr>
          <w:rFonts w:asciiTheme="majorHAnsi" w:hAnsiTheme="majorHAnsi" w:cs="Arial"/>
          <w:b/>
          <w:sz w:val="22"/>
          <w:szCs w:val="22"/>
        </w:rPr>
        <w:t xml:space="preserve"> and</w:t>
      </w:r>
      <w:r w:rsidR="00612616" w:rsidRPr="007957A7">
        <w:rPr>
          <w:rFonts w:asciiTheme="majorHAnsi" w:hAnsiTheme="majorHAnsi" w:cs="Arial"/>
          <w:sz w:val="22"/>
          <w:szCs w:val="22"/>
        </w:rPr>
        <w:t xml:space="preserve"> </w:t>
      </w:r>
      <w:r w:rsidR="00F817FD" w:rsidRPr="007957A7">
        <w:rPr>
          <w:rFonts w:asciiTheme="majorHAnsi" w:hAnsiTheme="majorHAnsi" w:cs="Arial"/>
          <w:b/>
          <w:sz w:val="22"/>
          <w:szCs w:val="22"/>
        </w:rPr>
        <w:t>Supplementary Table 1</w:t>
      </w:r>
      <w:r w:rsidR="0029698B" w:rsidRPr="007957A7">
        <w:rPr>
          <w:rFonts w:asciiTheme="majorHAnsi" w:hAnsiTheme="majorHAnsi" w:cs="Arial"/>
          <w:b/>
          <w:sz w:val="22"/>
          <w:szCs w:val="22"/>
        </w:rPr>
        <w:t>7</w:t>
      </w:r>
      <w:r w:rsidR="00F817FD" w:rsidRPr="007957A7">
        <w:rPr>
          <w:rFonts w:asciiTheme="majorHAnsi" w:hAnsiTheme="majorHAnsi" w:cs="Arial"/>
          <w:sz w:val="22"/>
          <w:szCs w:val="22"/>
        </w:rPr>
        <w:t>)</w:t>
      </w:r>
      <w:r w:rsidR="00600D62" w:rsidRPr="007957A7">
        <w:rPr>
          <w:rFonts w:asciiTheme="majorHAnsi" w:hAnsiTheme="majorHAnsi" w:cs="Arial"/>
          <w:sz w:val="22"/>
          <w:szCs w:val="22"/>
        </w:rPr>
        <w:t xml:space="preserve"> and applied it to</w:t>
      </w:r>
      <w:r w:rsidR="006A2558" w:rsidRPr="007957A7">
        <w:rPr>
          <w:rFonts w:asciiTheme="majorHAnsi" w:hAnsiTheme="majorHAnsi" w:cs="Arial"/>
          <w:sz w:val="22"/>
          <w:szCs w:val="22"/>
        </w:rPr>
        <w:t xml:space="preserve"> the </w:t>
      </w:r>
      <w:r w:rsidR="00AA481B" w:rsidRPr="007957A7">
        <w:rPr>
          <w:rFonts w:asciiTheme="majorHAnsi" w:hAnsiTheme="majorHAnsi" w:cs="Arial"/>
          <w:sz w:val="22"/>
          <w:szCs w:val="22"/>
        </w:rPr>
        <w:t xml:space="preserve">six </w:t>
      </w:r>
      <w:r w:rsidR="00D5288F" w:rsidRPr="007957A7">
        <w:rPr>
          <w:rFonts w:asciiTheme="majorHAnsi" w:hAnsiTheme="majorHAnsi" w:cs="Arial"/>
          <w:sz w:val="22"/>
          <w:szCs w:val="22"/>
        </w:rPr>
        <w:t>early growth trait</w:t>
      </w:r>
      <w:r w:rsidR="006A2558" w:rsidRPr="007957A7">
        <w:rPr>
          <w:rFonts w:asciiTheme="majorHAnsi" w:hAnsiTheme="majorHAnsi" w:cs="Arial"/>
          <w:sz w:val="22"/>
          <w:szCs w:val="22"/>
        </w:rPr>
        <w:t xml:space="preserve">s </w:t>
      </w:r>
      <w:r w:rsidRPr="007957A7">
        <w:rPr>
          <w:rFonts w:asciiTheme="majorHAnsi" w:hAnsiTheme="majorHAnsi" w:cs="Arial"/>
          <w:sz w:val="22"/>
          <w:szCs w:val="22"/>
        </w:rPr>
        <w:t>(</w:t>
      </w:r>
      <w:r w:rsidRPr="007957A7">
        <w:rPr>
          <w:rFonts w:asciiTheme="majorHAnsi" w:hAnsiTheme="majorHAnsi" w:cs="Arial"/>
          <w:b/>
          <w:sz w:val="22"/>
          <w:szCs w:val="22"/>
        </w:rPr>
        <w:t>Online</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Methods</w:t>
      </w:r>
      <w:r w:rsidRPr="007957A7">
        <w:rPr>
          <w:rFonts w:asciiTheme="majorHAnsi" w:hAnsiTheme="majorHAnsi" w:cs="Arial"/>
          <w:sz w:val="22"/>
          <w:szCs w:val="22"/>
        </w:rPr>
        <w: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The</w:t>
      </w:r>
      <w:r w:rsidR="00591A02" w:rsidRPr="007957A7">
        <w:rPr>
          <w:rFonts w:asciiTheme="majorHAnsi" w:hAnsiTheme="majorHAnsi" w:cs="Arial"/>
          <w:sz w:val="22"/>
          <w:szCs w:val="22"/>
        </w:rPr>
        <w:t xml:space="preserve"> </w:t>
      </w:r>
      <w:r w:rsidRPr="007957A7">
        <w:rPr>
          <w:rFonts w:asciiTheme="majorHAnsi" w:hAnsiTheme="majorHAnsi" w:cs="Arial"/>
          <w:sz w:val="22"/>
          <w:szCs w:val="22"/>
        </w:rPr>
        <w:t>adult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BMI</w:t>
      </w:r>
      <w:r w:rsidR="00C236DC" w:rsidRPr="007957A7">
        <w:rPr>
          <w:rFonts w:asciiTheme="majorHAnsi" w:hAnsiTheme="majorHAnsi" w:cs="Arial"/>
          <w:sz w:val="22"/>
          <w:szCs w:val="22"/>
        </w:rPr>
        <w:t xml:space="preserve"> variants and the</w:t>
      </w:r>
      <w:r w:rsidR="00591A02" w:rsidRPr="007957A7">
        <w:rPr>
          <w:rFonts w:asciiTheme="majorHAnsi" w:hAnsiTheme="majorHAnsi" w:cs="Arial"/>
          <w:sz w:val="22"/>
          <w:szCs w:val="22"/>
        </w:rPr>
        <w:t xml:space="preserve"> </w:t>
      </w:r>
      <w:r w:rsidRPr="007957A7">
        <w:rPr>
          <w:rFonts w:asciiTheme="majorHAnsi" w:hAnsiTheme="majorHAnsi" w:cs="Arial"/>
          <w:sz w:val="22"/>
          <w:szCs w:val="22"/>
        </w:rPr>
        <w:t>genetic</w:t>
      </w:r>
      <w:r w:rsidR="00591A02" w:rsidRPr="007957A7">
        <w:rPr>
          <w:rFonts w:asciiTheme="majorHAnsi" w:hAnsiTheme="majorHAnsi" w:cs="Arial"/>
          <w:sz w:val="22"/>
          <w:szCs w:val="22"/>
        </w:rPr>
        <w:t xml:space="preserve"> </w:t>
      </w:r>
      <w:r w:rsidRPr="007957A7">
        <w:rPr>
          <w:rFonts w:asciiTheme="majorHAnsi" w:hAnsiTheme="majorHAnsi" w:cs="Arial"/>
          <w:sz w:val="22"/>
          <w:szCs w:val="22"/>
        </w:rPr>
        <w:t>risk</w:t>
      </w:r>
      <w:r w:rsidR="00591A02" w:rsidRPr="007957A7">
        <w:rPr>
          <w:rFonts w:asciiTheme="majorHAnsi" w:hAnsiTheme="majorHAnsi" w:cs="Arial"/>
          <w:sz w:val="22"/>
          <w:szCs w:val="22"/>
        </w:rPr>
        <w:t xml:space="preserve"> </w:t>
      </w:r>
      <w:r w:rsidRPr="007957A7">
        <w:rPr>
          <w:rFonts w:asciiTheme="majorHAnsi" w:hAnsiTheme="majorHAnsi" w:cs="Arial"/>
          <w:sz w:val="22"/>
          <w:szCs w:val="22"/>
        </w:rPr>
        <w:t>score</w:t>
      </w:r>
      <w:r w:rsidR="00D364D2" w:rsidRPr="007957A7">
        <w:rPr>
          <w:rFonts w:asciiTheme="majorHAnsi" w:hAnsiTheme="majorHAnsi" w:cs="Arial"/>
          <w:sz w:val="22"/>
          <w:szCs w:val="22"/>
        </w:rPr>
        <w:t xml:space="preserve"> (GRS)</w:t>
      </w:r>
      <w:r w:rsidR="00591A02" w:rsidRPr="007957A7">
        <w:rPr>
          <w:rFonts w:asciiTheme="majorHAnsi" w:hAnsiTheme="majorHAnsi" w:cs="Arial"/>
          <w:sz w:val="22"/>
          <w:szCs w:val="22"/>
        </w:rPr>
        <w:t xml:space="preserve"> </w:t>
      </w:r>
      <w:r w:rsidRPr="007957A7">
        <w:rPr>
          <w:rFonts w:asciiTheme="majorHAnsi" w:hAnsiTheme="majorHAnsi" w:cs="Arial"/>
          <w:sz w:val="22"/>
          <w:szCs w:val="22"/>
        </w:rPr>
        <w:t>w</w:t>
      </w:r>
      <w:r w:rsidR="00C236DC" w:rsidRPr="007957A7">
        <w:rPr>
          <w:rFonts w:asciiTheme="majorHAnsi" w:hAnsiTheme="majorHAnsi" w:cs="Arial"/>
          <w:sz w:val="22"/>
          <w:szCs w:val="22"/>
        </w:rPr>
        <w:t>ere</w:t>
      </w:r>
      <w:r w:rsidR="003746F7" w:rsidRPr="007957A7">
        <w:rPr>
          <w:rFonts w:asciiTheme="majorHAnsi" w:hAnsiTheme="majorHAnsi" w:cs="Arial"/>
          <w:sz w:val="22"/>
          <w:szCs w:val="22"/>
        </w:rPr>
        <w:t xml:space="preserve"> </w:t>
      </w:r>
      <w:r w:rsidR="00414BC6" w:rsidRPr="007957A7">
        <w:rPr>
          <w:rFonts w:asciiTheme="majorHAnsi" w:hAnsiTheme="majorHAnsi" w:cs="Arial"/>
          <w:sz w:val="22"/>
          <w:szCs w:val="22"/>
        </w:rPr>
        <w:t>consistently</w:t>
      </w:r>
      <w:r w:rsidR="003746F7" w:rsidRPr="007957A7">
        <w:rPr>
          <w:rFonts w:asciiTheme="majorHAnsi" w:hAnsiTheme="majorHAnsi" w:cs="Arial"/>
          <w:sz w:val="22"/>
          <w:szCs w:val="22"/>
        </w:rPr>
        <w:t xml:space="preserve"> </w:t>
      </w:r>
      <w:r w:rsidR="00C236DC" w:rsidRPr="007957A7">
        <w:rPr>
          <w:rFonts w:asciiTheme="majorHAnsi" w:hAnsiTheme="majorHAnsi" w:cs="Arial"/>
          <w:sz w:val="22"/>
          <w:szCs w:val="22"/>
        </w:rPr>
        <w:t xml:space="preserve">and robustly </w:t>
      </w:r>
      <w:r w:rsidRPr="007957A7">
        <w:rPr>
          <w:rFonts w:asciiTheme="majorHAnsi" w:hAnsiTheme="majorHAnsi" w:cs="Arial"/>
          <w:sz w:val="22"/>
          <w:szCs w:val="22"/>
        </w:rPr>
        <w:t>associated</w:t>
      </w:r>
      <w:r w:rsidR="00591A02" w:rsidRPr="007957A7">
        <w:rPr>
          <w:rFonts w:asciiTheme="majorHAnsi" w:hAnsiTheme="majorHAnsi" w:cs="Arial"/>
          <w:sz w:val="22"/>
          <w:szCs w:val="22"/>
        </w:rPr>
        <w:t xml:space="preserve"> </w:t>
      </w:r>
      <w:r w:rsidRPr="007957A7">
        <w:rPr>
          <w:rFonts w:asciiTheme="majorHAnsi" w:hAnsiTheme="majorHAnsi" w:cs="Arial"/>
          <w:sz w:val="22"/>
          <w:szCs w:val="22"/>
        </w:rPr>
        <w:t>with</w:t>
      </w:r>
      <w:r w:rsidR="00591A02" w:rsidRPr="007957A7">
        <w:rPr>
          <w:rFonts w:asciiTheme="majorHAnsi" w:hAnsiTheme="majorHAnsi" w:cs="Arial"/>
          <w:sz w:val="22"/>
          <w:szCs w:val="22"/>
        </w:rPr>
        <w:t xml:space="preserve"> </w:t>
      </w:r>
      <w:r w:rsidR="00252C9C" w:rsidRPr="007957A7">
        <w:rPr>
          <w:rFonts w:asciiTheme="majorHAnsi" w:hAnsiTheme="majorHAnsi" w:cs="Arial"/>
          <w:sz w:val="22"/>
          <w:szCs w:val="22"/>
        </w:rPr>
        <w:t>Ag</w:t>
      </w:r>
      <w:r w:rsidR="00DF3497" w:rsidRPr="007957A7">
        <w:rPr>
          <w:rFonts w:asciiTheme="majorHAnsi" w:hAnsiTheme="majorHAnsi" w:cs="Arial"/>
          <w:sz w:val="22"/>
          <w:szCs w:val="22"/>
        </w:rPr>
        <w:t>e-AR</w:t>
      </w:r>
      <w:r w:rsidR="003746F7" w:rsidRPr="007957A7">
        <w:rPr>
          <w:rFonts w:asciiTheme="majorHAnsi" w:hAnsiTheme="majorHAnsi" w:cs="Arial"/>
          <w:sz w:val="22"/>
          <w:szCs w:val="22"/>
        </w:rPr>
        <w:t xml:space="preserve"> (</w:t>
      </w:r>
      <w:r w:rsidR="003746F7" w:rsidRPr="007957A7">
        <w:rPr>
          <w:rFonts w:asciiTheme="majorHAnsi" w:hAnsiTheme="majorHAnsi" w:cs="Arial"/>
          <w:i/>
          <w:sz w:val="22"/>
          <w:szCs w:val="22"/>
        </w:rPr>
        <w:t>h</w:t>
      </w:r>
      <w:r w:rsidR="003746F7" w:rsidRPr="007957A7">
        <w:rPr>
          <w:rFonts w:asciiTheme="majorHAnsi" w:hAnsiTheme="majorHAnsi" w:cs="Arial"/>
          <w:sz w:val="22"/>
          <w:szCs w:val="22"/>
          <w:vertAlign w:val="superscript"/>
        </w:rPr>
        <w:t>2</w:t>
      </w:r>
      <w:r w:rsidR="003746F7" w:rsidRPr="007957A7">
        <w:rPr>
          <w:rFonts w:asciiTheme="majorHAnsi" w:hAnsiTheme="majorHAnsi" w:cs="Arial"/>
          <w:sz w:val="22"/>
          <w:szCs w:val="22"/>
          <w:vertAlign w:val="subscript"/>
        </w:rPr>
        <w:t>grs</w:t>
      </w:r>
      <w:r w:rsidR="003746F7" w:rsidRPr="007957A7">
        <w:rPr>
          <w:rFonts w:asciiTheme="majorHAnsi" w:hAnsiTheme="majorHAnsi" w:cs="Arial"/>
          <w:sz w:val="22"/>
          <w:szCs w:val="22"/>
        </w:rPr>
        <w:t>=0.</w:t>
      </w:r>
      <w:r w:rsidR="00600D62" w:rsidRPr="007957A7">
        <w:rPr>
          <w:rFonts w:asciiTheme="majorHAnsi" w:hAnsiTheme="majorHAnsi" w:cs="Arial"/>
          <w:sz w:val="22"/>
          <w:szCs w:val="22"/>
        </w:rPr>
        <w:t>035</w:t>
      </w:r>
      <w:r w:rsidR="003746F7" w:rsidRPr="007957A7">
        <w:rPr>
          <w:rFonts w:asciiTheme="majorHAnsi" w:hAnsiTheme="majorHAnsi" w:cs="Arial"/>
          <w:sz w:val="22"/>
          <w:szCs w:val="22"/>
        </w:rPr>
        <w:t>, P=2.</w:t>
      </w:r>
      <w:r w:rsidR="00600D62" w:rsidRPr="007957A7">
        <w:rPr>
          <w:rFonts w:asciiTheme="majorHAnsi" w:hAnsiTheme="majorHAnsi" w:cs="Arial"/>
          <w:sz w:val="22"/>
          <w:szCs w:val="22"/>
        </w:rPr>
        <w:t>6x10</w:t>
      </w:r>
      <w:r w:rsidR="003746F7" w:rsidRPr="007957A7">
        <w:rPr>
          <w:rFonts w:asciiTheme="majorHAnsi" w:hAnsiTheme="majorHAnsi" w:cs="Arial"/>
          <w:sz w:val="22"/>
          <w:szCs w:val="22"/>
          <w:vertAlign w:val="superscript"/>
        </w:rPr>
        <w:t>-</w:t>
      </w:r>
      <w:r w:rsidR="00600D62" w:rsidRPr="007957A7">
        <w:rPr>
          <w:rFonts w:asciiTheme="majorHAnsi" w:hAnsiTheme="majorHAnsi" w:cs="Arial"/>
          <w:sz w:val="22"/>
          <w:szCs w:val="22"/>
          <w:vertAlign w:val="superscript"/>
        </w:rPr>
        <w:t>48</w:t>
      </w:r>
      <w:r w:rsidR="003746F7" w:rsidRPr="007957A7">
        <w:rPr>
          <w:rFonts w:asciiTheme="majorHAnsi" w:hAnsiTheme="majorHAnsi" w:cs="Arial"/>
          <w:sz w:val="22"/>
          <w:szCs w:val="22"/>
        </w:rPr>
        <w:t xml:space="preserve">) </w:t>
      </w:r>
      <w:r w:rsidRPr="007957A7">
        <w:rPr>
          <w:rFonts w:asciiTheme="majorHAnsi" w:hAnsiTheme="majorHAnsi" w:cs="Arial"/>
          <w:sz w:val="22"/>
          <w:szCs w:val="22"/>
        </w:rPr>
        <w:t>and</w:t>
      </w:r>
      <w:r w:rsidR="00591A02" w:rsidRPr="007957A7">
        <w:rPr>
          <w:rFonts w:asciiTheme="majorHAnsi" w:hAnsiTheme="majorHAnsi" w:cs="Arial"/>
          <w:sz w:val="22"/>
          <w:szCs w:val="22"/>
        </w:rPr>
        <w:t xml:space="preserve"> </w:t>
      </w:r>
      <w:r w:rsidRPr="007957A7">
        <w:rPr>
          <w:rFonts w:asciiTheme="majorHAnsi" w:hAnsiTheme="majorHAnsi" w:cs="Arial"/>
          <w:sz w:val="22"/>
          <w:szCs w:val="22"/>
        </w:rPr>
        <w:t>BMI</w:t>
      </w:r>
      <w:r w:rsidR="00DF3497" w:rsidRPr="007957A7">
        <w:rPr>
          <w:rFonts w:asciiTheme="majorHAnsi" w:hAnsiTheme="majorHAnsi" w:cs="Arial"/>
          <w:sz w:val="22"/>
          <w:szCs w:val="22"/>
        </w:rPr>
        <w:t>-AR</w:t>
      </w:r>
      <w:r w:rsidR="003746F7" w:rsidRPr="007957A7">
        <w:rPr>
          <w:rFonts w:asciiTheme="majorHAnsi" w:hAnsiTheme="majorHAnsi" w:cs="Arial"/>
          <w:sz w:val="22"/>
          <w:szCs w:val="22"/>
        </w:rPr>
        <w:t xml:space="preserve"> (</w:t>
      </w:r>
      <w:r w:rsidR="003746F7" w:rsidRPr="007957A7">
        <w:rPr>
          <w:rFonts w:asciiTheme="majorHAnsi" w:hAnsiTheme="majorHAnsi" w:cs="Arial"/>
          <w:i/>
          <w:sz w:val="22"/>
          <w:szCs w:val="22"/>
        </w:rPr>
        <w:t>h</w:t>
      </w:r>
      <w:r w:rsidR="003746F7" w:rsidRPr="007957A7">
        <w:rPr>
          <w:rFonts w:asciiTheme="majorHAnsi" w:hAnsiTheme="majorHAnsi" w:cs="Arial"/>
          <w:sz w:val="22"/>
          <w:szCs w:val="22"/>
          <w:vertAlign w:val="superscript"/>
        </w:rPr>
        <w:t>2</w:t>
      </w:r>
      <w:r w:rsidR="003746F7" w:rsidRPr="007957A7">
        <w:rPr>
          <w:rFonts w:asciiTheme="majorHAnsi" w:hAnsiTheme="majorHAnsi" w:cs="Arial"/>
          <w:sz w:val="22"/>
          <w:szCs w:val="22"/>
          <w:vertAlign w:val="subscript"/>
        </w:rPr>
        <w:t>grs</w:t>
      </w:r>
      <w:r w:rsidR="003746F7" w:rsidRPr="007957A7">
        <w:rPr>
          <w:rFonts w:asciiTheme="majorHAnsi" w:hAnsiTheme="majorHAnsi" w:cs="Arial"/>
          <w:sz w:val="22"/>
          <w:szCs w:val="22"/>
        </w:rPr>
        <w:t>=0.</w:t>
      </w:r>
      <w:r w:rsidR="00600D62" w:rsidRPr="007957A7">
        <w:rPr>
          <w:rFonts w:asciiTheme="majorHAnsi" w:hAnsiTheme="majorHAnsi" w:cs="Arial"/>
          <w:sz w:val="22"/>
          <w:szCs w:val="22"/>
        </w:rPr>
        <w:t>030</w:t>
      </w:r>
      <w:r w:rsidR="003746F7" w:rsidRPr="007957A7">
        <w:rPr>
          <w:rFonts w:asciiTheme="majorHAnsi" w:hAnsiTheme="majorHAnsi" w:cs="Arial"/>
          <w:sz w:val="22"/>
          <w:szCs w:val="22"/>
        </w:rPr>
        <w:t>, P=</w:t>
      </w:r>
      <w:r w:rsidR="00600D62" w:rsidRPr="007957A7">
        <w:rPr>
          <w:rFonts w:asciiTheme="majorHAnsi" w:hAnsiTheme="majorHAnsi" w:cs="Arial"/>
          <w:sz w:val="22"/>
          <w:szCs w:val="22"/>
        </w:rPr>
        <w:t>1</w:t>
      </w:r>
      <w:r w:rsidR="003746F7" w:rsidRPr="007957A7">
        <w:rPr>
          <w:rFonts w:asciiTheme="majorHAnsi" w:hAnsiTheme="majorHAnsi" w:cs="Arial"/>
          <w:sz w:val="22"/>
          <w:szCs w:val="22"/>
        </w:rPr>
        <w:t>.</w:t>
      </w:r>
      <w:r w:rsidR="00600D62" w:rsidRPr="007957A7">
        <w:rPr>
          <w:rFonts w:asciiTheme="majorHAnsi" w:hAnsiTheme="majorHAnsi" w:cs="Arial"/>
          <w:sz w:val="22"/>
          <w:szCs w:val="22"/>
        </w:rPr>
        <w:t>7x10</w:t>
      </w:r>
      <w:r w:rsidR="003746F7" w:rsidRPr="007957A7">
        <w:rPr>
          <w:rFonts w:asciiTheme="majorHAnsi" w:hAnsiTheme="majorHAnsi" w:cs="Arial"/>
          <w:sz w:val="22"/>
          <w:szCs w:val="22"/>
          <w:vertAlign w:val="superscript"/>
        </w:rPr>
        <w:t>-41</w:t>
      </w:r>
      <w:r w:rsidR="003746F7" w:rsidRPr="007957A7">
        <w:rPr>
          <w:rFonts w:asciiTheme="majorHAnsi" w:hAnsiTheme="majorHAnsi" w:cs="Arial"/>
          <w:sz w:val="22"/>
          <w:szCs w:val="22"/>
        </w:rPr>
        <w:t>)</w:t>
      </w:r>
      <w:r w:rsidR="00FC368B">
        <w:rPr>
          <w:rFonts w:asciiTheme="majorHAnsi" w:hAnsiTheme="majorHAnsi" w:cs="Arial"/>
          <w:sz w:val="22"/>
          <w:szCs w:val="22"/>
        </w:rPr>
        <w: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but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not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with</w:t>
      </w:r>
      <w:r w:rsidR="00591A02" w:rsidRPr="007957A7">
        <w:rPr>
          <w:rFonts w:asciiTheme="majorHAnsi" w:hAnsiTheme="majorHAnsi" w:cs="Arial"/>
          <w:sz w:val="22"/>
          <w:szCs w:val="22"/>
        </w:rPr>
        <w:t xml:space="preserve"> </w:t>
      </w:r>
      <w:r w:rsidRPr="007957A7">
        <w:rPr>
          <w:rFonts w:asciiTheme="majorHAnsi" w:hAnsiTheme="majorHAnsi" w:cs="Arial"/>
          <w:sz w:val="22"/>
          <w:szCs w:val="22"/>
        </w:rPr>
        <w:t>other</w:t>
      </w:r>
      <w:r w:rsidR="00591A02" w:rsidRPr="007957A7">
        <w:rPr>
          <w:rFonts w:asciiTheme="majorHAnsi" w:hAnsiTheme="majorHAnsi" w:cs="Arial"/>
          <w:sz w:val="22"/>
          <w:szCs w:val="22"/>
        </w:rPr>
        <w:t xml:space="preserve"> </w:t>
      </w:r>
      <w:r w:rsidR="00D5288F" w:rsidRPr="007957A7">
        <w:rPr>
          <w:rFonts w:asciiTheme="majorHAnsi" w:hAnsiTheme="majorHAnsi" w:cs="Arial"/>
          <w:sz w:val="22"/>
          <w:szCs w:val="22"/>
        </w:rPr>
        <w:t>early growth trait</w:t>
      </w:r>
      <w:r w:rsidRPr="007957A7">
        <w:rPr>
          <w:rFonts w:asciiTheme="majorHAnsi" w:hAnsiTheme="majorHAnsi" w:cs="Arial"/>
          <w:sz w:val="22"/>
          <w:szCs w:val="22"/>
        </w:rPr>
        <w:t>s</w:t>
      </w:r>
      <w:r w:rsidR="00E47B79">
        <w:rPr>
          <w:rFonts w:asciiTheme="majorHAnsi" w:hAnsiTheme="majorHAnsi" w:cs="Arial"/>
          <w:sz w:val="22"/>
          <w:szCs w:val="22"/>
        </w:rPr>
        <w:t xml:space="preserve"> </w:t>
      </w:r>
      <w:r w:rsidR="00E47B79" w:rsidRPr="007957A7">
        <w:rPr>
          <w:rFonts w:asciiTheme="majorHAnsi" w:hAnsiTheme="majorHAnsi" w:cs="Arial"/>
          <w:sz w:val="22"/>
          <w:szCs w:val="22"/>
        </w:rPr>
        <w:t>(</w:t>
      </w:r>
      <w:r w:rsidR="00E47B79" w:rsidRPr="007957A7">
        <w:rPr>
          <w:rFonts w:asciiTheme="majorHAnsi" w:hAnsiTheme="majorHAnsi" w:cs="Arial"/>
          <w:b/>
          <w:sz w:val="22"/>
          <w:szCs w:val="22"/>
        </w:rPr>
        <w:t xml:space="preserve">Figure </w:t>
      </w:r>
      <w:r w:rsidR="00E47B79">
        <w:rPr>
          <w:rFonts w:asciiTheme="majorHAnsi" w:hAnsiTheme="majorHAnsi" w:cs="Arial"/>
          <w:b/>
          <w:sz w:val="22"/>
          <w:szCs w:val="22"/>
        </w:rPr>
        <w:t>4</w:t>
      </w:r>
      <w:r w:rsidR="00E47B79" w:rsidRPr="007957A7">
        <w:rPr>
          <w:rFonts w:asciiTheme="majorHAnsi" w:hAnsiTheme="majorHAnsi" w:cs="Arial"/>
          <w:b/>
          <w:sz w:val="22"/>
          <w:szCs w:val="22"/>
        </w:rPr>
        <w:t xml:space="preserve">, Supplementary </w:t>
      </w:r>
      <w:r w:rsidR="00E47B79" w:rsidRPr="007957A7">
        <w:rPr>
          <w:rFonts w:asciiTheme="majorHAnsi" w:hAnsiTheme="majorHAnsi" w:cs="Arial"/>
          <w:b/>
          <w:sz w:val="22"/>
          <w:szCs w:val="22"/>
        </w:rPr>
        <w:lastRenderedPageBreak/>
        <w:t>Table 18</w:t>
      </w:r>
      <w:r w:rsidR="00E47B79" w:rsidRPr="007957A7">
        <w:rPr>
          <w:rFonts w:asciiTheme="majorHAnsi" w:hAnsiTheme="majorHAnsi" w:cs="Arial"/>
          <w:sz w:val="22"/>
          <w:szCs w:val="22"/>
        </w:rPr>
        <w:t>)</w:t>
      </w:r>
      <w:r w:rsidRPr="007957A7">
        <w:rPr>
          <w:rFonts w:asciiTheme="majorHAnsi" w:hAnsiTheme="majorHAnsi" w:cs="Arial"/>
          <w:sz w:val="22"/>
          <w:szCs w:val="22"/>
        </w:rPr>
        <w:t>.</w:t>
      </w:r>
      <w:r w:rsidR="00414BC6" w:rsidRPr="007957A7">
        <w:rPr>
          <w:rFonts w:asciiTheme="majorHAnsi" w:hAnsiTheme="majorHAnsi" w:cs="Arial"/>
          <w:sz w:val="22"/>
          <w:szCs w:val="22"/>
        </w:rPr>
        <w:t xml:space="preserve"> </w:t>
      </w:r>
      <w:r w:rsidR="00441E8C" w:rsidRPr="007957A7">
        <w:rPr>
          <w:rFonts w:asciiTheme="majorHAnsi" w:hAnsiTheme="majorHAnsi" w:cs="Arial"/>
          <w:sz w:val="22"/>
          <w:szCs w:val="22"/>
        </w:rPr>
        <w:t>In t</w:t>
      </w:r>
      <w:r w:rsidR="00414BC6" w:rsidRPr="007957A7">
        <w:rPr>
          <w:rFonts w:asciiTheme="majorHAnsi" w:hAnsiTheme="majorHAnsi" w:cs="Arial"/>
          <w:sz w:val="22"/>
          <w:szCs w:val="22"/>
        </w:rPr>
        <w:t>he remaining</w:t>
      </w:r>
      <w:r w:rsidR="00AA481B" w:rsidRPr="007957A7">
        <w:rPr>
          <w:rFonts w:asciiTheme="majorHAnsi" w:hAnsiTheme="majorHAnsi" w:cs="Arial"/>
          <w:sz w:val="22"/>
          <w:szCs w:val="22"/>
        </w:rPr>
        <w:t xml:space="preserve"> four </w:t>
      </w:r>
      <w:r w:rsidR="00D5288F" w:rsidRPr="007957A7">
        <w:rPr>
          <w:rFonts w:asciiTheme="majorHAnsi" w:hAnsiTheme="majorHAnsi" w:cs="Arial"/>
          <w:sz w:val="22"/>
          <w:szCs w:val="22"/>
        </w:rPr>
        <w:t>early growth trait</w:t>
      </w:r>
      <w:r w:rsidR="00441E8C" w:rsidRPr="007957A7">
        <w:rPr>
          <w:rFonts w:asciiTheme="majorHAnsi" w:hAnsiTheme="majorHAnsi" w:cs="Arial"/>
          <w:sz w:val="22"/>
          <w:szCs w:val="22"/>
        </w:rPr>
        <w:t>s, the GRS explained a negligible proportion of variance (</w:t>
      </w:r>
      <w:r w:rsidR="00441E8C" w:rsidRPr="007957A7">
        <w:rPr>
          <w:rFonts w:asciiTheme="majorHAnsi" w:hAnsiTheme="majorHAnsi" w:cs="Arial"/>
          <w:i/>
          <w:sz w:val="22"/>
          <w:szCs w:val="22"/>
        </w:rPr>
        <w:t>h</w:t>
      </w:r>
      <w:r w:rsidR="00441E8C" w:rsidRPr="007957A7">
        <w:rPr>
          <w:rFonts w:asciiTheme="majorHAnsi" w:hAnsiTheme="majorHAnsi" w:cs="Arial"/>
          <w:sz w:val="22"/>
          <w:szCs w:val="22"/>
          <w:vertAlign w:val="superscript"/>
        </w:rPr>
        <w:t>2</w:t>
      </w:r>
      <w:r w:rsidR="00441E8C" w:rsidRPr="007957A7">
        <w:rPr>
          <w:rFonts w:asciiTheme="majorHAnsi" w:hAnsiTheme="majorHAnsi" w:cs="Arial"/>
          <w:sz w:val="22"/>
          <w:szCs w:val="22"/>
          <w:vertAlign w:val="subscript"/>
        </w:rPr>
        <w:t>grs</w:t>
      </w:r>
      <w:r w:rsidR="00441E8C" w:rsidRPr="007957A7">
        <w:rPr>
          <w:rFonts w:asciiTheme="majorHAnsi" w:hAnsiTheme="majorHAnsi" w:cs="Arial"/>
          <w:sz w:val="22"/>
          <w:szCs w:val="22"/>
        </w:rPr>
        <w:t>&lt;0.001) and the</w:t>
      </w:r>
      <w:r w:rsidR="00414BC6" w:rsidRPr="007957A7">
        <w:rPr>
          <w:rFonts w:asciiTheme="majorHAnsi" w:hAnsiTheme="majorHAnsi" w:cs="Arial"/>
          <w:sz w:val="22"/>
          <w:szCs w:val="22"/>
        </w:rPr>
        <w:t xml:space="preserve"> </w:t>
      </w:r>
      <w:r w:rsidR="00441E8C" w:rsidRPr="007957A7">
        <w:rPr>
          <w:rFonts w:asciiTheme="majorHAnsi" w:hAnsiTheme="majorHAnsi" w:cs="Arial"/>
          <w:sz w:val="22"/>
          <w:szCs w:val="22"/>
        </w:rPr>
        <w:t xml:space="preserve">adult BMI variants had </w:t>
      </w:r>
      <w:r w:rsidR="00414BC6" w:rsidRPr="007957A7">
        <w:rPr>
          <w:rFonts w:asciiTheme="majorHAnsi" w:hAnsiTheme="majorHAnsi" w:cs="Arial"/>
          <w:sz w:val="22"/>
          <w:szCs w:val="22"/>
        </w:rPr>
        <w:t xml:space="preserve">inconsistent genetic effects </w:t>
      </w:r>
      <w:r w:rsidR="004C21FA" w:rsidRPr="007957A7">
        <w:rPr>
          <w:rFonts w:asciiTheme="majorHAnsi" w:hAnsiTheme="majorHAnsi" w:cs="Arial"/>
          <w:sz w:val="22"/>
          <w:szCs w:val="22"/>
        </w:rPr>
        <w:t>(</w:t>
      </w:r>
      <w:r w:rsidR="004C21FA" w:rsidRPr="007957A7">
        <w:rPr>
          <w:rFonts w:asciiTheme="majorHAnsi" w:hAnsiTheme="majorHAnsi" w:cs="Arial"/>
          <w:b/>
          <w:sz w:val="22"/>
          <w:szCs w:val="22"/>
        </w:rPr>
        <w:t xml:space="preserve">Supplementary Figure </w:t>
      </w:r>
      <w:r w:rsidR="006B05E1">
        <w:rPr>
          <w:rFonts w:asciiTheme="majorHAnsi" w:hAnsiTheme="majorHAnsi" w:cs="Arial"/>
          <w:b/>
          <w:sz w:val="22"/>
          <w:szCs w:val="22"/>
        </w:rPr>
        <w:t>10</w:t>
      </w:r>
      <w:r w:rsidR="000102B0" w:rsidRPr="007957A7">
        <w:rPr>
          <w:rFonts w:asciiTheme="majorHAnsi" w:hAnsiTheme="majorHAnsi" w:cs="Arial"/>
          <w:b/>
          <w:sz w:val="22"/>
          <w:szCs w:val="22"/>
        </w:rPr>
        <w:t>, Supplementary Table 1</w:t>
      </w:r>
      <w:r w:rsidR="0029698B" w:rsidRPr="007957A7">
        <w:rPr>
          <w:rFonts w:asciiTheme="majorHAnsi" w:hAnsiTheme="majorHAnsi" w:cs="Arial"/>
          <w:b/>
          <w:sz w:val="22"/>
          <w:szCs w:val="22"/>
        </w:rPr>
        <w:t>8</w:t>
      </w:r>
      <w:r w:rsidR="004C21FA" w:rsidRPr="007957A7">
        <w:rPr>
          <w:rFonts w:asciiTheme="majorHAnsi" w:hAnsiTheme="majorHAnsi" w:cs="Arial"/>
          <w:b/>
          <w:sz w:val="22"/>
          <w:szCs w:val="22"/>
        </w:rPr>
        <w:t>)</w:t>
      </w:r>
      <w:r w:rsidR="004C21FA" w:rsidRPr="007957A7">
        <w:rPr>
          <w:rFonts w:asciiTheme="majorHAnsi" w:hAnsiTheme="majorHAnsi" w:cs="Arial"/>
          <w:sz w:val="22"/>
          <w:szCs w:val="22"/>
        </w:rPr>
        <w:t>.</w:t>
      </w:r>
      <w:r w:rsidR="00414BC6" w:rsidRPr="007957A7">
        <w:rPr>
          <w:rFonts w:asciiTheme="majorHAnsi" w:hAnsiTheme="majorHAnsi" w:cs="Arial"/>
          <w:sz w:val="22"/>
          <w:szCs w:val="22"/>
        </w:rPr>
        <w:t xml:space="preserve"> </w:t>
      </w:r>
      <w:r w:rsidR="00FC368B">
        <w:rPr>
          <w:rFonts w:asciiTheme="majorHAnsi" w:hAnsiTheme="majorHAnsi" w:cs="Arial"/>
          <w:sz w:val="22"/>
          <w:szCs w:val="22"/>
        </w:rPr>
        <w:t>In p</w:t>
      </w:r>
      <w:r w:rsidR="00414BC6" w:rsidRPr="007957A7">
        <w:rPr>
          <w:rFonts w:asciiTheme="majorHAnsi" w:hAnsiTheme="majorHAnsi" w:cs="Arial"/>
          <w:sz w:val="22"/>
          <w:szCs w:val="22"/>
        </w:rPr>
        <w:t>articular</w:t>
      </w:r>
      <w:r w:rsidR="004C21FA" w:rsidRPr="007957A7">
        <w:rPr>
          <w:rFonts w:asciiTheme="majorHAnsi" w:hAnsiTheme="majorHAnsi" w:cs="Arial"/>
          <w:sz w:val="22"/>
          <w:szCs w:val="22"/>
        </w:rPr>
        <w:t>,</w:t>
      </w:r>
      <w:r w:rsidR="00414BC6" w:rsidRPr="007957A7">
        <w:rPr>
          <w:rFonts w:asciiTheme="majorHAnsi" w:hAnsiTheme="majorHAnsi" w:cs="Arial"/>
          <w:sz w:val="22"/>
          <w:szCs w:val="22"/>
        </w:rPr>
        <w:t xml:space="preserve"> </w:t>
      </w:r>
      <w:r w:rsidR="00FC368B">
        <w:rPr>
          <w:rFonts w:asciiTheme="majorHAnsi" w:hAnsiTheme="majorHAnsi" w:cs="Arial"/>
          <w:sz w:val="22"/>
          <w:szCs w:val="22"/>
        </w:rPr>
        <w:t xml:space="preserve">the adult BMI variants </w:t>
      </w:r>
      <w:r w:rsidR="003A62B2">
        <w:rPr>
          <w:rFonts w:asciiTheme="majorHAnsi" w:hAnsiTheme="majorHAnsi" w:cs="Arial"/>
          <w:sz w:val="22"/>
          <w:szCs w:val="22"/>
        </w:rPr>
        <w:t>effects o</w:t>
      </w:r>
      <w:r w:rsidR="00FC368B">
        <w:rPr>
          <w:rFonts w:asciiTheme="majorHAnsi" w:hAnsiTheme="majorHAnsi" w:cs="Arial"/>
          <w:sz w:val="22"/>
          <w:szCs w:val="22"/>
        </w:rPr>
        <w:t>n</w:t>
      </w:r>
      <w:r w:rsidR="003A62B2">
        <w:rPr>
          <w:rFonts w:asciiTheme="majorHAnsi" w:hAnsiTheme="majorHAnsi" w:cs="Arial"/>
          <w:sz w:val="22"/>
          <w:szCs w:val="22"/>
        </w:rPr>
        <w:t xml:space="preserve"> </w:t>
      </w:r>
      <w:r w:rsidR="00414BC6" w:rsidRPr="007957A7">
        <w:rPr>
          <w:rFonts w:asciiTheme="majorHAnsi" w:hAnsiTheme="majorHAnsi" w:cs="Arial"/>
          <w:sz w:val="22"/>
          <w:szCs w:val="22"/>
        </w:rPr>
        <w:t>BMI-AP and PWV were highly heterogeneous (P</w:t>
      </w:r>
      <w:r w:rsidR="00414BC6" w:rsidRPr="007957A7">
        <w:rPr>
          <w:rFonts w:asciiTheme="majorHAnsi" w:hAnsiTheme="majorHAnsi" w:cs="Arial"/>
          <w:sz w:val="22"/>
          <w:szCs w:val="22"/>
          <w:vertAlign w:val="subscript"/>
        </w:rPr>
        <w:t>het</w:t>
      </w:r>
      <w:r w:rsidR="00414BC6" w:rsidRPr="007957A7">
        <w:rPr>
          <w:rFonts w:asciiTheme="majorHAnsi" w:hAnsiTheme="majorHAnsi" w:cs="Arial"/>
          <w:sz w:val="22"/>
          <w:szCs w:val="22"/>
        </w:rPr>
        <w:t>&lt;2x10</w:t>
      </w:r>
      <w:r w:rsidR="00414BC6" w:rsidRPr="007957A7">
        <w:rPr>
          <w:rFonts w:asciiTheme="majorHAnsi" w:hAnsiTheme="majorHAnsi" w:cs="Arial"/>
          <w:sz w:val="22"/>
          <w:szCs w:val="22"/>
          <w:vertAlign w:val="superscript"/>
        </w:rPr>
        <w:t>-4</w:t>
      </w:r>
      <w:r w:rsidR="00414BC6" w:rsidRPr="007957A7">
        <w:rPr>
          <w:rFonts w:asciiTheme="majorHAnsi" w:hAnsiTheme="majorHAnsi" w:cs="Arial"/>
          <w:sz w:val="22"/>
          <w:szCs w:val="22"/>
        </w:rPr>
        <w:t>)</w:t>
      </w:r>
      <w:r w:rsidR="007D335B">
        <w:rPr>
          <w:rFonts w:asciiTheme="majorHAnsi" w:hAnsiTheme="majorHAnsi" w:cs="Arial"/>
          <w:sz w:val="22"/>
          <w:szCs w:val="22"/>
        </w:rPr>
        <w:t>, with evidence of horizontal pleiotropy (MR-PRESSO P&lt;2x10</w:t>
      </w:r>
      <w:r w:rsidR="007D335B" w:rsidRPr="00635B9B">
        <w:rPr>
          <w:rFonts w:asciiTheme="majorHAnsi" w:hAnsiTheme="majorHAnsi" w:cs="Arial"/>
          <w:sz w:val="22"/>
          <w:szCs w:val="22"/>
          <w:vertAlign w:val="superscript"/>
        </w:rPr>
        <w:t>-4</w:t>
      </w:r>
      <w:r w:rsidR="007D335B">
        <w:rPr>
          <w:rFonts w:asciiTheme="majorHAnsi" w:hAnsiTheme="majorHAnsi" w:cs="Arial"/>
          <w:sz w:val="22"/>
          <w:szCs w:val="22"/>
        </w:rPr>
        <w:t>).</w:t>
      </w:r>
      <w:r w:rsidR="007D335B" w:rsidRPr="007957A7" w:rsidDel="003A62B2">
        <w:rPr>
          <w:rFonts w:asciiTheme="majorHAnsi" w:hAnsiTheme="majorHAnsi" w:cs="Arial"/>
          <w:sz w:val="22"/>
          <w:szCs w:val="22"/>
        </w:rPr>
        <w:t xml:space="preserve"> </w:t>
      </w:r>
      <w:r w:rsidR="00831D6D" w:rsidRPr="007957A7">
        <w:rPr>
          <w:rFonts w:asciiTheme="majorHAnsi" w:hAnsiTheme="majorHAnsi" w:cs="Arial"/>
          <w:sz w:val="22"/>
          <w:szCs w:val="22"/>
        </w:rPr>
        <w:t>This</w:t>
      </w:r>
      <w:r w:rsidR="00591A02" w:rsidRPr="007957A7">
        <w:rPr>
          <w:rFonts w:asciiTheme="majorHAnsi" w:hAnsiTheme="majorHAnsi" w:cs="Arial"/>
          <w:sz w:val="22"/>
          <w:szCs w:val="22"/>
        </w:rPr>
        <w:t xml:space="preserve"> </w:t>
      </w:r>
      <w:r w:rsidR="00DE4FD4" w:rsidRPr="007957A7">
        <w:rPr>
          <w:rFonts w:asciiTheme="majorHAnsi" w:hAnsiTheme="majorHAnsi" w:cs="Arial"/>
          <w:sz w:val="22"/>
          <w:szCs w:val="22"/>
        </w:rPr>
        <w:t>suggests</w:t>
      </w:r>
      <w:r w:rsidR="00C17DC0" w:rsidRPr="007957A7">
        <w:rPr>
          <w:rFonts w:asciiTheme="majorHAnsi" w:hAnsiTheme="majorHAnsi" w:cs="Arial"/>
          <w:sz w:val="22"/>
          <w:szCs w:val="22"/>
        </w:rPr>
        <w:t xml:space="preserve"> that</w:t>
      </w:r>
      <w:r w:rsidR="00FC368B">
        <w:rPr>
          <w:rFonts w:asciiTheme="majorHAnsi" w:hAnsiTheme="majorHAnsi" w:cs="Arial"/>
          <w:sz w:val="22"/>
          <w:szCs w:val="22"/>
        </w:rPr>
        <w:t>,</w:t>
      </w:r>
      <w:r w:rsidR="00C17DC0" w:rsidRPr="007957A7">
        <w:rPr>
          <w:rFonts w:asciiTheme="majorHAnsi" w:hAnsiTheme="majorHAnsi" w:cs="Arial"/>
          <w:sz w:val="22"/>
          <w:szCs w:val="22"/>
        </w:rPr>
        <w:t xml:space="preserve"> </w:t>
      </w:r>
      <w:r w:rsidR="00D364D2" w:rsidRPr="007957A7">
        <w:rPr>
          <w:rFonts w:asciiTheme="majorHAnsi" w:hAnsiTheme="majorHAnsi" w:cs="Arial"/>
          <w:sz w:val="22"/>
          <w:szCs w:val="22"/>
        </w:rPr>
        <w:t>in contrast with their effects on</w:t>
      </w:r>
      <w:r w:rsidR="00C17DC0" w:rsidRPr="007957A7">
        <w:rPr>
          <w:rFonts w:asciiTheme="majorHAnsi" w:hAnsiTheme="majorHAnsi" w:cs="Arial"/>
          <w:sz w:val="22"/>
          <w:szCs w:val="22"/>
        </w:rPr>
        <w:t xml:space="preserve"> Age-AR and BMI-AR,</w:t>
      </w:r>
      <w:r w:rsidR="00591A02" w:rsidRPr="007957A7">
        <w:rPr>
          <w:rFonts w:asciiTheme="majorHAnsi" w:hAnsiTheme="majorHAnsi" w:cs="Arial"/>
          <w:sz w:val="22"/>
          <w:szCs w:val="22"/>
        </w:rPr>
        <w:t xml:space="preserve"> </w:t>
      </w:r>
      <w:r w:rsidR="00AE3072" w:rsidRPr="007957A7">
        <w:rPr>
          <w:rFonts w:asciiTheme="majorHAnsi" w:hAnsiTheme="majorHAnsi" w:cs="Arial"/>
          <w:sz w:val="22"/>
          <w:szCs w:val="22"/>
        </w:rPr>
        <w:t>the</w:t>
      </w:r>
      <w:r w:rsidR="00C17DC0" w:rsidRPr="007957A7">
        <w:rPr>
          <w:rFonts w:asciiTheme="majorHAnsi" w:hAnsiTheme="majorHAnsi" w:cs="Arial"/>
          <w:sz w:val="22"/>
          <w:szCs w:val="22"/>
        </w:rPr>
        <w:t xml:space="preserve"> top loci associated with</w:t>
      </w:r>
      <w:r w:rsidR="004208C2" w:rsidRPr="007957A7">
        <w:rPr>
          <w:rFonts w:asciiTheme="majorHAnsi" w:hAnsiTheme="majorHAnsi" w:cs="Arial"/>
          <w:sz w:val="22"/>
          <w:szCs w:val="22"/>
        </w:rPr>
        <w:t xml:space="preserve"> adult</w:t>
      </w:r>
      <w:r w:rsidR="00C17DC0" w:rsidRPr="007957A7">
        <w:rPr>
          <w:rFonts w:asciiTheme="majorHAnsi" w:hAnsiTheme="majorHAnsi" w:cs="Arial"/>
          <w:sz w:val="22"/>
          <w:szCs w:val="22"/>
        </w:rPr>
        <w:t xml:space="preserve"> BMI </w:t>
      </w:r>
      <w:r w:rsidR="00B44996">
        <w:rPr>
          <w:rFonts w:asciiTheme="majorHAnsi" w:hAnsiTheme="majorHAnsi" w:cs="Arial"/>
          <w:sz w:val="22"/>
          <w:szCs w:val="22"/>
        </w:rPr>
        <w:t>do</w:t>
      </w:r>
      <w:r w:rsidR="00B44996" w:rsidRPr="007957A7">
        <w:rPr>
          <w:rFonts w:asciiTheme="majorHAnsi" w:hAnsiTheme="majorHAnsi" w:cs="Arial"/>
          <w:sz w:val="22"/>
          <w:szCs w:val="22"/>
        </w:rPr>
        <w:t xml:space="preserve"> </w:t>
      </w:r>
      <w:r w:rsidR="00C17DC0" w:rsidRPr="007957A7">
        <w:rPr>
          <w:rFonts w:asciiTheme="majorHAnsi" w:hAnsiTheme="majorHAnsi" w:cs="Arial"/>
          <w:sz w:val="22"/>
          <w:szCs w:val="22"/>
        </w:rPr>
        <w:t>not have robust</w:t>
      </w:r>
      <w:r w:rsidR="007D335B" w:rsidRPr="007D335B">
        <w:rPr>
          <w:rFonts w:asciiTheme="majorHAnsi" w:hAnsiTheme="majorHAnsi" w:cs="Arial"/>
          <w:sz w:val="22"/>
          <w:szCs w:val="22"/>
        </w:rPr>
        <w:t xml:space="preserve"> </w:t>
      </w:r>
      <w:r w:rsidR="00B252AD">
        <w:rPr>
          <w:rFonts w:asciiTheme="majorHAnsi" w:hAnsiTheme="majorHAnsi" w:cs="Arial"/>
          <w:sz w:val="22"/>
          <w:szCs w:val="22"/>
        </w:rPr>
        <w:t>associations with</w:t>
      </w:r>
      <w:r w:rsidR="00D364D2" w:rsidRPr="007957A7">
        <w:rPr>
          <w:rFonts w:asciiTheme="majorHAnsi" w:hAnsiTheme="majorHAnsi" w:cs="Arial"/>
          <w:sz w:val="22"/>
          <w:szCs w:val="22"/>
        </w:rPr>
        <w:t xml:space="preserve"> </w:t>
      </w:r>
      <w:r w:rsidR="00C17DC0" w:rsidRPr="007957A7">
        <w:rPr>
          <w:rFonts w:asciiTheme="majorHAnsi" w:hAnsiTheme="majorHAnsi" w:cs="Arial"/>
          <w:sz w:val="22"/>
          <w:szCs w:val="22"/>
        </w:rPr>
        <w:t xml:space="preserve">the remaining </w:t>
      </w:r>
      <w:r w:rsidR="00AA481B" w:rsidRPr="007957A7">
        <w:rPr>
          <w:rFonts w:asciiTheme="majorHAnsi" w:hAnsiTheme="majorHAnsi" w:cs="Arial"/>
          <w:sz w:val="22"/>
          <w:szCs w:val="22"/>
        </w:rPr>
        <w:t xml:space="preserve">four </w:t>
      </w:r>
      <w:r w:rsidR="00D5288F" w:rsidRPr="007957A7">
        <w:rPr>
          <w:rFonts w:asciiTheme="majorHAnsi" w:hAnsiTheme="majorHAnsi" w:cs="Arial"/>
          <w:sz w:val="22"/>
          <w:szCs w:val="22"/>
        </w:rPr>
        <w:t>early growth trait</w:t>
      </w:r>
      <w:r w:rsidR="00C17DC0" w:rsidRPr="007957A7">
        <w:rPr>
          <w:rFonts w:asciiTheme="majorHAnsi" w:hAnsiTheme="majorHAnsi" w:cs="Arial"/>
          <w:sz w:val="22"/>
          <w:szCs w:val="22"/>
        </w:rPr>
        <w:t>s</w:t>
      </w:r>
      <w:r w:rsidR="00446ED6">
        <w:rPr>
          <w:rFonts w:asciiTheme="majorHAnsi" w:hAnsiTheme="majorHAnsi" w:cs="Arial"/>
          <w:sz w:val="22"/>
          <w:szCs w:val="22"/>
        </w:rPr>
        <w:t xml:space="preserve">. Thus, the underlying genetic </w:t>
      </w:r>
      <w:r w:rsidR="00324C9C">
        <w:rPr>
          <w:rFonts w:asciiTheme="majorHAnsi" w:hAnsiTheme="majorHAnsi" w:cs="Arial"/>
          <w:sz w:val="22"/>
          <w:szCs w:val="22"/>
        </w:rPr>
        <w:t>determinants</w:t>
      </w:r>
      <w:r w:rsidR="00446ED6">
        <w:rPr>
          <w:rFonts w:asciiTheme="majorHAnsi" w:hAnsiTheme="majorHAnsi" w:cs="Arial"/>
          <w:sz w:val="22"/>
          <w:szCs w:val="22"/>
        </w:rPr>
        <w:t xml:space="preserve"> of </w:t>
      </w:r>
      <w:r w:rsidR="00B252AD">
        <w:rPr>
          <w:rFonts w:asciiTheme="majorHAnsi" w:hAnsiTheme="majorHAnsi" w:cs="Arial"/>
          <w:sz w:val="22"/>
          <w:szCs w:val="22"/>
        </w:rPr>
        <w:t>a</w:t>
      </w:r>
      <w:r w:rsidR="00446ED6">
        <w:rPr>
          <w:rFonts w:asciiTheme="majorHAnsi" w:hAnsiTheme="majorHAnsi" w:cs="Arial"/>
          <w:sz w:val="22"/>
          <w:szCs w:val="22"/>
        </w:rPr>
        <w:t>dult BMI might differ from</w:t>
      </w:r>
      <w:r w:rsidR="00FC368B">
        <w:rPr>
          <w:rFonts w:asciiTheme="majorHAnsi" w:hAnsiTheme="majorHAnsi" w:cs="Arial"/>
          <w:sz w:val="22"/>
          <w:szCs w:val="22"/>
        </w:rPr>
        <w:t xml:space="preserve"> those influencing</w:t>
      </w:r>
      <w:r w:rsidR="00446ED6">
        <w:rPr>
          <w:rFonts w:asciiTheme="majorHAnsi" w:hAnsiTheme="majorHAnsi" w:cs="Arial"/>
          <w:sz w:val="22"/>
          <w:szCs w:val="22"/>
        </w:rPr>
        <w:t xml:space="preserve"> BMI-AP</w:t>
      </w:r>
      <w:r w:rsidR="00C17DC0" w:rsidRPr="007957A7">
        <w:rPr>
          <w:rFonts w:asciiTheme="majorHAnsi" w:hAnsiTheme="majorHAnsi" w:cs="Arial"/>
          <w:sz w:val="22"/>
          <w:szCs w:val="22"/>
        </w:rPr>
        <w:t>.</w:t>
      </w:r>
      <w:r w:rsidR="003B527D" w:rsidRPr="007957A7">
        <w:rPr>
          <w:rFonts w:asciiTheme="majorHAnsi" w:hAnsiTheme="majorHAnsi" w:cs="Arial"/>
          <w:sz w:val="22"/>
          <w:szCs w:val="22"/>
        </w:rPr>
        <w:t xml:space="preserve"> </w:t>
      </w:r>
      <w:r w:rsidR="00B40B34" w:rsidRPr="007957A7">
        <w:rPr>
          <w:rFonts w:asciiTheme="majorHAnsi" w:hAnsiTheme="majorHAnsi" w:cs="Arial"/>
          <w:sz w:val="22"/>
          <w:szCs w:val="22"/>
        </w:rPr>
        <w:t>Taken together</w:t>
      </w:r>
      <w:r w:rsidR="00FC368B">
        <w:rPr>
          <w:rFonts w:asciiTheme="majorHAnsi" w:hAnsiTheme="majorHAnsi" w:cs="Arial"/>
          <w:sz w:val="22"/>
          <w:szCs w:val="22"/>
        </w:rPr>
        <w:t>,</w:t>
      </w:r>
      <w:r w:rsidR="00B40B34" w:rsidRPr="007957A7">
        <w:rPr>
          <w:rFonts w:asciiTheme="majorHAnsi" w:hAnsiTheme="majorHAnsi" w:cs="Arial"/>
          <w:sz w:val="22"/>
          <w:szCs w:val="22"/>
        </w:rPr>
        <w:t xml:space="preserve"> these data indicate that </w:t>
      </w:r>
      <w:r w:rsidR="00DA7CBF" w:rsidRPr="007957A7">
        <w:rPr>
          <w:rFonts w:asciiTheme="majorHAnsi" w:hAnsiTheme="majorHAnsi" w:cs="Arial"/>
          <w:sz w:val="22"/>
          <w:szCs w:val="22"/>
        </w:rPr>
        <w:t xml:space="preserve">many </w:t>
      </w:r>
      <w:r w:rsidR="00B40B34" w:rsidRPr="007957A7">
        <w:rPr>
          <w:rFonts w:asciiTheme="majorHAnsi" w:hAnsiTheme="majorHAnsi" w:cs="Arial"/>
          <w:sz w:val="22"/>
          <w:szCs w:val="22"/>
        </w:rPr>
        <w:t xml:space="preserve">GWAS variants associated with adult BMI have effects that begin in </w:t>
      </w:r>
      <w:r w:rsidR="00FC368B">
        <w:rPr>
          <w:rFonts w:asciiTheme="majorHAnsi" w:hAnsiTheme="majorHAnsi" w:cs="Arial"/>
          <w:sz w:val="22"/>
          <w:szCs w:val="22"/>
        </w:rPr>
        <w:t>later childhood (4-6 years)</w:t>
      </w:r>
      <w:r w:rsidR="00B40B34" w:rsidRPr="007957A7">
        <w:rPr>
          <w:rFonts w:asciiTheme="majorHAnsi" w:hAnsiTheme="majorHAnsi" w:cs="Arial"/>
          <w:sz w:val="22"/>
          <w:szCs w:val="22"/>
        </w:rPr>
        <w:t xml:space="preserve">, as early as the </w:t>
      </w:r>
      <w:r w:rsidR="00DA7CBF" w:rsidRPr="007957A7">
        <w:rPr>
          <w:rFonts w:asciiTheme="majorHAnsi" w:hAnsiTheme="majorHAnsi" w:cs="Arial"/>
          <w:sz w:val="22"/>
          <w:szCs w:val="22"/>
        </w:rPr>
        <w:t>age at adiposity rebound, but not as early as adiposity peak</w:t>
      </w:r>
      <w:r w:rsidR="00FC368B">
        <w:rPr>
          <w:rFonts w:asciiTheme="majorHAnsi" w:hAnsiTheme="majorHAnsi" w:cs="Arial"/>
          <w:sz w:val="22"/>
          <w:szCs w:val="22"/>
        </w:rPr>
        <w:t xml:space="preserve"> (around 9 months)</w:t>
      </w:r>
      <w:r w:rsidR="00DA7CBF" w:rsidRPr="007957A7">
        <w:rPr>
          <w:rFonts w:asciiTheme="majorHAnsi" w:hAnsiTheme="majorHAnsi" w:cs="Arial"/>
          <w:sz w:val="22"/>
          <w:szCs w:val="22"/>
        </w:rPr>
        <w:t>.</w:t>
      </w:r>
    </w:p>
    <w:p w14:paraId="7E2C4315" w14:textId="04FAC76A" w:rsidR="007D335B" w:rsidRPr="007957A7" w:rsidRDefault="00974B67" w:rsidP="006D7B51">
      <w:pPr>
        <w:spacing w:before="240"/>
        <w:jc w:val="both"/>
        <w:rPr>
          <w:rFonts w:asciiTheme="majorHAnsi" w:hAnsiTheme="majorHAnsi" w:cs="Arial"/>
          <w:sz w:val="22"/>
          <w:szCs w:val="22"/>
        </w:rPr>
      </w:pPr>
      <w:r>
        <w:rPr>
          <w:rFonts w:asciiTheme="majorHAnsi" w:hAnsiTheme="majorHAnsi"/>
          <w:b/>
          <w:sz w:val="22"/>
          <w:szCs w:val="22"/>
        </w:rPr>
        <w:t>Gene set</w:t>
      </w:r>
      <w:r w:rsidRPr="006D7B51">
        <w:rPr>
          <w:rFonts w:asciiTheme="majorHAnsi" w:hAnsiTheme="majorHAnsi"/>
          <w:b/>
          <w:sz w:val="22"/>
          <w:szCs w:val="22"/>
        </w:rPr>
        <w:t xml:space="preserve"> </w:t>
      </w:r>
      <w:r w:rsidR="006D7B51" w:rsidRPr="006D7B51">
        <w:rPr>
          <w:rFonts w:asciiTheme="majorHAnsi" w:hAnsiTheme="majorHAnsi"/>
          <w:b/>
          <w:sz w:val="22"/>
          <w:szCs w:val="22"/>
        </w:rPr>
        <w:t>analyses suggests little overlap between</w:t>
      </w:r>
      <w:r w:rsidR="007F1737">
        <w:rPr>
          <w:rFonts w:asciiTheme="majorHAnsi" w:hAnsiTheme="majorHAnsi"/>
          <w:b/>
          <w:sz w:val="22"/>
          <w:szCs w:val="22"/>
        </w:rPr>
        <w:t xml:space="preserve"> pathways and</w:t>
      </w:r>
      <w:r w:rsidR="006D7B51" w:rsidRPr="006D7B51">
        <w:rPr>
          <w:rFonts w:asciiTheme="majorHAnsi" w:hAnsiTheme="majorHAnsi"/>
          <w:b/>
          <w:sz w:val="22"/>
          <w:szCs w:val="22"/>
        </w:rPr>
        <w:t xml:space="preserve"> networks controlling adiposity peak and adiposity rebound</w:t>
      </w:r>
    </w:p>
    <w:p w14:paraId="03167C76" w14:textId="74720A23" w:rsidR="007D335B" w:rsidRPr="007957A7" w:rsidRDefault="007D335B" w:rsidP="007D335B">
      <w:pPr>
        <w:jc w:val="both"/>
        <w:rPr>
          <w:rFonts w:asciiTheme="majorHAnsi" w:hAnsiTheme="majorHAnsi" w:cs="Arial"/>
          <w:sz w:val="22"/>
          <w:szCs w:val="22"/>
        </w:rPr>
      </w:pPr>
      <w:r w:rsidRPr="007957A7">
        <w:rPr>
          <w:rFonts w:asciiTheme="majorHAnsi" w:hAnsiTheme="majorHAnsi" w:cs="Arial"/>
          <w:sz w:val="22"/>
          <w:szCs w:val="22"/>
        </w:rPr>
        <w:t>To combine information on</w:t>
      </w:r>
      <w:r w:rsidR="001F4E99">
        <w:rPr>
          <w:rFonts w:asciiTheme="majorHAnsi" w:hAnsiTheme="majorHAnsi" w:cs="Arial"/>
          <w:sz w:val="22"/>
          <w:szCs w:val="22"/>
        </w:rPr>
        <w:t xml:space="preserve"> the effects of</w:t>
      </w:r>
      <w:r w:rsidRPr="007957A7">
        <w:rPr>
          <w:rFonts w:asciiTheme="majorHAnsi" w:hAnsiTheme="majorHAnsi" w:cs="Arial"/>
          <w:sz w:val="22"/>
          <w:szCs w:val="22"/>
        </w:rPr>
        <w:t xml:space="preserve"> common variants’ in biological pathways and networks underlying early growth, we applied a gene set enrichment analysis (MAGENTA)</w:t>
      </w:r>
      <w:r w:rsidRPr="00517ED6">
        <w:rPr>
          <w:rFonts w:asciiTheme="majorHAnsi" w:hAnsiTheme="majorHAnsi" w:cs="Arial"/>
          <w:sz w:val="22"/>
          <w:szCs w:val="22"/>
        </w:rPr>
        <w:fldChar w:fldCharType="begin"/>
      </w:r>
      <w:r w:rsidR="004935A2">
        <w:rPr>
          <w:rFonts w:asciiTheme="majorHAnsi" w:hAnsiTheme="majorHAnsi" w:cs="Arial"/>
          <w:sz w:val="22"/>
          <w:szCs w:val="22"/>
        </w:rPr>
        <w:instrText xml:space="preserve"> ADDIN EN.CITE &lt;EndNote&gt;&lt;Cite&gt;&lt;Author&gt;Segre&lt;/Author&gt;&lt;Year&gt;2010&lt;/Year&gt;&lt;RecNum&gt;31&lt;/RecNum&gt;&lt;DisplayText&gt;[20]&lt;/DisplayText&gt;&lt;record&gt;&lt;rec-number&gt;31&lt;/rec-number&gt;&lt;foreign-keys&gt;&lt;key app="EN" db-id="tvzsxtsr1st0w8ev9x1pp2zvfz22xr9as5vv" timestamp="1532339761"&gt;31&lt;/key&gt;&lt;/foreign-keys&gt;&lt;ref-type name="Journal Article"&gt;17&lt;/ref-type&gt;&lt;contributors&gt;&lt;authors&gt;&lt;author&gt;Segre, A. V.&lt;/author&gt;&lt;author&gt;Diagram Consortium&lt;/author&gt;&lt;author&gt;Magic investigators&lt;/author&gt;&lt;author&gt;Groop, L.&lt;/author&gt;&lt;author&gt;Mootha, V. K.&lt;/author&gt;&lt;author&gt;Daly, M. J.&lt;/author&gt;&lt;author&gt;Altshuler, D.&lt;/author&gt;&lt;/authors&gt;&lt;/contributors&gt;&lt;auth-address&gt;Broad Institute of Harvard and Massachusetts Institute of Technology, Cambridge, Massachusetts, United States of America.&lt;/auth-address&gt;&lt;titles&gt;&lt;title&gt;Common inherited variation in mitochondrial genes is not enriched for associations with type 2 diabetes or related glycemic traits&lt;/title&gt;&lt;secondary-title&gt;PLoS Genet&lt;/secondary-title&gt;&lt;alt-title&gt;PLoS genetics&lt;/alt-title&gt;&lt;/titles&gt;&lt;periodical&gt;&lt;full-title&gt;Plos Genetics&lt;/full-title&gt;&lt;abbr-1&gt;Plos Genet&lt;/abbr-1&gt;&lt;/periodical&gt;&lt;alt-periodical&gt;&lt;full-title&gt;Plos Genetics&lt;/full-title&gt;&lt;abbr-1&gt;Plos Genet&lt;/abbr-1&gt;&lt;/alt-periodical&gt;&lt;volume&gt;6&lt;/volume&gt;&lt;number&gt;8&lt;/number&gt;&lt;keywords&gt;&lt;keyword&gt;Case-Control Studies&lt;/keyword&gt;&lt;keyword&gt;Cohort Studies&lt;/keyword&gt;&lt;keyword&gt;Diabetes Mellitus, Type 2/*genetics/metabolism&lt;/keyword&gt;&lt;keyword&gt;*Genetic Variation&lt;/keyword&gt;&lt;keyword&gt;Genome-Wide Association Study&lt;/keyword&gt;&lt;keyword&gt;Glucose/metabolism&lt;/keyword&gt;&lt;keyword&gt;Mitochondrial Proteins/*genetics&lt;/keyword&gt;&lt;keyword&gt;Polymorphism, Single Nucleotide&lt;/keyword&gt;&lt;keyword&gt;*Quantitative Trait, Heritable&lt;/keyword&gt;&lt;/keywords&gt;&lt;dates&gt;&lt;year&gt;2010&lt;/year&gt;&lt;pub-dates&gt;&lt;date&gt;Aug 12&lt;/date&gt;&lt;/pub-dates&gt;&lt;/dates&gt;&lt;isbn&gt;1553-7404 (Electronic)&amp;#xD;1553-7390 (Linking)&lt;/isbn&gt;&lt;accession-num&gt;20714348&lt;/accession-num&gt;&lt;urls&gt;&lt;related-urls&gt;&lt;url&gt;http://www.ncbi.nlm.nih.gov/pubmed/20714348&lt;/url&gt;&lt;/related-urls&gt;&lt;/urls&gt;&lt;custom2&gt;2920848&lt;/custom2&gt;&lt;electronic-resource-num&gt;10.1371/journal.pgen.1001058&lt;/electronic-resource-num&gt;&lt;/record&gt;&lt;/Cite&gt;&lt;/EndNote&gt;</w:instrText>
      </w:r>
      <w:r w:rsidRPr="00517ED6">
        <w:rPr>
          <w:rFonts w:asciiTheme="majorHAnsi" w:hAnsiTheme="majorHAnsi" w:cs="Arial"/>
          <w:sz w:val="22"/>
          <w:szCs w:val="22"/>
        </w:rPr>
        <w:fldChar w:fldCharType="separate"/>
      </w:r>
      <w:r w:rsidR="004935A2">
        <w:rPr>
          <w:rFonts w:asciiTheme="majorHAnsi" w:hAnsiTheme="majorHAnsi" w:cs="Arial"/>
          <w:noProof/>
          <w:sz w:val="22"/>
          <w:szCs w:val="22"/>
        </w:rPr>
        <w:t>[</w:t>
      </w:r>
      <w:hyperlink w:anchor="_ENREF_20" w:tooltip="Segre, 2010 #31" w:history="1">
        <w:r w:rsidR="009C72D5">
          <w:rPr>
            <w:rFonts w:asciiTheme="majorHAnsi" w:hAnsiTheme="majorHAnsi" w:cs="Arial"/>
            <w:noProof/>
            <w:sz w:val="22"/>
            <w:szCs w:val="22"/>
          </w:rPr>
          <w:t>20</w:t>
        </w:r>
      </w:hyperlink>
      <w:r w:rsidR="004935A2">
        <w:rPr>
          <w:rFonts w:asciiTheme="majorHAnsi" w:hAnsiTheme="majorHAnsi" w:cs="Arial"/>
          <w:noProof/>
          <w:sz w:val="22"/>
          <w:szCs w:val="22"/>
        </w:rPr>
        <w:t>]</w:t>
      </w:r>
      <w:r w:rsidRPr="00517ED6">
        <w:rPr>
          <w:rFonts w:asciiTheme="majorHAnsi" w:hAnsiTheme="majorHAnsi" w:cs="Arial"/>
          <w:sz w:val="22"/>
          <w:szCs w:val="22"/>
        </w:rPr>
        <w:fldChar w:fldCharType="end"/>
      </w:r>
      <w:hyperlink w:anchor="_ENREF_30" w:tooltip="Segre, 2010 #25" w:history="1"/>
      <w:r w:rsidRPr="007957A7">
        <w:rPr>
          <w:rFonts w:asciiTheme="majorHAnsi" w:hAnsiTheme="majorHAnsi" w:cs="Arial"/>
          <w:sz w:val="22"/>
          <w:szCs w:val="22"/>
        </w:rPr>
        <w:t xml:space="preserve"> to the discovery stage GWAS results (</w:t>
      </w:r>
      <w:r w:rsidRPr="007957A7">
        <w:rPr>
          <w:rFonts w:asciiTheme="majorHAnsi" w:hAnsiTheme="majorHAnsi" w:cs="Arial"/>
          <w:b/>
          <w:sz w:val="22"/>
          <w:szCs w:val="22"/>
        </w:rPr>
        <w:t>Online Methods</w:t>
      </w:r>
      <w:r w:rsidRPr="007957A7">
        <w:rPr>
          <w:rFonts w:asciiTheme="majorHAnsi" w:hAnsiTheme="majorHAnsi" w:cs="Arial"/>
          <w:sz w:val="22"/>
          <w:szCs w:val="22"/>
        </w:rPr>
        <w:t>). We identified enrichment of gene sets (</w:t>
      </w:r>
      <w:r w:rsidRPr="007957A7">
        <w:rPr>
          <w:rFonts w:asciiTheme="majorHAnsi" w:hAnsiTheme="majorHAnsi" w:cs="Arial"/>
          <w:b/>
          <w:sz w:val="22"/>
          <w:szCs w:val="22"/>
        </w:rPr>
        <w:t xml:space="preserve">Supplementary Tables 12 and 13), </w:t>
      </w:r>
      <w:r>
        <w:rPr>
          <w:rFonts w:asciiTheme="majorHAnsi" w:hAnsiTheme="majorHAnsi" w:cs="Arial"/>
          <w:color w:val="232323"/>
          <w:sz w:val="22"/>
          <w:szCs w:val="22"/>
        </w:rPr>
        <w:t xml:space="preserve">but did not </w:t>
      </w:r>
      <w:r w:rsidR="001F4E99">
        <w:rPr>
          <w:rFonts w:asciiTheme="majorHAnsi" w:hAnsiTheme="majorHAnsi" w:cs="Arial"/>
          <w:color w:val="232323"/>
          <w:sz w:val="22"/>
          <w:szCs w:val="22"/>
        </w:rPr>
        <w:t xml:space="preserve">find </w:t>
      </w:r>
      <w:r>
        <w:rPr>
          <w:rFonts w:asciiTheme="majorHAnsi" w:hAnsiTheme="majorHAnsi" w:cs="Arial"/>
          <w:color w:val="232323"/>
          <w:sz w:val="22"/>
          <w:szCs w:val="22"/>
        </w:rPr>
        <w:t xml:space="preserve">evidence for overlap of enriched pathways and networks among early growth traits. </w:t>
      </w:r>
      <w:r w:rsidRPr="007957A7">
        <w:rPr>
          <w:rFonts w:asciiTheme="majorHAnsi" w:hAnsiTheme="majorHAnsi" w:cs="Arial"/>
          <w:sz w:val="22"/>
          <w:szCs w:val="22"/>
        </w:rPr>
        <w:t>Age-AR associated</w:t>
      </w:r>
      <w:r>
        <w:rPr>
          <w:rFonts w:asciiTheme="majorHAnsi" w:hAnsiTheme="majorHAnsi" w:cs="Arial"/>
          <w:sz w:val="22"/>
          <w:szCs w:val="22"/>
        </w:rPr>
        <w:t xml:space="preserve"> </w:t>
      </w:r>
      <w:r w:rsidRPr="007957A7">
        <w:rPr>
          <w:rFonts w:asciiTheme="majorHAnsi" w:hAnsiTheme="majorHAnsi" w:cs="Arial"/>
          <w:sz w:val="22"/>
          <w:szCs w:val="22"/>
        </w:rPr>
        <w:t>regions are involved in the IGF-1 signaling pathway (false discovery rate (</w:t>
      </w:r>
      <w:r w:rsidRPr="007957A7">
        <w:rPr>
          <w:rFonts w:asciiTheme="majorHAnsi" w:hAnsiTheme="majorHAnsi" w:cs="Arial"/>
          <w:i/>
          <w:sz w:val="22"/>
          <w:szCs w:val="22"/>
        </w:rPr>
        <w:t xml:space="preserve">FDR) </w:t>
      </w:r>
      <w:r w:rsidRPr="007957A7">
        <w:rPr>
          <w:rFonts w:asciiTheme="majorHAnsi" w:hAnsiTheme="majorHAnsi" w:cs="Arial"/>
          <w:sz w:val="22"/>
          <w:szCs w:val="22"/>
        </w:rPr>
        <w:t xml:space="preserve">&lt; 0.05). The IGF-1 signaling pathway has a well-established role in </w:t>
      </w:r>
      <w:r w:rsidRPr="007957A7">
        <w:rPr>
          <w:rFonts w:asciiTheme="majorHAnsi" w:hAnsiTheme="majorHAnsi" w:cs="Arial"/>
          <w:color w:val="232323"/>
          <w:sz w:val="22"/>
          <w:szCs w:val="22"/>
        </w:rPr>
        <w:t xml:space="preserve">neonatal and pubertal growth </w:t>
      </w:r>
      <w:r w:rsidRPr="00517ED6">
        <w:rPr>
          <w:rFonts w:asciiTheme="majorHAnsi" w:hAnsiTheme="majorHAnsi" w:cs="Arial"/>
          <w:color w:val="232323"/>
          <w:sz w:val="22"/>
          <w:szCs w:val="22"/>
        </w:rPr>
        <w:fldChar w:fldCharType="begin">
          <w:fldData xml:space="preserve">PEVuZE5vdGU+PENpdGU+PEF1dGhvcj5MZVJvaXRoPC9BdXRob3I+PFllYXI+MjAwMzwvWWVhcj48
UmVjTnVtPjMyPC9SZWNOdW0+PERpc3BsYXlUZXh0PlsyMSwgMjJdPC9EaXNwbGF5VGV4dD48cmVj
b3JkPjxyZWMtbnVtYmVyPjMyPC9yZWMtbnVtYmVyPjxmb3JlaWduLWtleXM+PGtleSBhcHA9IkVO
IiBkYi1pZD0idHZ6c3h0c3Ixc3Qwdzhldjl4MXBwMnp2ZnoyMnhyOWFzNXZ2IiB0aW1lc3RhbXA9
IjE1MzIzMzk3NjEiPjMyPC9rZXk+PC9mb3JlaWduLWtleXM+PHJlZi10eXBlIG5hbWU9IkpvdXJu
YWwgQXJ0aWNsZSI+MTc8L3JlZi10eXBlPjxjb250cmlidXRvcnM+PGF1dGhvcnM+PGF1dGhvcj5M
ZVJvaXRoLCBELjwvYXV0aG9yPjxhdXRob3I+Um9iZXJ0cywgQy4gVC4sIEpyLjwvYXV0aG9yPjwv
YXV0aG9ycz48L2NvbnRyaWJ1dG9ycz48YXV0aC1hZGRyZXNzPkRpYWJldGVzIEJyYW5jaCwgUm9v
bSA4RDEyLCBCdWlsZGluZyAxMCwgTmF0aW9uYWwgSW5zdGl0dXRlcyBvZiBIZWFsdGggTVNDIDE3
NTgsIEJldGhlc2RhLCBNRCAyMDg5Mi0xNzU4LCBVU0EuIGRlcmVrQGhlbGl4Lm5paC5nb3Y8L2F1
dGgtYWRkcmVzcz48dGl0bGVzPjx0aXRsZT5UaGUgaW5zdWxpbi1saWtlIGdyb3d0aCBmYWN0b3Ig
c3lzdGVtIGFuZCBjYW5jZXI8L3RpdGxlPjxzZWNvbmRhcnktdGl0bGU+Q2FuY2VyIExldHQ8L3Nl
Y29uZGFyeS10aXRsZT48YWx0LXRpdGxlPkNhbmNlciBsZXR0ZXJzPC9hbHQtdGl0bGU+PC90aXRs
ZXM+PHBlcmlvZGljYWw+PGZ1bGwtdGl0bGU+Q2FuY2VyIExldHQ8L2Z1bGwtdGl0bGU+PGFiYnIt
MT5DYW5jZXIgbGV0dGVyczwvYWJici0xPjwvcGVyaW9kaWNhbD48YWx0LXBlcmlvZGljYWw+PGZ1
bGwtdGl0bGU+Q2FuY2VyIExldHQ8L2Z1bGwtdGl0bGU+PGFiYnItMT5DYW5jZXIgbGV0dGVyczwv
YWJici0xPjwvYWx0LXBlcmlvZGljYWw+PHBhZ2VzPjEyNy0zNzwvcGFnZXM+PHZvbHVtZT4xOTU8
L3ZvbHVtZT48bnVtYmVyPjI8L251bWJlcj48a2V5d29yZHM+PGtleXdvcmQ+QW5pbWFsczwva2V5
d29yZD48a2V5d29yZD5BcG9wdG9zaXMvcGh5c2lvbG9neTwva2V5d29yZD48a2V5d29yZD5BdXRv
Y3JpbmUgQ29tbXVuaWNhdGlvbjwva2V5d29yZD48a2V5d29yZD5DZWxsIEFkaGVzaW9uL3BoeXNp
b2xvZ3k8L2tleXdvcmQ+PGtleXdvcmQ+Q2VsbCBNb3ZlbWVudC9waHlzaW9sb2d5PC9rZXl3b3Jk
PjxrZXl3b3JkPkNlbGwgVHJhbnNmb3JtYXRpb24sIE5lb3BsYXN0aWMvbWV0YWJvbGlzbTwva2V5
d29yZD48a2V5d29yZD5EaW1lcml6YXRpb248L2tleXdvcmQ+PGtleXdvcmQ+RW5lcmd5IE1ldGFi
b2xpc208L2tleXdvcmQ+PGtleXdvcmQ+RmVtYWxlPC9rZXl3b3JkPjxrZXl3b3JkPkh1bWFuczwv
a2V5d29yZD48a2V5d29yZD5JbnN1bGluLUxpa2UgR3Jvd3RoIEZhY3RvciBCaW5kaW5nIFByb3Rl
aW5zL2Jsb29kL3BoeXNpb2xvZ3k8L2tleXdvcmQ+PGtleXdvcmQ+SW5zdWxpbi1MaWtlIEdyb3d0
aCBGYWN0b3IgSS9jaGVtaXN0cnkvKnBoeXNpb2xvZ3k8L2tleXdvcmQ+PGtleXdvcmQ+SW5zdWxp
bi1MaWtlIEdyb3d0aCBGYWN0b3IgSUkvY2hlbWlzdHJ5LypwaHlzaW9sb2d5PC9rZXl3b3JkPjxr
ZXl3b3JkPk1hbGU8L2tleXdvcmQ+PGtleXdvcmQ+TWljZTwva2V5d29yZD48a2V5d29yZD5NaWNl
LCBUcmFuc2dlbmljPC9rZXl3b3JkPjxrZXl3b3JkPk5lb3BsYXNtIE1ldGFzdGFzaXM8L2tleXdv
cmQ+PGtleXdvcmQ+TmVvcGxhc20gUHJvdGVpbnMvcGh5c2lvbG9neTwva2V5d29yZD48a2V5d29y
ZD5OZW9wbGFzbXMvYmxvb2QvKmV0aW9sb2d5PC9rZXl3b3JkPjxrZXl3b3JkPlByb3RlaW4gTXVs
dGltZXJpemF0aW9uPC9rZXl3b3JkPjxrZXl3b3JkPlJlY2VwdG9yLCBJR0YgVHlwZSAxL3BoeXNp
b2xvZ3k8L2tleXdvcmQ+PGtleXdvcmQ+UmVjZXB0b3IsIElHRiBUeXBlIDIvcGh5c2lvbG9neTwv
a2V5d29yZD48a2V5d29yZD5SZWNlcHRvciwgSW5zdWxpbi9waHlzaW9sb2d5PC9rZXl3b3JkPjxr
ZXl3b3JkPlNpZ25hbCBUcmFuc2R1Y3Rpb248L2tleXdvcmQ+PGtleXdvcmQ+U3RydWN0dXJlLUFj
dGl2aXR5IFJlbGF0aW9uc2hpcDwva2V5d29yZD48L2tleXdvcmRzPjxkYXRlcz48eWVhcj4yMDAz
PC95ZWFyPjxwdWItZGF0ZXM+PGRhdGU+SnVuIDEwPC9kYXRlPjwvcHViLWRhdGVzPjwvZGF0ZXM+
PGlzYm4+MDMwNC0zODM1IChQcmludCkmI3hEOzAzMDQtMzgzNSAoTGlua2luZyk8L2lzYm4+PGFj
Y2Vzc2lvbi1udW0+MTI3Njc1MjA8L2FjY2Vzc2lvbi1udW0+PHVybHM+PHJlbGF0ZWQtdXJscz48
dXJsPmh0dHA6Ly93d3cubmNiaS5ubG0ubmloLmdvdi9wdWJtZWQvMTI3Njc1MjA8L3VybD48L3Jl
bGF0ZWQtdXJscz48L3VybHM+PC9yZWNvcmQ+PC9DaXRlPjxDaXRlPjxBdXRob3I+VmluY2VudDwv
QXV0aG9yPjxZZWFyPjIwMDI8L1llYXI+PFJlY051bT4zMzwvUmVjTnVtPjxyZWNvcmQ+PHJlYy1u
dW1iZXI+MzM8L3JlYy1udW1iZXI+PGZvcmVpZ24ta2V5cz48a2V5IGFwcD0iRU4iIGRiLWlkPSJ0
dnpzeHRzcjFzdDB3OGV2OXgxcHAyenZmejIyeHI5YXM1dnYiIHRpbWVzdGFtcD0iMTUzMjMzOTc2
MiI+MzM8L2tleT48L2ZvcmVpZ24ta2V5cz48cmVmLXR5cGUgbmFtZT0iSm91cm5hbCBBcnRpY2xl
Ij4xNzwvcmVmLXR5cGU+PGNvbnRyaWJ1dG9ycz48YXV0aG9ycz48YXV0aG9yPlZpbmNlbnQsIEEu
IE0uPC9hdXRob3I+PGF1dGhvcj5GZWxkbWFuLCBFLiBMLjwvYXV0aG9yPjwvYXV0aG9ycz48L2Nv
bnRyaWJ1dG9ycz48YXV0aC1hZGRyZXNzPkRlcGFydG1lbnQgb2YgTmV1cm9sb2d5LCBVbml2ZXJz
aXR5IG9mIE1pY2hpZ2FuLCBSb29tIDQ0MTQgS3Jlc2dlIElJSSwgMjAwIFppbmEgUGl0Y2hlciBQ
bGFjZSwgQW5uIEFyYm9yLCBNSSA0ODEwOSwgVVNBLiBhbmRyZWF2QHVtaWNoLmVkdTwvYXV0aC1h
ZGRyZXNzPjx0aXRsZXM+PHRpdGxlPkNvbnRyb2wgb2YgY2VsbCBzdXJ2aXZhbCBieSBJR0Ygc2ln
bmFsaW5nIHBhdGh3YXlzPC90aXRsZT48c2Vjb25kYXJ5LXRpdGxlPkdyb3d0aCBIb3JtIElHRiBS
ZXM8L3NlY29uZGFyeS10aXRsZT48YWx0LXRpdGxlPkdyb3d0aCBob3Jtb25lICZhbXA7IElHRiBy
ZXNlYXJjaCA6IG9mZmljaWFsIGpvdXJuYWwgb2YgdGhlIEdyb3d0aCBIb3Jtb25lIFJlc2VhcmNo
IFNvY2lldHkgYW5kIHRoZSBJbnRlcm5hdGlvbmFsIElHRiBSZXNlYXJjaCBTb2NpZXR5PC9hbHQt
dGl0bGU+PC90aXRsZXM+PHBlcmlvZGljYWw+PGZ1bGwtdGl0bGU+R3Jvd3RoIEhvcm0gSUdGIFJl
czwvZnVsbC10aXRsZT48YWJici0xPkdyb3d0aCBob3Jtb25lICZhbXA7IElHRiByZXNlYXJjaCA6
IG9mZmljaWFsIGpvdXJuYWwgb2YgdGhlIEdyb3d0aCBIb3Jtb25lIFJlc2VhcmNoIFNvY2lldHkg
YW5kIHRoZSBJbnRlcm5hdGlvbmFsIElHRiBSZXNlYXJjaCBTb2NpZXR5PC9hYmJyLTE+PC9wZXJp
b2RpY2FsPjxhbHQtcGVyaW9kaWNhbD48ZnVsbC10aXRsZT5Hcm93dGggSG9ybSBJR0YgUmVzPC9m
dWxsLXRpdGxlPjxhYmJyLTE+R3Jvd3RoIGhvcm1vbmUgJmFtcDsgSUdGIHJlc2VhcmNoIDogb2Zm
aWNpYWwgam91cm5hbCBvZiB0aGUgR3Jvd3RoIEhvcm1vbmUgUmVzZWFyY2ggU29jaWV0eSBhbmQg
dGhlIEludGVybmF0aW9uYWwgSUdGIFJlc2VhcmNoIFNvY2lldHk8L2FiYnItMT48L2FsdC1wZXJp
b2RpY2FsPjxwYWdlcz4xOTMtNzwvcGFnZXM+PHZvbHVtZT4xMjwvdm9sdW1lPjxudW1iZXI+NDwv
bnVtYmVyPjxrZXl3b3Jkcz48a2V5d29yZD5BbmltYWxzPC9rZXl3b3JkPjxrZXl3b3JkPkFwb3B0
b3Npcy8qcGh5c2lvbG9neTwva2V5d29yZD48a2V5d29yZD5DYWxjaXVtIFNpZ25hbGluZzwva2V5
d29yZD48a2V5d29yZD5DZWxsIFN1cnZpdmFsL3BoeXNpb2xvZ3k8L2tleXdvcmQ+PGtleXdvcmQ+
SHVtYW5zPC9rZXl3b3JkPjxrZXl3b3JkPkluc3VsaW4tTGlrZSBHcm93dGggRmFjdG9yIEkvbWV0
YWJvbGlzbTwva2V5d29yZD48a2V5d29yZD5JbnN1bGluLUxpa2UgR3Jvd3RoIEZhY3RvciBJSS9t
ZXRhYm9saXNtPC9rZXl3b3JkPjxrZXl3b3JkPk1pdG9nZW4tQWN0aXZhdGVkIFByb3RlaW4gS2lu
YXNlcy9tZXRhYm9saXNtPC9rZXl3b3JkPjxrZXl3b3JkPipQcm90ZWluLVNlcmluZS1UaHJlb25p
bmUgS2luYXNlczwva2V5d29yZD48a2V5d29yZD5Qcm90by1PbmNvZ2VuZSBQcm90ZWlucy9tZXRh
Ym9saXNtPC9rZXl3b3JkPjxrZXl3b3JkPlByb3RvLU9uY29nZW5lIFByb3RlaW5zIGMtYWt0PC9r
ZXl3b3JkPjxrZXl3b3JkPlJlY2VwdG9yLCBJR0YgVHlwZSAxL2NoZW1pc3RyeS8qbWV0YWJvbGlz
bTwva2V5d29yZD48a2V5d29yZD5TaWduYWwgVHJhbnNkdWN0aW9uPC9rZXl3b3JkPjxrZXl3b3Jk
PlNvbWF0b21lZGlucy8qbWV0YWJvbGlzbTwva2V5d29yZD48L2tleXdvcmRzPjxkYXRlcz48eWVh
cj4yMDAyPC95ZWFyPjxwdWItZGF0ZXM+PGRhdGU+QXVnPC9kYXRlPjwvcHViLWRhdGVzPjwvZGF0
ZXM+PGlzYm4+MTA5Ni02Mzc0IChQcmludCkmI3hEOzEwOTYtNjM3NCAoTGlua2luZyk8L2lzYm4+
PGFjY2Vzc2lvbi1udW0+MTIxNzU2NTE8L2FjY2Vzc2lvbi1udW0+PHVybHM+PHJlbGF0ZWQtdXJs
cz48dXJsPmh0dHA6Ly93d3cubmNiaS5ubG0ubmloLmdvdi9wdWJtZWQvMTIxNzU2NTE8L3VybD48
L3JlbGF0ZWQtdXJscz48L3VybHM+PC9yZWNvcmQ+PC9DaXRlPjwvRW5kTm90ZT5=
</w:fldData>
        </w:fldChar>
      </w:r>
      <w:r w:rsidR="004935A2">
        <w:rPr>
          <w:rFonts w:asciiTheme="majorHAnsi" w:hAnsiTheme="majorHAnsi" w:cs="Arial"/>
          <w:color w:val="232323"/>
          <w:sz w:val="22"/>
          <w:szCs w:val="22"/>
        </w:rPr>
        <w:instrText xml:space="preserve"> ADDIN EN.CITE </w:instrText>
      </w:r>
      <w:r w:rsidR="004935A2">
        <w:rPr>
          <w:rFonts w:asciiTheme="majorHAnsi" w:hAnsiTheme="majorHAnsi" w:cs="Arial"/>
          <w:color w:val="232323"/>
          <w:sz w:val="22"/>
          <w:szCs w:val="22"/>
        </w:rPr>
        <w:fldChar w:fldCharType="begin">
          <w:fldData xml:space="preserve">PEVuZE5vdGU+PENpdGU+PEF1dGhvcj5MZVJvaXRoPC9BdXRob3I+PFllYXI+MjAwMzwvWWVhcj48
UmVjTnVtPjMyPC9SZWNOdW0+PERpc3BsYXlUZXh0PlsyMSwgMjJdPC9EaXNwbGF5VGV4dD48cmVj
b3JkPjxyZWMtbnVtYmVyPjMyPC9yZWMtbnVtYmVyPjxmb3JlaWduLWtleXM+PGtleSBhcHA9IkVO
IiBkYi1pZD0idHZ6c3h0c3Ixc3Qwdzhldjl4MXBwMnp2ZnoyMnhyOWFzNXZ2IiB0aW1lc3RhbXA9
IjE1MzIzMzk3NjEiPjMyPC9rZXk+PC9mb3JlaWduLWtleXM+PHJlZi10eXBlIG5hbWU9IkpvdXJu
YWwgQXJ0aWNsZSI+MTc8L3JlZi10eXBlPjxjb250cmlidXRvcnM+PGF1dGhvcnM+PGF1dGhvcj5M
ZVJvaXRoLCBELjwvYXV0aG9yPjxhdXRob3I+Um9iZXJ0cywgQy4gVC4sIEpyLjwvYXV0aG9yPjwv
YXV0aG9ycz48L2NvbnRyaWJ1dG9ycz48YXV0aC1hZGRyZXNzPkRpYWJldGVzIEJyYW5jaCwgUm9v
bSA4RDEyLCBCdWlsZGluZyAxMCwgTmF0aW9uYWwgSW5zdGl0dXRlcyBvZiBIZWFsdGggTVNDIDE3
NTgsIEJldGhlc2RhLCBNRCAyMDg5Mi0xNzU4LCBVU0EuIGRlcmVrQGhlbGl4Lm5paC5nb3Y8L2F1
dGgtYWRkcmVzcz48dGl0bGVzPjx0aXRsZT5UaGUgaW5zdWxpbi1saWtlIGdyb3d0aCBmYWN0b3Ig
c3lzdGVtIGFuZCBjYW5jZXI8L3RpdGxlPjxzZWNvbmRhcnktdGl0bGU+Q2FuY2VyIExldHQ8L3Nl
Y29uZGFyeS10aXRsZT48YWx0LXRpdGxlPkNhbmNlciBsZXR0ZXJzPC9hbHQtdGl0bGU+PC90aXRs
ZXM+PHBlcmlvZGljYWw+PGZ1bGwtdGl0bGU+Q2FuY2VyIExldHQ8L2Z1bGwtdGl0bGU+PGFiYnIt
MT5DYW5jZXIgbGV0dGVyczwvYWJici0xPjwvcGVyaW9kaWNhbD48YWx0LXBlcmlvZGljYWw+PGZ1
bGwtdGl0bGU+Q2FuY2VyIExldHQ8L2Z1bGwtdGl0bGU+PGFiYnItMT5DYW5jZXIgbGV0dGVyczwv
YWJici0xPjwvYWx0LXBlcmlvZGljYWw+PHBhZ2VzPjEyNy0zNzwvcGFnZXM+PHZvbHVtZT4xOTU8
L3ZvbHVtZT48bnVtYmVyPjI8L251bWJlcj48a2V5d29yZHM+PGtleXdvcmQ+QW5pbWFsczwva2V5
d29yZD48a2V5d29yZD5BcG9wdG9zaXMvcGh5c2lvbG9neTwva2V5d29yZD48a2V5d29yZD5BdXRv
Y3JpbmUgQ29tbXVuaWNhdGlvbjwva2V5d29yZD48a2V5d29yZD5DZWxsIEFkaGVzaW9uL3BoeXNp
b2xvZ3k8L2tleXdvcmQ+PGtleXdvcmQ+Q2VsbCBNb3ZlbWVudC9waHlzaW9sb2d5PC9rZXl3b3Jk
PjxrZXl3b3JkPkNlbGwgVHJhbnNmb3JtYXRpb24sIE5lb3BsYXN0aWMvbWV0YWJvbGlzbTwva2V5
d29yZD48a2V5d29yZD5EaW1lcml6YXRpb248L2tleXdvcmQ+PGtleXdvcmQ+RW5lcmd5IE1ldGFi
b2xpc208L2tleXdvcmQ+PGtleXdvcmQ+RmVtYWxlPC9rZXl3b3JkPjxrZXl3b3JkPkh1bWFuczwv
a2V5d29yZD48a2V5d29yZD5JbnN1bGluLUxpa2UgR3Jvd3RoIEZhY3RvciBCaW5kaW5nIFByb3Rl
aW5zL2Jsb29kL3BoeXNpb2xvZ3k8L2tleXdvcmQ+PGtleXdvcmQ+SW5zdWxpbi1MaWtlIEdyb3d0
aCBGYWN0b3IgSS9jaGVtaXN0cnkvKnBoeXNpb2xvZ3k8L2tleXdvcmQ+PGtleXdvcmQ+SW5zdWxp
bi1MaWtlIEdyb3d0aCBGYWN0b3IgSUkvY2hlbWlzdHJ5LypwaHlzaW9sb2d5PC9rZXl3b3JkPjxr
ZXl3b3JkPk1hbGU8L2tleXdvcmQ+PGtleXdvcmQ+TWljZTwva2V5d29yZD48a2V5d29yZD5NaWNl
LCBUcmFuc2dlbmljPC9rZXl3b3JkPjxrZXl3b3JkPk5lb3BsYXNtIE1ldGFzdGFzaXM8L2tleXdv
cmQ+PGtleXdvcmQ+TmVvcGxhc20gUHJvdGVpbnMvcGh5c2lvbG9neTwva2V5d29yZD48a2V5d29y
ZD5OZW9wbGFzbXMvYmxvb2QvKmV0aW9sb2d5PC9rZXl3b3JkPjxrZXl3b3JkPlByb3RlaW4gTXVs
dGltZXJpemF0aW9uPC9rZXl3b3JkPjxrZXl3b3JkPlJlY2VwdG9yLCBJR0YgVHlwZSAxL3BoeXNp
b2xvZ3k8L2tleXdvcmQ+PGtleXdvcmQ+UmVjZXB0b3IsIElHRiBUeXBlIDIvcGh5c2lvbG9neTwv
a2V5d29yZD48a2V5d29yZD5SZWNlcHRvciwgSW5zdWxpbi9waHlzaW9sb2d5PC9rZXl3b3JkPjxr
ZXl3b3JkPlNpZ25hbCBUcmFuc2R1Y3Rpb248L2tleXdvcmQ+PGtleXdvcmQ+U3RydWN0dXJlLUFj
dGl2aXR5IFJlbGF0aW9uc2hpcDwva2V5d29yZD48L2tleXdvcmRzPjxkYXRlcz48eWVhcj4yMDAz
PC95ZWFyPjxwdWItZGF0ZXM+PGRhdGU+SnVuIDEwPC9kYXRlPjwvcHViLWRhdGVzPjwvZGF0ZXM+
PGlzYm4+MDMwNC0zODM1IChQcmludCkmI3hEOzAzMDQtMzgzNSAoTGlua2luZyk8L2lzYm4+PGFj
Y2Vzc2lvbi1udW0+MTI3Njc1MjA8L2FjY2Vzc2lvbi1udW0+PHVybHM+PHJlbGF0ZWQtdXJscz48
dXJsPmh0dHA6Ly93d3cubmNiaS5ubG0ubmloLmdvdi9wdWJtZWQvMTI3Njc1MjA8L3VybD48L3Jl
bGF0ZWQtdXJscz48L3VybHM+PC9yZWNvcmQ+PC9DaXRlPjxDaXRlPjxBdXRob3I+VmluY2VudDwv
QXV0aG9yPjxZZWFyPjIwMDI8L1llYXI+PFJlY051bT4zMzwvUmVjTnVtPjxyZWNvcmQ+PHJlYy1u
dW1iZXI+MzM8L3JlYy1udW1iZXI+PGZvcmVpZ24ta2V5cz48a2V5IGFwcD0iRU4iIGRiLWlkPSJ0
dnpzeHRzcjFzdDB3OGV2OXgxcHAyenZmejIyeHI5YXM1dnYiIHRpbWVzdGFtcD0iMTUzMjMzOTc2
MiI+MzM8L2tleT48L2ZvcmVpZ24ta2V5cz48cmVmLXR5cGUgbmFtZT0iSm91cm5hbCBBcnRpY2xl
Ij4xNzwvcmVmLXR5cGU+PGNvbnRyaWJ1dG9ycz48YXV0aG9ycz48YXV0aG9yPlZpbmNlbnQsIEEu
IE0uPC9hdXRob3I+PGF1dGhvcj5GZWxkbWFuLCBFLiBMLjwvYXV0aG9yPjwvYXV0aG9ycz48L2Nv
bnRyaWJ1dG9ycz48YXV0aC1hZGRyZXNzPkRlcGFydG1lbnQgb2YgTmV1cm9sb2d5LCBVbml2ZXJz
aXR5IG9mIE1pY2hpZ2FuLCBSb29tIDQ0MTQgS3Jlc2dlIElJSSwgMjAwIFppbmEgUGl0Y2hlciBQ
bGFjZSwgQW5uIEFyYm9yLCBNSSA0ODEwOSwgVVNBLiBhbmRyZWF2QHVtaWNoLmVkdTwvYXV0aC1h
ZGRyZXNzPjx0aXRsZXM+PHRpdGxlPkNvbnRyb2wgb2YgY2VsbCBzdXJ2aXZhbCBieSBJR0Ygc2ln
bmFsaW5nIHBhdGh3YXlzPC90aXRsZT48c2Vjb25kYXJ5LXRpdGxlPkdyb3d0aCBIb3JtIElHRiBS
ZXM8L3NlY29uZGFyeS10aXRsZT48YWx0LXRpdGxlPkdyb3d0aCBob3Jtb25lICZhbXA7IElHRiBy
ZXNlYXJjaCA6IG9mZmljaWFsIGpvdXJuYWwgb2YgdGhlIEdyb3d0aCBIb3Jtb25lIFJlc2VhcmNo
IFNvY2lldHkgYW5kIHRoZSBJbnRlcm5hdGlvbmFsIElHRiBSZXNlYXJjaCBTb2NpZXR5PC9hbHQt
dGl0bGU+PC90aXRsZXM+PHBlcmlvZGljYWw+PGZ1bGwtdGl0bGU+R3Jvd3RoIEhvcm0gSUdGIFJl
czwvZnVsbC10aXRsZT48YWJici0xPkdyb3d0aCBob3Jtb25lICZhbXA7IElHRiByZXNlYXJjaCA6
IG9mZmljaWFsIGpvdXJuYWwgb2YgdGhlIEdyb3d0aCBIb3Jtb25lIFJlc2VhcmNoIFNvY2lldHkg
YW5kIHRoZSBJbnRlcm5hdGlvbmFsIElHRiBSZXNlYXJjaCBTb2NpZXR5PC9hYmJyLTE+PC9wZXJp
b2RpY2FsPjxhbHQtcGVyaW9kaWNhbD48ZnVsbC10aXRsZT5Hcm93dGggSG9ybSBJR0YgUmVzPC9m
dWxsLXRpdGxlPjxhYmJyLTE+R3Jvd3RoIGhvcm1vbmUgJmFtcDsgSUdGIHJlc2VhcmNoIDogb2Zm
aWNpYWwgam91cm5hbCBvZiB0aGUgR3Jvd3RoIEhvcm1vbmUgUmVzZWFyY2ggU29jaWV0eSBhbmQg
dGhlIEludGVybmF0aW9uYWwgSUdGIFJlc2VhcmNoIFNvY2lldHk8L2FiYnItMT48L2FsdC1wZXJp
b2RpY2FsPjxwYWdlcz4xOTMtNzwvcGFnZXM+PHZvbHVtZT4xMjwvdm9sdW1lPjxudW1iZXI+NDwv
bnVtYmVyPjxrZXl3b3Jkcz48a2V5d29yZD5BbmltYWxzPC9rZXl3b3JkPjxrZXl3b3JkPkFwb3B0
b3Npcy8qcGh5c2lvbG9neTwva2V5d29yZD48a2V5d29yZD5DYWxjaXVtIFNpZ25hbGluZzwva2V5
d29yZD48a2V5d29yZD5DZWxsIFN1cnZpdmFsL3BoeXNpb2xvZ3k8L2tleXdvcmQ+PGtleXdvcmQ+
SHVtYW5zPC9rZXl3b3JkPjxrZXl3b3JkPkluc3VsaW4tTGlrZSBHcm93dGggRmFjdG9yIEkvbWV0
YWJvbGlzbTwva2V5d29yZD48a2V5d29yZD5JbnN1bGluLUxpa2UgR3Jvd3RoIEZhY3RvciBJSS9t
ZXRhYm9saXNtPC9rZXl3b3JkPjxrZXl3b3JkPk1pdG9nZW4tQWN0aXZhdGVkIFByb3RlaW4gS2lu
YXNlcy9tZXRhYm9saXNtPC9rZXl3b3JkPjxrZXl3b3JkPipQcm90ZWluLVNlcmluZS1UaHJlb25p
bmUgS2luYXNlczwva2V5d29yZD48a2V5d29yZD5Qcm90by1PbmNvZ2VuZSBQcm90ZWlucy9tZXRh
Ym9saXNtPC9rZXl3b3JkPjxrZXl3b3JkPlByb3RvLU9uY29nZW5lIFByb3RlaW5zIGMtYWt0PC9r
ZXl3b3JkPjxrZXl3b3JkPlJlY2VwdG9yLCBJR0YgVHlwZSAxL2NoZW1pc3RyeS8qbWV0YWJvbGlz
bTwva2V5d29yZD48a2V5d29yZD5TaWduYWwgVHJhbnNkdWN0aW9uPC9rZXl3b3JkPjxrZXl3b3Jk
PlNvbWF0b21lZGlucy8qbWV0YWJvbGlzbTwva2V5d29yZD48L2tleXdvcmRzPjxkYXRlcz48eWVh
cj4yMDAyPC95ZWFyPjxwdWItZGF0ZXM+PGRhdGU+QXVnPC9kYXRlPjwvcHViLWRhdGVzPjwvZGF0
ZXM+PGlzYm4+MTA5Ni02Mzc0IChQcmludCkmI3hEOzEwOTYtNjM3NCAoTGlua2luZyk8L2lzYm4+
PGFjY2Vzc2lvbi1udW0+MTIxNzU2NTE8L2FjY2Vzc2lvbi1udW0+PHVybHM+PHJlbGF0ZWQtdXJs
cz48dXJsPmh0dHA6Ly93d3cubmNiaS5ubG0ubmloLmdvdi9wdWJtZWQvMTIxNzU2NTE8L3VybD48
L3JlbGF0ZWQtdXJscz48L3VybHM+PC9yZWNvcmQ+PC9DaXRlPjwvRW5kTm90ZT5=
</w:fldData>
        </w:fldChar>
      </w:r>
      <w:r w:rsidR="004935A2">
        <w:rPr>
          <w:rFonts w:asciiTheme="majorHAnsi" w:hAnsiTheme="majorHAnsi" w:cs="Arial"/>
          <w:color w:val="232323"/>
          <w:sz w:val="22"/>
          <w:szCs w:val="22"/>
        </w:rPr>
        <w:instrText xml:space="preserve"> ADDIN EN.CITE.DATA </w:instrText>
      </w:r>
      <w:r w:rsidR="004935A2">
        <w:rPr>
          <w:rFonts w:asciiTheme="majorHAnsi" w:hAnsiTheme="majorHAnsi" w:cs="Arial"/>
          <w:color w:val="232323"/>
          <w:sz w:val="22"/>
          <w:szCs w:val="22"/>
        </w:rPr>
      </w:r>
      <w:r w:rsidR="004935A2">
        <w:rPr>
          <w:rFonts w:asciiTheme="majorHAnsi" w:hAnsiTheme="majorHAnsi" w:cs="Arial"/>
          <w:color w:val="232323"/>
          <w:sz w:val="22"/>
          <w:szCs w:val="22"/>
        </w:rPr>
        <w:fldChar w:fldCharType="end"/>
      </w:r>
      <w:r w:rsidRPr="00517ED6">
        <w:rPr>
          <w:rFonts w:asciiTheme="majorHAnsi" w:hAnsiTheme="majorHAnsi" w:cs="Arial"/>
          <w:color w:val="232323"/>
          <w:sz w:val="22"/>
          <w:szCs w:val="22"/>
        </w:rPr>
      </w:r>
      <w:r w:rsidRPr="00517ED6">
        <w:rPr>
          <w:rFonts w:asciiTheme="majorHAnsi" w:hAnsiTheme="majorHAnsi" w:cs="Arial"/>
          <w:color w:val="232323"/>
          <w:sz w:val="22"/>
          <w:szCs w:val="22"/>
        </w:rPr>
        <w:fldChar w:fldCharType="separate"/>
      </w:r>
      <w:r w:rsidR="004935A2">
        <w:rPr>
          <w:rFonts w:asciiTheme="majorHAnsi" w:hAnsiTheme="majorHAnsi" w:cs="Arial"/>
          <w:noProof/>
          <w:color w:val="232323"/>
          <w:sz w:val="22"/>
          <w:szCs w:val="22"/>
        </w:rPr>
        <w:t>[</w:t>
      </w:r>
      <w:hyperlink w:anchor="_ENREF_21" w:tooltip="LeRoith, 2003 #32" w:history="1">
        <w:r w:rsidR="009C72D5">
          <w:rPr>
            <w:rFonts w:asciiTheme="majorHAnsi" w:hAnsiTheme="majorHAnsi" w:cs="Arial"/>
            <w:noProof/>
            <w:color w:val="232323"/>
            <w:sz w:val="22"/>
            <w:szCs w:val="22"/>
          </w:rPr>
          <w:t>21</w:t>
        </w:r>
      </w:hyperlink>
      <w:r w:rsidR="004935A2">
        <w:rPr>
          <w:rFonts w:asciiTheme="majorHAnsi" w:hAnsiTheme="majorHAnsi" w:cs="Arial"/>
          <w:noProof/>
          <w:color w:val="232323"/>
          <w:sz w:val="22"/>
          <w:szCs w:val="22"/>
        </w:rPr>
        <w:t xml:space="preserve">, </w:t>
      </w:r>
      <w:hyperlink w:anchor="_ENREF_22" w:tooltip="Vincent, 2002 #33" w:history="1">
        <w:r w:rsidR="009C72D5">
          <w:rPr>
            <w:rFonts w:asciiTheme="majorHAnsi" w:hAnsiTheme="majorHAnsi" w:cs="Arial"/>
            <w:noProof/>
            <w:color w:val="232323"/>
            <w:sz w:val="22"/>
            <w:szCs w:val="22"/>
          </w:rPr>
          <w:t>22</w:t>
        </w:r>
      </w:hyperlink>
      <w:r w:rsidR="004935A2">
        <w:rPr>
          <w:rFonts w:asciiTheme="majorHAnsi" w:hAnsiTheme="majorHAnsi" w:cs="Arial"/>
          <w:noProof/>
          <w:color w:val="232323"/>
          <w:sz w:val="22"/>
          <w:szCs w:val="22"/>
        </w:rPr>
        <w:t>]</w:t>
      </w:r>
      <w:r w:rsidRPr="00517ED6">
        <w:rPr>
          <w:rFonts w:asciiTheme="majorHAnsi" w:hAnsiTheme="majorHAnsi" w:cs="Arial"/>
          <w:color w:val="232323"/>
          <w:sz w:val="22"/>
          <w:szCs w:val="22"/>
        </w:rPr>
        <w:fldChar w:fldCharType="end"/>
      </w:r>
      <w:r w:rsidRPr="007957A7">
        <w:rPr>
          <w:rFonts w:asciiTheme="majorHAnsi" w:hAnsiTheme="majorHAnsi" w:cs="Arial"/>
          <w:color w:val="232323"/>
          <w:sz w:val="22"/>
          <w:szCs w:val="22"/>
        </w:rPr>
        <w:t xml:space="preserve"> and in the regulation of energy metabolism</w:t>
      </w:r>
      <w:r w:rsidR="001F4E99">
        <w:rPr>
          <w:rFonts w:asciiTheme="majorHAnsi" w:hAnsiTheme="majorHAnsi" w:cs="Arial"/>
          <w:color w:val="232323"/>
          <w:sz w:val="22"/>
          <w:szCs w:val="22"/>
        </w:rPr>
        <w:t>,</w:t>
      </w:r>
      <w:r w:rsidRPr="007957A7">
        <w:rPr>
          <w:rFonts w:asciiTheme="majorHAnsi" w:hAnsiTheme="majorHAnsi" w:cs="Arial"/>
          <w:color w:val="232323"/>
          <w:sz w:val="22"/>
          <w:szCs w:val="22"/>
        </w:rPr>
        <w:t xml:space="preserve"> through the activation of PI3K/AKT pathway via either the insulin</w:t>
      </w:r>
      <w:r w:rsidR="001F4E99">
        <w:rPr>
          <w:rFonts w:asciiTheme="majorHAnsi" w:hAnsiTheme="majorHAnsi" w:cs="Arial"/>
          <w:color w:val="232323"/>
          <w:sz w:val="22"/>
          <w:szCs w:val="22"/>
        </w:rPr>
        <w:t>-</w:t>
      </w:r>
      <w:r w:rsidRPr="007957A7">
        <w:rPr>
          <w:rFonts w:asciiTheme="majorHAnsi" w:hAnsiTheme="majorHAnsi" w:cs="Arial"/>
          <w:color w:val="232323"/>
          <w:sz w:val="22"/>
          <w:szCs w:val="22"/>
        </w:rPr>
        <w:t xml:space="preserve"> or the IGF-1 receptor</w:t>
      </w:r>
      <w:r w:rsidR="00DF3AC8">
        <w:rPr>
          <w:rFonts w:asciiTheme="majorHAnsi" w:hAnsiTheme="majorHAnsi" w:cs="Arial"/>
          <w:color w:val="232323"/>
          <w:sz w:val="22"/>
          <w:szCs w:val="22"/>
        </w:rPr>
        <w:t>s</w:t>
      </w:r>
      <w:r w:rsidRPr="007957A7">
        <w:rPr>
          <w:rFonts w:asciiTheme="majorHAnsi" w:hAnsiTheme="majorHAnsi" w:cs="Arial"/>
          <w:color w:val="232323"/>
          <w:sz w:val="22"/>
          <w:szCs w:val="22"/>
        </w:rPr>
        <w:t xml:space="preserve"> </w:t>
      </w:r>
      <w:r w:rsidRPr="00517ED6">
        <w:rPr>
          <w:rFonts w:asciiTheme="majorHAnsi" w:hAnsiTheme="majorHAnsi" w:cs="Arial"/>
          <w:color w:val="232323"/>
          <w:sz w:val="22"/>
          <w:szCs w:val="22"/>
        </w:rPr>
        <w:fldChar w:fldCharType="begin">
          <w:fldData xml:space="preserve">PEVuZE5vdGU+PENpdGU+PEF1dGhvcj5TaWRkbGU8L0F1dGhvcj48WWVhcj4yMDExPC9ZZWFyPjxS
ZWNOdW0+MzQ8L1JlY051bT48RGlzcGxheVRleHQ+WzIzXTwvRGlzcGxheVRleHQ+PHJlY29yZD48
cmVjLW51bWJlcj4zNDwvcmVjLW51bWJlcj48Zm9yZWlnbi1rZXlzPjxrZXkgYXBwPSJFTiIgZGIt
aWQ9InR2enN4dHNyMXN0MHc4ZXY5eDFwcDJ6dmZ6MjJ4cjlhczV2diIgdGltZXN0YW1wPSIxNTMy
MzM5NzYyIj4zNDwva2V5PjwvZm9yZWlnbi1rZXlzPjxyZWYtdHlwZSBuYW1lPSJKb3VybmFsIEFy
dGljbGUiPjE3PC9yZWYtdHlwZT48Y29udHJpYnV0b3JzPjxhdXRob3JzPjxhdXRob3I+U2lkZGxl
LCBLLjwvYXV0aG9yPjwvYXV0aG9ycz48L2NvbnRyaWJ1dG9ycz48YXV0aC1hZGRyZXNzPkRlcGFy
dG1lbnQgb2YgQ2xpbmljYWwgQmlvY2hlbWlzdHJ5LCBJbnN0aXR1dGUgb2YgTWV0YWJvbGljIFNj
aWVuY2UsIEFkZGVuYnJvb2tlJmFwb3M7cyBIb3NwaXRhbCwgVW5pdmVyc2l0eSBvZiBDYW1icmlk
Z2UgTWV0YWJvbGljIFJlc2VhcmNoIExhYm9yYXRvcmllcywgQ2FtYnJpZGdlIENCMiAwUVEsIFVL
LiBrczE0QG1vbGUuYmlvLmNhbS5hYy51azwvYXV0aC1hZGRyZXNzPjx0aXRsZXM+PHRpdGxlPlNp
Z25hbGxpbmcgYnkgaW5zdWxpbiBhbmQgSUdGIHJlY2VwdG9yczogc3VwcG9ydGluZyBhY3RzIGFu
ZCBuZXcgcGxheWVyczwvdGl0bGU+PHNlY29uZGFyeS10aXRsZT5KIE1vbCBFbmRvY3Jpbm9sPC9z
ZWNvbmRhcnktdGl0bGU+PGFsdC10aXRsZT5Kb3VybmFsIG9mIG1vbGVjdWxhciBlbmRvY3Jpbm9s
b2d5PC9hbHQtdGl0bGU+PC90aXRsZXM+PHBlcmlvZGljYWw+PGZ1bGwtdGl0bGU+SiBNb2wgRW5k
b2NyaW5vbDwvZnVsbC10aXRsZT48YWJici0xPkpvdXJuYWwgb2YgbW9sZWN1bGFyIGVuZG9jcmlu
b2xvZ3k8L2FiYnItMT48L3BlcmlvZGljYWw+PGFsdC1wZXJpb2RpY2FsPjxmdWxsLXRpdGxlPkog
TW9sIEVuZG9jcmlub2w8L2Z1bGwtdGl0bGU+PGFiYnItMT5Kb3VybmFsIG9mIG1vbGVjdWxhciBl
bmRvY3Jpbm9sb2d5PC9hYmJyLTE+PC9hbHQtcGVyaW9kaWNhbD48cGFnZXM+UjEtMTA8L3BhZ2Vz
Pjx2b2x1bWU+NDc8L3ZvbHVtZT48bnVtYmVyPjE8L251bWJlcj48a2V5d29yZHM+PGtleXdvcmQ+
QW5pbWFsczwva2V5d29yZD48a2V5d29yZD5HbHVjb3NlL21ldGFib2xpc208L2tleXdvcmQ+PGtl
eXdvcmQ+SHVtYW5zPC9rZXl3b3JkPjxrZXl3b3JkPkluc3VsaW4vKm1ldGFib2xpc208L2tleXdv
cmQ+PGtleXdvcmQ+SW50cmFjZWxsdWxhciBTaWduYWxpbmcgUGVwdGlkZXMgYW5kIFByb3RlaW5z
L21ldGFib2xpc208L2tleXdvcmQ+PGtleXdvcmQ+TWl0b2dlbi1BY3RpdmF0ZWQgUHJvdGVpbiBL
aW5hc2VzL21ldGFib2xpc208L2tleXdvcmQ+PGtleXdvcmQ+UGhvc3BoYXRpZHlsaW5vc2l0b2wg
My1LaW5hc2VzL21ldGFib2xpc208L2tleXdvcmQ+PGtleXdvcmQ+UGhvc3Bob3J5bGF0aW9uPC9r
ZXl3b3JkPjxrZXl3b3JkPlByb3RlaW4gQ29uZm9ybWF0aW9uPC9rZXl3b3JkPjxrZXl3b3JkPlBy
b3RlaW4gVHJhbnNwb3J0PC9rZXl3b3JkPjxrZXl3b3JkPlByb3RvLU9uY29nZW5lIFByb3RlaW5z
IGMtYWt0L21ldGFib2xpc208L2tleXdvcmQ+PGtleXdvcmQ+UHJvdG8tT25jb2dlbmUgUHJvdGVp
bnMgcDIxKHJhcykvbWV0YWJvbGlzbTwva2V5d29yZD48a2V5d29yZD5SZWNlcHRvciwgSW5zdWxp
bi9jaGVtaXN0cnkvbWV0YWJvbGlzbTwva2V5d29yZD48a2V5d29yZD5SZWNlcHRvcnMsIFNvbWF0
b21lZGluLyptZXRhYm9saXNtPC9rZXl3b3JkPjxrZXl3b3JkPlNpZ25hbCBUcmFuc2R1Y3Rpb248
L2tleXdvcmQ+PC9rZXl3b3Jkcz48ZGF0ZXM+PHllYXI+MjAxMTwveWVhcj48cHViLWRhdGVzPjxk
YXRlPkF1ZzwvZGF0ZT48L3B1Yi1kYXRlcz48L2RhdGVzPjxpc2JuPjE0NzktNjgxMyAoRWxlY3Ry
b25pYykmI3hEOzA5NTItNTA0MSAoTGlua2luZyk8L2lzYm4+PGFjY2Vzc2lvbi1udW0+MjE0OTg1
MjI8L2FjY2Vzc2lvbi1udW0+PHVybHM+PHJlbGF0ZWQtdXJscz48dXJsPmh0dHA6Ly93d3cubmNi
aS5ubG0ubmloLmdvdi9wdWJtZWQvMjE0OTg1MjI8L3VybD48L3JlbGF0ZWQtdXJscz48L3VybHM+
PGVsZWN0cm9uaWMtcmVzb3VyY2UtbnVtPjEwLjE1MzAvSk1FLTExLTAwMjI8L2VsZWN0cm9uaWMt
cmVzb3VyY2UtbnVtPjwvcmVjb3JkPjwvQ2l0ZT48L0VuZE5vdGU+AG==
</w:fldData>
        </w:fldChar>
      </w:r>
      <w:r w:rsidR="004935A2">
        <w:rPr>
          <w:rFonts w:asciiTheme="majorHAnsi" w:hAnsiTheme="majorHAnsi" w:cs="Arial"/>
          <w:color w:val="232323"/>
          <w:sz w:val="22"/>
          <w:szCs w:val="22"/>
        </w:rPr>
        <w:instrText xml:space="preserve"> ADDIN EN.CITE </w:instrText>
      </w:r>
      <w:r w:rsidR="004935A2">
        <w:rPr>
          <w:rFonts w:asciiTheme="majorHAnsi" w:hAnsiTheme="majorHAnsi" w:cs="Arial"/>
          <w:color w:val="232323"/>
          <w:sz w:val="22"/>
          <w:szCs w:val="22"/>
        </w:rPr>
        <w:fldChar w:fldCharType="begin">
          <w:fldData xml:space="preserve">PEVuZE5vdGU+PENpdGU+PEF1dGhvcj5TaWRkbGU8L0F1dGhvcj48WWVhcj4yMDExPC9ZZWFyPjxS
ZWNOdW0+MzQ8L1JlY051bT48RGlzcGxheVRleHQ+WzIzXTwvRGlzcGxheVRleHQ+PHJlY29yZD48
cmVjLW51bWJlcj4zNDwvcmVjLW51bWJlcj48Zm9yZWlnbi1rZXlzPjxrZXkgYXBwPSJFTiIgZGIt
aWQ9InR2enN4dHNyMXN0MHc4ZXY5eDFwcDJ6dmZ6MjJ4cjlhczV2diIgdGltZXN0YW1wPSIxNTMy
MzM5NzYyIj4zNDwva2V5PjwvZm9yZWlnbi1rZXlzPjxyZWYtdHlwZSBuYW1lPSJKb3VybmFsIEFy
dGljbGUiPjE3PC9yZWYtdHlwZT48Y29udHJpYnV0b3JzPjxhdXRob3JzPjxhdXRob3I+U2lkZGxl
LCBLLjwvYXV0aG9yPjwvYXV0aG9ycz48L2NvbnRyaWJ1dG9ycz48YXV0aC1hZGRyZXNzPkRlcGFy
dG1lbnQgb2YgQ2xpbmljYWwgQmlvY2hlbWlzdHJ5LCBJbnN0aXR1dGUgb2YgTWV0YWJvbGljIFNj
aWVuY2UsIEFkZGVuYnJvb2tlJmFwb3M7cyBIb3NwaXRhbCwgVW5pdmVyc2l0eSBvZiBDYW1icmlk
Z2UgTWV0YWJvbGljIFJlc2VhcmNoIExhYm9yYXRvcmllcywgQ2FtYnJpZGdlIENCMiAwUVEsIFVL
LiBrczE0QG1vbGUuYmlvLmNhbS5hYy51azwvYXV0aC1hZGRyZXNzPjx0aXRsZXM+PHRpdGxlPlNp
Z25hbGxpbmcgYnkgaW5zdWxpbiBhbmQgSUdGIHJlY2VwdG9yczogc3VwcG9ydGluZyBhY3RzIGFu
ZCBuZXcgcGxheWVyczwvdGl0bGU+PHNlY29uZGFyeS10aXRsZT5KIE1vbCBFbmRvY3Jpbm9sPC9z
ZWNvbmRhcnktdGl0bGU+PGFsdC10aXRsZT5Kb3VybmFsIG9mIG1vbGVjdWxhciBlbmRvY3Jpbm9s
b2d5PC9hbHQtdGl0bGU+PC90aXRsZXM+PHBlcmlvZGljYWw+PGZ1bGwtdGl0bGU+SiBNb2wgRW5k
b2NyaW5vbDwvZnVsbC10aXRsZT48YWJici0xPkpvdXJuYWwgb2YgbW9sZWN1bGFyIGVuZG9jcmlu
b2xvZ3k8L2FiYnItMT48L3BlcmlvZGljYWw+PGFsdC1wZXJpb2RpY2FsPjxmdWxsLXRpdGxlPkog
TW9sIEVuZG9jcmlub2w8L2Z1bGwtdGl0bGU+PGFiYnItMT5Kb3VybmFsIG9mIG1vbGVjdWxhciBl
bmRvY3Jpbm9sb2d5PC9hYmJyLTE+PC9hbHQtcGVyaW9kaWNhbD48cGFnZXM+UjEtMTA8L3BhZ2Vz
Pjx2b2x1bWU+NDc8L3ZvbHVtZT48bnVtYmVyPjE8L251bWJlcj48a2V5d29yZHM+PGtleXdvcmQ+
QW5pbWFsczwva2V5d29yZD48a2V5d29yZD5HbHVjb3NlL21ldGFib2xpc208L2tleXdvcmQ+PGtl
eXdvcmQ+SHVtYW5zPC9rZXl3b3JkPjxrZXl3b3JkPkluc3VsaW4vKm1ldGFib2xpc208L2tleXdv
cmQ+PGtleXdvcmQ+SW50cmFjZWxsdWxhciBTaWduYWxpbmcgUGVwdGlkZXMgYW5kIFByb3RlaW5z
L21ldGFib2xpc208L2tleXdvcmQ+PGtleXdvcmQ+TWl0b2dlbi1BY3RpdmF0ZWQgUHJvdGVpbiBL
aW5hc2VzL21ldGFib2xpc208L2tleXdvcmQ+PGtleXdvcmQ+UGhvc3BoYXRpZHlsaW5vc2l0b2wg
My1LaW5hc2VzL21ldGFib2xpc208L2tleXdvcmQ+PGtleXdvcmQ+UGhvc3Bob3J5bGF0aW9uPC9r
ZXl3b3JkPjxrZXl3b3JkPlByb3RlaW4gQ29uZm9ybWF0aW9uPC9rZXl3b3JkPjxrZXl3b3JkPlBy
b3RlaW4gVHJhbnNwb3J0PC9rZXl3b3JkPjxrZXl3b3JkPlByb3RvLU9uY29nZW5lIFByb3RlaW5z
IGMtYWt0L21ldGFib2xpc208L2tleXdvcmQ+PGtleXdvcmQ+UHJvdG8tT25jb2dlbmUgUHJvdGVp
bnMgcDIxKHJhcykvbWV0YWJvbGlzbTwva2V5d29yZD48a2V5d29yZD5SZWNlcHRvciwgSW5zdWxp
bi9jaGVtaXN0cnkvbWV0YWJvbGlzbTwva2V5d29yZD48a2V5d29yZD5SZWNlcHRvcnMsIFNvbWF0
b21lZGluLyptZXRhYm9saXNtPC9rZXl3b3JkPjxrZXl3b3JkPlNpZ25hbCBUcmFuc2R1Y3Rpb248
L2tleXdvcmQ+PC9rZXl3b3Jkcz48ZGF0ZXM+PHllYXI+MjAxMTwveWVhcj48cHViLWRhdGVzPjxk
YXRlPkF1ZzwvZGF0ZT48L3B1Yi1kYXRlcz48L2RhdGVzPjxpc2JuPjE0NzktNjgxMyAoRWxlY3Ry
b25pYykmI3hEOzA5NTItNTA0MSAoTGlua2luZyk8L2lzYm4+PGFjY2Vzc2lvbi1udW0+MjE0OTg1
MjI8L2FjY2Vzc2lvbi1udW0+PHVybHM+PHJlbGF0ZWQtdXJscz48dXJsPmh0dHA6Ly93d3cubmNi
aS5ubG0ubmloLmdvdi9wdWJtZWQvMjE0OTg1MjI8L3VybD48L3JlbGF0ZWQtdXJscz48L3VybHM+
PGVsZWN0cm9uaWMtcmVzb3VyY2UtbnVtPjEwLjE1MzAvSk1FLTExLTAwMjI8L2VsZWN0cm9uaWMt
cmVzb3VyY2UtbnVtPjwvcmVjb3JkPjwvQ2l0ZT48L0VuZE5vdGU+AG==
</w:fldData>
        </w:fldChar>
      </w:r>
      <w:r w:rsidR="004935A2">
        <w:rPr>
          <w:rFonts w:asciiTheme="majorHAnsi" w:hAnsiTheme="majorHAnsi" w:cs="Arial"/>
          <w:color w:val="232323"/>
          <w:sz w:val="22"/>
          <w:szCs w:val="22"/>
        </w:rPr>
        <w:instrText xml:space="preserve"> ADDIN EN.CITE.DATA </w:instrText>
      </w:r>
      <w:r w:rsidR="004935A2">
        <w:rPr>
          <w:rFonts w:asciiTheme="majorHAnsi" w:hAnsiTheme="majorHAnsi" w:cs="Arial"/>
          <w:color w:val="232323"/>
          <w:sz w:val="22"/>
          <w:szCs w:val="22"/>
        </w:rPr>
      </w:r>
      <w:r w:rsidR="004935A2">
        <w:rPr>
          <w:rFonts w:asciiTheme="majorHAnsi" w:hAnsiTheme="majorHAnsi" w:cs="Arial"/>
          <w:color w:val="232323"/>
          <w:sz w:val="22"/>
          <w:szCs w:val="22"/>
        </w:rPr>
        <w:fldChar w:fldCharType="end"/>
      </w:r>
      <w:r w:rsidRPr="00517ED6">
        <w:rPr>
          <w:rFonts w:asciiTheme="majorHAnsi" w:hAnsiTheme="majorHAnsi" w:cs="Arial"/>
          <w:color w:val="232323"/>
          <w:sz w:val="22"/>
          <w:szCs w:val="22"/>
        </w:rPr>
      </w:r>
      <w:r w:rsidRPr="00517ED6">
        <w:rPr>
          <w:rFonts w:asciiTheme="majorHAnsi" w:hAnsiTheme="majorHAnsi" w:cs="Arial"/>
          <w:color w:val="232323"/>
          <w:sz w:val="22"/>
          <w:szCs w:val="22"/>
        </w:rPr>
        <w:fldChar w:fldCharType="separate"/>
      </w:r>
      <w:r w:rsidR="004935A2">
        <w:rPr>
          <w:rFonts w:asciiTheme="majorHAnsi" w:hAnsiTheme="majorHAnsi" w:cs="Arial"/>
          <w:noProof/>
          <w:color w:val="232323"/>
          <w:sz w:val="22"/>
          <w:szCs w:val="22"/>
        </w:rPr>
        <w:t>[</w:t>
      </w:r>
      <w:hyperlink w:anchor="_ENREF_23" w:tooltip="Siddle, 2011 #34" w:history="1">
        <w:r w:rsidR="009C72D5">
          <w:rPr>
            <w:rFonts w:asciiTheme="majorHAnsi" w:hAnsiTheme="majorHAnsi" w:cs="Arial"/>
            <w:noProof/>
            <w:color w:val="232323"/>
            <w:sz w:val="22"/>
            <w:szCs w:val="22"/>
          </w:rPr>
          <w:t>23</w:t>
        </w:r>
      </w:hyperlink>
      <w:r w:rsidR="004935A2">
        <w:rPr>
          <w:rFonts w:asciiTheme="majorHAnsi" w:hAnsiTheme="majorHAnsi" w:cs="Arial"/>
          <w:noProof/>
          <w:color w:val="232323"/>
          <w:sz w:val="22"/>
          <w:szCs w:val="22"/>
        </w:rPr>
        <w:t>]</w:t>
      </w:r>
      <w:r w:rsidRPr="00517ED6">
        <w:rPr>
          <w:rFonts w:asciiTheme="majorHAnsi" w:hAnsiTheme="majorHAnsi" w:cs="Arial"/>
          <w:color w:val="232323"/>
          <w:sz w:val="22"/>
          <w:szCs w:val="22"/>
        </w:rPr>
        <w:fldChar w:fldCharType="end"/>
      </w:r>
      <w:r w:rsidRPr="007957A7">
        <w:rPr>
          <w:rFonts w:asciiTheme="majorHAnsi" w:hAnsiTheme="majorHAnsi" w:cs="Arial"/>
          <w:color w:val="232323"/>
          <w:sz w:val="22"/>
          <w:szCs w:val="22"/>
        </w:rPr>
        <w:t xml:space="preserve">. </w:t>
      </w:r>
    </w:p>
    <w:p w14:paraId="10B169DA" w14:textId="0C56D3A9" w:rsidR="007D335B" w:rsidRPr="007957A7" w:rsidRDefault="007D335B" w:rsidP="007D335B">
      <w:pPr>
        <w:jc w:val="both"/>
        <w:rPr>
          <w:rFonts w:asciiTheme="majorHAnsi" w:hAnsiTheme="majorHAnsi"/>
          <w:b/>
          <w:sz w:val="22"/>
          <w:szCs w:val="22"/>
        </w:rPr>
      </w:pPr>
      <w:r w:rsidRPr="007957A7">
        <w:rPr>
          <w:rFonts w:asciiTheme="majorHAnsi" w:hAnsiTheme="majorHAnsi"/>
          <w:b/>
          <w:sz w:val="22"/>
          <w:szCs w:val="22"/>
        </w:rPr>
        <w:t xml:space="preserve">SNP-heritability </w:t>
      </w:r>
      <w:r>
        <w:rPr>
          <w:rFonts w:asciiTheme="majorHAnsi" w:hAnsiTheme="majorHAnsi"/>
          <w:b/>
          <w:sz w:val="22"/>
          <w:szCs w:val="22"/>
        </w:rPr>
        <w:t>of Age</w:t>
      </w:r>
      <w:r w:rsidR="001F4E99">
        <w:rPr>
          <w:rFonts w:asciiTheme="majorHAnsi" w:hAnsiTheme="majorHAnsi"/>
          <w:b/>
          <w:sz w:val="22"/>
          <w:szCs w:val="22"/>
        </w:rPr>
        <w:t>-AR</w:t>
      </w:r>
      <w:r>
        <w:rPr>
          <w:rFonts w:asciiTheme="majorHAnsi" w:hAnsiTheme="majorHAnsi"/>
          <w:b/>
          <w:sz w:val="22"/>
          <w:szCs w:val="22"/>
        </w:rPr>
        <w:t xml:space="preserve"> and BMI-AR is larger than BMI-AP</w:t>
      </w:r>
    </w:p>
    <w:p w14:paraId="77A864D7" w14:textId="38FFBB2B" w:rsidR="00DC246C" w:rsidRPr="007957A7" w:rsidRDefault="007D335B" w:rsidP="00635B9B">
      <w:pPr>
        <w:autoSpaceDE w:val="0"/>
        <w:autoSpaceDN w:val="0"/>
        <w:adjustRightInd w:val="0"/>
        <w:spacing w:after="0"/>
        <w:jc w:val="both"/>
        <w:rPr>
          <w:rFonts w:asciiTheme="majorHAnsi" w:hAnsiTheme="majorHAnsi" w:cs="Arial"/>
          <w:sz w:val="22"/>
          <w:szCs w:val="22"/>
        </w:rPr>
      </w:pPr>
      <w:r w:rsidRPr="007957A7">
        <w:rPr>
          <w:rFonts w:asciiTheme="majorHAnsi" w:hAnsiTheme="majorHAnsi"/>
          <w:sz w:val="22"/>
          <w:szCs w:val="22"/>
        </w:rPr>
        <w:t>We estimated the</w:t>
      </w:r>
      <w:r>
        <w:rPr>
          <w:rFonts w:asciiTheme="majorHAnsi" w:hAnsiTheme="majorHAnsi"/>
          <w:sz w:val="22"/>
          <w:szCs w:val="22"/>
        </w:rPr>
        <w:t xml:space="preserve"> chip</w:t>
      </w:r>
      <w:r w:rsidRPr="007957A7">
        <w:rPr>
          <w:rFonts w:asciiTheme="majorHAnsi" w:hAnsiTheme="majorHAnsi"/>
          <w:sz w:val="22"/>
          <w:szCs w:val="22"/>
        </w:rPr>
        <w:t xml:space="preserve"> SNP heritability </w:t>
      </w:r>
      <w:r w:rsidR="001F4E99">
        <w:rPr>
          <w:rFonts w:asciiTheme="majorHAnsi" w:hAnsiTheme="majorHAnsi"/>
          <w:sz w:val="22"/>
          <w:szCs w:val="22"/>
        </w:rPr>
        <w:t>(</w:t>
      </w:r>
      <w:r w:rsidRPr="007957A7">
        <w:rPr>
          <w:rFonts w:asciiTheme="majorHAnsi" w:hAnsiTheme="majorHAnsi"/>
          <w:sz w:val="22"/>
          <w:szCs w:val="22"/>
        </w:rPr>
        <w:t>the proportion of variance explained by common</w:t>
      </w:r>
      <w:r>
        <w:rPr>
          <w:rFonts w:asciiTheme="majorHAnsi" w:hAnsiTheme="majorHAnsi"/>
          <w:sz w:val="22"/>
          <w:szCs w:val="22"/>
        </w:rPr>
        <w:t xml:space="preserve"> </w:t>
      </w:r>
      <w:r w:rsidRPr="007957A7">
        <w:rPr>
          <w:rFonts w:asciiTheme="majorHAnsi" w:hAnsiTheme="majorHAnsi"/>
          <w:sz w:val="22"/>
          <w:szCs w:val="22"/>
        </w:rPr>
        <w:t>SNPs</w:t>
      </w:r>
      <w:r w:rsidR="001F4E99">
        <w:rPr>
          <w:rFonts w:asciiTheme="majorHAnsi" w:hAnsiTheme="majorHAnsi"/>
          <w:sz w:val="22"/>
          <w:szCs w:val="22"/>
        </w:rPr>
        <w:t>)</w:t>
      </w:r>
      <w:r w:rsidRPr="007957A7">
        <w:rPr>
          <w:rFonts w:asciiTheme="majorHAnsi" w:hAnsiTheme="majorHAnsi"/>
          <w:sz w:val="22"/>
          <w:szCs w:val="22"/>
        </w:rPr>
        <w:t xml:space="preserve"> for the six early growth traits using LD-Score (see methods). The heritability estimates for BMI</w:t>
      </w:r>
      <w:r>
        <w:rPr>
          <w:rFonts w:asciiTheme="majorHAnsi" w:hAnsiTheme="majorHAnsi"/>
          <w:sz w:val="22"/>
          <w:szCs w:val="22"/>
        </w:rPr>
        <w:t>-AR</w:t>
      </w:r>
      <w:r w:rsidRPr="007957A7">
        <w:rPr>
          <w:rFonts w:asciiTheme="majorHAnsi" w:hAnsiTheme="majorHAnsi"/>
          <w:sz w:val="22"/>
          <w:szCs w:val="22"/>
        </w:rPr>
        <w:t xml:space="preserve"> (h</w:t>
      </w:r>
      <w:r w:rsidRPr="007957A7">
        <w:rPr>
          <w:rFonts w:asciiTheme="majorHAnsi" w:hAnsiTheme="majorHAnsi"/>
          <w:sz w:val="22"/>
          <w:szCs w:val="22"/>
          <w:vertAlign w:val="superscript"/>
        </w:rPr>
        <w:t>2</w:t>
      </w:r>
      <w:r w:rsidRPr="007957A7">
        <w:rPr>
          <w:rFonts w:asciiTheme="majorHAnsi" w:hAnsiTheme="majorHAnsi"/>
          <w:sz w:val="22"/>
          <w:szCs w:val="22"/>
        </w:rPr>
        <w:t>=0.38) and Age</w:t>
      </w:r>
      <w:r>
        <w:rPr>
          <w:rFonts w:asciiTheme="majorHAnsi" w:hAnsiTheme="majorHAnsi"/>
          <w:sz w:val="22"/>
          <w:szCs w:val="22"/>
        </w:rPr>
        <w:t>-AR</w:t>
      </w:r>
      <w:r w:rsidRPr="007957A7">
        <w:rPr>
          <w:rFonts w:asciiTheme="majorHAnsi" w:hAnsiTheme="majorHAnsi"/>
          <w:sz w:val="22"/>
          <w:szCs w:val="22"/>
        </w:rPr>
        <w:t xml:space="preserve"> (h</w:t>
      </w:r>
      <w:r w:rsidRPr="004554BB">
        <w:rPr>
          <w:rFonts w:asciiTheme="majorHAnsi" w:hAnsiTheme="majorHAnsi"/>
          <w:sz w:val="22"/>
          <w:szCs w:val="22"/>
          <w:vertAlign w:val="superscript"/>
        </w:rPr>
        <w:t>2</w:t>
      </w:r>
      <w:r w:rsidRPr="007957A7">
        <w:rPr>
          <w:rFonts w:asciiTheme="majorHAnsi" w:hAnsiTheme="majorHAnsi"/>
          <w:sz w:val="22"/>
          <w:szCs w:val="22"/>
        </w:rPr>
        <w:t xml:space="preserve">=0.36), </w:t>
      </w:r>
      <w:r>
        <w:rPr>
          <w:rFonts w:asciiTheme="majorHAnsi" w:hAnsiTheme="majorHAnsi"/>
          <w:sz w:val="22"/>
          <w:szCs w:val="22"/>
        </w:rPr>
        <w:t>PWV</w:t>
      </w:r>
      <w:r w:rsidRPr="007957A7">
        <w:rPr>
          <w:rFonts w:asciiTheme="majorHAnsi" w:hAnsiTheme="majorHAnsi"/>
          <w:sz w:val="22"/>
          <w:szCs w:val="22"/>
        </w:rPr>
        <w:t xml:space="preserve"> (h</w:t>
      </w:r>
      <w:r w:rsidRPr="004554BB">
        <w:rPr>
          <w:rFonts w:asciiTheme="majorHAnsi" w:hAnsiTheme="majorHAnsi"/>
          <w:sz w:val="22"/>
          <w:szCs w:val="22"/>
          <w:vertAlign w:val="superscript"/>
        </w:rPr>
        <w:t>2</w:t>
      </w:r>
      <w:r w:rsidRPr="007957A7">
        <w:rPr>
          <w:rFonts w:asciiTheme="majorHAnsi" w:hAnsiTheme="majorHAnsi"/>
          <w:sz w:val="22"/>
          <w:szCs w:val="22"/>
        </w:rPr>
        <w:t>=0.32) and BMI</w:t>
      </w:r>
      <w:r>
        <w:rPr>
          <w:rFonts w:asciiTheme="majorHAnsi" w:hAnsiTheme="majorHAnsi"/>
          <w:sz w:val="22"/>
          <w:szCs w:val="22"/>
        </w:rPr>
        <w:t>-AP</w:t>
      </w:r>
      <w:r w:rsidRPr="007957A7">
        <w:rPr>
          <w:rFonts w:asciiTheme="majorHAnsi" w:hAnsiTheme="majorHAnsi"/>
          <w:sz w:val="22"/>
          <w:szCs w:val="22"/>
        </w:rPr>
        <w:t xml:space="preserve"> (h</w:t>
      </w:r>
      <w:r w:rsidRPr="004554BB">
        <w:rPr>
          <w:rFonts w:asciiTheme="majorHAnsi" w:hAnsiTheme="majorHAnsi"/>
          <w:sz w:val="22"/>
          <w:szCs w:val="22"/>
          <w:vertAlign w:val="superscript"/>
        </w:rPr>
        <w:t>2</w:t>
      </w:r>
      <w:r w:rsidRPr="007957A7">
        <w:rPr>
          <w:rFonts w:asciiTheme="majorHAnsi" w:hAnsiTheme="majorHAnsi"/>
          <w:sz w:val="22"/>
          <w:szCs w:val="22"/>
        </w:rPr>
        <w:t>=0.29) were significan</w:t>
      </w:r>
      <w:r>
        <w:rPr>
          <w:rFonts w:asciiTheme="majorHAnsi" w:hAnsiTheme="majorHAnsi"/>
          <w:sz w:val="22"/>
          <w:szCs w:val="22"/>
        </w:rPr>
        <w:t>t</w:t>
      </w:r>
      <w:r w:rsidRPr="007957A7">
        <w:rPr>
          <w:rFonts w:asciiTheme="majorHAnsi" w:hAnsiTheme="majorHAnsi"/>
          <w:sz w:val="22"/>
          <w:szCs w:val="22"/>
        </w:rPr>
        <w:t xml:space="preserve"> (P&lt;0.05</w:t>
      </w:r>
      <w:r>
        <w:rPr>
          <w:rFonts w:asciiTheme="majorHAnsi" w:hAnsiTheme="majorHAnsi"/>
          <w:sz w:val="22"/>
          <w:szCs w:val="22"/>
        </w:rPr>
        <w:t>,</w:t>
      </w:r>
      <w:r w:rsidRPr="007957A7">
        <w:rPr>
          <w:rFonts w:asciiTheme="majorHAnsi" w:hAnsiTheme="majorHAnsi"/>
          <w:b/>
          <w:sz w:val="22"/>
          <w:szCs w:val="22"/>
        </w:rPr>
        <w:t xml:space="preserve"> Table 3</w:t>
      </w:r>
      <w:r w:rsidRPr="007957A7">
        <w:rPr>
          <w:rFonts w:asciiTheme="majorHAnsi" w:hAnsiTheme="majorHAnsi"/>
          <w:sz w:val="22"/>
          <w:szCs w:val="22"/>
        </w:rPr>
        <w:t xml:space="preserve">). </w:t>
      </w:r>
      <w:r w:rsidR="00350EBF" w:rsidRPr="007957A7">
        <w:rPr>
          <w:rFonts w:asciiTheme="majorHAnsi" w:hAnsiTheme="majorHAnsi"/>
          <w:sz w:val="22"/>
          <w:szCs w:val="22"/>
        </w:rPr>
        <w:t>LD-score and SumHer</w:t>
      </w:r>
      <w:r w:rsidR="00350EBF">
        <w:rPr>
          <w:rFonts w:asciiTheme="majorHAnsi" w:hAnsiTheme="majorHAnsi"/>
          <w:sz w:val="22"/>
          <w:szCs w:val="22"/>
        </w:rPr>
        <w:fldChar w:fldCharType="begin"/>
      </w:r>
      <w:r w:rsidR="00350EBF">
        <w:rPr>
          <w:rFonts w:asciiTheme="majorHAnsi" w:hAnsiTheme="majorHAnsi"/>
          <w:sz w:val="22"/>
          <w:szCs w:val="22"/>
        </w:rPr>
        <w:instrText xml:space="preserve"> ADDIN EN.CITE &lt;EndNote&gt;&lt;Cite&gt;&lt;Author&gt;Speed&lt;/Author&gt;&lt;Year&gt;2018&lt;/Year&gt;&lt;RecNum&gt;224&lt;/RecNum&gt;&lt;DisplayText&gt;[24]&lt;/DisplayText&gt;&lt;record&gt;&lt;rec-number&gt;224&lt;/rec-number&gt;&lt;foreign-keys&gt;&lt;key app="EN" db-id="tvzsxtsr1st0w8ev9x1pp2zvfz22xr9as5vv" timestamp="1537372831"&gt;224&lt;/key&gt;&lt;/foreign-keys&gt;&lt;ref-type name="Journal Article"&gt;17&lt;/ref-type&gt;&lt;contributors&gt;&lt;authors&gt;&lt;author&gt;Speed, Doug&lt;/author&gt;&lt;author&gt;Balding, David&lt;/author&gt;&lt;/authors&gt;&lt;/contributors&gt;&lt;titles&gt;&lt;title&gt;Better estimation of SNP heritability from summary statistics provides a new understanding of the genetic architecture of complex traits&lt;/title&gt;&lt;secondary-title&gt;bioRxiv&lt;/secondary-title&gt;&lt;/titles&gt;&lt;periodical&gt;&lt;full-title&gt;bioRxiv&lt;/full-title&gt;&lt;/periodical&gt;&lt;dates&gt;&lt;year&gt;2018&lt;/year&gt;&lt;/dates&gt;&lt;urls&gt;&lt;related-urls&gt;&lt;url&gt;https://www.biorxiv.org/content/biorxiv/early/2018/03/19/284976.full.pdf&lt;/url&gt;&lt;/related-urls&gt;&lt;/urls&gt;&lt;electronic-resource-num&gt;10.1101/284976&lt;/electronic-resource-num&gt;&lt;/record&gt;&lt;/Cite&gt;&lt;/EndNote&gt;</w:instrText>
      </w:r>
      <w:r w:rsidR="00350EBF">
        <w:rPr>
          <w:rFonts w:asciiTheme="majorHAnsi" w:hAnsiTheme="majorHAnsi"/>
          <w:sz w:val="22"/>
          <w:szCs w:val="22"/>
        </w:rPr>
        <w:fldChar w:fldCharType="separate"/>
      </w:r>
      <w:r w:rsidR="00350EBF">
        <w:rPr>
          <w:rFonts w:asciiTheme="majorHAnsi" w:hAnsiTheme="majorHAnsi"/>
          <w:noProof/>
          <w:sz w:val="22"/>
          <w:szCs w:val="22"/>
        </w:rPr>
        <w:t>[</w:t>
      </w:r>
      <w:hyperlink w:anchor="_ENREF_24" w:tooltip="Speed, 2018 #224" w:history="1">
        <w:r w:rsidR="009C72D5">
          <w:rPr>
            <w:rFonts w:asciiTheme="majorHAnsi" w:hAnsiTheme="majorHAnsi"/>
            <w:noProof/>
            <w:sz w:val="22"/>
            <w:szCs w:val="22"/>
          </w:rPr>
          <w:t>24</w:t>
        </w:r>
      </w:hyperlink>
      <w:r w:rsidR="00350EBF">
        <w:rPr>
          <w:rFonts w:asciiTheme="majorHAnsi" w:hAnsiTheme="majorHAnsi"/>
          <w:noProof/>
          <w:sz w:val="22"/>
          <w:szCs w:val="22"/>
        </w:rPr>
        <w:t>]</w:t>
      </w:r>
      <w:r w:rsidR="00350EBF">
        <w:rPr>
          <w:rFonts w:asciiTheme="majorHAnsi" w:hAnsiTheme="majorHAnsi"/>
          <w:sz w:val="22"/>
          <w:szCs w:val="22"/>
        </w:rPr>
        <w:fldChar w:fldCharType="end"/>
      </w:r>
      <w:r w:rsidR="00350EBF" w:rsidRPr="007957A7">
        <w:rPr>
          <w:rFonts w:asciiTheme="majorHAnsi" w:hAnsiTheme="majorHAnsi"/>
          <w:sz w:val="22"/>
          <w:szCs w:val="22"/>
        </w:rPr>
        <w:t xml:space="preserve"> SNP-heritability estimates (</w:t>
      </w:r>
      <w:r w:rsidR="00350EBF" w:rsidRPr="007957A7">
        <w:rPr>
          <w:rFonts w:asciiTheme="majorHAnsi" w:hAnsiTheme="majorHAnsi"/>
          <w:b/>
          <w:sz w:val="22"/>
          <w:szCs w:val="22"/>
        </w:rPr>
        <w:t>Supplementary Table 14</w:t>
      </w:r>
      <w:r w:rsidR="00350EBF">
        <w:rPr>
          <w:rFonts w:asciiTheme="majorHAnsi" w:hAnsiTheme="majorHAnsi"/>
          <w:sz w:val="22"/>
          <w:szCs w:val="22"/>
        </w:rPr>
        <w:t xml:space="preserve">) </w:t>
      </w:r>
      <w:r w:rsidR="00350EBF" w:rsidRPr="007957A7">
        <w:rPr>
          <w:rFonts w:asciiTheme="majorHAnsi" w:hAnsiTheme="majorHAnsi"/>
          <w:sz w:val="22"/>
          <w:szCs w:val="22"/>
        </w:rPr>
        <w:t>ranked the</w:t>
      </w:r>
      <w:r w:rsidR="00350EBF">
        <w:rPr>
          <w:rFonts w:asciiTheme="majorHAnsi" w:hAnsiTheme="majorHAnsi"/>
          <w:sz w:val="22"/>
          <w:szCs w:val="22"/>
        </w:rPr>
        <w:t>se</w:t>
      </w:r>
      <w:r w:rsidR="00350EBF" w:rsidRPr="007957A7">
        <w:rPr>
          <w:rFonts w:asciiTheme="majorHAnsi" w:hAnsiTheme="majorHAnsi"/>
          <w:sz w:val="22"/>
          <w:szCs w:val="22"/>
        </w:rPr>
        <w:t xml:space="preserve"> phenotypic heritabilit</w:t>
      </w:r>
      <w:r w:rsidR="00350EBF">
        <w:rPr>
          <w:rFonts w:asciiTheme="majorHAnsi" w:hAnsiTheme="majorHAnsi"/>
          <w:sz w:val="22"/>
          <w:szCs w:val="22"/>
        </w:rPr>
        <w:t>ies</w:t>
      </w:r>
      <w:r w:rsidR="00350EBF" w:rsidRPr="007957A7">
        <w:rPr>
          <w:rFonts w:asciiTheme="majorHAnsi" w:hAnsiTheme="majorHAnsi"/>
          <w:sz w:val="22"/>
          <w:szCs w:val="22"/>
        </w:rPr>
        <w:t xml:space="preserve"> in a similar way</w:t>
      </w:r>
      <w:r w:rsidR="00350EBF">
        <w:rPr>
          <w:rFonts w:asciiTheme="majorHAnsi" w:hAnsiTheme="majorHAnsi"/>
          <w:sz w:val="22"/>
          <w:szCs w:val="22"/>
        </w:rPr>
        <w:t xml:space="preserve">. </w:t>
      </w:r>
      <w:r w:rsidRPr="007957A7">
        <w:rPr>
          <w:rFonts w:asciiTheme="majorHAnsi" w:hAnsiTheme="majorHAnsi"/>
          <w:sz w:val="22"/>
          <w:szCs w:val="22"/>
        </w:rPr>
        <w:t>The</w:t>
      </w:r>
      <w:r w:rsidR="00350EBF">
        <w:rPr>
          <w:rFonts w:asciiTheme="majorHAnsi" w:hAnsiTheme="majorHAnsi"/>
          <w:sz w:val="22"/>
          <w:szCs w:val="22"/>
        </w:rPr>
        <w:t xml:space="preserve"> BMI-AP and BMI-AR </w:t>
      </w:r>
      <w:r w:rsidRPr="007957A7">
        <w:rPr>
          <w:rFonts w:asciiTheme="majorHAnsi" w:hAnsiTheme="majorHAnsi"/>
          <w:sz w:val="22"/>
          <w:szCs w:val="22"/>
        </w:rPr>
        <w:t>estimates compare</w:t>
      </w:r>
      <w:r w:rsidR="00E22332">
        <w:rPr>
          <w:rFonts w:asciiTheme="majorHAnsi" w:hAnsiTheme="majorHAnsi"/>
          <w:sz w:val="22"/>
          <w:szCs w:val="22"/>
        </w:rPr>
        <w:t>d</w:t>
      </w:r>
      <w:r w:rsidRPr="007957A7">
        <w:rPr>
          <w:rFonts w:asciiTheme="majorHAnsi" w:hAnsiTheme="majorHAnsi"/>
          <w:sz w:val="22"/>
          <w:szCs w:val="22"/>
        </w:rPr>
        <w:t xml:space="preserve"> well with </w:t>
      </w:r>
      <w:r w:rsidR="00D9324B" w:rsidRPr="007957A7">
        <w:rPr>
          <w:rFonts w:asciiTheme="majorHAnsi" w:hAnsiTheme="majorHAnsi"/>
          <w:sz w:val="22"/>
          <w:szCs w:val="22"/>
        </w:rPr>
        <w:t xml:space="preserve">LD-Score </w:t>
      </w:r>
      <w:r w:rsidRPr="007957A7">
        <w:rPr>
          <w:rFonts w:asciiTheme="majorHAnsi" w:hAnsiTheme="majorHAnsi"/>
          <w:sz w:val="22"/>
          <w:szCs w:val="22"/>
        </w:rPr>
        <w:t>estimates for adult BMI (h</w:t>
      </w:r>
      <w:r w:rsidRPr="007957A7">
        <w:rPr>
          <w:rFonts w:asciiTheme="majorHAnsi" w:hAnsiTheme="majorHAnsi"/>
          <w:sz w:val="22"/>
          <w:szCs w:val="22"/>
          <w:vertAlign w:val="superscript"/>
        </w:rPr>
        <w:t>2</w:t>
      </w:r>
      <w:r w:rsidRPr="007957A7">
        <w:rPr>
          <w:rFonts w:asciiTheme="majorHAnsi" w:hAnsiTheme="majorHAnsi"/>
          <w:sz w:val="22"/>
          <w:szCs w:val="22"/>
        </w:rPr>
        <w:t>=0.27) in a much larger sample</w:t>
      </w:r>
      <w:r w:rsidR="00D9324B">
        <w:rPr>
          <w:rFonts w:asciiTheme="majorHAnsi" w:hAnsiTheme="majorHAnsi"/>
          <w:sz w:val="22"/>
          <w:szCs w:val="22"/>
        </w:rPr>
        <w:t xml:space="preserve"> of the</w:t>
      </w:r>
      <w:r w:rsidRPr="007957A7">
        <w:rPr>
          <w:rFonts w:asciiTheme="majorHAnsi" w:hAnsiTheme="majorHAnsi"/>
          <w:sz w:val="22"/>
          <w:szCs w:val="22"/>
        </w:rPr>
        <w:t xml:space="preserve"> </w:t>
      </w:r>
      <w:r w:rsidR="00D9324B" w:rsidRPr="007957A7">
        <w:rPr>
          <w:rFonts w:asciiTheme="majorHAnsi" w:hAnsiTheme="majorHAnsi"/>
          <w:sz w:val="22"/>
          <w:szCs w:val="22"/>
        </w:rPr>
        <w:t xml:space="preserve">UK Biobank </w:t>
      </w:r>
      <w:r w:rsidRPr="007957A7">
        <w:rPr>
          <w:rFonts w:asciiTheme="majorHAnsi" w:hAnsiTheme="majorHAnsi"/>
          <w:sz w:val="22"/>
          <w:szCs w:val="22"/>
        </w:rPr>
        <w:t xml:space="preserve">(N=152,736). </w:t>
      </w:r>
      <w:r>
        <w:rPr>
          <w:rFonts w:asciiTheme="majorHAnsi" w:hAnsiTheme="majorHAnsi"/>
          <w:sz w:val="22"/>
          <w:szCs w:val="22"/>
        </w:rPr>
        <w:t>T</w:t>
      </w:r>
      <w:r w:rsidRPr="007957A7">
        <w:rPr>
          <w:rFonts w:asciiTheme="majorHAnsi" w:hAnsiTheme="majorHAnsi"/>
          <w:sz w:val="22"/>
          <w:szCs w:val="22"/>
        </w:rPr>
        <w:t>win and family studies heritability</w:t>
      </w:r>
      <w:r w:rsidR="00D9324B">
        <w:rPr>
          <w:rFonts w:asciiTheme="majorHAnsi" w:hAnsiTheme="majorHAnsi"/>
          <w:sz w:val="22"/>
          <w:szCs w:val="22"/>
        </w:rPr>
        <w:t xml:space="preserve"> estimates</w:t>
      </w:r>
      <w:r w:rsidRPr="007957A7">
        <w:rPr>
          <w:rFonts w:asciiTheme="majorHAnsi" w:hAnsiTheme="majorHAnsi"/>
          <w:sz w:val="22"/>
          <w:szCs w:val="22"/>
        </w:rPr>
        <w:t xml:space="preserve"> for BMI at adiposity peak (h</w:t>
      </w:r>
      <w:r w:rsidRPr="004554BB">
        <w:rPr>
          <w:rFonts w:asciiTheme="majorHAnsi" w:hAnsiTheme="majorHAnsi"/>
          <w:sz w:val="22"/>
          <w:szCs w:val="22"/>
          <w:vertAlign w:val="superscript"/>
        </w:rPr>
        <w:t>2</w:t>
      </w:r>
      <w:r w:rsidRPr="007957A7">
        <w:rPr>
          <w:rFonts w:asciiTheme="majorHAnsi" w:hAnsiTheme="majorHAnsi"/>
          <w:sz w:val="22"/>
          <w:szCs w:val="22"/>
        </w:rPr>
        <w:t>=0.75-0.78)</w:t>
      </w:r>
      <w:r w:rsidRPr="00517ED6">
        <w:rPr>
          <w:rFonts w:asciiTheme="majorHAnsi" w:hAnsiTheme="majorHAnsi"/>
          <w:sz w:val="22"/>
          <w:szCs w:val="22"/>
        </w:rPr>
        <w:fldChar w:fldCharType="begin">
          <w:fldData xml:space="preserve">PEVuZE5vdGU+PENpdGU+PEF1dGhvcj5DaG9oPC9BdXRob3I+PFllYXI+MjAxMTwvWWVhcj48UmVj
TnVtPjIwMzwvUmVjTnVtPjxEaXNwbGF5VGV4dD5bMjUsIDI2XTwvRGlzcGxheVRleHQ+PHJlY29y
ZD48cmVjLW51bWJlcj4yMDM8L3JlYy1udW1iZXI+PGZvcmVpZ24ta2V5cz48a2V5IGFwcD0iRU4i
IGRiLWlkPSJ0dnpzeHRzcjFzdDB3OGV2OXgxcHAyenZmejIyeHI5YXM1dnYiIHRpbWVzdGFtcD0i
MTUzNTk4NjE4NyI+MjAzPC9rZXk+PC9mb3JlaWduLWtleXM+PHJlZi10eXBlIG5hbWU9IkpvdXJu
YWwgQXJ0aWNsZSI+MTc8L3JlZi10eXBlPjxjb250cmlidXRvcnM+PGF1dGhvcnM+PGF1dGhvcj5D
aG9oLCBBLiBDLjwvYXV0aG9yPjxhdXRob3I+Q3VycmFuLCBKLiBFLjwvYXV0aG9yPjxhdXRob3I+
T2RlZ2FhcmQsIEEuIE8uPC9hdXRob3I+PGF1dGhvcj5OYWhoYXMsIFIuIFcuPC9hdXRob3I+PGF1
dGhvcj5DemVyd2luc2tpLCBTLiBBLjwvYXV0aG9yPjxhdXRob3I+Qmxhbmdlcm8sIEouPC9hdXRo
b3I+PGF1dGhvcj5Ub3duZSwgQi48L2F1dGhvcj48YXV0aG9yPkRlbWVyYXRoLCBFLiBXLjwvYXV0
aG9yPjwvYXV0aG9ycz48L2NvbnRyaWJ1dG9ycz48YXV0aC1hZGRyZXNzPkxpZmVzcGFuIEhlYWx0
aCBSZXNlYXJjaCBDZW50ZXIsIERlcGFydG1lbnQgb2YgQ29tbXVuaXR5IEhlYWx0aCwgQm9vbnNo
b2Z0IFNjaG9vbCBvZiBNZWRpY2luZSwgV3JpZ2h0IFN0YXRlIFVuaXZlcnNpdHksIERheXRvbiwg
T2hpbywgVVNBLiBhdWRyZXkuY2hvaEB3cmlnaHQuZWR1PC9hdXRoLWFkZHJlc3M+PHRpdGxlcz48
dGl0bGU+RGlmZmVyZW5jZXMgaW4gdGhlIGhlcml0YWJpbGl0eSBvZiBncm93dGggYW5kIGdyb3d0
aCB2ZWxvY2l0eSBkdXJpbmcgaW5mYW5jeSBhbmQgYXNzb2NpYXRpb25zIHdpdGggRlRPIHZhcmlh
bnRzPC90aXRsZT48c2Vjb25kYXJ5LXRpdGxlPk9iZXNpdHkgKFNpbHZlciBTcHJpbmcpPC9zZWNv
bmRhcnktdGl0bGU+PC90aXRsZXM+PHBlcmlvZGljYWw+PGZ1bGwtdGl0bGU+T2Jlc2l0eSAoU2ls
dmVyIFNwcmluZyk8L2Z1bGwtdGl0bGU+PGFiYnItMT5PYmVzaXR5PC9hYmJyLTE+PC9wZXJpb2Rp
Y2FsPjxwYWdlcz4xODQ3LTU0PC9wYWdlcz48dm9sdW1lPjE5PC92b2x1bWU+PG51bWJlcj45PC9u
dW1iZXI+PGtleXdvcmRzPjxrZXl3b3JkPkFscGhhLUtldG9nbHV0YXJhdGUtRGVwZW5kZW50IERp
b3h5Z2VuYXNlIEZUTzwva2V5d29yZD48a2V5d29yZD5Cb2R5IEhlaWdodDwva2V5d29yZD48a2V5
d29yZD5Cb2R5IE1hc3MgSW5kZXg8L2tleXdvcmQ+PGtleXdvcmQ+Qm9keSBXZWlnaHQ8L2tleXdv
cmQ+PGtleXdvcmQ+KkNoaWxkIERldmVsb3BtZW50PC9rZXl3b3JkPjxrZXl3b3JkPkZlbWFsZTwv
a2V5d29yZD48a2V5d29yZD5HZW5ldGljIEFzc29jaWF0aW9uIFN0dWRpZXM8L2tleXdvcmQ+PGtl
eXdvcmQ+SHVtYW5zPC9rZXl3b3JkPjxrZXl3b3JkPkluZmFudCwgTmV3Ym9ybjwva2V5d29yZD48
a2V5d29yZD5Mb25naXR1ZGluYWwgU3R1ZGllczwva2V5d29yZD48a2V5d29yZD5NYWxlPC9rZXl3
b3JkPjxrZXl3b3JkPk1vZGVscywgR2VuZXRpYzwva2V5d29yZD48a2V5d29yZD5PaGlvPC9rZXl3
b3JkPjxrZXl3b3JkPipQb2x5bW9ycGhpc20sIFNpbmdsZSBOdWNsZW90aWRlPC9rZXl3b3JkPjxr
ZXl3b3JkPlByb3RlaW5zLypnZW5ldGljczwva2V5d29yZD48a2V5d29yZD4qUXVhbnRpdGF0aXZl
IFRyYWl0LCBIZXJpdGFibGU8L2tleXdvcmQ+PC9rZXl3b3Jkcz48ZGF0ZXM+PHllYXI+MjAxMTwv
eWVhcj48cHViLWRhdGVzPjxkYXRlPlNlcDwvZGF0ZT48L3B1Yi1kYXRlcz48L2RhdGVzPjxpc2Ju
PjE5MzAtNzM5WCAoRWxlY3Ryb25pYykmI3hEOzE5MzAtNzM4MSAoTGlua2luZyk8L2lzYm4+PGFj
Y2Vzc2lvbi1udW0+MjE3MjA0MjI8L2FjY2Vzc2lvbi1udW0+PHVybHM+PHJlbGF0ZWQtdXJscz48
dXJsPmh0dHBzOi8vd3d3Lm5jYmkubmxtLm5paC5nb3YvcHVibWVkLzIxNzIwNDIyPC91cmw+PC9y
ZWxhdGVkLXVybHM+PC91cmxzPjxjdXN0b20yPlBNQzQwMTM3OTI8L2N1c3RvbTI+PGVsZWN0cm9u
aWMtcmVzb3VyY2UtbnVtPjEwLjEwMzgvb2J5LjIwMTEuMTc1PC9lbGVjdHJvbmljLXJlc291cmNl
LW51bT48L3JlY29yZD48L0NpdGU+PENpdGU+PEF1dGhvcj5Kb2huc29uPC9BdXRob3I+PFllYXI+
MjAxMzwvWWVhcj48UmVjTnVtPjIwMjwvUmVjTnVtPjxyZWNvcmQ+PHJlYy1udW1iZXI+MjAyPC9y
ZWMtbnVtYmVyPjxmb3JlaWduLWtleXM+PGtleSBhcHA9IkVOIiBkYi1pZD0idHZ6c3h0c3Ixc3Qw
dzhldjl4MXBwMnp2ZnoyMnhyOWFzNXZ2IiB0aW1lc3RhbXA9IjE1MzU5ODU4NjAiPjIwMjwva2V5
PjwvZm9yZWlnbi1rZXlzPjxyZWYtdHlwZSBuYW1lPSJKb3VybmFsIEFydGljbGUiPjE3PC9yZWYt
dHlwZT48Y29udHJpYnV0b3JzPjxhdXRob3JzPjxhdXRob3I+Sm9obnNvbiwgVy48L2F1dGhvcj48
YXV0aG9yPkNob2gsIEEuIEMuPC9hdXRob3I+PGF1dGhvcj5MZWUsIE0uPC9hdXRob3I+PGF1dGhv
cj5Ub3duZSwgQi48L2F1dGhvcj48YXV0aG9yPkN6ZXJ3aW5za2ksIFMuIEEuPC9hdXRob3I+PGF1
dGhvcj5EZW1lcmF0aCwgRS4gVy48L2F1dGhvcj48L2F1dGhvcnM+PC9jb250cmlidXRvcnM+PGF1
dGgtYWRkcmVzcz5NUkMgVW5pdCBmb3IgTGlmZWxvbmcgSGVhbHRoIGFuZCBBZ2VpbmcsIDMzIEJl
ZGZvcmQgUGxhY2UsIExvbmRvbiwgVUsuPC9hdXRoLWFkZHJlc3M+PHRpdGxlcz48dGl0bGU+Q2hh
cmFjdGVyaXphdGlvbiBvZiB0aGUgaW5mYW50IEJNSSBwZWFrOiBzZXggZGlmZmVyZW5jZXMsIGJp
cnRoIHllYXIgY29ob3J0IGVmZmVjdHMsIGFzc29jaWF0aW9uIHdpdGggY29uY3VycmVudCBhZGlw
b3NpdHksIGFuZCBoZXJpdGFiaWxpdHk8L3RpdGxlPjxzZWNvbmRhcnktdGl0bGU+QW0gSiBIdW0g
QmlvbDwvc2Vjb25kYXJ5LXRpdGxlPjwvdGl0bGVzPjxwZXJpb2RpY2FsPjxmdWxsLXRpdGxlPkFt
IEogSHVtIEJpb2w8L2Z1bGwtdGl0bGU+PC9wZXJpb2RpY2FsPjxwYWdlcz4zNzgtODg8L3BhZ2Vz
Pjx2b2x1bWU+MjU8L3ZvbHVtZT48bnVtYmVyPjM8L251bWJlcj48a2V5d29yZHM+PGtleXdvcmQ+
QWRpcG9zZSBUaXNzdWUvKmdyb3d0aCAmYW1wOyBkZXZlbG9wbWVudDwva2V5d29yZD48a2V5d29y
ZD5BZ2UgRmFjdG9yczwva2V5d29yZD48a2V5d29yZD4qQm9keSBNYXNzIEluZGV4PC9rZXl3b3Jk
PjxrZXl3b3JkPipDaGlsZCBEZXZlbG9wbWVudDwva2V5d29yZD48a2V5d29yZD5DaGlsZCwgUHJl
c2Nob29sPC9rZXl3b3JkPjxrZXl3b3JkPkNvaG9ydCBFZmZlY3Q8L2tleXdvcmQ+PGtleXdvcmQ+
RXVyb3BlYW4gQ29udGluZW50YWwgQW5jZXN0cnkgR3JvdXA8L2tleXdvcmQ+PGtleXdvcmQ+RmVt
YWxlPC9rZXl3b3JkPjxrZXl3b3JkPkdlc3RhdGlvbmFsIEFnZTwva2V5d29yZD48a2V5d29yZD5I
dW1hbnM8L2tleXdvcmQ+PGtleXdvcmQ+SW5mYW50PC9rZXl3b3JkPjxrZXl3b3JkPkxvbmdpdHVk
aW5hbCBTdHVkaWVzPC9rZXl3b3JkPjxrZXl3b3JkPk1hbGU8L2tleXdvcmQ+PGtleXdvcmQ+UGFy
aXR5PC9rZXl3b3JkPjxrZXl3b3JkPlNleCBGYWN0b3JzPC9rZXl3b3JkPjwva2V5d29yZHM+PGRh
dGVzPjx5ZWFyPjIwMTM8L3llYXI+PHB1Yi1kYXRlcz48ZGF0ZT5NYXktSnVuPC9kYXRlPjwvcHVi
LWRhdGVzPjwvZGF0ZXM+PGlzYm4+MTUyMC02MzAwIChFbGVjdHJvbmljKSYjeEQ7MTA0Mi0wNTMz
IChMaW5raW5nKTwvaXNibj48YWNjZXNzaW9uLW51bT4yMzYwNjIyNzwvYWNjZXNzaW9uLW51bT48
dXJscz48cmVsYXRlZC11cmxzPjx1cmw+aHR0cHM6Ly93d3cubmNiaS5ubG0ubmloLmdvdi9wdWJt
ZWQvMjM2MDYyMjc8L3VybD48L3JlbGF0ZWQtdXJscz48L3VybHM+PGN1c3RvbTI+UE1DMzk4ODcw
MTwvY3VzdG9tMj48ZWxlY3Ryb25pYy1yZXNvdXJjZS1udW0+MTAuMTAwMi9hamhiLjIyMzg1PC9l
bGVjdHJvbmljLXJlc291cmNlLW51bT48L3JlY29yZD48L0NpdGU+PC9FbmROb3RlPn==
</w:fldData>
        </w:fldChar>
      </w:r>
      <w:r w:rsidR="004935A2">
        <w:rPr>
          <w:rFonts w:asciiTheme="majorHAnsi" w:hAnsiTheme="majorHAnsi"/>
          <w:sz w:val="22"/>
          <w:szCs w:val="22"/>
        </w:rPr>
        <w:instrText xml:space="preserve"> ADDIN EN.CITE </w:instrText>
      </w:r>
      <w:r w:rsidR="004935A2">
        <w:rPr>
          <w:rFonts w:asciiTheme="majorHAnsi" w:hAnsiTheme="majorHAnsi"/>
          <w:sz w:val="22"/>
          <w:szCs w:val="22"/>
        </w:rPr>
        <w:fldChar w:fldCharType="begin">
          <w:fldData xml:space="preserve">PEVuZE5vdGU+PENpdGU+PEF1dGhvcj5DaG9oPC9BdXRob3I+PFllYXI+MjAxMTwvWWVhcj48UmVj
TnVtPjIwMzwvUmVjTnVtPjxEaXNwbGF5VGV4dD5bMjUsIDI2XTwvRGlzcGxheVRleHQ+PHJlY29y
ZD48cmVjLW51bWJlcj4yMDM8L3JlYy1udW1iZXI+PGZvcmVpZ24ta2V5cz48a2V5IGFwcD0iRU4i
IGRiLWlkPSJ0dnpzeHRzcjFzdDB3OGV2OXgxcHAyenZmejIyeHI5YXM1dnYiIHRpbWVzdGFtcD0i
MTUzNTk4NjE4NyI+MjAzPC9rZXk+PC9mb3JlaWduLWtleXM+PHJlZi10eXBlIG5hbWU9IkpvdXJu
YWwgQXJ0aWNsZSI+MTc8L3JlZi10eXBlPjxjb250cmlidXRvcnM+PGF1dGhvcnM+PGF1dGhvcj5D
aG9oLCBBLiBDLjwvYXV0aG9yPjxhdXRob3I+Q3VycmFuLCBKLiBFLjwvYXV0aG9yPjxhdXRob3I+
T2RlZ2FhcmQsIEEuIE8uPC9hdXRob3I+PGF1dGhvcj5OYWhoYXMsIFIuIFcuPC9hdXRob3I+PGF1
dGhvcj5DemVyd2luc2tpLCBTLiBBLjwvYXV0aG9yPjxhdXRob3I+Qmxhbmdlcm8sIEouPC9hdXRo
b3I+PGF1dGhvcj5Ub3duZSwgQi48L2F1dGhvcj48YXV0aG9yPkRlbWVyYXRoLCBFLiBXLjwvYXV0
aG9yPjwvYXV0aG9ycz48L2NvbnRyaWJ1dG9ycz48YXV0aC1hZGRyZXNzPkxpZmVzcGFuIEhlYWx0
aCBSZXNlYXJjaCBDZW50ZXIsIERlcGFydG1lbnQgb2YgQ29tbXVuaXR5IEhlYWx0aCwgQm9vbnNo
b2Z0IFNjaG9vbCBvZiBNZWRpY2luZSwgV3JpZ2h0IFN0YXRlIFVuaXZlcnNpdHksIERheXRvbiwg
T2hpbywgVVNBLiBhdWRyZXkuY2hvaEB3cmlnaHQuZWR1PC9hdXRoLWFkZHJlc3M+PHRpdGxlcz48
dGl0bGU+RGlmZmVyZW5jZXMgaW4gdGhlIGhlcml0YWJpbGl0eSBvZiBncm93dGggYW5kIGdyb3d0
aCB2ZWxvY2l0eSBkdXJpbmcgaW5mYW5jeSBhbmQgYXNzb2NpYXRpb25zIHdpdGggRlRPIHZhcmlh
bnRzPC90aXRsZT48c2Vjb25kYXJ5LXRpdGxlPk9iZXNpdHkgKFNpbHZlciBTcHJpbmcpPC9zZWNv
bmRhcnktdGl0bGU+PC90aXRsZXM+PHBlcmlvZGljYWw+PGZ1bGwtdGl0bGU+T2Jlc2l0eSAoU2ls
dmVyIFNwcmluZyk8L2Z1bGwtdGl0bGU+PGFiYnItMT5PYmVzaXR5PC9hYmJyLTE+PC9wZXJpb2Rp
Y2FsPjxwYWdlcz4xODQ3LTU0PC9wYWdlcz48dm9sdW1lPjE5PC92b2x1bWU+PG51bWJlcj45PC9u
dW1iZXI+PGtleXdvcmRzPjxrZXl3b3JkPkFscGhhLUtldG9nbHV0YXJhdGUtRGVwZW5kZW50IERp
b3h5Z2VuYXNlIEZUTzwva2V5d29yZD48a2V5d29yZD5Cb2R5IEhlaWdodDwva2V5d29yZD48a2V5
d29yZD5Cb2R5IE1hc3MgSW5kZXg8L2tleXdvcmQ+PGtleXdvcmQ+Qm9keSBXZWlnaHQ8L2tleXdv
cmQ+PGtleXdvcmQ+KkNoaWxkIERldmVsb3BtZW50PC9rZXl3b3JkPjxrZXl3b3JkPkZlbWFsZTwv
a2V5d29yZD48a2V5d29yZD5HZW5ldGljIEFzc29jaWF0aW9uIFN0dWRpZXM8L2tleXdvcmQ+PGtl
eXdvcmQ+SHVtYW5zPC9rZXl3b3JkPjxrZXl3b3JkPkluZmFudCwgTmV3Ym9ybjwva2V5d29yZD48
a2V5d29yZD5Mb25naXR1ZGluYWwgU3R1ZGllczwva2V5d29yZD48a2V5d29yZD5NYWxlPC9rZXl3
b3JkPjxrZXl3b3JkPk1vZGVscywgR2VuZXRpYzwva2V5d29yZD48a2V5d29yZD5PaGlvPC9rZXl3
b3JkPjxrZXl3b3JkPipQb2x5bW9ycGhpc20sIFNpbmdsZSBOdWNsZW90aWRlPC9rZXl3b3JkPjxr
ZXl3b3JkPlByb3RlaW5zLypnZW5ldGljczwva2V5d29yZD48a2V5d29yZD4qUXVhbnRpdGF0aXZl
IFRyYWl0LCBIZXJpdGFibGU8L2tleXdvcmQ+PC9rZXl3b3Jkcz48ZGF0ZXM+PHllYXI+MjAxMTwv
eWVhcj48cHViLWRhdGVzPjxkYXRlPlNlcDwvZGF0ZT48L3B1Yi1kYXRlcz48L2RhdGVzPjxpc2Ju
PjE5MzAtNzM5WCAoRWxlY3Ryb25pYykmI3hEOzE5MzAtNzM4MSAoTGlua2luZyk8L2lzYm4+PGFj
Y2Vzc2lvbi1udW0+MjE3MjA0MjI8L2FjY2Vzc2lvbi1udW0+PHVybHM+PHJlbGF0ZWQtdXJscz48
dXJsPmh0dHBzOi8vd3d3Lm5jYmkubmxtLm5paC5nb3YvcHVibWVkLzIxNzIwNDIyPC91cmw+PC9y
ZWxhdGVkLXVybHM+PC91cmxzPjxjdXN0b20yPlBNQzQwMTM3OTI8L2N1c3RvbTI+PGVsZWN0cm9u
aWMtcmVzb3VyY2UtbnVtPjEwLjEwMzgvb2J5LjIwMTEuMTc1PC9lbGVjdHJvbmljLXJlc291cmNl
LW51bT48L3JlY29yZD48L0NpdGU+PENpdGU+PEF1dGhvcj5Kb2huc29uPC9BdXRob3I+PFllYXI+
MjAxMzwvWWVhcj48UmVjTnVtPjIwMjwvUmVjTnVtPjxyZWNvcmQ+PHJlYy1udW1iZXI+MjAyPC9y
ZWMtbnVtYmVyPjxmb3JlaWduLWtleXM+PGtleSBhcHA9IkVOIiBkYi1pZD0idHZ6c3h0c3Ixc3Qw
dzhldjl4MXBwMnp2ZnoyMnhyOWFzNXZ2IiB0aW1lc3RhbXA9IjE1MzU5ODU4NjAiPjIwMjwva2V5
PjwvZm9yZWlnbi1rZXlzPjxyZWYtdHlwZSBuYW1lPSJKb3VybmFsIEFydGljbGUiPjE3PC9yZWYt
dHlwZT48Y29udHJpYnV0b3JzPjxhdXRob3JzPjxhdXRob3I+Sm9obnNvbiwgVy48L2F1dGhvcj48
YXV0aG9yPkNob2gsIEEuIEMuPC9hdXRob3I+PGF1dGhvcj5MZWUsIE0uPC9hdXRob3I+PGF1dGhv
cj5Ub3duZSwgQi48L2F1dGhvcj48YXV0aG9yPkN6ZXJ3aW5za2ksIFMuIEEuPC9hdXRob3I+PGF1
dGhvcj5EZW1lcmF0aCwgRS4gVy48L2F1dGhvcj48L2F1dGhvcnM+PC9jb250cmlidXRvcnM+PGF1
dGgtYWRkcmVzcz5NUkMgVW5pdCBmb3IgTGlmZWxvbmcgSGVhbHRoIGFuZCBBZ2VpbmcsIDMzIEJl
ZGZvcmQgUGxhY2UsIExvbmRvbiwgVUsuPC9hdXRoLWFkZHJlc3M+PHRpdGxlcz48dGl0bGU+Q2hh
cmFjdGVyaXphdGlvbiBvZiB0aGUgaW5mYW50IEJNSSBwZWFrOiBzZXggZGlmZmVyZW5jZXMsIGJp
cnRoIHllYXIgY29ob3J0IGVmZmVjdHMsIGFzc29jaWF0aW9uIHdpdGggY29uY3VycmVudCBhZGlw
b3NpdHksIGFuZCBoZXJpdGFiaWxpdHk8L3RpdGxlPjxzZWNvbmRhcnktdGl0bGU+QW0gSiBIdW0g
QmlvbDwvc2Vjb25kYXJ5LXRpdGxlPjwvdGl0bGVzPjxwZXJpb2RpY2FsPjxmdWxsLXRpdGxlPkFt
IEogSHVtIEJpb2w8L2Z1bGwtdGl0bGU+PC9wZXJpb2RpY2FsPjxwYWdlcz4zNzgtODg8L3BhZ2Vz
Pjx2b2x1bWU+MjU8L3ZvbHVtZT48bnVtYmVyPjM8L251bWJlcj48a2V5d29yZHM+PGtleXdvcmQ+
QWRpcG9zZSBUaXNzdWUvKmdyb3d0aCAmYW1wOyBkZXZlbG9wbWVudDwva2V5d29yZD48a2V5d29y
ZD5BZ2UgRmFjdG9yczwva2V5d29yZD48a2V5d29yZD4qQm9keSBNYXNzIEluZGV4PC9rZXl3b3Jk
PjxrZXl3b3JkPipDaGlsZCBEZXZlbG9wbWVudDwva2V5d29yZD48a2V5d29yZD5DaGlsZCwgUHJl
c2Nob29sPC9rZXl3b3JkPjxrZXl3b3JkPkNvaG9ydCBFZmZlY3Q8L2tleXdvcmQ+PGtleXdvcmQ+
RXVyb3BlYW4gQ29udGluZW50YWwgQW5jZXN0cnkgR3JvdXA8L2tleXdvcmQ+PGtleXdvcmQ+RmVt
YWxlPC9rZXl3b3JkPjxrZXl3b3JkPkdlc3RhdGlvbmFsIEFnZTwva2V5d29yZD48a2V5d29yZD5I
dW1hbnM8L2tleXdvcmQ+PGtleXdvcmQ+SW5mYW50PC9rZXl3b3JkPjxrZXl3b3JkPkxvbmdpdHVk
aW5hbCBTdHVkaWVzPC9rZXl3b3JkPjxrZXl3b3JkPk1hbGU8L2tleXdvcmQ+PGtleXdvcmQ+UGFy
aXR5PC9rZXl3b3JkPjxrZXl3b3JkPlNleCBGYWN0b3JzPC9rZXl3b3JkPjwva2V5d29yZHM+PGRh
dGVzPjx5ZWFyPjIwMTM8L3llYXI+PHB1Yi1kYXRlcz48ZGF0ZT5NYXktSnVuPC9kYXRlPjwvcHVi
LWRhdGVzPjwvZGF0ZXM+PGlzYm4+MTUyMC02MzAwIChFbGVjdHJvbmljKSYjeEQ7MTA0Mi0wNTMz
IChMaW5raW5nKTwvaXNibj48YWNjZXNzaW9uLW51bT4yMzYwNjIyNzwvYWNjZXNzaW9uLW51bT48
dXJscz48cmVsYXRlZC11cmxzPjx1cmw+aHR0cHM6Ly93d3cubmNiaS5ubG0ubmloLmdvdi9wdWJt
ZWQvMjM2MDYyMjc8L3VybD48L3JlbGF0ZWQtdXJscz48L3VybHM+PGN1c3RvbTI+UE1DMzk4ODcw
MTwvY3VzdG9tMj48ZWxlY3Ryb25pYy1yZXNvdXJjZS1udW0+MTAuMTAwMi9hamhiLjIyMzg1PC9l
bGVjdHJvbmljLXJlc291cmNlLW51bT48L3JlY29yZD48L0NpdGU+PC9FbmROb3RlPn==
</w:fldData>
        </w:fldChar>
      </w:r>
      <w:r w:rsidR="004935A2">
        <w:rPr>
          <w:rFonts w:asciiTheme="majorHAnsi" w:hAnsiTheme="majorHAnsi"/>
          <w:sz w:val="22"/>
          <w:szCs w:val="22"/>
        </w:rPr>
        <w:instrText xml:space="preserve"> ADDIN EN.CITE.DATA </w:instrText>
      </w:r>
      <w:r w:rsidR="004935A2">
        <w:rPr>
          <w:rFonts w:asciiTheme="majorHAnsi" w:hAnsiTheme="majorHAnsi"/>
          <w:sz w:val="22"/>
          <w:szCs w:val="22"/>
        </w:rPr>
      </w:r>
      <w:r w:rsidR="004935A2">
        <w:rPr>
          <w:rFonts w:asciiTheme="majorHAnsi" w:hAnsiTheme="majorHAnsi"/>
          <w:sz w:val="22"/>
          <w:szCs w:val="22"/>
        </w:rPr>
        <w:fldChar w:fldCharType="end"/>
      </w:r>
      <w:r w:rsidRPr="00517ED6">
        <w:rPr>
          <w:rFonts w:asciiTheme="majorHAnsi" w:hAnsiTheme="majorHAnsi"/>
          <w:sz w:val="22"/>
          <w:szCs w:val="22"/>
        </w:rPr>
      </w:r>
      <w:r w:rsidRPr="00517ED6">
        <w:rPr>
          <w:rFonts w:asciiTheme="majorHAnsi" w:hAnsiTheme="majorHAnsi"/>
          <w:sz w:val="22"/>
          <w:szCs w:val="22"/>
        </w:rPr>
        <w:fldChar w:fldCharType="separate"/>
      </w:r>
      <w:r w:rsidR="004935A2">
        <w:rPr>
          <w:rFonts w:asciiTheme="majorHAnsi" w:hAnsiTheme="majorHAnsi"/>
          <w:noProof/>
          <w:sz w:val="22"/>
          <w:szCs w:val="22"/>
        </w:rPr>
        <w:t>[</w:t>
      </w:r>
      <w:hyperlink w:anchor="_ENREF_25" w:tooltip="Choh, 2011 #203" w:history="1">
        <w:r w:rsidR="009C72D5">
          <w:rPr>
            <w:rFonts w:asciiTheme="majorHAnsi" w:hAnsiTheme="majorHAnsi"/>
            <w:noProof/>
            <w:sz w:val="22"/>
            <w:szCs w:val="22"/>
          </w:rPr>
          <w:t>25</w:t>
        </w:r>
      </w:hyperlink>
      <w:r w:rsidR="004935A2">
        <w:rPr>
          <w:rFonts w:asciiTheme="majorHAnsi" w:hAnsiTheme="majorHAnsi"/>
          <w:noProof/>
          <w:sz w:val="22"/>
          <w:szCs w:val="22"/>
        </w:rPr>
        <w:t xml:space="preserve">, </w:t>
      </w:r>
      <w:hyperlink w:anchor="_ENREF_26" w:tooltip="Johnson, 2013 #202" w:history="1">
        <w:r w:rsidR="009C72D5">
          <w:rPr>
            <w:rFonts w:asciiTheme="majorHAnsi" w:hAnsiTheme="majorHAnsi"/>
            <w:noProof/>
            <w:sz w:val="22"/>
            <w:szCs w:val="22"/>
          </w:rPr>
          <w:t>26</w:t>
        </w:r>
      </w:hyperlink>
      <w:r w:rsidR="004935A2">
        <w:rPr>
          <w:rFonts w:asciiTheme="majorHAnsi" w:hAnsiTheme="majorHAnsi"/>
          <w:noProof/>
          <w:sz w:val="22"/>
          <w:szCs w:val="22"/>
        </w:rPr>
        <w:t>]</w:t>
      </w:r>
      <w:r w:rsidRPr="00517ED6">
        <w:rPr>
          <w:rFonts w:asciiTheme="majorHAnsi" w:hAnsiTheme="majorHAnsi"/>
          <w:sz w:val="22"/>
          <w:szCs w:val="22"/>
        </w:rPr>
        <w:fldChar w:fldCharType="end"/>
      </w:r>
      <w:r w:rsidRPr="007957A7">
        <w:rPr>
          <w:rFonts w:asciiTheme="majorHAnsi" w:hAnsiTheme="majorHAnsi"/>
          <w:sz w:val="22"/>
          <w:szCs w:val="22"/>
        </w:rPr>
        <w:t xml:space="preserve"> and at adiposity rebound (h</w:t>
      </w:r>
      <w:r w:rsidRPr="004554BB">
        <w:rPr>
          <w:rFonts w:asciiTheme="majorHAnsi" w:hAnsiTheme="majorHAnsi"/>
          <w:sz w:val="22"/>
          <w:szCs w:val="22"/>
          <w:vertAlign w:val="superscript"/>
        </w:rPr>
        <w:t>2</w:t>
      </w:r>
      <w:r w:rsidRPr="007957A7">
        <w:rPr>
          <w:rFonts w:asciiTheme="majorHAnsi" w:hAnsiTheme="majorHAnsi"/>
          <w:sz w:val="22"/>
          <w:szCs w:val="22"/>
        </w:rPr>
        <w:t>=0.4-0.6)</w:t>
      </w:r>
      <w:r w:rsidRPr="00517ED6">
        <w:rPr>
          <w:rFonts w:asciiTheme="majorHAnsi" w:hAnsiTheme="majorHAnsi"/>
          <w:sz w:val="22"/>
          <w:szCs w:val="22"/>
        </w:rPr>
        <w:fldChar w:fldCharType="begin">
          <w:fldData xml:space="preserve">PEVuZE5vdGU+PENpdGU+PEF1dGhvcj5IYXdvcnRoPC9BdXRob3I+PFllYXI+MjAwODwvWWVhcj48
UmVjTnVtPjIwMTwvUmVjTnVtPjxEaXNwbGF5VGV4dD5bMjcsIDI4XTwvRGlzcGxheVRleHQ+PHJl
Y29yZD48cmVjLW51bWJlcj4yMDE8L3JlYy1udW1iZXI+PGZvcmVpZ24ta2V5cz48a2V5IGFwcD0i
RU4iIGRiLWlkPSJ0dnpzeHRzcjFzdDB3OGV2OXgxcHAyenZmejIyeHI5YXM1dnYiIHRpbWVzdGFt
cD0iMTUzNTk4NTQ4OCI+MjAxPC9rZXk+PC9mb3JlaWduLWtleXM+PHJlZi10eXBlIG5hbWU9Ikpv
dXJuYWwgQXJ0aWNsZSI+MTc8L3JlZi10eXBlPjxjb250cmlidXRvcnM+PGF1dGhvcnM+PGF1dGhv
cj5IYXdvcnRoLCBDLiBNLjwvYXV0aG9yPjxhdXRob3I+Q2FybmVsbCwgUy48L2F1dGhvcj48YXV0
aG9yPk1lYWJ1cm4sIEUuIEwuPC9hdXRob3I+PGF1dGhvcj5EYXZpcywgTy4gUy48L2F1dGhvcj48
YXV0aG9yPlBsb21pbiwgUi48L2F1dGhvcj48YXV0aG9yPldhcmRsZSwgSi48L2F1dGhvcj48L2F1
dGhvcnM+PC9jb250cmlidXRvcnM+PGF1dGgtYWRkcmVzcz5Tb2NpYWwsIEdlbmV0aWMgYW5kIERl
dmVsb3BtZW50YWwgUHN5Y2hpYXRyeSBDZW50cmUsIEluc3RpdHV0ZSBvZiBQc3ljaGlhdHJ5LCBL
aW5nJmFwb3M7cyBDb2xsZWdlIExvbmRvbiwgTG9uZG9uLCBVSy4gQ2xhaXJlLkhhd29ydGhAaW9w
LmtjbC5hYy51azwvYXV0aC1hZGRyZXNzPjx0aXRsZXM+PHRpdGxlPkluY3JlYXNpbmcgaGVyaXRh
YmlsaXR5IG9mIEJNSSBhbmQgc3Ryb25nZXIgYXNzb2NpYXRpb25zIHdpdGggdGhlIEZUTyBnZW5l
IG92ZXIgY2hpbGRob29kPC90aXRsZT48c2Vjb25kYXJ5LXRpdGxlPk9iZXNpdHkgKFNpbHZlciBT
cHJpbmcpPC9zZWNvbmRhcnktdGl0bGU+PC90aXRsZXM+PHBlcmlvZGljYWw+PGZ1bGwtdGl0bGU+
T2Jlc2l0eSAoU2lsdmVyIFNwcmluZyk8L2Z1bGwtdGl0bGU+PGFiYnItMT5PYmVzaXR5PC9hYmJy
LTE+PC9wZXJpb2RpY2FsPjxwYWdlcz4yNjYzLTg8L3BhZ2VzPjx2b2x1bWU+MTY8L3ZvbHVtZT48
bnVtYmVyPjEyPC9udW1iZXI+PGtleXdvcmRzPjxrZXl3b3JkPkFscGhhLUtldG9nbHV0YXJhdGUt
RGVwZW5kZW50IERpb3h5Z2VuYXNlIEZUTzwva2V5d29yZD48a2V5d29yZD4qQm9keSBNYXNzIElu
ZGV4PC9rZXl3b3JkPjxrZXl3b3JkPkNoaWxkPC9rZXl3b3JkPjxrZXl3b3JkPkNoaWxkLCBQcmVz
Y2hvb2w8L2tleXdvcmQ+PGtleXdvcmQ+RW52aXJvbm1lbnQ8L2tleXdvcmQ+PGtleXdvcmQ+RmVt
YWxlPC9rZXl3b3JkPjxrZXl3b3JkPkdlbm90eXBlPC9rZXl3b3JkPjxrZXl3b3JkPkh1bWFuczwv
a2V5d29yZD48a2V5d29yZD5Mb25naXR1ZGluYWwgU3R1ZGllczwva2V5d29yZD48a2V5d29yZD5N
YWxlPC9rZXl3b3JkPjxrZXl3b3JkPk1vZGVscywgQmlvbG9naWNhbDwva2V5d29yZD48a2V5d29y
ZD5PYmVzaXR5LypnZW5ldGljczwva2V5d29yZD48a2V5d29yZD5Qb2x5bW9ycGhpc20sIFNpbmds
ZSBOdWNsZW90aWRlPC9rZXl3b3JkPjxrZXl3b3JkPlByb3RlaW5zLypnZW5ldGljczwva2V5d29y
ZD48a2V5d29yZD4qUXVhbnRpdGF0aXZlIFRyYWl0LCBIZXJpdGFibGU8L2tleXdvcmQ+PGtleXdv
cmQ+VHdpbnMvZ2VuZXRpY3M8L2tleXdvcmQ+PGtleXdvcmQ+VW5pdGVkIEtpbmdkb208L2tleXdv
cmQ+PC9rZXl3b3Jkcz48ZGF0ZXM+PHllYXI+MjAwODwveWVhcj48cHViLWRhdGVzPjxkYXRlPkRl
YzwvZGF0ZT48L3B1Yi1kYXRlcz48L2RhdGVzPjxpc2JuPjE5MzAtNzM4MSAoUHJpbnQpJiN4RDsx
OTMwLTczODEgKExpbmtpbmcpPC9pc2JuPjxhY2Nlc3Npb24tbnVtPjE4ODQ2MDQ5PC9hY2Nlc3Np
b24tbnVtPjx1cmxzPjxyZWxhdGVkLXVybHM+PHVybD5odHRwczovL3d3dy5uY2JpLm5sbS5uaWgu
Z292L3B1Ym1lZC8xODg0NjA0OTwvdXJsPjwvcmVsYXRlZC11cmxzPjwvdXJscz48ZWxlY3Ryb25p
Yy1yZXNvdXJjZS1udW0+MTAuMTAzOC9vYnkuMjAwOC40MzQ8L2VsZWN0cm9uaWMtcmVzb3VyY2Ut
bnVtPjwvcmVjb3JkPjwvQ2l0ZT48Q2l0ZT48QXV0aG9yPkR1Ym9pczwvQXV0aG9yPjxZZWFyPjIw
MTI8L1llYXI+PFJlY051bT4yMDA8L1JlY051bT48cmVjb3JkPjxyZWMtbnVtYmVyPjIwMDwvcmVj
LW51bWJlcj48Zm9yZWlnbi1rZXlzPjxrZXkgYXBwPSJFTiIgZGItaWQ9InR2enN4dHNyMXN0MHc4
ZXY5eDFwcDJ6dmZ6MjJ4cjlhczV2diIgdGltZXN0YW1wPSIxNTM1OTg1NDc2Ij4yMDA8L2tleT48
L2ZvcmVpZ24ta2V5cz48cmVmLXR5cGUgbmFtZT0iSm91cm5hbCBBcnRpY2xlIj4xNzwvcmVmLXR5
cGU+PGNvbnRyaWJ1dG9ycz48YXV0aG9ycz48YXV0aG9yPkR1Ym9pcywgTC48L2F1dGhvcj48YXV0
aG9yPk9obSBLeXZpaywgSy48L2F1dGhvcj48YXV0aG9yPkdpcmFyZCwgTS48L2F1dGhvcj48YXV0
aG9yPlRhdG9uZS1Ub2t1ZGEsIEYuPC9hdXRob3I+PGF1dGhvcj5QZXJ1c3NlLCBELjwvYXV0aG9y
PjxhdXRob3I+SGplbG1ib3JnLCBKLjwvYXV0aG9yPjxhdXRob3I+U2t5dHRoZSwgQS48L2F1dGhv
cj48YXV0aG9yPlJhc211c3NlbiwgRi48L2F1dGhvcj48YXV0aG9yPldyaWdodCwgTS4gSi48L2F1
dGhvcj48YXV0aG9yPkxpY2h0ZW5zdGVpbiwgUC48L2F1dGhvcj48YXV0aG9yPk1hcnRpbiwgTi4g
Ry48L2F1dGhvcj48L2F1dGhvcnM+PC9jb250cmlidXRvcnM+PGF1dGgtYWRkcmVzcz5JbnN0aXR1
dGUgb2YgUG9wdWxhdGlvbiBIZWFsdGgsIFVuaXZlcnNpdHkgb2YgT3R0YXdhLCBPdHRhd2EsIE9u
dGFyaW8sIENhbmFkYS4gbGlzZS5kdWJvaXNAdW90dGF3YS5jYTwvYXV0aC1hZGRyZXNzPjx0aXRs
ZXM+PHRpdGxlPkdlbmV0aWMgYW5kIGVudmlyb25tZW50YWwgY29udHJpYnV0aW9ucyB0byB3ZWln
aHQsIGhlaWdodCwgYW5kIEJNSSBmcm9tIGJpcnRoIHRvIDE5IHllYXJzIG9mIGFnZTogYW4gaW50
ZXJuYXRpb25hbCBzdHVkeSBvZiBvdmVyIDEyLDAwMCB0d2luIHBhaXJzPC90aXRsZT48c2Vjb25k
YXJ5LXRpdGxlPlBMb1MgT25lPC9zZWNvbmRhcnktdGl0bGU+PC90aXRsZXM+PHBlcmlvZGljYWw+
PGZ1bGwtdGl0bGU+UGxvcyBPbmU8L2Z1bGwtdGl0bGU+PGFiYnItMT5QbG9zIE9uZTwvYWJici0x
PjwvcGVyaW9kaWNhbD48cGFnZXM+ZTMwMTUzPC9wYWdlcz48dm9sdW1lPjc8L3ZvbHVtZT48bnVt
YmVyPjI8L251bWJlcj48a2V5d29yZHM+PGtleXdvcmQ+QWRvbGVzY2VudDwva2V5d29yZD48a2V5
d29yZD5BdXN0cmFsaWE8L2tleXdvcmQ+PGtleXdvcmQ+KkJvZHkgSGVpZ2h0PC9rZXl3b3JkPjxr
ZXl3b3JkPipCb2R5IE1hc3MgSW5kZXg8L2tleXdvcmQ+PGtleXdvcmQ+KkJvZHkgV2VpZ2h0PC9r
ZXl3b3JkPjxrZXl3b3JkPkNhbmFkYTwva2V5d29yZD48a2V5d29yZD5DaGlsZDwva2V5d29yZD48
a2V5d29yZD5DaGlsZCwgUHJlc2Nob29sPC9rZXl3b3JkPjxrZXl3b3JkPkNyb3NzLVNlY3Rpb25h
bCBTdHVkaWVzPC9rZXl3b3JkPjxrZXl3b3JkPkRlbm1hcms8L2tleXdvcmQ+PGtleXdvcmQ+RmVt
YWxlPC9rZXl3b3JkPjxrZXl3b3JkPipHZW5lLUVudmlyb25tZW50IEludGVyYWN0aW9uPC9rZXl3
b3JkPjxrZXl3b3JkPkh1bWFuczwva2V5d29yZD48a2V5d29yZD5JbmZhbnQ8L2tleXdvcmQ+PGtl
eXdvcmQ+SW5mYW50LCBOZXdib3JuPC9rZXl3b3JkPjxrZXl3b3JkPk1hbGU8L2tleXdvcmQ+PGtl
eXdvcmQ+U3dlZGVuPC9rZXl3b3JkPjxrZXl3b3JkPipUd2luczwva2V5d29yZD48a2V5d29yZD5Z
b3VuZyBBZHVsdDwva2V5d29yZD48L2tleXdvcmRzPjxkYXRlcz48eWVhcj4yMDEyPC95ZWFyPjwv
ZGF0ZXM+PGlzYm4+MTkzMi02MjAzIChFbGVjdHJvbmljKSYjeEQ7MTkzMi02MjAzIChMaW5raW5n
KTwvaXNibj48YWNjZXNzaW9uLW51bT4yMjM0NzM2ODwvYWNjZXNzaW9uLW51bT48dXJscz48cmVs
YXRlZC11cmxzPjx1cmw+aHR0cHM6Ly93d3cubmNiaS5ubG0ubmloLmdvdi9wdWJtZWQvMjIzNDcz
Njg8L3VybD48L3JlbGF0ZWQtdXJscz48L3VybHM+PGN1c3RvbTI+UE1DMzI3NTU5OTwvY3VzdG9t
Mj48ZWxlY3Ryb25pYy1yZXNvdXJjZS1udW0+MTAuMTM3MS9qb3VybmFsLnBvbmUuMDAzMDE1Mzwv
ZWxlY3Ryb25pYy1yZXNvdXJjZS1udW0+PC9yZWNvcmQ+PC9DaXRlPjwvRW5kTm90ZT4A
</w:fldData>
        </w:fldChar>
      </w:r>
      <w:r w:rsidR="004935A2">
        <w:rPr>
          <w:rFonts w:asciiTheme="majorHAnsi" w:hAnsiTheme="majorHAnsi"/>
          <w:sz w:val="22"/>
          <w:szCs w:val="22"/>
        </w:rPr>
        <w:instrText xml:space="preserve"> ADDIN EN.CITE </w:instrText>
      </w:r>
      <w:r w:rsidR="004935A2">
        <w:rPr>
          <w:rFonts w:asciiTheme="majorHAnsi" w:hAnsiTheme="majorHAnsi"/>
          <w:sz w:val="22"/>
          <w:szCs w:val="22"/>
        </w:rPr>
        <w:fldChar w:fldCharType="begin">
          <w:fldData xml:space="preserve">PEVuZE5vdGU+PENpdGU+PEF1dGhvcj5IYXdvcnRoPC9BdXRob3I+PFllYXI+MjAwODwvWWVhcj48
UmVjTnVtPjIwMTwvUmVjTnVtPjxEaXNwbGF5VGV4dD5bMjcsIDI4XTwvRGlzcGxheVRleHQ+PHJl
Y29yZD48cmVjLW51bWJlcj4yMDE8L3JlYy1udW1iZXI+PGZvcmVpZ24ta2V5cz48a2V5IGFwcD0i
RU4iIGRiLWlkPSJ0dnpzeHRzcjFzdDB3OGV2OXgxcHAyenZmejIyeHI5YXM1dnYiIHRpbWVzdGFt
cD0iMTUzNTk4NTQ4OCI+MjAxPC9rZXk+PC9mb3JlaWduLWtleXM+PHJlZi10eXBlIG5hbWU9Ikpv
dXJuYWwgQXJ0aWNsZSI+MTc8L3JlZi10eXBlPjxjb250cmlidXRvcnM+PGF1dGhvcnM+PGF1dGhv
cj5IYXdvcnRoLCBDLiBNLjwvYXV0aG9yPjxhdXRob3I+Q2FybmVsbCwgUy48L2F1dGhvcj48YXV0
aG9yPk1lYWJ1cm4sIEUuIEwuPC9hdXRob3I+PGF1dGhvcj5EYXZpcywgTy4gUy48L2F1dGhvcj48
YXV0aG9yPlBsb21pbiwgUi48L2F1dGhvcj48YXV0aG9yPldhcmRsZSwgSi48L2F1dGhvcj48L2F1
dGhvcnM+PC9jb250cmlidXRvcnM+PGF1dGgtYWRkcmVzcz5Tb2NpYWwsIEdlbmV0aWMgYW5kIERl
dmVsb3BtZW50YWwgUHN5Y2hpYXRyeSBDZW50cmUsIEluc3RpdHV0ZSBvZiBQc3ljaGlhdHJ5LCBL
aW5nJmFwb3M7cyBDb2xsZWdlIExvbmRvbiwgTG9uZG9uLCBVSy4gQ2xhaXJlLkhhd29ydGhAaW9w
LmtjbC5hYy51azwvYXV0aC1hZGRyZXNzPjx0aXRsZXM+PHRpdGxlPkluY3JlYXNpbmcgaGVyaXRh
YmlsaXR5IG9mIEJNSSBhbmQgc3Ryb25nZXIgYXNzb2NpYXRpb25zIHdpdGggdGhlIEZUTyBnZW5l
IG92ZXIgY2hpbGRob29kPC90aXRsZT48c2Vjb25kYXJ5LXRpdGxlPk9iZXNpdHkgKFNpbHZlciBT
cHJpbmcpPC9zZWNvbmRhcnktdGl0bGU+PC90aXRsZXM+PHBlcmlvZGljYWw+PGZ1bGwtdGl0bGU+
T2Jlc2l0eSAoU2lsdmVyIFNwcmluZyk8L2Z1bGwtdGl0bGU+PGFiYnItMT5PYmVzaXR5PC9hYmJy
LTE+PC9wZXJpb2RpY2FsPjxwYWdlcz4yNjYzLTg8L3BhZ2VzPjx2b2x1bWU+MTY8L3ZvbHVtZT48
bnVtYmVyPjEyPC9udW1iZXI+PGtleXdvcmRzPjxrZXl3b3JkPkFscGhhLUtldG9nbHV0YXJhdGUt
RGVwZW5kZW50IERpb3h5Z2VuYXNlIEZUTzwva2V5d29yZD48a2V5d29yZD4qQm9keSBNYXNzIElu
ZGV4PC9rZXl3b3JkPjxrZXl3b3JkPkNoaWxkPC9rZXl3b3JkPjxrZXl3b3JkPkNoaWxkLCBQcmVz
Y2hvb2w8L2tleXdvcmQ+PGtleXdvcmQ+RW52aXJvbm1lbnQ8L2tleXdvcmQ+PGtleXdvcmQ+RmVt
YWxlPC9rZXl3b3JkPjxrZXl3b3JkPkdlbm90eXBlPC9rZXl3b3JkPjxrZXl3b3JkPkh1bWFuczwv
a2V5d29yZD48a2V5d29yZD5Mb25naXR1ZGluYWwgU3R1ZGllczwva2V5d29yZD48a2V5d29yZD5N
YWxlPC9rZXl3b3JkPjxrZXl3b3JkPk1vZGVscywgQmlvbG9naWNhbDwva2V5d29yZD48a2V5d29y
ZD5PYmVzaXR5LypnZW5ldGljczwva2V5d29yZD48a2V5d29yZD5Qb2x5bW9ycGhpc20sIFNpbmds
ZSBOdWNsZW90aWRlPC9rZXl3b3JkPjxrZXl3b3JkPlByb3RlaW5zLypnZW5ldGljczwva2V5d29y
ZD48a2V5d29yZD4qUXVhbnRpdGF0aXZlIFRyYWl0LCBIZXJpdGFibGU8L2tleXdvcmQ+PGtleXdv
cmQ+VHdpbnMvZ2VuZXRpY3M8L2tleXdvcmQ+PGtleXdvcmQ+VW5pdGVkIEtpbmdkb208L2tleXdv
cmQ+PC9rZXl3b3Jkcz48ZGF0ZXM+PHllYXI+MjAwODwveWVhcj48cHViLWRhdGVzPjxkYXRlPkRl
YzwvZGF0ZT48L3B1Yi1kYXRlcz48L2RhdGVzPjxpc2JuPjE5MzAtNzM4MSAoUHJpbnQpJiN4RDsx
OTMwLTczODEgKExpbmtpbmcpPC9pc2JuPjxhY2Nlc3Npb24tbnVtPjE4ODQ2MDQ5PC9hY2Nlc3Np
b24tbnVtPjx1cmxzPjxyZWxhdGVkLXVybHM+PHVybD5odHRwczovL3d3dy5uY2JpLm5sbS5uaWgu
Z292L3B1Ym1lZC8xODg0NjA0OTwvdXJsPjwvcmVsYXRlZC11cmxzPjwvdXJscz48ZWxlY3Ryb25p
Yy1yZXNvdXJjZS1udW0+MTAuMTAzOC9vYnkuMjAwOC40MzQ8L2VsZWN0cm9uaWMtcmVzb3VyY2Ut
bnVtPjwvcmVjb3JkPjwvQ2l0ZT48Q2l0ZT48QXV0aG9yPkR1Ym9pczwvQXV0aG9yPjxZZWFyPjIw
MTI8L1llYXI+PFJlY051bT4yMDA8L1JlY051bT48cmVjb3JkPjxyZWMtbnVtYmVyPjIwMDwvcmVj
LW51bWJlcj48Zm9yZWlnbi1rZXlzPjxrZXkgYXBwPSJFTiIgZGItaWQ9InR2enN4dHNyMXN0MHc4
ZXY5eDFwcDJ6dmZ6MjJ4cjlhczV2diIgdGltZXN0YW1wPSIxNTM1OTg1NDc2Ij4yMDA8L2tleT48
L2ZvcmVpZ24ta2V5cz48cmVmLXR5cGUgbmFtZT0iSm91cm5hbCBBcnRpY2xlIj4xNzwvcmVmLXR5
cGU+PGNvbnRyaWJ1dG9ycz48YXV0aG9ycz48YXV0aG9yPkR1Ym9pcywgTC48L2F1dGhvcj48YXV0
aG9yPk9obSBLeXZpaywgSy48L2F1dGhvcj48YXV0aG9yPkdpcmFyZCwgTS48L2F1dGhvcj48YXV0
aG9yPlRhdG9uZS1Ub2t1ZGEsIEYuPC9hdXRob3I+PGF1dGhvcj5QZXJ1c3NlLCBELjwvYXV0aG9y
PjxhdXRob3I+SGplbG1ib3JnLCBKLjwvYXV0aG9yPjxhdXRob3I+U2t5dHRoZSwgQS48L2F1dGhv
cj48YXV0aG9yPlJhc211c3NlbiwgRi48L2F1dGhvcj48YXV0aG9yPldyaWdodCwgTS4gSi48L2F1
dGhvcj48YXV0aG9yPkxpY2h0ZW5zdGVpbiwgUC48L2F1dGhvcj48YXV0aG9yPk1hcnRpbiwgTi4g
Ry48L2F1dGhvcj48L2F1dGhvcnM+PC9jb250cmlidXRvcnM+PGF1dGgtYWRkcmVzcz5JbnN0aXR1
dGUgb2YgUG9wdWxhdGlvbiBIZWFsdGgsIFVuaXZlcnNpdHkgb2YgT3R0YXdhLCBPdHRhd2EsIE9u
dGFyaW8sIENhbmFkYS4gbGlzZS5kdWJvaXNAdW90dGF3YS5jYTwvYXV0aC1hZGRyZXNzPjx0aXRs
ZXM+PHRpdGxlPkdlbmV0aWMgYW5kIGVudmlyb25tZW50YWwgY29udHJpYnV0aW9ucyB0byB3ZWln
aHQsIGhlaWdodCwgYW5kIEJNSSBmcm9tIGJpcnRoIHRvIDE5IHllYXJzIG9mIGFnZTogYW4gaW50
ZXJuYXRpb25hbCBzdHVkeSBvZiBvdmVyIDEyLDAwMCB0d2luIHBhaXJzPC90aXRsZT48c2Vjb25k
YXJ5LXRpdGxlPlBMb1MgT25lPC9zZWNvbmRhcnktdGl0bGU+PC90aXRsZXM+PHBlcmlvZGljYWw+
PGZ1bGwtdGl0bGU+UGxvcyBPbmU8L2Z1bGwtdGl0bGU+PGFiYnItMT5QbG9zIE9uZTwvYWJici0x
PjwvcGVyaW9kaWNhbD48cGFnZXM+ZTMwMTUzPC9wYWdlcz48dm9sdW1lPjc8L3ZvbHVtZT48bnVt
YmVyPjI8L251bWJlcj48a2V5d29yZHM+PGtleXdvcmQ+QWRvbGVzY2VudDwva2V5d29yZD48a2V5
d29yZD5BdXN0cmFsaWE8L2tleXdvcmQ+PGtleXdvcmQ+KkJvZHkgSGVpZ2h0PC9rZXl3b3JkPjxr
ZXl3b3JkPipCb2R5IE1hc3MgSW5kZXg8L2tleXdvcmQ+PGtleXdvcmQ+KkJvZHkgV2VpZ2h0PC9r
ZXl3b3JkPjxrZXl3b3JkPkNhbmFkYTwva2V5d29yZD48a2V5d29yZD5DaGlsZDwva2V5d29yZD48
a2V5d29yZD5DaGlsZCwgUHJlc2Nob29sPC9rZXl3b3JkPjxrZXl3b3JkPkNyb3NzLVNlY3Rpb25h
bCBTdHVkaWVzPC9rZXl3b3JkPjxrZXl3b3JkPkRlbm1hcms8L2tleXdvcmQ+PGtleXdvcmQ+RmVt
YWxlPC9rZXl3b3JkPjxrZXl3b3JkPipHZW5lLUVudmlyb25tZW50IEludGVyYWN0aW9uPC9rZXl3
b3JkPjxrZXl3b3JkPkh1bWFuczwva2V5d29yZD48a2V5d29yZD5JbmZhbnQ8L2tleXdvcmQ+PGtl
eXdvcmQ+SW5mYW50LCBOZXdib3JuPC9rZXl3b3JkPjxrZXl3b3JkPk1hbGU8L2tleXdvcmQ+PGtl
eXdvcmQ+U3dlZGVuPC9rZXl3b3JkPjxrZXl3b3JkPipUd2luczwva2V5d29yZD48a2V5d29yZD5Z
b3VuZyBBZHVsdDwva2V5d29yZD48L2tleXdvcmRzPjxkYXRlcz48eWVhcj4yMDEyPC95ZWFyPjwv
ZGF0ZXM+PGlzYm4+MTkzMi02MjAzIChFbGVjdHJvbmljKSYjeEQ7MTkzMi02MjAzIChMaW5raW5n
KTwvaXNibj48YWNjZXNzaW9uLW51bT4yMjM0NzM2ODwvYWNjZXNzaW9uLW51bT48dXJscz48cmVs
YXRlZC11cmxzPjx1cmw+aHR0cHM6Ly93d3cubmNiaS5ubG0ubmloLmdvdi9wdWJtZWQvMjIzNDcz
Njg8L3VybD48L3JlbGF0ZWQtdXJscz48L3VybHM+PGN1c3RvbTI+UE1DMzI3NTU5OTwvY3VzdG9t
Mj48ZWxlY3Ryb25pYy1yZXNvdXJjZS1udW0+MTAuMTM3MS9qb3VybmFsLnBvbmUuMDAzMDE1Mzwv
ZWxlY3Ryb25pYy1yZXNvdXJjZS1udW0+PC9yZWNvcmQ+PC9DaXRlPjwvRW5kTm90ZT4A
</w:fldData>
        </w:fldChar>
      </w:r>
      <w:r w:rsidR="004935A2">
        <w:rPr>
          <w:rFonts w:asciiTheme="majorHAnsi" w:hAnsiTheme="majorHAnsi"/>
          <w:sz w:val="22"/>
          <w:szCs w:val="22"/>
        </w:rPr>
        <w:instrText xml:space="preserve"> ADDIN EN.CITE.DATA </w:instrText>
      </w:r>
      <w:r w:rsidR="004935A2">
        <w:rPr>
          <w:rFonts w:asciiTheme="majorHAnsi" w:hAnsiTheme="majorHAnsi"/>
          <w:sz w:val="22"/>
          <w:szCs w:val="22"/>
        </w:rPr>
      </w:r>
      <w:r w:rsidR="004935A2">
        <w:rPr>
          <w:rFonts w:asciiTheme="majorHAnsi" w:hAnsiTheme="majorHAnsi"/>
          <w:sz w:val="22"/>
          <w:szCs w:val="22"/>
        </w:rPr>
        <w:fldChar w:fldCharType="end"/>
      </w:r>
      <w:r w:rsidRPr="00517ED6">
        <w:rPr>
          <w:rFonts w:asciiTheme="majorHAnsi" w:hAnsiTheme="majorHAnsi"/>
          <w:sz w:val="22"/>
          <w:szCs w:val="22"/>
        </w:rPr>
      </w:r>
      <w:r w:rsidRPr="00517ED6">
        <w:rPr>
          <w:rFonts w:asciiTheme="majorHAnsi" w:hAnsiTheme="majorHAnsi"/>
          <w:sz w:val="22"/>
          <w:szCs w:val="22"/>
        </w:rPr>
        <w:fldChar w:fldCharType="separate"/>
      </w:r>
      <w:r w:rsidR="004935A2">
        <w:rPr>
          <w:rFonts w:asciiTheme="majorHAnsi" w:hAnsiTheme="majorHAnsi"/>
          <w:noProof/>
          <w:sz w:val="22"/>
          <w:szCs w:val="22"/>
        </w:rPr>
        <w:t>[</w:t>
      </w:r>
      <w:hyperlink w:anchor="_ENREF_27" w:tooltip="Haworth, 2008 #201" w:history="1">
        <w:r w:rsidR="009C72D5">
          <w:rPr>
            <w:rFonts w:asciiTheme="majorHAnsi" w:hAnsiTheme="majorHAnsi"/>
            <w:noProof/>
            <w:sz w:val="22"/>
            <w:szCs w:val="22"/>
          </w:rPr>
          <w:t>27</w:t>
        </w:r>
      </w:hyperlink>
      <w:r w:rsidR="004935A2">
        <w:rPr>
          <w:rFonts w:asciiTheme="majorHAnsi" w:hAnsiTheme="majorHAnsi"/>
          <w:noProof/>
          <w:sz w:val="22"/>
          <w:szCs w:val="22"/>
        </w:rPr>
        <w:t xml:space="preserve">, </w:t>
      </w:r>
      <w:hyperlink w:anchor="_ENREF_28" w:tooltip="Dubois, 2012 #200" w:history="1">
        <w:r w:rsidR="009C72D5">
          <w:rPr>
            <w:rFonts w:asciiTheme="majorHAnsi" w:hAnsiTheme="majorHAnsi"/>
            <w:noProof/>
            <w:sz w:val="22"/>
            <w:szCs w:val="22"/>
          </w:rPr>
          <w:t>28</w:t>
        </w:r>
      </w:hyperlink>
      <w:r w:rsidR="004935A2">
        <w:rPr>
          <w:rFonts w:asciiTheme="majorHAnsi" w:hAnsiTheme="majorHAnsi"/>
          <w:noProof/>
          <w:sz w:val="22"/>
          <w:szCs w:val="22"/>
        </w:rPr>
        <w:t>]</w:t>
      </w:r>
      <w:r w:rsidRPr="00517ED6">
        <w:rPr>
          <w:rFonts w:asciiTheme="majorHAnsi" w:hAnsiTheme="majorHAnsi"/>
          <w:sz w:val="22"/>
          <w:szCs w:val="22"/>
        </w:rPr>
        <w:fldChar w:fldCharType="end"/>
      </w:r>
      <w:r w:rsidRPr="007957A7">
        <w:rPr>
          <w:rFonts w:asciiTheme="majorHAnsi" w:hAnsiTheme="majorHAnsi"/>
          <w:sz w:val="22"/>
          <w:szCs w:val="22"/>
        </w:rPr>
        <w:t xml:space="preserve"> were higher</w:t>
      </w:r>
      <w:r w:rsidR="00CA1C88">
        <w:rPr>
          <w:rFonts w:asciiTheme="majorHAnsi" w:hAnsiTheme="majorHAnsi"/>
          <w:sz w:val="22"/>
          <w:szCs w:val="22"/>
        </w:rPr>
        <w:t xml:space="preserve"> than the SNP-heritability estimated here </w:t>
      </w:r>
      <w:r w:rsidRPr="007957A7">
        <w:rPr>
          <w:rFonts w:asciiTheme="majorHAnsi" w:hAnsiTheme="majorHAnsi"/>
          <w:sz w:val="22"/>
          <w:szCs w:val="22"/>
        </w:rPr>
        <w:t>.</w:t>
      </w:r>
      <w:r w:rsidR="00C63529">
        <w:rPr>
          <w:rFonts w:asciiTheme="majorHAnsi" w:hAnsiTheme="majorHAnsi"/>
          <w:sz w:val="22"/>
          <w:szCs w:val="22"/>
        </w:rPr>
        <w:t xml:space="preserve"> </w:t>
      </w:r>
      <w:r w:rsidR="00FF738C">
        <w:rPr>
          <w:rFonts w:asciiTheme="majorHAnsi" w:hAnsiTheme="majorHAnsi"/>
          <w:sz w:val="22"/>
          <w:szCs w:val="22"/>
        </w:rPr>
        <w:t>However, t</w:t>
      </w:r>
      <w:r w:rsidR="00C63529">
        <w:rPr>
          <w:rFonts w:asciiTheme="majorHAnsi" w:hAnsiTheme="majorHAnsi"/>
          <w:sz w:val="22"/>
          <w:szCs w:val="22"/>
        </w:rPr>
        <w:t xml:space="preserve">he ratio of the SNP-heritability obtained from LD-score regression and the total heritability obtained from family and twin studies suggests that </w:t>
      </w:r>
      <w:r w:rsidRPr="007957A7">
        <w:rPr>
          <w:rFonts w:asciiTheme="majorHAnsi" w:hAnsiTheme="majorHAnsi"/>
          <w:sz w:val="22"/>
          <w:szCs w:val="22"/>
        </w:rPr>
        <w:t>a considerable (39-95%</w:t>
      </w:r>
      <w:r>
        <w:rPr>
          <w:rFonts w:asciiTheme="majorHAnsi" w:hAnsiTheme="majorHAnsi"/>
          <w:sz w:val="22"/>
          <w:szCs w:val="22"/>
        </w:rPr>
        <w:t>, see methods</w:t>
      </w:r>
      <w:r w:rsidRPr="007957A7">
        <w:rPr>
          <w:rFonts w:asciiTheme="majorHAnsi" w:hAnsiTheme="majorHAnsi"/>
          <w:sz w:val="22"/>
          <w:szCs w:val="22"/>
        </w:rPr>
        <w:t>) proportion of BMI heritability</w:t>
      </w:r>
      <w:r w:rsidR="00C63529">
        <w:rPr>
          <w:rFonts w:asciiTheme="majorHAnsi" w:hAnsiTheme="majorHAnsi"/>
          <w:sz w:val="22"/>
          <w:szCs w:val="22"/>
        </w:rPr>
        <w:t xml:space="preserve"> can be attributed</w:t>
      </w:r>
      <w:r w:rsidRPr="007957A7">
        <w:rPr>
          <w:rFonts w:asciiTheme="majorHAnsi" w:hAnsiTheme="majorHAnsi"/>
          <w:sz w:val="22"/>
          <w:szCs w:val="22"/>
        </w:rPr>
        <w:t xml:space="preserve"> to common variants</w:t>
      </w:r>
      <w:r w:rsidR="00D9324B" w:rsidRPr="007957A7">
        <w:rPr>
          <w:rFonts w:asciiTheme="majorHAnsi" w:hAnsiTheme="majorHAnsi"/>
          <w:sz w:val="22"/>
          <w:szCs w:val="22"/>
        </w:rPr>
        <w:t xml:space="preserve">. </w:t>
      </w:r>
      <w:r w:rsidR="00350EBF">
        <w:rPr>
          <w:rFonts w:asciiTheme="majorHAnsi" w:hAnsiTheme="majorHAnsi" w:cs="Arial"/>
          <w:sz w:val="22"/>
          <w:szCs w:val="22"/>
        </w:rPr>
        <w:t xml:space="preserve">As the </w:t>
      </w:r>
      <w:r w:rsidR="00D9324B" w:rsidRPr="007957A7">
        <w:rPr>
          <w:rFonts w:asciiTheme="majorHAnsi" w:hAnsiTheme="majorHAnsi"/>
          <w:sz w:val="22"/>
          <w:szCs w:val="22"/>
        </w:rPr>
        <w:t xml:space="preserve">LD-score </w:t>
      </w:r>
      <w:r w:rsidR="009E79B8">
        <w:rPr>
          <w:rFonts w:asciiTheme="majorHAnsi" w:hAnsiTheme="majorHAnsi" w:cs="Arial"/>
          <w:sz w:val="22"/>
          <w:szCs w:val="22"/>
        </w:rPr>
        <w:t xml:space="preserve">heritability </w:t>
      </w:r>
      <w:r w:rsidR="00D9324B">
        <w:rPr>
          <w:rFonts w:asciiTheme="majorHAnsi" w:hAnsiTheme="majorHAnsi" w:cs="Arial"/>
          <w:sz w:val="22"/>
          <w:szCs w:val="22"/>
        </w:rPr>
        <w:t xml:space="preserve">estimates </w:t>
      </w:r>
      <w:r w:rsidR="009E79B8">
        <w:rPr>
          <w:rFonts w:asciiTheme="majorHAnsi" w:hAnsiTheme="majorHAnsi" w:cs="Arial"/>
          <w:sz w:val="22"/>
          <w:szCs w:val="22"/>
        </w:rPr>
        <w:t>of BMI-AP</w:t>
      </w:r>
      <w:r w:rsidR="0084671C">
        <w:rPr>
          <w:rFonts w:asciiTheme="majorHAnsi" w:hAnsiTheme="majorHAnsi" w:cs="Arial"/>
          <w:sz w:val="22"/>
          <w:szCs w:val="22"/>
        </w:rPr>
        <w:t>,</w:t>
      </w:r>
      <w:r w:rsidR="009E79B8">
        <w:rPr>
          <w:rFonts w:asciiTheme="majorHAnsi" w:hAnsiTheme="majorHAnsi" w:cs="Arial"/>
          <w:sz w:val="22"/>
          <w:szCs w:val="22"/>
        </w:rPr>
        <w:t xml:space="preserve"> BMI-AR </w:t>
      </w:r>
      <w:r w:rsidR="0084671C">
        <w:rPr>
          <w:rFonts w:asciiTheme="majorHAnsi" w:hAnsiTheme="majorHAnsi" w:cs="Arial"/>
          <w:sz w:val="22"/>
          <w:szCs w:val="22"/>
        </w:rPr>
        <w:t>and</w:t>
      </w:r>
      <w:r w:rsidR="003B0A40">
        <w:rPr>
          <w:rFonts w:asciiTheme="majorHAnsi" w:hAnsiTheme="majorHAnsi" w:cs="Arial"/>
          <w:sz w:val="22"/>
          <w:szCs w:val="22"/>
        </w:rPr>
        <w:t xml:space="preserve"> adult BMI</w:t>
      </w:r>
      <w:r w:rsidR="0084671C" w:rsidRPr="0084671C">
        <w:rPr>
          <w:rFonts w:asciiTheme="majorHAnsi" w:hAnsiTheme="majorHAnsi" w:cs="Arial"/>
          <w:sz w:val="22"/>
          <w:szCs w:val="22"/>
        </w:rPr>
        <w:t xml:space="preserve"> </w:t>
      </w:r>
      <w:r w:rsidR="0084671C">
        <w:rPr>
          <w:rFonts w:asciiTheme="majorHAnsi" w:hAnsiTheme="majorHAnsi" w:cs="Arial"/>
          <w:sz w:val="22"/>
          <w:szCs w:val="22"/>
        </w:rPr>
        <w:t>are comparable</w:t>
      </w:r>
      <w:r w:rsidR="003B0A40">
        <w:rPr>
          <w:rFonts w:asciiTheme="majorHAnsi" w:hAnsiTheme="majorHAnsi" w:cs="Arial"/>
          <w:sz w:val="22"/>
          <w:szCs w:val="22"/>
        </w:rPr>
        <w:t>,</w:t>
      </w:r>
      <w:r w:rsidR="009E79B8">
        <w:rPr>
          <w:rFonts w:asciiTheme="majorHAnsi" w:hAnsiTheme="majorHAnsi" w:cs="Arial"/>
          <w:sz w:val="22"/>
          <w:szCs w:val="22"/>
        </w:rPr>
        <w:t xml:space="preserve"> the differences in the genetic etiology</w:t>
      </w:r>
      <w:r w:rsidR="00FF738C">
        <w:rPr>
          <w:rFonts w:asciiTheme="majorHAnsi" w:hAnsiTheme="majorHAnsi" w:cs="Arial"/>
          <w:sz w:val="22"/>
          <w:szCs w:val="22"/>
        </w:rPr>
        <w:t xml:space="preserve"> observed in our study</w:t>
      </w:r>
      <w:r w:rsidR="009E79B8">
        <w:rPr>
          <w:rFonts w:asciiTheme="majorHAnsi" w:hAnsiTheme="majorHAnsi" w:cs="Arial"/>
          <w:sz w:val="22"/>
          <w:szCs w:val="22"/>
        </w:rPr>
        <w:t xml:space="preserve"> </w:t>
      </w:r>
      <w:r w:rsidR="003B0A40">
        <w:rPr>
          <w:rFonts w:asciiTheme="majorHAnsi" w:hAnsiTheme="majorHAnsi" w:cs="Arial"/>
          <w:sz w:val="22"/>
          <w:szCs w:val="22"/>
        </w:rPr>
        <w:t xml:space="preserve">cannot be </w:t>
      </w:r>
      <w:r w:rsidR="00447BF1">
        <w:rPr>
          <w:rFonts w:asciiTheme="majorHAnsi" w:hAnsiTheme="majorHAnsi" w:cs="Arial"/>
          <w:sz w:val="22"/>
          <w:szCs w:val="22"/>
        </w:rPr>
        <w:t xml:space="preserve">trivially </w:t>
      </w:r>
      <w:r w:rsidR="003B0A40">
        <w:rPr>
          <w:rFonts w:asciiTheme="majorHAnsi" w:hAnsiTheme="majorHAnsi" w:cs="Arial"/>
          <w:sz w:val="22"/>
          <w:szCs w:val="22"/>
        </w:rPr>
        <w:t xml:space="preserve">attributed to </w:t>
      </w:r>
      <w:r w:rsidR="0084671C">
        <w:rPr>
          <w:rFonts w:asciiTheme="majorHAnsi" w:hAnsiTheme="majorHAnsi" w:cs="Arial"/>
          <w:sz w:val="22"/>
          <w:szCs w:val="22"/>
        </w:rPr>
        <w:t xml:space="preserve">large </w:t>
      </w:r>
      <w:r w:rsidR="00447BF1">
        <w:rPr>
          <w:rFonts w:asciiTheme="majorHAnsi" w:hAnsiTheme="majorHAnsi" w:cs="Arial"/>
          <w:sz w:val="22"/>
          <w:szCs w:val="22"/>
        </w:rPr>
        <w:t xml:space="preserve">disparities in the variance </w:t>
      </w:r>
      <w:r w:rsidR="00447BF1">
        <w:rPr>
          <w:rFonts w:asciiTheme="majorHAnsi" w:hAnsiTheme="majorHAnsi" w:cs="Arial"/>
          <w:sz w:val="22"/>
          <w:szCs w:val="22"/>
        </w:rPr>
        <w:lastRenderedPageBreak/>
        <w:t>explained by genetic factors.</w:t>
      </w:r>
      <w:r w:rsidR="00350EBF">
        <w:rPr>
          <w:rFonts w:asciiTheme="majorHAnsi" w:hAnsiTheme="majorHAnsi" w:cs="Arial"/>
          <w:sz w:val="22"/>
          <w:szCs w:val="22"/>
        </w:rPr>
        <w:t xml:space="preserve"> Hence, taken together, these data suggest that distinct</w:t>
      </w:r>
      <w:r w:rsidR="0051025C">
        <w:rPr>
          <w:rFonts w:asciiTheme="majorHAnsi" w:hAnsiTheme="majorHAnsi" w:cs="Arial"/>
          <w:sz w:val="22"/>
          <w:szCs w:val="22"/>
        </w:rPr>
        <w:t>,</w:t>
      </w:r>
      <w:r w:rsidR="00350EBF">
        <w:rPr>
          <w:rFonts w:asciiTheme="majorHAnsi" w:hAnsiTheme="majorHAnsi" w:cs="Arial"/>
          <w:sz w:val="22"/>
          <w:szCs w:val="22"/>
        </w:rPr>
        <w:t xml:space="preserve"> heritable developmental processes control the BMI trajectory at adiposity peak and adiposity rebound.</w:t>
      </w:r>
      <w:r w:rsidR="00447BF1">
        <w:rPr>
          <w:rFonts w:asciiTheme="majorHAnsi" w:hAnsiTheme="majorHAnsi" w:cs="Arial"/>
          <w:sz w:val="22"/>
          <w:szCs w:val="22"/>
        </w:rPr>
        <w:t xml:space="preserve"> </w:t>
      </w:r>
    </w:p>
    <w:p w14:paraId="2E7FC3A5" w14:textId="77777777" w:rsidR="00DC0996" w:rsidRPr="007957A7" w:rsidRDefault="00DC0996" w:rsidP="00604664">
      <w:pPr>
        <w:spacing w:before="240"/>
        <w:jc w:val="both"/>
        <w:rPr>
          <w:rFonts w:asciiTheme="majorHAnsi" w:hAnsiTheme="majorHAnsi" w:cs="Arial"/>
          <w:b/>
          <w:sz w:val="22"/>
          <w:szCs w:val="22"/>
        </w:rPr>
      </w:pPr>
      <w:r w:rsidRPr="007957A7">
        <w:rPr>
          <w:rFonts w:asciiTheme="majorHAnsi" w:hAnsiTheme="majorHAnsi" w:cs="Arial"/>
          <w:b/>
          <w:sz w:val="22"/>
          <w:szCs w:val="22"/>
        </w:rPr>
        <w:t>D</w:t>
      </w:r>
      <w:r w:rsidR="005E5D9C" w:rsidRPr="007957A7">
        <w:rPr>
          <w:rFonts w:asciiTheme="majorHAnsi" w:hAnsiTheme="majorHAnsi" w:cs="Arial"/>
          <w:b/>
          <w:sz w:val="22"/>
          <w:szCs w:val="22"/>
        </w:rPr>
        <w:t>iscussion</w:t>
      </w:r>
    </w:p>
    <w:p w14:paraId="534BDF19" w14:textId="60B41731" w:rsidR="00BC28FD" w:rsidRPr="007957A7" w:rsidRDefault="00FF738C" w:rsidP="00604664">
      <w:pPr>
        <w:autoSpaceDE w:val="0"/>
        <w:autoSpaceDN w:val="0"/>
        <w:adjustRightInd w:val="0"/>
        <w:spacing w:after="0"/>
        <w:jc w:val="both"/>
        <w:outlineLvl w:val="0"/>
        <w:rPr>
          <w:rFonts w:asciiTheme="majorHAnsi" w:hAnsiTheme="majorHAnsi" w:cs="Calibri"/>
          <w:color w:val="222222"/>
          <w:sz w:val="22"/>
          <w:szCs w:val="22"/>
          <w:shd w:val="clear" w:color="auto" w:fill="FFFFFF"/>
        </w:rPr>
      </w:pPr>
      <w:r>
        <w:rPr>
          <w:rFonts w:asciiTheme="majorHAnsi" w:hAnsiTheme="majorHAnsi" w:cs="Calibri"/>
          <w:color w:val="222222"/>
          <w:sz w:val="22"/>
          <w:szCs w:val="22"/>
          <w:shd w:val="clear" w:color="auto" w:fill="FFFFFF"/>
        </w:rPr>
        <w:t>There are few reports of</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studies</w:t>
      </w:r>
      <w:r w:rsidR="00591A02" w:rsidRPr="007957A7">
        <w:rPr>
          <w:rFonts w:asciiTheme="majorHAnsi" w:hAnsiTheme="majorHAnsi" w:cs="Calibri"/>
          <w:color w:val="222222"/>
          <w:sz w:val="22"/>
          <w:szCs w:val="22"/>
          <w:shd w:val="clear" w:color="auto" w:fill="FFFFFF"/>
        </w:rPr>
        <w:t xml:space="preserve"> </w:t>
      </w:r>
      <w:r w:rsidRPr="007957A7">
        <w:rPr>
          <w:rFonts w:asciiTheme="majorHAnsi" w:hAnsiTheme="majorHAnsi" w:cs="Calibri"/>
          <w:color w:val="222222"/>
          <w:sz w:val="22"/>
          <w:szCs w:val="22"/>
          <w:shd w:val="clear" w:color="auto" w:fill="FFFFFF"/>
        </w:rPr>
        <w:t>investigat</w:t>
      </w:r>
      <w:r>
        <w:rPr>
          <w:rFonts w:asciiTheme="majorHAnsi" w:hAnsiTheme="majorHAnsi" w:cs="Calibri"/>
          <w:color w:val="222222"/>
          <w:sz w:val="22"/>
          <w:szCs w:val="22"/>
          <w:shd w:val="clear" w:color="auto" w:fill="FFFFFF"/>
        </w:rPr>
        <w:t>ing</w:t>
      </w:r>
      <w:r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the</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genetic</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bas</w:t>
      </w:r>
      <w:r w:rsidR="00D35047">
        <w:rPr>
          <w:rFonts w:asciiTheme="majorHAnsi" w:hAnsiTheme="majorHAnsi" w:cs="Calibri"/>
          <w:color w:val="222222"/>
          <w:sz w:val="22"/>
          <w:szCs w:val="22"/>
          <w:shd w:val="clear" w:color="auto" w:fill="FFFFFF"/>
        </w:rPr>
        <w:t>es</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of</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the</w:t>
      </w:r>
      <w:r w:rsidR="00142927" w:rsidRPr="007957A7">
        <w:rPr>
          <w:rFonts w:asciiTheme="majorHAnsi" w:hAnsiTheme="majorHAnsi" w:cs="Calibri"/>
          <w:color w:val="222222"/>
          <w:sz w:val="22"/>
          <w:szCs w:val="22"/>
          <w:shd w:val="clear" w:color="auto" w:fill="FFFFFF"/>
        </w:rPr>
        <w:t xml:space="preserve">se </w:t>
      </w:r>
      <w:r w:rsidR="00F0239D" w:rsidRPr="007957A7">
        <w:rPr>
          <w:rFonts w:asciiTheme="majorHAnsi" w:hAnsiTheme="majorHAnsi" w:cs="Calibri"/>
          <w:color w:val="222222"/>
          <w:sz w:val="22"/>
          <w:szCs w:val="22"/>
          <w:shd w:val="clear" w:color="auto" w:fill="FFFFFF"/>
        </w:rPr>
        <w:t>well-established</w:t>
      </w:r>
      <w:r w:rsidR="00591A02" w:rsidRPr="007957A7">
        <w:rPr>
          <w:rFonts w:asciiTheme="majorHAnsi" w:hAnsiTheme="majorHAnsi" w:cs="Calibri"/>
          <w:color w:val="222222"/>
          <w:sz w:val="22"/>
          <w:szCs w:val="22"/>
          <w:shd w:val="clear" w:color="auto" w:fill="FFFFFF"/>
        </w:rPr>
        <w:t xml:space="preserve"> </w:t>
      </w:r>
      <w:r w:rsidR="00F0239D" w:rsidRPr="00635B9B">
        <w:rPr>
          <w:rFonts w:asciiTheme="majorHAnsi" w:hAnsiTheme="majorHAnsi" w:cs="Calibri"/>
          <w:color w:val="222222"/>
          <w:sz w:val="22"/>
          <w:szCs w:val="22"/>
          <w:shd w:val="clear" w:color="auto" w:fill="FFFFFF"/>
        </w:rPr>
        <w:t>growth</w:t>
      </w:r>
      <w:r w:rsidR="00BA4DF8" w:rsidRPr="00635B9B">
        <w:rPr>
          <w:rFonts w:asciiTheme="majorHAnsi" w:hAnsiTheme="majorHAnsi" w:cs="Calibri"/>
          <w:color w:val="222222"/>
          <w:sz w:val="22"/>
          <w:szCs w:val="22"/>
          <w:shd w:val="clear" w:color="auto" w:fill="FFFFFF"/>
        </w:rPr>
        <w:t xml:space="preserve"> </w:t>
      </w:r>
      <w:r w:rsidR="00142927" w:rsidRPr="00635B9B">
        <w:rPr>
          <w:rFonts w:asciiTheme="majorHAnsi" w:hAnsiTheme="majorHAnsi" w:cs="Calibri"/>
          <w:color w:val="222222"/>
          <w:sz w:val="22"/>
          <w:szCs w:val="22"/>
          <w:shd w:val="clear" w:color="auto" w:fill="FFFFFF"/>
        </w:rPr>
        <w:t xml:space="preserve">and BMI </w:t>
      </w:r>
      <w:r w:rsidR="00BA4DF8" w:rsidRPr="00635B9B">
        <w:rPr>
          <w:rFonts w:asciiTheme="majorHAnsi" w:hAnsiTheme="majorHAnsi" w:cs="Calibri"/>
          <w:color w:val="222222"/>
          <w:sz w:val="22"/>
          <w:szCs w:val="22"/>
          <w:shd w:val="clear" w:color="auto" w:fill="FFFFFF"/>
        </w:rPr>
        <w:t>trajectories</w:t>
      </w:r>
      <w:r w:rsidR="00BA4DF8" w:rsidRPr="007957A7">
        <w:rPr>
          <w:rFonts w:asciiTheme="majorHAnsi" w:hAnsiTheme="majorHAnsi" w:cs="Calibri"/>
          <w:color w:val="222222"/>
          <w:sz w:val="22"/>
          <w:szCs w:val="22"/>
          <w:shd w:val="clear" w:color="auto" w:fill="FFFFFF"/>
        </w:rPr>
        <w:t xml:space="preserve"> </w:t>
      </w:r>
      <w:r w:rsidR="00411E6F" w:rsidRPr="00517ED6">
        <w:rPr>
          <w:rFonts w:asciiTheme="majorHAnsi" w:hAnsiTheme="majorHAnsi" w:cs="Calibri"/>
          <w:color w:val="222222"/>
          <w:sz w:val="22"/>
          <w:szCs w:val="22"/>
          <w:shd w:val="clear" w:color="auto" w:fill="FFFFFF"/>
        </w:rPr>
        <w:fldChar w:fldCharType="begin">
          <w:fldData xml:space="preserve">PEVuZE5vdGU+PENpdGU+PEF1dGhvcj5Tb3ZpbzwvQXV0aG9yPjxZZWFyPjIwMTE8L1llYXI+PFJl
Y051bT45PC9SZWNOdW0+PERpc3BsYXlUZXh0PlsyOSwgMzBdPC9EaXNwbGF5VGV4dD48cmVjb3Jk
PjxyZWMtbnVtYmVyPjk8L3JlYy1udW1iZXI+PGZvcmVpZ24ta2V5cz48a2V5IGFwcD0iRU4iIGRi
LWlkPSJ0dnpzeHRzcjFzdDB3OGV2OXgxcHAyenZmejIyeHI5YXM1dnYiIHRpbWVzdGFtcD0iMTUz
MjMzOTc2MCI+OTwva2V5PjwvZm9yZWlnbi1rZXlzPjxyZWYtdHlwZSBuYW1lPSJKb3VybmFsIEFy
dGljbGUiPjE3PC9yZWYtdHlwZT48Y29udHJpYnV0b3JzPjxhdXRob3JzPjxhdXRob3I+U292aW8s
IFUuPC9hdXRob3I+PGF1dGhvcj5Nb29rLUthbmFtb3JpLCBELiBPLjwvYXV0aG9yPjxhdXRob3I+
V2FycmluZ3RvbiwgTi4gTS48L2F1dGhvcj48YXV0aG9yPkxhd3JlbmNlLCBSLjwvYXV0aG9yPjxh
dXRob3I+QnJpb2xsYWlzLCBMLjwvYXV0aG9yPjxhdXRob3I+UGFsbWVyLCBDLiBOLiBBLjwvYXV0
aG9yPjxhdXRob3I+Q2VjaWwsIEouPC9hdXRob3I+PGF1dGhvcj5TYW5kbGluZywgSi4gSy48L2F1
dGhvcj48YXV0aG9yPlN5dmFuZW4sIEEuIEMuPC9hdXRob3I+PGF1dGhvcj5LYWFraW5lbiwgTS48
L2F1dGhvcj48YXV0aG9yPkJlaWxpbiwgTC4gSi48L2F1dGhvcj48YXV0aG9yPk1pbGx3b29kLCBJ
LiBZLjwvYXV0aG9yPjxhdXRob3I+QmVubmV0dCwgQS4gSi48L2F1dGhvcj48YXV0aG9yPkxhaXRp
bmVuLCBKLjwvYXV0aG9yPjxhdXRob3I+UG91dGEsIEEuPC9hdXRob3I+PGF1dGhvcj5Nb2xpdG9y
LCBKLjwvYXV0aG9yPjxhdXRob3I+U21pdGgsIEcuIEQuPC9hdXRob3I+PGF1dGhvcj5CZW4tU2hs
b21vLCBZLjwvYXV0aG9yPjxhdXRob3I+SmFkZG9lLCBWLiBXLiBWLjwvYXV0aG9yPjxhdXRob3I+
UGFsbWVyLCBMLiBKLjwvYXV0aG9yPjxhdXRob3I+UGVubmVsbCwgQy4gRS48L2F1dGhvcj48YXV0
aG9yPkNvbGUsIFQuIEouPC9hdXRob3I+PGF1dGhvcj5NY0NhcnRoeSwgTS4gSS48L2F1dGhvcj48
YXV0aG9yPkphcnZlbGluLCBNLiBSLjwvYXV0aG9yPjxhdXRob3I+VGltcHNvbiwgTi4gSi48L2F1
dGhvcj48YXV0aG9yPkVhcmx5IEdyb3d0aCBHZW5ldGljcyBDb25zb3J0aXVtPC9hdXRob3I+PC9h
dXRob3JzPjwvY29udHJpYnV0b3JzPjxhdXRoLWFkZHJlc3M+VW5pdiBMb25kb24gSW1wZXJpYWwg
Q29sbCBTY2kgVGVjaG5vbCAmYW1wOyBNZWQsIERlcHQgRXBpZGVtaW9sICZhbXA7IEJpb3N0YXQs
IExvbmRvbiwgRW5nbGFuZCYjeEQ7TG9uZG9uIFNjaCBIeWcgJmFtcDsgVHJvcCBNZWQsIExvbmRv
biBXQzEsIEVuZ2xhbmQmI3hEO0VyYXNtdXMgTUMsIERlcHQgUGVkaWF0LCBSb3R0ZXJkYW0sIE5l
dGhlcmxhbmRzJiN4RDtFcmFzbXVzIE1DLCBEZXB0IEVwaWRlbWlvbCwgUm90dGVyZGFtLCBOZXRo
ZXJsYW5kcyYjeEQ7RXJhc211cyBNQywgR2VuZXJhdCBSIFN0dWR5LCBSb3R0ZXJkYW0sIE5ldGhl
cmxhbmRzJiN4RDtVbml2IFdlc3Rlcm4gQXVzdHJhbGlhLCBTY2ggV29tZW5zICZhbXA7IEluZmFu
dHMgSGx0aCwgUGVydGgsIFdBIDYwMDksIEF1c3RyYWxpYSYjeEQ7VW5pdiBXZXN0ZXJuIEF1c3Ry
YWxpYSwgQ3RyIEdlbmV0IEVwaWRlbWlvbCAmYW1wOyBCaW9zdGF0LCBQZXJ0aCwgV0EgNjAwOSwg
QXVzdHJhbGlhJiN4RDtVbml2IFRvcm9udG8sIE10IFNpbmFpIEhvc3AsIFNhbXVlbCBMdW5lbmZl
bGQgUmVzIEluc3QsIFRvcm9udG8sIE9OIE01RyAxWDUsIENhbmFkYSYjeEQ7VW5pdiBEdW5kZWUs
IE5pbmV3ZWxscyBIb3NwICZhbXA7IE1lZCBTY2gsIEJpb21lZCBSZXMgSW5zdCwgRHVuZGVlIERE
MSA5U1ksIFNjb3RsYW5kJiN4RDtVbml2IFN0IEFuZHJld3MsIEJ1dGUgTWVkIFNjaCwgU3QgQW5k
cmV3cywgRmlmZSwgU2NvdGxhbmQmI3hEO1VwcHNhbGEgVW5pdiwgRGVwdCBNZWQgU2NpLCBVcHBz
YWxhLCBTd2VkZW4mI3hEO1VuaXYgT3VsdSwgSW5zdCBIbHRoIFNjaSwgT3VsdSwgRmlubGFuZCYj
eEQ7VW5pdiBPdWx1LCBCaW9jdHIgT3VsdSwgT3VsdSwgRmlubGFuZCYjeEQ7VW5pdiBXZXN0ZXJu
IEF1c3RyYWxpYSwgU2NoIE1lZCAmYW1wOyBQaGFybWFjb2wsIFBlcnRoLCBXQSA2MDA5LCBBdXN0
cmFsaWEmI3hEO1VuaXYgT3hmb3JkLCBDbGluIFRyaWFsIFNlcnYgVW5pdCwgT3hmb3JkLCBFbmds
YW5kJiN4RDtVbml2IE94Zm9yZCwgRXBpZGVtaW9sIFN0dWRpZXMgVW5pdCwgT3hmb3JkLCBFbmds
YW5kJiN4RDtVbml2IE94Zm9yZCwgT3hmb3JkIEN0ciBEaWFiZXQgRW5kb2NyaW5vbCAmYW1wOyBN
ZXRhYiwgT3hmb3JkLCBFbmdsYW5kJiN4RDtGaW5uaXNoIEluc3QgT2NjdXBhdCBIbHRoLCBPdWx1
LCBGaW5sYW5kJiN4RDtOYXRsIEluc3QgSGx0aCAmYW1wOyBXZWxmLCBEZXB0IExpZmVjb3Vyc2Ug
JmFtcDsgU2VydiwgT3VsdSwgRmlubGFuZCYjeEQ7VW5pdiBCcmlzdG9sLCBNUkMsIEN0ciBDYXVz
YWwgQW5hbCBUcmFuc2xhdCBFcGlkZW1pb2wsIEJyaXN0b2wsIEF2b24sIEVuZ2xhbmQmI3hEO1Vu
aXYgQnJpc3RvbCwgRGVwdCBTb2NpYWwgTWVkLCBCcmlzdG9sLCBBdm9uLCBFbmdsYW5kJiN4RDtP
bnRhcmlvIEluc3QgQ2FuYyBSZXMsIFRvcm9udG8sIE9OLCBDYW5hZGEmI3hEO1VDTCBJbnN0IENo
aWxkIEhsdGgsIE1SQywgQ3RyIEVwaWRlbWlvbCBDaGlsZCBIbHRoLCBMb25kb24sIEVuZ2xhbmQm
I3hEO1VuaXYgT3hmb3JkLCBXZWxsY29tZSBUcnVzdCBDdHIgSHVtYW4gR2VuZXQsIE94Zm9yZCwg
RW5nbGFuZCYjeEQ7Q2h1cmNoaWxsIEhvc3AsIE94Zm9yZCBOSUhSIEJpb21lZCBSZXMgQ3RyLCBP
eGZvcmQgT1gzIDdMSiwgRW5nbGFuZDwvYXV0aC1hZGRyZXNzPjx0aXRsZXM+PHRpdGxlPkFzc29j
aWF0aW9uIGJldHdlZW4gQ29tbW9uIFZhcmlhdGlvbiBhdCB0aGUgRlRPIExvY3VzIGFuZCBDaGFu
Z2VzIGluIEJvZHkgTWFzcyBJbmRleCBmcm9tIEluZmFuY3kgdG8gTGF0ZSBDaGlsZGhvb2Q6IFRo
ZSBDb21wbGV4IE5hdHVyZSBvZiBHZW5ldGljIEFzc29jaWF0aW9uIHRocm91Z2ggR3Jvd3RoIGFu
ZCBEZXZlbG9wbWVudDwvdGl0bGU+PHNlY29uZGFyeS10aXRsZT5QbG9zIEdlbmV0aWNzPC9zZWNv
bmRhcnktdGl0bGU+PGFsdC10aXRsZT5QbG9zIEdlbmV0PC9hbHQtdGl0bGU+PC90aXRsZXM+PHBl
cmlvZGljYWw+PGZ1bGwtdGl0bGU+UGxvcyBHZW5ldGljczwvZnVsbC10aXRsZT48YWJici0xPlBs
b3MgR2VuZXQ8L2FiYnItMT48L3BlcmlvZGljYWw+PGFsdC1wZXJpb2RpY2FsPjxmdWxsLXRpdGxl
PlBsb3MgR2VuZXRpY3M8L2Z1bGwtdGl0bGU+PGFiYnItMT5QbG9zIEdlbmV0PC9hYmJyLTE+PC9h
bHQtcGVyaW9kaWNhbD48dm9sdW1lPjc8L3ZvbHVtZT48bnVtYmVyPjI8L251bWJlcj48a2V5d29y
ZHM+PGtleXdvcmQ+ZmF0IG1hc3M8L2tleXdvcmQ+PGtleXdvcmQ+YWR1bHQgb2Jlc2l0eTwva2V5
d29yZD48a2V5d29yZD5lbmVyZ3ktaW50YWtlPC9rZXl3b3JkPjxrZXl3b3JkPmJpcnRoIGNvaG9y
dDwva2V5d29yZD48a2V5d29yZD5yaXNrLWZhY3RvcnM8L2tleXdvcmQ+PGtleXdvcmQ+Zm9vZC1p
bnRha2U8L2tleXdvcmQ+PGtleXdvcmQ+YWRpcG9zaXR5PC9rZXl3b3JkPjxrZXl3b3JkPmNoaWxk
cmVuPC9rZXl3b3JkPjxrZXl3b3JkPmFnZTwva2V5d29yZD48a2V5d29yZD53ZWlnaHQ8L2tleXdv
cmQ+PC9rZXl3b3Jkcz48ZGF0ZXM+PHllYXI+MjAxMTwveWVhcj48cHViLWRhdGVzPjxkYXRlPkZl
YjwvZGF0ZT48L3B1Yi1kYXRlcz48L2RhdGVzPjxpc2JuPjE1NTMtNzM5MDwvaXNibj48YWNjZXNz
aW9uLW51bT5XT1M6MDAwMjg3Njk3MzAwMDIyPC9hY2Nlc3Npb24tbnVtPjx1cmxzPjxyZWxhdGVk
LXVybHM+PHVybD4mbHQ7R28gdG8gSVNJJmd0OzovL1dPUzowMDAyODc2OTczMDAwMjI8L3VybD48
dXJsPmh0dHA6Ly9qb3VybmFscy5wbG9zLm9yZy9wbG9zZ2VuZXRpY3MvYXJ0aWNsZS9maWxlP2lk
PTEwLjEzNzEvam91cm5hbC5wZ2VuLjEwMDEzMDcmYW1wO3R5cGU9cHJpbnRhYmxlPC91cmw+PC9y
ZWxhdGVkLXVybHM+PC91cmxzPjxlbGVjdHJvbmljLXJlc291cmNlLW51bT5BUlROIGUxMDAxMzA3
JiN4RDsxMC4xMzcxL2pvdXJuYWwucGdlbi4xMDAxMzA3PC9lbGVjdHJvbmljLXJlc291cmNlLW51
bT48bGFuZ3VhZ2U+RW5nbGlzaDwvbGFuZ3VhZ2U+PC9yZWNvcmQ+PC9DaXRlPjxDaXRlPjxBdXRo
b3I+V3U8L0F1dGhvcj48WWVhcj4yMDE3PC9ZZWFyPjxSZWNOdW0+MTM5PC9SZWNOdW0+PHJlY29y
ZD48cmVjLW51bWJlcj4xMzk8L3JlYy1udW1iZXI+PGZvcmVpZ24ta2V5cz48a2V5IGFwcD0iRU4i
IGRiLWlkPSJ0dnpzeHRzcjFzdDB3OGV2OXgxcHAyenZmejIyeHI5YXM1dnYiIHRpbWVzdGFtcD0i
MTUzMjk0NDM2MCI+MTM5PC9rZXk+PC9mb3JlaWduLWtleXM+PHJlZi10eXBlIG5hbWU9IkpvdXJu
YWwgQXJ0aWNsZSI+MTc8L3JlZi10eXBlPjxjb250cmlidXRvcnM+PGF1dGhvcnM+PGF1dGhvcj5X
dSwgVi4gWS48L2F1dGhvcj48YXV0aG9yPkx5ZSwgUy48L2F1dGhvcj48YXV0aG9yPkJyaW9sbGFp
cywgTC48L2F1dGhvcj48L2F1dGhvcnM+PC9jb250cmlidXRvcnM+PGF1dGgtYWRkcmVzcz5Vbml2
IEhhd2FpaSBNYW5vYSwgT2ZmIFB1YmwgSGx0aCBTdHVkaWVzLCBIb25vbHVsdSwgSEkgVVNBJiN4
RDtNdCBTaW5haSBIb3NwLCBMdW5lbmZlbGQgVGFuZW5iYXVtIFJlcyBJbnN0LCA2MCBNdXJyYXkg
U3QsUm9vbSA1LTIzNywgVG9yb250bywgT04gTTVUIDNMOSwgQ2FuYWRhPC9hdXRoLWFkZHJlc3M+
PHRpdGxlcz48dGl0bGU+VGhlIHJvbGUgb2YgZWFybHkgbGlmZSBncm93dGggZGV2ZWxvcG1lbnQs
IHRoZSBGVE8gZ2VuZSBhbmQgZXhjbHVzaXZlIGJyZWFzdGZlZWRpbmcgb24gY2hpbGQgQk1JIHRy
YWplY3RvcmllczwvdGl0bGU+PHNlY29uZGFyeS10aXRsZT5JbnRlcm5hdGlvbmFsIEpvdXJuYWwg
b2YgRXBpZGVtaW9sb2d5PC9zZWNvbmRhcnktdGl0bGU+PGFsdC10aXRsZT5JbnQgSiBFcGlkZW1p
b2w8L2FsdC10aXRsZT48L3RpdGxlcz48cGVyaW9kaWNhbD48ZnVsbC10aXRsZT5JbnRlcm5hdGlv
bmFsIEpvdXJuYWwgb2YgRXBpZGVtaW9sb2d5PC9mdWxsLXRpdGxlPjxhYmJyLTE+SW50IEogRXBp
ZGVtaW9sPC9hYmJyLTE+PC9wZXJpb2RpY2FsPjxhbHQtcGVyaW9kaWNhbD48ZnVsbC10aXRsZT5J
bnRlcm5hdGlvbmFsIEpvdXJuYWwgb2YgRXBpZGVtaW9sb2d5PC9mdWxsLXRpdGxlPjxhYmJyLTE+
SW50IEogRXBpZGVtaW9sPC9hYmJyLTE+PC9hbHQtcGVyaW9kaWNhbD48cGFnZXM+MTUxMi0xNTIy
PC9wYWdlcz48dm9sdW1lPjQ2PC92b2x1bWU+PG51bWJlcj41PC9udW1iZXI+PGtleXdvcmRzPjxr
ZXl3b3JkPmJyZWFzdGZlZWRpbmc8L2tleXdvcmQ+PGtleXdvcmQ+ZnRvIGdlbmU8L2tleXdvcmQ+
PGtleXdvcmQ+Ym1pPC9rZXl3b3JkPjxrZXl3b3JkPm92ZXJ3ZWlnaHQ8L2tleXdvcmQ+PGtleXdv
cmQ+ZWFybHkgY2hpbGQgZGV2ZWxvcG1lbnQ8L2tleXdvcmQ+PGtleXdvcmQ+YmlydGggY29ob3J0
PC9rZXl3b3JkPjxrZXl3b3JkPmJvZHktbWFzcyBpbmRleDwva2V5d29yZD48a2V5d29yZD5maW5u
aXNoIGRpYWJldGVzIHByZXZlbnRpb248L2tleXdvcmQ+PGtleXdvcmQ+c3R5bGUgaW50ZXJ2ZW50
aW9uPC9rZXl3b3JkPjxrZXl3b3JkPmNvbW1vbiB2YXJpYW50PC9rZXl3b3JkPjxrZXl3b3JkPmFk
dWx0IG9iZXNpdHk8L2tleXdvcmQ+PGtleXdvcmQ+ZW5lcmd5LWludGFrZTwva2V5d29yZD48a2V5
d29yZD53ZWlnaHQtZ2Fpbjwva2V5d29yZD48a2V5d29yZD5vdmVyd2VpZ2h0PC9rZXl3b3JkPjxr
ZXl3b3JkPmFzc29jaWF0aW9uPC9rZXl3b3JkPjxrZXl3b3JkPmNvaG9ydDwva2V5d29yZD48L2tl
eXdvcmRzPjxkYXRlcz48eWVhcj4yMDE3PC95ZWFyPjxwdWItZGF0ZXM+PGRhdGU+T2N0PC9kYXRl
PjwvcHViLWRhdGVzPjwvZGF0ZXM+PGlzYm4+MDMwMC01NzcxPC9pc2JuPjxhY2Nlc3Npb24tbnVt
PldPUzowMDA0MTQ1NjE2MDAwMzQ8L2FjY2Vzc2lvbi1udW0+PHVybHM+PHJlbGF0ZWQtdXJscz48
dXJsPiZsdDtHbyB0byBJU0kmZ3Q7Oi8vV09TOjAwMDQxNDU2MTYwMDAzNDwvdXJsPjwvcmVsYXRl
ZC11cmxzPjwvdXJscz48ZWxlY3Ryb25pYy1yZXNvdXJjZS1udW0+MTAuMTA5My9pamUvZHl4MDgx
PC9lbGVjdHJvbmljLXJlc291cmNlLW51bT48bGFuZ3VhZ2U+RW5nbGlzaDwvbGFuZ3VhZ2U+PC9y
ZWNvcmQ+PC9DaXRlPjwvRW5kTm90ZT4A
</w:fldData>
        </w:fldChar>
      </w:r>
      <w:r w:rsidR="004935A2">
        <w:rPr>
          <w:rFonts w:asciiTheme="majorHAnsi" w:hAnsiTheme="majorHAnsi" w:cs="Calibri"/>
          <w:color w:val="222222"/>
          <w:sz w:val="22"/>
          <w:szCs w:val="22"/>
          <w:shd w:val="clear" w:color="auto" w:fill="FFFFFF"/>
        </w:rPr>
        <w:instrText xml:space="preserve"> ADDIN EN.CITE </w:instrText>
      </w:r>
      <w:r w:rsidR="004935A2">
        <w:rPr>
          <w:rFonts w:asciiTheme="majorHAnsi" w:hAnsiTheme="majorHAnsi" w:cs="Calibri"/>
          <w:color w:val="222222"/>
          <w:sz w:val="22"/>
          <w:szCs w:val="22"/>
          <w:shd w:val="clear" w:color="auto" w:fill="FFFFFF"/>
        </w:rPr>
        <w:fldChar w:fldCharType="begin">
          <w:fldData xml:space="preserve">PEVuZE5vdGU+PENpdGU+PEF1dGhvcj5Tb3ZpbzwvQXV0aG9yPjxZZWFyPjIwMTE8L1llYXI+PFJl
Y051bT45PC9SZWNOdW0+PERpc3BsYXlUZXh0PlsyOSwgMzBdPC9EaXNwbGF5VGV4dD48cmVjb3Jk
PjxyZWMtbnVtYmVyPjk8L3JlYy1udW1iZXI+PGZvcmVpZ24ta2V5cz48a2V5IGFwcD0iRU4iIGRi
LWlkPSJ0dnpzeHRzcjFzdDB3OGV2OXgxcHAyenZmejIyeHI5YXM1dnYiIHRpbWVzdGFtcD0iMTUz
MjMzOTc2MCI+OTwva2V5PjwvZm9yZWlnbi1rZXlzPjxyZWYtdHlwZSBuYW1lPSJKb3VybmFsIEFy
dGljbGUiPjE3PC9yZWYtdHlwZT48Y29udHJpYnV0b3JzPjxhdXRob3JzPjxhdXRob3I+U292aW8s
IFUuPC9hdXRob3I+PGF1dGhvcj5Nb29rLUthbmFtb3JpLCBELiBPLjwvYXV0aG9yPjxhdXRob3I+
V2FycmluZ3RvbiwgTi4gTS48L2F1dGhvcj48YXV0aG9yPkxhd3JlbmNlLCBSLjwvYXV0aG9yPjxh
dXRob3I+QnJpb2xsYWlzLCBMLjwvYXV0aG9yPjxhdXRob3I+UGFsbWVyLCBDLiBOLiBBLjwvYXV0
aG9yPjxhdXRob3I+Q2VjaWwsIEouPC9hdXRob3I+PGF1dGhvcj5TYW5kbGluZywgSi4gSy48L2F1
dGhvcj48YXV0aG9yPlN5dmFuZW4sIEEuIEMuPC9hdXRob3I+PGF1dGhvcj5LYWFraW5lbiwgTS48
L2F1dGhvcj48YXV0aG9yPkJlaWxpbiwgTC4gSi48L2F1dGhvcj48YXV0aG9yPk1pbGx3b29kLCBJ
LiBZLjwvYXV0aG9yPjxhdXRob3I+QmVubmV0dCwgQS4gSi48L2F1dGhvcj48YXV0aG9yPkxhaXRp
bmVuLCBKLjwvYXV0aG9yPjxhdXRob3I+UG91dGEsIEEuPC9hdXRob3I+PGF1dGhvcj5Nb2xpdG9y
LCBKLjwvYXV0aG9yPjxhdXRob3I+U21pdGgsIEcuIEQuPC9hdXRob3I+PGF1dGhvcj5CZW4tU2hs
b21vLCBZLjwvYXV0aG9yPjxhdXRob3I+SmFkZG9lLCBWLiBXLiBWLjwvYXV0aG9yPjxhdXRob3I+
UGFsbWVyLCBMLiBKLjwvYXV0aG9yPjxhdXRob3I+UGVubmVsbCwgQy4gRS48L2F1dGhvcj48YXV0
aG9yPkNvbGUsIFQuIEouPC9hdXRob3I+PGF1dGhvcj5NY0NhcnRoeSwgTS4gSS48L2F1dGhvcj48
YXV0aG9yPkphcnZlbGluLCBNLiBSLjwvYXV0aG9yPjxhdXRob3I+VGltcHNvbiwgTi4gSi48L2F1
dGhvcj48YXV0aG9yPkVhcmx5IEdyb3d0aCBHZW5ldGljcyBDb25zb3J0aXVtPC9hdXRob3I+PC9h
dXRob3JzPjwvY29udHJpYnV0b3JzPjxhdXRoLWFkZHJlc3M+VW5pdiBMb25kb24gSW1wZXJpYWwg
Q29sbCBTY2kgVGVjaG5vbCAmYW1wOyBNZWQsIERlcHQgRXBpZGVtaW9sICZhbXA7IEJpb3N0YXQs
IExvbmRvbiwgRW5nbGFuZCYjeEQ7TG9uZG9uIFNjaCBIeWcgJmFtcDsgVHJvcCBNZWQsIExvbmRv
biBXQzEsIEVuZ2xhbmQmI3hEO0VyYXNtdXMgTUMsIERlcHQgUGVkaWF0LCBSb3R0ZXJkYW0sIE5l
dGhlcmxhbmRzJiN4RDtFcmFzbXVzIE1DLCBEZXB0IEVwaWRlbWlvbCwgUm90dGVyZGFtLCBOZXRo
ZXJsYW5kcyYjeEQ7RXJhc211cyBNQywgR2VuZXJhdCBSIFN0dWR5LCBSb3R0ZXJkYW0sIE5ldGhl
cmxhbmRzJiN4RDtVbml2IFdlc3Rlcm4gQXVzdHJhbGlhLCBTY2ggV29tZW5zICZhbXA7IEluZmFu
dHMgSGx0aCwgUGVydGgsIFdBIDYwMDksIEF1c3RyYWxpYSYjeEQ7VW5pdiBXZXN0ZXJuIEF1c3Ry
YWxpYSwgQ3RyIEdlbmV0IEVwaWRlbWlvbCAmYW1wOyBCaW9zdGF0LCBQZXJ0aCwgV0EgNjAwOSwg
QXVzdHJhbGlhJiN4RDtVbml2IFRvcm9udG8sIE10IFNpbmFpIEhvc3AsIFNhbXVlbCBMdW5lbmZl
bGQgUmVzIEluc3QsIFRvcm9udG8sIE9OIE01RyAxWDUsIENhbmFkYSYjeEQ7VW5pdiBEdW5kZWUs
IE5pbmV3ZWxscyBIb3NwICZhbXA7IE1lZCBTY2gsIEJpb21lZCBSZXMgSW5zdCwgRHVuZGVlIERE
MSA5U1ksIFNjb3RsYW5kJiN4RDtVbml2IFN0IEFuZHJld3MsIEJ1dGUgTWVkIFNjaCwgU3QgQW5k
cmV3cywgRmlmZSwgU2NvdGxhbmQmI3hEO1VwcHNhbGEgVW5pdiwgRGVwdCBNZWQgU2NpLCBVcHBz
YWxhLCBTd2VkZW4mI3hEO1VuaXYgT3VsdSwgSW5zdCBIbHRoIFNjaSwgT3VsdSwgRmlubGFuZCYj
eEQ7VW5pdiBPdWx1LCBCaW9jdHIgT3VsdSwgT3VsdSwgRmlubGFuZCYjeEQ7VW5pdiBXZXN0ZXJu
IEF1c3RyYWxpYSwgU2NoIE1lZCAmYW1wOyBQaGFybWFjb2wsIFBlcnRoLCBXQSA2MDA5LCBBdXN0
cmFsaWEmI3hEO1VuaXYgT3hmb3JkLCBDbGluIFRyaWFsIFNlcnYgVW5pdCwgT3hmb3JkLCBFbmds
YW5kJiN4RDtVbml2IE94Zm9yZCwgRXBpZGVtaW9sIFN0dWRpZXMgVW5pdCwgT3hmb3JkLCBFbmds
YW5kJiN4RDtVbml2IE94Zm9yZCwgT3hmb3JkIEN0ciBEaWFiZXQgRW5kb2NyaW5vbCAmYW1wOyBN
ZXRhYiwgT3hmb3JkLCBFbmdsYW5kJiN4RDtGaW5uaXNoIEluc3QgT2NjdXBhdCBIbHRoLCBPdWx1
LCBGaW5sYW5kJiN4RDtOYXRsIEluc3QgSGx0aCAmYW1wOyBXZWxmLCBEZXB0IExpZmVjb3Vyc2Ug
JmFtcDsgU2VydiwgT3VsdSwgRmlubGFuZCYjeEQ7VW5pdiBCcmlzdG9sLCBNUkMsIEN0ciBDYXVz
YWwgQW5hbCBUcmFuc2xhdCBFcGlkZW1pb2wsIEJyaXN0b2wsIEF2b24sIEVuZ2xhbmQmI3hEO1Vu
aXYgQnJpc3RvbCwgRGVwdCBTb2NpYWwgTWVkLCBCcmlzdG9sLCBBdm9uLCBFbmdsYW5kJiN4RDtP
bnRhcmlvIEluc3QgQ2FuYyBSZXMsIFRvcm9udG8sIE9OLCBDYW5hZGEmI3hEO1VDTCBJbnN0IENo
aWxkIEhsdGgsIE1SQywgQ3RyIEVwaWRlbWlvbCBDaGlsZCBIbHRoLCBMb25kb24sIEVuZ2xhbmQm
I3hEO1VuaXYgT3hmb3JkLCBXZWxsY29tZSBUcnVzdCBDdHIgSHVtYW4gR2VuZXQsIE94Zm9yZCwg
RW5nbGFuZCYjeEQ7Q2h1cmNoaWxsIEhvc3AsIE94Zm9yZCBOSUhSIEJpb21lZCBSZXMgQ3RyLCBP
eGZvcmQgT1gzIDdMSiwgRW5nbGFuZDwvYXV0aC1hZGRyZXNzPjx0aXRsZXM+PHRpdGxlPkFzc29j
aWF0aW9uIGJldHdlZW4gQ29tbW9uIFZhcmlhdGlvbiBhdCB0aGUgRlRPIExvY3VzIGFuZCBDaGFu
Z2VzIGluIEJvZHkgTWFzcyBJbmRleCBmcm9tIEluZmFuY3kgdG8gTGF0ZSBDaGlsZGhvb2Q6IFRo
ZSBDb21wbGV4IE5hdHVyZSBvZiBHZW5ldGljIEFzc29jaWF0aW9uIHRocm91Z2ggR3Jvd3RoIGFu
ZCBEZXZlbG9wbWVudDwvdGl0bGU+PHNlY29uZGFyeS10aXRsZT5QbG9zIEdlbmV0aWNzPC9zZWNv
bmRhcnktdGl0bGU+PGFsdC10aXRsZT5QbG9zIEdlbmV0PC9hbHQtdGl0bGU+PC90aXRsZXM+PHBl
cmlvZGljYWw+PGZ1bGwtdGl0bGU+UGxvcyBHZW5ldGljczwvZnVsbC10aXRsZT48YWJici0xPlBs
b3MgR2VuZXQ8L2FiYnItMT48L3BlcmlvZGljYWw+PGFsdC1wZXJpb2RpY2FsPjxmdWxsLXRpdGxl
PlBsb3MgR2VuZXRpY3M8L2Z1bGwtdGl0bGU+PGFiYnItMT5QbG9zIEdlbmV0PC9hYmJyLTE+PC9h
bHQtcGVyaW9kaWNhbD48dm9sdW1lPjc8L3ZvbHVtZT48bnVtYmVyPjI8L251bWJlcj48a2V5d29y
ZHM+PGtleXdvcmQ+ZmF0IG1hc3M8L2tleXdvcmQ+PGtleXdvcmQ+YWR1bHQgb2Jlc2l0eTwva2V5
d29yZD48a2V5d29yZD5lbmVyZ3ktaW50YWtlPC9rZXl3b3JkPjxrZXl3b3JkPmJpcnRoIGNvaG9y
dDwva2V5d29yZD48a2V5d29yZD5yaXNrLWZhY3RvcnM8L2tleXdvcmQ+PGtleXdvcmQ+Zm9vZC1p
bnRha2U8L2tleXdvcmQ+PGtleXdvcmQ+YWRpcG9zaXR5PC9rZXl3b3JkPjxrZXl3b3JkPmNoaWxk
cmVuPC9rZXl3b3JkPjxrZXl3b3JkPmFnZTwva2V5d29yZD48a2V5d29yZD53ZWlnaHQ8L2tleXdv
cmQ+PC9rZXl3b3Jkcz48ZGF0ZXM+PHllYXI+MjAxMTwveWVhcj48cHViLWRhdGVzPjxkYXRlPkZl
YjwvZGF0ZT48L3B1Yi1kYXRlcz48L2RhdGVzPjxpc2JuPjE1NTMtNzM5MDwvaXNibj48YWNjZXNz
aW9uLW51bT5XT1M6MDAwMjg3Njk3MzAwMDIyPC9hY2Nlc3Npb24tbnVtPjx1cmxzPjxyZWxhdGVk
LXVybHM+PHVybD4mbHQ7R28gdG8gSVNJJmd0OzovL1dPUzowMDAyODc2OTczMDAwMjI8L3VybD48
dXJsPmh0dHA6Ly9qb3VybmFscy5wbG9zLm9yZy9wbG9zZ2VuZXRpY3MvYXJ0aWNsZS9maWxlP2lk
PTEwLjEzNzEvam91cm5hbC5wZ2VuLjEwMDEzMDcmYW1wO3R5cGU9cHJpbnRhYmxlPC91cmw+PC9y
ZWxhdGVkLXVybHM+PC91cmxzPjxlbGVjdHJvbmljLXJlc291cmNlLW51bT5BUlROIGUxMDAxMzA3
JiN4RDsxMC4xMzcxL2pvdXJuYWwucGdlbi4xMDAxMzA3PC9lbGVjdHJvbmljLXJlc291cmNlLW51
bT48bGFuZ3VhZ2U+RW5nbGlzaDwvbGFuZ3VhZ2U+PC9yZWNvcmQ+PC9DaXRlPjxDaXRlPjxBdXRo
b3I+V3U8L0F1dGhvcj48WWVhcj4yMDE3PC9ZZWFyPjxSZWNOdW0+MTM5PC9SZWNOdW0+PHJlY29y
ZD48cmVjLW51bWJlcj4xMzk8L3JlYy1udW1iZXI+PGZvcmVpZ24ta2V5cz48a2V5IGFwcD0iRU4i
IGRiLWlkPSJ0dnpzeHRzcjFzdDB3OGV2OXgxcHAyenZmejIyeHI5YXM1dnYiIHRpbWVzdGFtcD0i
MTUzMjk0NDM2MCI+MTM5PC9rZXk+PC9mb3JlaWduLWtleXM+PHJlZi10eXBlIG5hbWU9IkpvdXJu
YWwgQXJ0aWNsZSI+MTc8L3JlZi10eXBlPjxjb250cmlidXRvcnM+PGF1dGhvcnM+PGF1dGhvcj5X
dSwgVi4gWS48L2F1dGhvcj48YXV0aG9yPkx5ZSwgUy48L2F1dGhvcj48YXV0aG9yPkJyaW9sbGFp
cywgTC48L2F1dGhvcj48L2F1dGhvcnM+PC9jb250cmlidXRvcnM+PGF1dGgtYWRkcmVzcz5Vbml2
IEhhd2FpaSBNYW5vYSwgT2ZmIFB1YmwgSGx0aCBTdHVkaWVzLCBIb25vbHVsdSwgSEkgVVNBJiN4
RDtNdCBTaW5haSBIb3NwLCBMdW5lbmZlbGQgVGFuZW5iYXVtIFJlcyBJbnN0LCA2MCBNdXJyYXkg
U3QsUm9vbSA1LTIzNywgVG9yb250bywgT04gTTVUIDNMOSwgQ2FuYWRhPC9hdXRoLWFkZHJlc3M+
PHRpdGxlcz48dGl0bGU+VGhlIHJvbGUgb2YgZWFybHkgbGlmZSBncm93dGggZGV2ZWxvcG1lbnQs
IHRoZSBGVE8gZ2VuZSBhbmQgZXhjbHVzaXZlIGJyZWFzdGZlZWRpbmcgb24gY2hpbGQgQk1JIHRy
YWplY3RvcmllczwvdGl0bGU+PHNlY29uZGFyeS10aXRsZT5JbnRlcm5hdGlvbmFsIEpvdXJuYWwg
b2YgRXBpZGVtaW9sb2d5PC9zZWNvbmRhcnktdGl0bGU+PGFsdC10aXRsZT5JbnQgSiBFcGlkZW1p
b2w8L2FsdC10aXRsZT48L3RpdGxlcz48cGVyaW9kaWNhbD48ZnVsbC10aXRsZT5JbnRlcm5hdGlv
bmFsIEpvdXJuYWwgb2YgRXBpZGVtaW9sb2d5PC9mdWxsLXRpdGxlPjxhYmJyLTE+SW50IEogRXBp
ZGVtaW9sPC9hYmJyLTE+PC9wZXJpb2RpY2FsPjxhbHQtcGVyaW9kaWNhbD48ZnVsbC10aXRsZT5J
bnRlcm5hdGlvbmFsIEpvdXJuYWwgb2YgRXBpZGVtaW9sb2d5PC9mdWxsLXRpdGxlPjxhYmJyLTE+
SW50IEogRXBpZGVtaW9sPC9hYmJyLTE+PC9hbHQtcGVyaW9kaWNhbD48cGFnZXM+MTUxMi0xNTIy
PC9wYWdlcz48dm9sdW1lPjQ2PC92b2x1bWU+PG51bWJlcj41PC9udW1iZXI+PGtleXdvcmRzPjxr
ZXl3b3JkPmJyZWFzdGZlZWRpbmc8L2tleXdvcmQ+PGtleXdvcmQ+ZnRvIGdlbmU8L2tleXdvcmQ+
PGtleXdvcmQ+Ym1pPC9rZXl3b3JkPjxrZXl3b3JkPm92ZXJ3ZWlnaHQ8L2tleXdvcmQ+PGtleXdv
cmQ+ZWFybHkgY2hpbGQgZGV2ZWxvcG1lbnQ8L2tleXdvcmQ+PGtleXdvcmQ+YmlydGggY29ob3J0
PC9rZXl3b3JkPjxrZXl3b3JkPmJvZHktbWFzcyBpbmRleDwva2V5d29yZD48a2V5d29yZD5maW5u
aXNoIGRpYWJldGVzIHByZXZlbnRpb248L2tleXdvcmQ+PGtleXdvcmQ+c3R5bGUgaW50ZXJ2ZW50
aW9uPC9rZXl3b3JkPjxrZXl3b3JkPmNvbW1vbiB2YXJpYW50PC9rZXl3b3JkPjxrZXl3b3JkPmFk
dWx0IG9iZXNpdHk8L2tleXdvcmQ+PGtleXdvcmQ+ZW5lcmd5LWludGFrZTwva2V5d29yZD48a2V5
d29yZD53ZWlnaHQtZ2Fpbjwva2V5d29yZD48a2V5d29yZD5vdmVyd2VpZ2h0PC9rZXl3b3JkPjxr
ZXl3b3JkPmFzc29jaWF0aW9uPC9rZXl3b3JkPjxrZXl3b3JkPmNvaG9ydDwva2V5d29yZD48L2tl
eXdvcmRzPjxkYXRlcz48eWVhcj4yMDE3PC95ZWFyPjxwdWItZGF0ZXM+PGRhdGU+T2N0PC9kYXRl
PjwvcHViLWRhdGVzPjwvZGF0ZXM+PGlzYm4+MDMwMC01NzcxPC9pc2JuPjxhY2Nlc3Npb24tbnVt
PldPUzowMDA0MTQ1NjE2MDAwMzQ8L2FjY2Vzc2lvbi1udW0+PHVybHM+PHJlbGF0ZWQtdXJscz48
dXJsPiZsdDtHbyB0byBJU0kmZ3Q7Oi8vV09TOjAwMDQxNDU2MTYwMDAzNDwvdXJsPjwvcmVsYXRl
ZC11cmxzPjwvdXJscz48ZWxlY3Ryb25pYy1yZXNvdXJjZS1udW0+MTAuMTA5My9pamUvZHl4MDgx
PC9lbGVjdHJvbmljLXJlc291cmNlLW51bT48bGFuZ3VhZ2U+RW5nbGlzaDwvbGFuZ3VhZ2U+PC9y
ZWNvcmQ+PC9DaXRlPjwvRW5kTm90ZT4A
</w:fldData>
        </w:fldChar>
      </w:r>
      <w:r w:rsidR="004935A2">
        <w:rPr>
          <w:rFonts w:asciiTheme="majorHAnsi" w:hAnsiTheme="majorHAnsi" w:cs="Calibri"/>
          <w:color w:val="222222"/>
          <w:sz w:val="22"/>
          <w:szCs w:val="22"/>
          <w:shd w:val="clear" w:color="auto" w:fill="FFFFFF"/>
        </w:rPr>
        <w:instrText xml:space="preserve"> ADDIN EN.CITE.DATA </w:instrText>
      </w:r>
      <w:r w:rsidR="004935A2">
        <w:rPr>
          <w:rFonts w:asciiTheme="majorHAnsi" w:hAnsiTheme="majorHAnsi" w:cs="Calibri"/>
          <w:color w:val="222222"/>
          <w:sz w:val="22"/>
          <w:szCs w:val="22"/>
          <w:shd w:val="clear" w:color="auto" w:fill="FFFFFF"/>
        </w:rPr>
      </w:r>
      <w:r w:rsidR="004935A2">
        <w:rPr>
          <w:rFonts w:asciiTheme="majorHAnsi" w:hAnsiTheme="majorHAnsi" w:cs="Calibri"/>
          <w:color w:val="222222"/>
          <w:sz w:val="22"/>
          <w:szCs w:val="22"/>
          <w:shd w:val="clear" w:color="auto" w:fill="FFFFFF"/>
        </w:rPr>
        <w:fldChar w:fldCharType="end"/>
      </w:r>
      <w:r w:rsidR="00411E6F" w:rsidRPr="00517ED6">
        <w:rPr>
          <w:rFonts w:asciiTheme="majorHAnsi" w:hAnsiTheme="majorHAnsi" w:cs="Calibri"/>
          <w:color w:val="222222"/>
          <w:sz w:val="22"/>
          <w:szCs w:val="22"/>
          <w:shd w:val="clear" w:color="auto" w:fill="FFFFFF"/>
        </w:rPr>
      </w:r>
      <w:r w:rsidR="00411E6F" w:rsidRPr="00517ED6">
        <w:rPr>
          <w:rFonts w:asciiTheme="majorHAnsi" w:hAnsiTheme="majorHAnsi" w:cs="Calibri"/>
          <w:color w:val="222222"/>
          <w:sz w:val="22"/>
          <w:szCs w:val="22"/>
          <w:shd w:val="clear" w:color="auto" w:fill="FFFFFF"/>
        </w:rPr>
        <w:fldChar w:fldCharType="separate"/>
      </w:r>
      <w:r w:rsidR="004935A2">
        <w:rPr>
          <w:rFonts w:asciiTheme="majorHAnsi" w:hAnsiTheme="majorHAnsi" w:cs="Calibri"/>
          <w:noProof/>
          <w:color w:val="222222"/>
          <w:sz w:val="22"/>
          <w:szCs w:val="22"/>
          <w:shd w:val="clear" w:color="auto" w:fill="FFFFFF"/>
        </w:rPr>
        <w:t>[</w:t>
      </w:r>
      <w:hyperlink w:anchor="_ENREF_29" w:tooltip="Sovio, 2011 #9" w:history="1">
        <w:r w:rsidR="009C72D5">
          <w:rPr>
            <w:rFonts w:asciiTheme="majorHAnsi" w:hAnsiTheme="majorHAnsi" w:cs="Calibri"/>
            <w:noProof/>
            <w:color w:val="222222"/>
            <w:sz w:val="22"/>
            <w:szCs w:val="22"/>
            <w:shd w:val="clear" w:color="auto" w:fill="FFFFFF"/>
          </w:rPr>
          <w:t>29</w:t>
        </w:r>
      </w:hyperlink>
      <w:r w:rsidR="004935A2">
        <w:rPr>
          <w:rFonts w:asciiTheme="majorHAnsi" w:hAnsiTheme="majorHAnsi" w:cs="Calibri"/>
          <w:noProof/>
          <w:color w:val="222222"/>
          <w:sz w:val="22"/>
          <w:szCs w:val="22"/>
          <w:shd w:val="clear" w:color="auto" w:fill="FFFFFF"/>
        </w:rPr>
        <w:t xml:space="preserve">, </w:t>
      </w:r>
      <w:hyperlink w:anchor="_ENREF_30" w:tooltip="Wu, 2017 #139" w:history="1">
        <w:r w:rsidR="009C72D5">
          <w:rPr>
            <w:rFonts w:asciiTheme="majorHAnsi" w:hAnsiTheme="majorHAnsi" w:cs="Calibri"/>
            <w:noProof/>
            <w:color w:val="222222"/>
            <w:sz w:val="22"/>
            <w:szCs w:val="22"/>
            <w:shd w:val="clear" w:color="auto" w:fill="FFFFFF"/>
          </w:rPr>
          <w:t>30</w:t>
        </w:r>
      </w:hyperlink>
      <w:r w:rsidR="004935A2">
        <w:rPr>
          <w:rFonts w:asciiTheme="majorHAnsi" w:hAnsiTheme="majorHAnsi" w:cs="Calibri"/>
          <w:noProof/>
          <w:color w:val="222222"/>
          <w:sz w:val="22"/>
          <w:szCs w:val="22"/>
          <w:shd w:val="clear" w:color="auto" w:fill="FFFFFF"/>
        </w:rPr>
        <w:t>]</w:t>
      </w:r>
      <w:r w:rsidR="00411E6F" w:rsidRPr="00517ED6">
        <w:rPr>
          <w:rFonts w:asciiTheme="majorHAnsi" w:hAnsiTheme="majorHAnsi" w:cs="Calibri"/>
          <w:color w:val="222222"/>
          <w:sz w:val="22"/>
          <w:szCs w:val="22"/>
          <w:shd w:val="clear" w:color="auto" w:fill="FFFFFF"/>
        </w:rPr>
        <w:fldChar w:fldCharType="end"/>
      </w:r>
      <w:r w:rsidR="008241D7" w:rsidRPr="007957A7">
        <w:rPr>
          <w:rFonts w:asciiTheme="majorHAnsi" w:hAnsiTheme="majorHAnsi" w:cs="Calibri"/>
          <w:color w:val="222222"/>
          <w:sz w:val="22"/>
          <w:szCs w:val="22"/>
          <w:shd w:val="clear" w:color="auto" w:fill="FFFFFF"/>
        </w:rPr>
        <w:t>,</w:t>
      </w:r>
      <w:r w:rsidR="00591A02" w:rsidRPr="007957A7">
        <w:rPr>
          <w:rFonts w:asciiTheme="majorHAnsi" w:hAnsiTheme="majorHAnsi" w:cs="Calibri"/>
          <w:color w:val="222222"/>
          <w:sz w:val="22"/>
          <w:szCs w:val="22"/>
          <w:shd w:val="clear" w:color="auto" w:fill="FFFFFF"/>
        </w:rPr>
        <w:t xml:space="preserve"> </w:t>
      </w:r>
      <w:r>
        <w:rPr>
          <w:rFonts w:asciiTheme="majorHAnsi" w:hAnsiTheme="majorHAnsi" w:cs="Calibri"/>
          <w:color w:val="222222"/>
          <w:sz w:val="22"/>
          <w:szCs w:val="22"/>
          <w:shd w:val="clear" w:color="auto" w:fill="FFFFFF"/>
        </w:rPr>
        <w:t xml:space="preserve">and </w:t>
      </w:r>
      <w:r w:rsidR="002F651E">
        <w:rPr>
          <w:rFonts w:asciiTheme="majorHAnsi" w:hAnsiTheme="majorHAnsi" w:cs="Calibri"/>
          <w:color w:val="222222"/>
          <w:sz w:val="22"/>
          <w:szCs w:val="22"/>
          <w:shd w:val="clear" w:color="auto" w:fill="FFFFFF"/>
        </w:rPr>
        <w:t xml:space="preserve">to our knowledge </w:t>
      </w:r>
      <w:r w:rsidR="00F0239D" w:rsidRPr="007957A7">
        <w:rPr>
          <w:rFonts w:asciiTheme="majorHAnsi" w:hAnsiTheme="majorHAnsi" w:cs="Calibri"/>
          <w:color w:val="222222"/>
          <w:sz w:val="22"/>
          <w:szCs w:val="22"/>
          <w:shd w:val="clear" w:color="auto" w:fill="FFFFFF"/>
        </w:rPr>
        <w:t>no</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genome-wide</w:t>
      </w:r>
      <w:r w:rsidR="00591A02" w:rsidRPr="007957A7">
        <w:rPr>
          <w:rFonts w:asciiTheme="majorHAnsi" w:hAnsiTheme="majorHAnsi" w:cs="Calibri"/>
          <w:color w:val="222222"/>
          <w:sz w:val="22"/>
          <w:szCs w:val="22"/>
          <w:shd w:val="clear" w:color="auto" w:fill="FFFFFF"/>
        </w:rPr>
        <w:t xml:space="preserve"> </w:t>
      </w:r>
      <w:r w:rsidR="00E525E5">
        <w:rPr>
          <w:rFonts w:asciiTheme="majorHAnsi" w:hAnsiTheme="majorHAnsi" w:cs="Calibri"/>
          <w:color w:val="222222"/>
          <w:sz w:val="22"/>
          <w:szCs w:val="22"/>
          <w:shd w:val="clear" w:color="auto" w:fill="FFFFFF"/>
        </w:rPr>
        <w:t>meta-</w:t>
      </w:r>
      <w:r w:rsidR="00F0239D" w:rsidRPr="007957A7">
        <w:rPr>
          <w:rFonts w:asciiTheme="majorHAnsi" w:hAnsiTheme="majorHAnsi" w:cs="Calibri"/>
          <w:color w:val="222222"/>
          <w:sz w:val="22"/>
          <w:szCs w:val="22"/>
          <w:shd w:val="clear" w:color="auto" w:fill="FFFFFF"/>
        </w:rPr>
        <w:t>analyses</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have</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been</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carried</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out</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to</w:t>
      </w:r>
      <w:r w:rsidR="00591A02" w:rsidRPr="007957A7">
        <w:rPr>
          <w:rFonts w:asciiTheme="majorHAnsi" w:hAnsiTheme="majorHAnsi" w:cs="Calibri"/>
          <w:color w:val="222222"/>
          <w:sz w:val="22"/>
          <w:szCs w:val="22"/>
          <w:shd w:val="clear" w:color="auto" w:fill="FFFFFF"/>
        </w:rPr>
        <w:t xml:space="preserve"> </w:t>
      </w:r>
      <w:r w:rsidR="00F0239D" w:rsidRPr="007957A7">
        <w:rPr>
          <w:rFonts w:asciiTheme="majorHAnsi" w:hAnsiTheme="majorHAnsi" w:cs="Calibri"/>
          <w:color w:val="222222"/>
          <w:sz w:val="22"/>
          <w:szCs w:val="22"/>
          <w:shd w:val="clear" w:color="auto" w:fill="FFFFFF"/>
        </w:rPr>
        <w:t>date</w:t>
      </w:r>
      <w:hyperlink w:anchor="_ENREF_1" w:tooltip="Sovio, 2014 #21" w:history="1"/>
      <w:r w:rsidR="00F0239D" w:rsidRPr="007957A7">
        <w:rPr>
          <w:rFonts w:asciiTheme="majorHAnsi" w:hAnsiTheme="majorHAnsi" w:cs="Calibri"/>
          <w:color w:val="222222"/>
          <w:sz w:val="22"/>
          <w:szCs w:val="22"/>
          <w:shd w:val="clear" w:color="auto" w:fill="FFFFFF"/>
        </w:rPr>
        <w:t>.</w:t>
      </w:r>
      <w:r w:rsidR="00591A02" w:rsidRPr="007957A7">
        <w:rPr>
          <w:rStyle w:val="apple-converted-space"/>
          <w:rFonts w:asciiTheme="majorHAnsi" w:hAnsiTheme="majorHAnsi" w:cs="Calibri"/>
          <w:color w:val="222222"/>
          <w:sz w:val="22"/>
          <w:szCs w:val="22"/>
          <w:shd w:val="clear" w:color="auto" w:fill="FFFFFF"/>
        </w:rPr>
        <w:t xml:space="preserve"> </w:t>
      </w:r>
      <w:r w:rsidR="00F0239D"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00F0239D"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F0239D" w:rsidRPr="007957A7">
        <w:rPr>
          <w:rFonts w:asciiTheme="majorHAnsi" w:hAnsiTheme="majorHAnsi" w:cs="Calibri"/>
          <w:sz w:val="22"/>
          <w:szCs w:val="22"/>
        </w:rPr>
        <w:t>present</w:t>
      </w:r>
      <w:r w:rsidR="00591A02" w:rsidRPr="007957A7">
        <w:rPr>
          <w:rFonts w:asciiTheme="majorHAnsi" w:hAnsiTheme="majorHAnsi" w:cs="Calibri"/>
          <w:sz w:val="22"/>
          <w:szCs w:val="22"/>
        </w:rPr>
        <w:t xml:space="preserve"> </w:t>
      </w:r>
      <w:r w:rsidR="00F0239D" w:rsidRPr="007957A7">
        <w:rPr>
          <w:rFonts w:asciiTheme="majorHAnsi" w:hAnsiTheme="majorHAnsi" w:cs="Calibri"/>
          <w:sz w:val="22"/>
          <w:szCs w:val="22"/>
        </w:rPr>
        <w:t>study,</w:t>
      </w:r>
      <w:r w:rsidR="00591A02" w:rsidRPr="007957A7">
        <w:rPr>
          <w:rFonts w:asciiTheme="majorHAnsi" w:hAnsiTheme="majorHAnsi" w:cs="Calibri"/>
          <w:sz w:val="22"/>
          <w:szCs w:val="22"/>
        </w:rPr>
        <w:t xml:space="preserve"> </w:t>
      </w:r>
      <w:r w:rsidR="00F0239D" w:rsidRPr="007957A7">
        <w:rPr>
          <w:rFonts w:asciiTheme="majorHAnsi" w:hAnsiTheme="majorHAnsi" w:cs="Calibri"/>
          <w:sz w:val="22"/>
          <w:szCs w:val="22"/>
        </w:rPr>
        <w:t>we</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identified</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4</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variants</w:t>
      </w:r>
      <w:r w:rsidR="00591A02" w:rsidRPr="007957A7">
        <w:rPr>
          <w:rFonts w:asciiTheme="majorHAnsi" w:hAnsiTheme="majorHAnsi" w:cs="Calibri"/>
          <w:sz w:val="22"/>
          <w:szCs w:val="22"/>
        </w:rPr>
        <w:t xml:space="preserve"> </w:t>
      </w:r>
      <w:r w:rsidR="004208C2" w:rsidRPr="007957A7">
        <w:rPr>
          <w:rFonts w:asciiTheme="majorHAnsi" w:hAnsiTheme="majorHAnsi" w:cs="Calibri"/>
          <w:sz w:val="22"/>
          <w:szCs w:val="22"/>
        </w:rPr>
        <w:t xml:space="preserve">at </w:t>
      </w:r>
      <w:r>
        <w:rPr>
          <w:rFonts w:asciiTheme="majorHAnsi" w:hAnsiTheme="majorHAnsi" w:cs="Calibri"/>
          <w:sz w:val="22"/>
          <w:szCs w:val="22"/>
        </w:rPr>
        <w:t>4 independent</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loci</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associated</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3</w:t>
      </w:r>
      <w:r w:rsidR="00591A02" w:rsidRPr="007957A7">
        <w:rPr>
          <w:rFonts w:asciiTheme="majorHAnsi" w:hAnsiTheme="majorHAnsi" w:cs="Calibri"/>
          <w:sz w:val="22"/>
          <w:szCs w:val="22"/>
        </w:rPr>
        <w:t xml:space="preserve"> </w:t>
      </w:r>
      <w:r w:rsidR="00D5288F" w:rsidRPr="007957A7">
        <w:rPr>
          <w:rFonts w:asciiTheme="majorHAnsi" w:hAnsiTheme="majorHAnsi" w:cs="Calibri"/>
          <w:sz w:val="22"/>
          <w:szCs w:val="22"/>
        </w:rPr>
        <w:t>early growth trait</w:t>
      </w:r>
      <w:r w:rsidR="00BC28FD" w:rsidRPr="007957A7">
        <w:rPr>
          <w:rFonts w:asciiTheme="majorHAnsi" w:hAnsiTheme="majorHAnsi" w:cs="Calibri"/>
          <w:sz w:val="22"/>
          <w:szCs w:val="22"/>
        </w:rPr>
        <w:t>s</w:t>
      </w:r>
      <w:r w:rsidR="004208C2" w:rsidRPr="007957A7">
        <w:rPr>
          <w:rFonts w:asciiTheme="majorHAnsi" w:hAnsiTheme="majorHAnsi" w:cs="Calibri"/>
          <w:sz w:val="22"/>
          <w:szCs w:val="22"/>
        </w:rPr>
        <w:t>, determined</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by</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modeling</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growth</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trajectories</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using</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high</w:t>
      </w:r>
      <w:r>
        <w:rPr>
          <w:rFonts w:asciiTheme="majorHAnsi" w:hAnsiTheme="majorHAnsi" w:cs="Calibri"/>
          <w:sz w:val="22"/>
          <w:szCs w:val="22"/>
        </w:rPr>
        <w:t>-</w:t>
      </w:r>
      <w:r w:rsidR="00BC28FD" w:rsidRPr="007957A7">
        <w:rPr>
          <w:rFonts w:asciiTheme="majorHAnsi" w:hAnsiTheme="majorHAnsi" w:cs="Calibri"/>
          <w:sz w:val="22"/>
          <w:szCs w:val="22"/>
        </w:rPr>
        <w:t>density</w:t>
      </w:r>
      <w:r w:rsidR="00591A02" w:rsidRPr="007957A7">
        <w:rPr>
          <w:rFonts w:asciiTheme="majorHAnsi" w:hAnsiTheme="majorHAnsi" w:cs="Calibri"/>
          <w:sz w:val="22"/>
          <w:szCs w:val="22"/>
        </w:rPr>
        <w:t xml:space="preserve"> </w:t>
      </w:r>
      <w:r w:rsidR="005D7E65" w:rsidRPr="007957A7">
        <w:rPr>
          <w:rFonts w:asciiTheme="majorHAnsi" w:hAnsiTheme="majorHAnsi" w:cs="Calibri"/>
          <w:sz w:val="22"/>
          <w:szCs w:val="22"/>
        </w:rPr>
        <w:t xml:space="preserve">longitudinal </w:t>
      </w:r>
      <w:r w:rsidR="00BC28FD" w:rsidRPr="007957A7">
        <w:rPr>
          <w:rFonts w:asciiTheme="majorHAnsi" w:hAnsiTheme="majorHAnsi" w:cs="Calibri"/>
          <w:sz w:val="22"/>
          <w:szCs w:val="22"/>
        </w:rPr>
        <w:t>data</w:t>
      </w:r>
      <w:r w:rsidR="005D7E65" w:rsidRPr="007957A7">
        <w:rPr>
          <w:rFonts w:asciiTheme="majorHAnsi" w:hAnsiTheme="majorHAnsi" w:cs="Calibri"/>
          <w:sz w:val="22"/>
          <w:szCs w:val="22"/>
        </w:rPr>
        <w:t xml:space="preserve"> for height and weight</w:t>
      </w:r>
      <w:r w:rsidR="00BC28FD"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4208C2" w:rsidRPr="007957A7">
        <w:rPr>
          <w:rFonts w:asciiTheme="majorHAnsi" w:hAnsiTheme="majorHAnsi" w:cs="Calibri"/>
          <w:sz w:val="22"/>
          <w:szCs w:val="22"/>
        </w:rPr>
        <w:t xml:space="preserve">Our </w:t>
      </w:r>
      <w:r w:rsidR="00BC28FD" w:rsidRPr="007957A7">
        <w:rPr>
          <w:rFonts w:asciiTheme="majorHAnsi" w:hAnsiTheme="majorHAnsi" w:cs="Calibri"/>
          <w:sz w:val="22"/>
          <w:szCs w:val="22"/>
        </w:rPr>
        <w:t>study</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provide</w:t>
      </w:r>
      <w:r w:rsidR="004208C2" w:rsidRPr="007957A7">
        <w:rPr>
          <w:rFonts w:asciiTheme="majorHAnsi" w:hAnsiTheme="majorHAnsi" w:cs="Calibri"/>
          <w:sz w:val="22"/>
          <w:szCs w:val="22"/>
        </w:rPr>
        <w:t>s</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insights</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into</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developmental</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timing</w:t>
      </w:r>
      <w:r w:rsidR="004208C2" w:rsidRPr="007957A7">
        <w:rPr>
          <w:rFonts w:asciiTheme="majorHAnsi" w:hAnsiTheme="majorHAnsi" w:cs="Calibri"/>
          <w:sz w:val="22"/>
          <w:szCs w:val="22"/>
        </w:rPr>
        <w:t>s</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which</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genetic</w:t>
      </w:r>
      <w:r w:rsidR="00591A02" w:rsidRPr="007957A7">
        <w:rPr>
          <w:rFonts w:asciiTheme="majorHAnsi" w:hAnsiTheme="majorHAnsi" w:cs="Calibri"/>
          <w:sz w:val="22"/>
          <w:szCs w:val="22"/>
        </w:rPr>
        <w:t xml:space="preserve"> </w:t>
      </w:r>
      <w:r w:rsidR="009A0BEB" w:rsidRPr="007957A7">
        <w:rPr>
          <w:rFonts w:asciiTheme="majorHAnsi" w:hAnsiTheme="majorHAnsi" w:cs="Calibri"/>
          <w:sz w:val="22"/>
          <w:szCs w:val="22"/>
        </w:rPr>
        <w:t>makeup</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early</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later</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measures</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overlap</w:t>
      </w:r>
      <w:r w:rsidR="008A5AC4">
        <w:rPr>
          <w:rFonts w:asciiTheme="majorHAnsi" w:hAnsiTheme="majorHAnsi" w:cs="Calibri"/>
          <w:sz w:val="22"/>
          <w:szCs w:val="22"/>
        </w:rPr>
        <w:t xml:space="preserve"> or differ</w:t>
      </w:r>
      <w:r w:rsidR="00BC28FD"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BC28FD"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008A5AC4">
        <w:rPr>
          <w:rFonts w:asciiTheme="majorHAnsi" w:hAnsiTheme="majorHAnsi" w:cs="Calibri"/>
          <w:sz w:val="22"/>
          <w:szCs w:val="22"/>
        </w:rPr>
        <w:t>seeks</w:t>
      </w:r>
      <w:r>
        <w:rPr>
          <w:rFonts w:asciiTheme="majorHAnsi" w:hAnsiTheme="majorHAnsi" w:cs="Calibri"/>
          <w:sz w:val="22"/>
          <w:szCs w:val="22"/>
        </w:rPr>
        <w:t xml:space="preserve"> to elucidate</w:t>
      </w:r>
      <w:r w:rsidR="008A5AC4" w:rsidRPr="008A5AC4">
        <w:rPr>
          <w:rFonts w:asciiTheme="majorHAnsi" w:hAnsiTheme="majorHAnsi" w:cs="Calibri"/>
          <w:sz w:val="22"/>
          <w:szCs w:val="22"/>
        </w:rPr>
        <w:t xml:space="preserve"> mechanisms and molecular pathways of early growth patterns</w:t>
      </w:r>
      <w:r w:rsidR="008A5AC4">
        <w:rPr>
          <w:rFonts w:asciiTheme="majorHAnsi" w:hAnsiTheme="majorHAnsi" w:cs="Calibri"/>
          <w:sz w:val="22"/>
          <w:szCs w:val="22"/>
        </w:rPr>
        <w:t>.</w:t>
      </w:r>
    </w:p>
    <w:p w14:paraId="406F2FE6" w14:textId="77777777" w:rsidR="00F0239D" w:rsidRPr="007957A7" w:rsidRDefault="00F0239D" w:rsidP="00604664">
      <w:pPr>
        <w:spacing w:after="0"/>
        <w:jc w:val="both"/>
        <w:rPr>
          <w:rFonts w:asciiTheme="majorHAnsi" w:hAnsiTheme="majorHAnsi" w:cs="Calibri"/>
          <w:b/>
          <w:sz w:val="22"/>
          <w:szCs w:val="22"/>
        </w:rPr>
      </w:pPr>
    </w:p>
    <w:p w14:paraId="47A7E60A" w14:textId="777FF79A" w:rsidR="00FF738C" w:rsidRDefault="00F0239D" w:rsidP="00604664">
      <w:pPr>
        <w:spacing w:after="0"/>
        <w:jc w:val="both"/>
        <w:rPr>
          <w:rFonts w:asciiTheme="majorHAnsi" w:hAnsiTheme="majorHAnsi" w:cs="Calibri"/>
          <w:sz w:val="22"/>
          <w:szCs w:val="22"/>
        </w:rPr>
      </w:pPr>
      <w:r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three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common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variants</w:t>
      </w:r>
      <w:r w:rsidR="00591A02" w:rsidRPr="007957A7">
        <w:rPr>
          <w:rFonts w:asciiTheme="majorHAnsi" w:hAnsiTheme="majorHAnsi" w:cs="Calibri"/>
          <w:sz w:val="22"/>
          <w:szCs w:val="22"/>
        </w:rPr>
        <w:t xml:space="preserve"> </w:t>
      </w:r>
      <w:r w:rsidR="006D2518"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6D2518" w:rsidRPr="007957A7">
        <w:rPr>
          <w:rFonts w:asciiTheme="majorHAnsi" w:hAnsiTheme="majorHAnsi" w:cs="Calibri"/>
          <w:i/>
          <w:sz w:val="22"/>
          <w:szCs w:val="22"/>
        </w:rPr>
        <w:t>FTO</w:t>
      </w:r>
      <w:r w:rsidR="006D2518"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4B5693" w:rsidRPr="007957A7">
        <w:rPr>
          <w:rFonts w:asciiTheme="majorHAnsi" w:hAnsiTheme="majorHAnsi" w:cs="Calibri"/>
          <w:i/>
          <w:sz w:val="22"/>
          <w:szCs w:val="22"/>
        </w:rPr>
        <w:t>TFAP2B</w:t>
      </w:r>
      <w:r w:rsidR="006D2518"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6D2518"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006D2518" w:rsidRPr="007957A7">
        <w:rPr>
          <w:rFonts w:asciiTheme="majorHAnsi" w:hAnsiTheme="majorHAnsi" w:cs="Calibri"/>
          <w:i/>
          <w:sz w:val="22"/>
          <w:szCs w:val="22"/>
        </w:rPr>
        <w:t>GNPDA2</w:t>
      </w:r>
      <w:r w:rsidR="008F346C">
        <w:rPr>
          <w:rFonts w:asciiTheme="majorHAnsi" w:hAnsiTheme="majorHAnsi" w:cs="Calibri"/>
          <w:i/>
          <w:sz w:val="22"/>
          <w:szCs w:val="22"/>
        </w:rPr>
        <w: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associated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timing</w:t>
      </w:r>
      <w:r w:rsidR="00591A02" w:rsidRPr="007957A7">
        <w:rPr>
          <w:rFonts w:asciiTheme="majorHAnsi" w:hAnsiTheme="majorHAnsi" w:cs="Calibri"/>
          <w:sz w:val="22"/>
          <w:szCs w:val="22"/>
        </w:rPr>
        <w:t xml:space="preserve"> </w:t>
      </w:r>
      <w:r w:rsidR="004208C2" w:rsidRPr="007957A7">
        <w:rPr>
          <w:rFonts w:asciiTheme="majorHAnsi" w:hAnsiTheme="majorHAnsi" w:cs="Calibri"/>
          <w:sz w:val="22"/>
          <w:szCs w:val="22"/>
        </w:rPr>
        <w:t>of and/</w:t>
      </w:r>
      <w:r w:rsidR="000953F6" w:rsidRPr="007957A7">
        <w:rPr>
          <w:rFonts w:asciiTheme="majorHAnsi" w:hAnsiTheme="majorHAnsi" w:cs="Calibri"/>
          <w:sz w:val="22"/>
          <w:szCs w:val="22"/>
        </w:rPr>
        <w:t>or</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rebound</w:t>
      </w:r>
      <w:r w:rsidR="008F346C">
        <w:rPr>
          <w:rFonts w:asciiTheme="majorHAnsi" w:hAnsiTheme="majorHAnsi" w:cs="Calibri"/>
          <w:sz w:val="22"/>
          <w:szCs w:val="22"/>
        </w:rPr>
        <w:t>,</w:t>
      </w:r>
      <w:r w:rsidR="00591A02" w:rsidRPr="007957A7">
        <w:rPr>
          <w:rFonts w:asciiTheme="majorHAnsi" w:hAnsiTheme="majorHAnsi" w:cs="Calibri"/>
          <w:sz w:val="22"/>
          <w:szCs w:val="22"/>
        </w:rPr>
        <w:t xml:space="preserve"> </w:t>
      </w:r>
      <w:r w:rsidR="00D35047">
        <w:rPr>
          <w:rFonts w:asciiTheme="majorHAnsi" w:hAnsiTheme="majorHAnsi" w:cs="Calibri"/>
          <w:sz w:val="22"/>
          <w:szCs w:val="22"/>
        </w:rPr>
        <w:t>are</w:t>
      </w:r>
      <w:r w:rsidR="00D35047" w:rsidRPr="007957A7">
        <w:rPr>
          <w:rFonts w:asciiTheme="majorHAnsi" w:hAnsiTheme="majorHAnsi" w:cs="Calibri"/>
          <w:sz w:val="22"/>
          <w:szCs w:val="22"/>
        </w:rPr>
        <w:t xml:space="preserve"> </w:t>
      </w:r>
      <w:r w:rsidRPr="007957A7">
        <w:rPr>
          <w:rFonts w:asciiTheme="majorHAnsi" w:hAnsiTheme="majorHAnsi" w:cs="Calibri"/>
          <w:sz w:val="22"/>
          <w:szCs w:val="22"/>
        </w:rPr>
        <w:t>robustly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associated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adult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6D2518"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006D2518" w:rsidRPr="007957A7">
        <w:rPr>
          <w:rFonts w:asciiTheme="majorHAnsi" w:hAnsiTheme="majorHAnsi" w:cs="Calibri"/>
          <w:sz w:val="22"/>
          <w:szCs w:val="22"/>
        </w:rPr>
        <w:t>other</w:t>
      </w:r>
      <w:r w:rsidR="00591A02" w:rsidRPr="007957A7">
        <w:rPr>
          <w:rFonts w:asciiTheme="majorHAnsi" w:hAnsiTheme="majorHAnsi" w:cs="Calibri"/>
          <w:sz w:val="22"/>
          <w:szCs w:val="22"/>
        </w:rPr>
        <w:t xml:space="preserve"> </w:t>
      </w:r>
      <w:r w:rsidR="006D2518"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traits</w:t>
      </w:r>
      <w:r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contrast,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newly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discovered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variant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4B5693" w:rsidRPr="007957A7">
        <w:rPr>
          <w:rFonts w:asciiTheme="majorHAnsi" w:hAnsiTheme="majorHAnsi" w:cs="Calibri"/>
          <w:i/>
          <w:sz w:val="22"/>
          <w:szCs w:val="22"/>
        </w:rPr>
        <w:t>LEPR/LEPROT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locus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associated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BMI-AP</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did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not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associate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00AF092F" w:rsidRPr="007957A7">
        <w:rPr>
          <w:rFonts w:asciiTheme="majorHAnsi" w:hAnsiTheme="majorHAnsi" w:cs="Calibri"/>
          <w:sz w:val="22"/>
          <w:szCs w:val="22"/>
        </w:rPr>
        <w:t xml:space="preserve">later growth traits reported here, in previous studies on </w:t>
      </w:r>
      <w:r w:rsidR="00217472" w:rsidRPr="007957A7">
        <w:rPr>
          <w:rFonts w:asciiTheme="majorHAnsi" w:hAnsiTheme="majorHAnsi" w:cs="Calibri"/>
          <w:sz w:val="22"/>
          <w:szCs w:val="22"/>
        </w:rPr>
        <w:t>childhood</w:t>
      </w:r>
      <w:r w:rsidR="00AF092F" w:rsidRPr="007957A7">
        <w:rPr>
          <w:rFonts w:asciiTheme="majorHAnsi" w:hAnsiTheme="majorHAnsi" w:cs="Calibri"/>
          <w:sz w:val="22"/>
          <w:szCs w:val="22"/>
        </w:rPr>
        <w:t>/</w:t>
      </w:r>
      <w:r w:rsidR="00217472" w:rsidRPr="007957A7">
        <w:rPr>
          <w:rFonts w:asciiTheme="majorHAnsi" w:hAnsiTheme="majorHAnsi" w:cs="Calibri"/>
          <w:sz w:val="22"/>
          <w:szCs w:val="22"/>
        </w:rPr>
        <w:t xml:space="preserve">adult </w:t>
      </w:r>
      <w:r w:rsidR="00AF092F" w:rsidRPr="007957A7">
        <w:rPr>
          <w:rFonts w:asciiTheme="majorHAnsi" w:hAnsiTheme="majorHAnsi" w:cs="Calibri"/>
          <w:sz w:val="22"/>
          <w:szCs w:val="22"/>
        </w:rPr>
        <w:t xml:space="preserve">BMI and obesity, or </w:t>
      </w:r>
      <w:r w:rsidR="00217472" w:rsidRPr="007957A7">
        <w:rPr>
          <w:rFonts w:asciiTheme="majorHAnsi" w:hAnsiTheme="majorHAnsi" w:cs="Calibri"/>
          <w:sz w:val="22"/>
          <w:szCs w:val="22"/>
        </w:rPr>
        <w:t xml:space="preserve">in </w:t>
      </w:r>
      <w:r w:rsidR="00AF092F" w:rsidRPr="007957A7">
        <w:rPr>
          <w:rFonts w:asciiTheme="majorHAnsi" w:hAnsiTheme="majorHAnsi" w:cs="Calibri"/>
          <w:sz w:val="22"/>
          <w:szCs w:val="22"/>
        </w:rPr>
        <w:t xml:space="preserve">the UK </w:t>
      </w:r>
      <w:r w:rsidR="00BA4DF8" w:rsidRPr="007957A7">
        <w:rPr>
          <w:rFonts w:asciiTheme="majorHAnsi" w:hAnsiTheme="majorHAnsi" w:cs="Calibri"/>
          <w:sz w:val="22"/>
          <w:szCs w:val="22"/>
        </w:rPr>
        <w:t>Biobank</w:t>
      </w:r>
      <w:r w:rsidR="00591A02" w:rsidRPr="007957A7">
        <w:rPr>
          <w:rFonts w:asciiTheme="majorHAnsi" w:hAnsiTheme="majorHAnsi" w:cs="Calibri"/>
          <w:sz w:val="22"/>
          <w:szCs w:val="22"/>
        </w:rPr>
        <w:t xml:space="preserve"> </w:t>
      </w:r>
      <w:r w:rsidR="00BA4DF8" w:rsidRPr="007957A7">
        <w:rPr>
          <w:rFonts w:asciiTheme="majorHAnsi" w:hAnsiTheme="majorHAnsi" w:cs="Calibri"/>
          <w:sz w:val="22"/>
          <w:szCs w:val="22"/>
        </w:rPr>
        <w:t>P</w:t>
      </w:r>
      <w:r w:rsidR="006D2518" w:rsidRPr="007957A7">
        <w:rPr>
          <w:rFonts w:asciiTheme="majorHAnsi" w:hAnsiTheme="majorHAnsi" w:cs="Calibri"/>
          <w:sz w:val="22"/>
          <w:szCs w:val="22"/>
        </w:rPr>
        <w:t>he</w:t>
      </w:r>
      <w:r w:rsidR="00BA4DF8" w:rsidRPr="007957A7">
        <w:rPr>
          <w:rFonts w:asciiTheme="majorHAnsi" w:hAnsiTheme="majorHAnsi" w:cs="Calibri"/>
          <w:sz w:val="22"/>
          <w:szCs w:val="22"/>
        </w:rPr>
        <w:t>WAS</w:t>
      </w:r>
      <w:r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This</w:t>
      </w:r>
      <w:r w:rsidR="00591A02" w:rsidRPr="007957A7">
        <w:rPr>
          <w:rFonts w:asciiTheme="majorHAnsi" w:hAnsiTheme="majorHAnsi" w:cs="Calibri"/>
          <w:sz w:val="22"/>
          <w:szCs w:val="22"/>
        </w:rPr>
        <w:t xml:space="preserve"> </w:t>
      </w:r>
      <w:r w:rsidR="00AF092F" w:rsidRPr="007957A7">
        <w:rPr>
          <w:rFonts w:asciiTheme="majorHAnsi" w:hAnsiTheme="majorHAnsi" w:cs="Calibri"/>
          <w:sz w:val="22"/>
          <w:szCs w:val="22"/>
        </w:rPr>
        <w:t xml:space="preserve">may </w:t>
      </w:r>
      <w:r w:rsidR="000953F6" w:rsidRPr="007957A7">
        <w:rPr>
          <w:rFonts w:asciiTheme="majorHAnsi" w:hAnsiTheme="majorHAnsi" w:cs="Calibri"/>
          <w:sz w:val="22"/>
          <w:szCs w:val="22"/>
        </w:rPr>
        <w:t>indicate</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th</w:t>
      </w:r>
      <w:r w:rsidR="004208C2"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genetic</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variants</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involved</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adult</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BMI</w:t>
      </w:r>
      <w:r w:rsidR="00D35047">
        <w:rPr>
          <w:rFonts w:asciiTheme="majorHAnsi" w:hAnsiTheme="majorHAnsi" w:cs="Calibri"/>
          <w:sz w:val="22"/>
          <w:szCs w:val="22"/>
        </w:rPr>
        <w:t xml:space="preserve"> only</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start</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influencing</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9A0BEB" w:rsidRPr="007957A7">
        <w:rPr>
          <w:rFonts w:asciiTheme="majorHAnsi" w:hAnsiTheme="majorHAnsi" w:cs="Calibri"/>
          <w:sz w:val="22"/>
          <w:szCs w:val="22"/>
        </w:rPr>
        <w:t>around</w:t>
      </w:r>
      <w:r w:rsidR="00D35047">
        <w:rPr>
          <w:rFonts w:asciiTheme="majorHAnsi" w:hAnsiTheme="majorHAnsi" w:cs="Calibri"/>
          <w:sz w:val="22"/>
          <w:szCs w:val="22"/>
        </w:rPr>
        <w:t xml:space="preserve"> the period of</w:t>
      </w:r>
      <w:r w:rsidR="009A0BEB" w:rsidRPr="007957A7">
        <w:rPr>
          <w:rFonts w:asciiTheme="majorHAnsi" w:hAnsiTheme="majorHAnsi" w:cs="Calibri"/>
          <w:sz w:val="22"/>
          <w:szCs w:val="22"/>
        </w:rPr>
        <w:t xml:space="preserve"> </w:t>
      </w:r>
      <w:r w:rsidR="000953F6"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rebound</w:t>
      </w:r>
      <w:r w:rsidR="004208C2"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but</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not</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as</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early</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as</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peak.</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This</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is</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further</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corroborated</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by</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two</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additional</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lines</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evidence</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provided</w:t>
      </w:r>
      <w:r w:rsidR="00591A02" w:rsidRPr="007957A7">
        <w:rPr>
          <w:rFonts w:asciiTheme="majorHAnsi" w:hAnsiTheme="majorHAnsi" w:cs="Calibri"/>
          <w:sz w:val="22"/>
          <w:szCs w:val="22"/>
        </w:rPr>
        <w:t xml:space="preserve"> </w:t>
      </w:r>
      <w:r w:rsidR="00DA7CBF" w:rsidRPr="007957A7">
        <w:rPr>
          <w:rFonts w:asciiTheme="majorHAnsi" w:hAnsiTheme="majorHAnsi" w:cs="Calibri"/>
          <w:sz w:val="22"/>
          <w:szCs w:val="22"/>
        </w:rPr>
        <w:t>by our study</w:t>
      </w:r>
      <w:r w:rsidR="00F90DB5"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i)</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we</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observ</w:t>
      </w:r>
      <w:r w:rsidR="00F90DB5" w:rsidRPr="007957A7">
        <w:rPr>
          <w:rFonts w:asciiTheme="majorHAnsi" w:hAnsiTheme="majorHAnsi" w:cs="Calibri"/>
          <w:sz w:val="22"/>
          <w:szCs w:val="22"/>
        </w:rPr>
        <w:t>ed</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strong</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genetic</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correlations</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adult</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BMI</w:t>
      </w:r>
      <w:r w:rsidR="00BA4DF8" w:rsidRPr="007957A7">
        <w:rPr>
          <w:rFonts w:asciiTheme="majorHAnsi" w:hAnsiTheme="majorHAnsi" w:cs="Calibri"/>
          <w:sz w:val="22"/>
          <w:szCs w:val="22"/>
        </w:rPr>
        <w:t xml:space="preserve">, </w:t>
      </w:r>
      <w:r w:rsidR="004208C2" w:rsidRPr="007957A7">
        <w:rPr>
          <w:rFonts w:asciiTheme="majorHAnsi" w:hAnsiTheme="majorHAnsi" w:cs="Calibri"/>
          <w:sz w:val="22"/>
          <w:szCs w:val="22"/>
        </w:rPr>
        <w:t>body f</w:t>
      </w:r>
      <w:r w:rsidR="00BA4DF8" w:rsidRPr="007957A7">
        <w:rPr>
          <w:rFonts w:asciiTheme="majorHAnsi" w:hAnsiTheme="majorHAnsi" w:cs="Calibri"/>
          <w:sz w:val="22"/>
          <w:szCs w:val="22"/>
        </w:rPr>
        <w:t>at</w:t>
      </w:r>
      <w:r w:rsidR="00943FDC" w:rsidRPr="007957A7">
        <w:rPr>
          <w:rFonts w:asciiTheme="majorHAnsi" w:hAnsiTheme="majorHAnsi" w:cs="Calibri"/>
          <w:sz w:val="22"/>
          <w:szCs w:val="22"/>
        </w:rPr>
        <w:t xml:space="preserve"> </w:t>
      </w:r>
      <w:r w:rsidR="00600D62" w:rsidRPr="007957A7">
        <w:rPr>
          <w:rFonts w:asciiTheme="majorHAnsi" w:hAnsiTheme="majorHAnsi" w:cs="Calibri"/>
          <w:sz w:val="22"/>
          <w:szCs w:val="22"/>
        </w:rPr>
        <w:t>percentage</w:t>
      </w:r>
      <w:r w:rsidR="00BA4DF8" w:rsidRPr="007957A7">
        <w:rPr>
          <w:rFonts w:asciiTheme="majorHAnsi" w:hAnsiTheme="majorHAnsi" w:cs="Calibri"/>
          <w:sz w:val="22"/>
          <w:szCs w:val="22"/>
        </w:rPr>
        <w:t xml:space="preserve">, and </w:t>
      </w:r>
      <w:r w:rsidR="004208C2" w:rsidRPr="007957A7">
        <w:rPr>
          <w:rFonts w:asciiTheme="majorHAnsi" w:hAnsiTheme="majorHAnsi" w:cs="Calibri"/>
          <w:sz w:val="22"/>
          <w:szCs w:val="22"/>
        </w:rPr>
        <w:t>w</w:t>
      </w:r>
      <w:r w:rsidR="00BA4DF8" w:rsidRPr="007957A7">
        <w:rPr>
          <w:rFonts w:asciiTheme="majorHAnsi" w:hAnsiTheme="majorHAnsi" w:cs="Calibri"/>
          <w:sz w:val="22"/>
          <w:szCs w:val="22"/>
        </w:rPr>
        <w:t xml:space="preserve">aist </w:t>
      </w:r>
      <w:r w:rsidR="004208C2" w:rsidRPr="007957A7">
        <w:rPr>
          <w:rFonts w:asciiTheme="majorHAnsi" w:hAnsiTheme="majorHAnsi" w:cs="Calibri"/>
          <w:sz w:val="22"/>
          <w:szCs w:val="22"/>
        </w:rPr>
        <w:t>c</w:t>
      </w:r>
      <w:r w:rsidR="00BA4DF8" w:rsidRPr="007957A7">
        <w:rPr>
          <w:rFonts w:asciiTheme="majorHAnsi" w:hAnsiTheme="majorHAnsi" w:cs="Calibri"/>
          <w:sz w:val="22"/>
          <w:szCs w:val="22"/>
        </w:rPr>
        <w:t>ircumference</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age</w:t>
      </w:r>
      <w:r w:rsidR="005D7E65" w:rsidRPr="007957A7">
        <w:rPr>
          <w:rFonts w:asciiTheme="majorHAnsi" w:hAnsiTheme="majorHAnsi" w:cs="Calibri"/>
          <w:sz w:val="22"/>
          <w:szCs w:val="22"/>
        </w:rPr>
        <w:t xml:space="preserve"> and BMI</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rebound</w:t>
      </w:r>
      <w:r w:rsidR="00AF29E5">
        <w:rPr>
          <w:rFonts w:asciiTheme="majorHAnsi" w:hAnsiTheme="majorHAnsi" w:cs="Calibri"/>
          <w:sz w:val="22"/>
          <w:szCs w:val="22"/>
        </w:rPr>
        <w:t>,</w:t>
      </w:r>
      <w:r w:rsidR="00591A02" w:rsidRPr="007957A7">
        <w:rPr>
          <w:rFonts w:asciiTheme="majorHAnsi" w:hAnsiTheme="majorHAnsi" w:cs="Calibri"/>
          <w:sz w:val="22"/>
          <w:szCs w:val="22"/>
        </w:rPr>
        <w:t xml:space="preserve"> </w:t>
      </w:r>
      <w:r w:rsidR="00217472" w:rsidRPr="007957A7">
        <w:rPr>
          <w:rFonts w:asciiTheme="majorHAnsi" w:hAnsiTheme="majorHAnsi" w:cs="Calibri"/>
          <w:sz w:val="22"/>
          <w:szCs w:val="22"/>
        </w:rPr>
        <w:t xml:space="preserve">but not with age and BMI at adiposity peak; </w:t>
      </w:r>
      <w:r w:rsidR="000953F6"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ii)</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genetic</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risk</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score</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constructed</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using</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adult</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variants</w:t>
      </w:r>
      <w:r w:rsidR="00591A02" w:rsidRPr="007957A7">
        <w:rPr>
          <w:rFonts w:asciiTheme="majorHAnsi" w:hAnsiTheme="majorHAnsi" w:cs="Calibri"/>
          <w:sz w:val="22"/>
          <w:szCs w:val="22"/>
        </w:rPr>
        <w:t xml:space="preserve"> </w:t>
      </w:r>
      <w:r w:rsidR="00BA4DF8" w:rsidRPr="007957A7">
        <w:rPr>
          <w:rFonts w:asciiTheme="majorHAnsi" w:hAnsiTheme="majorHAnsi" w:cs="Calibri"/>
          <w:sz w:val="22"/>
          <w:szCs w:val="22"/>
        </w:rPr>
        <w:t>wa</w:t>
      </w:r>
      <w:r w:rsidR="000953F6" w:rsidRPr="007957A7">
        <w:rPr>
          <w:rFonts w:asciiTheme="majorHAnsi" w:hAnsiTheme="majorHAnsi" w:cs="Calibri"/>
          <w:sz w:val="22"/>
          <w:szCs w:val="22"/>
        </w:rPr>
        <w:t>s</w:t>
      </w:r>
      <w:r w:rsidR="00591A02" w:rsidRPr="007957A7">
        <w:rPr>
          <w:rFonts w:asciiTheme="majorHAnsi" w:hAnsiTheme="majorHAnsi" w:cs="Calibri"/>
          <w:sz w:val="22"/>
          <w:szCs w:val="22"/>
        </w:rPr>
        <w:t xml:space="preserve"> </w:t>
      </w:r>
      <w:r w:rsidR="005D7E65" w:rsidRPr="007957A7">
        <w:rPr>
          <w:rFonts w:asciiTheme="majorHAnsi" w:hAnsiTheme="majorHAnsi" w:cs="Calibri"/>
          <w:sz w:val="22"/>
          <w:szCs w:val="22"/>
        </w:rPr>
        <w:t>robustly</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associated</w:t>
      </w:r>
      <w:r w:rsidR="00591A02" w:rsidRPr="007957A7">
        <w:rPr>
          <w:rFonts w:asciiTheme="majorHAnsi" w:hAnsiTheme="majorHAnsi" w:cs="Calibri"/>
          <w:sz w:val="22"/>
          <w:szCs w:val="22"/>
        </w:rPr>
        <w:t xml:space="preserve"> </w:t>
      </w:r>
      <w:r w:rsidR="000953F6"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005D7E65" w:rsidRPr="007957A7">
        <w:rPr>
          <w:rFonts w:asciiTheme="majorHAnsi" w:hAnsiTheme="majorHAnsi" w:cs="Calibri"/>
          <w:sz w:val="22"/>
          <w:szCs w:val="22"/>
        </w:rPr>
        <w:t xml:space="preserve">age and </w:t>
      </w:r>
      <w:r w:rsidR="00F90DB5"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rebound</w:t>
      </w:r>
      <w:r w:rsidR="00AF29E5">
        <w:rPr>
          <w:rFonts w:asciiTheme="majorHAnsi" w:hAnsiTheme="majorHAnsi" w:cs="Calibri"/>
          <w:sz w:val="22"/>
          <w:szCs w:val="22"/>
        </w:rPr>
        <w:t>,</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but</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not</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005D7E65" w:rsidRPr="007957A7">
        <w:rPr>
          <w:rFonts w:asciiTheme="majorHAnsi" w:hAnsiTheme="majorHAnsi" w:cs="Calibri"/>
          <w:sz w:val="22"/>
          <w:szCs w:val="22"/>
        </w:rPr>
        <w:t xml:space="preserve">age and </w:t>
      </w:r>
      <w:r w:rsidR="00F90DB5"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00F90DB5" w:rsidRPr="007957A7">
        <w:rPr>
          <w:rFonts w:asciiTheme="majorHAnsi" w:hAnsiTheme="majorHAnsi" w:cs="Calibri"/>
          <w:sz w:val="22"/>
          <w:szCs w:val="22"/>
        </w:rPr>
        <w:t>peak.</w:t>
      </w:r>
      <w:r w:rsidR="00591A02" w:rsidRPr="007957A7">
        <w:rPr>
          <w:rFonts w:asciiTheme="majorHAnsi" w:hAnsiTheme="majorHAnsi" w:cs="Calibri"/>
          <w:sz w:val="22"/>
          <w:szCs w:val="22"/>
        </w:rPr>
        <w:t xml:space="preserve"> </w:t>
      </w:r>
    </w:p>
    <w:p w14:paraId="75AD1B5C" w14:textId="77777777" w:rsidR="00FF738C" w:rsidRDefault="00FF738C" w:rsidP="00604664">
      <w:pPr>
        <w:spacing w:after="0"/>
        <w:jc w:val="both"/>
        <w:rPr>
          <w:rFonts w:asciiTheme="majorHAnsi" w:hAnsiTheme="majorHAnsi" w:cs="Calibri"/>
          <w:sz w:val="22"/>
          <w:szCs w:val="22"/>
        </w:rPr>
      </w:pPr>
    </w:p>
    <w:p w14:paraId="166AF519" w14:textId="553F3521" w:rsidR="008F346C" w:rsidRDefault="009F7744" w:rsidP="00604664">
      <w:pPr>
        <w:spacing w:after="0"/>
        <w:jc w:val="both"/>
        <w:rPr>
          <w:rFonts w:asciiTheme="majorHAnsi" w:hAnsiTheme="majorHAnsi" w:cs="Calibri"/>
          <w:sz w:val="22"/>
          <w:szCs w:val="22"/>
        </w:rPr>
      </w:pPr>
      <w:r w:rsidRPr="007957A7">
        <w:rPr>
          <w:rFonts w:asciiTheme="majorHAnsi" w:hAnsiTheme="majorHAnsi" w:cs="Calibri"/>
          <w:sz w:val="22"/>
          <w:szCs w:val="22"/>
        </w:rPr>
        <w:t>Th</w:t>
      </w:r>
      <w:r>
        <w:rPr>
          <w:rFonts w:asciiTheme="majorHAnsi" w:hAnsiTheme="majorHAnsi" w:cs="Calibri"/>
          <w:sz w:val="22"/>
          <w:szCs w:val="22"/>
        </w:rPr>
        <w:t>e</w:t>
      </w:r>
      <w:r w:rsidRPr="007957A7">
        <w:rPr>
          <w:rFonts w:asciiTheme="majorHAnsi" w:hAnsiTheme="majorHAnsi" w:cs="Calibri"/>
          <w:sz w:val="22"/>
          <w:szCs w:val="22"/>
        </w:rPr>
        <w:t xml:space="preserve"> </w:t>
      </w:r>
      <w:r w:rsidR="00A16534" w:rsidRPr="007957A7">
        <w:rPr>
          <w:rFonts w:asciiTheme="majorHAnsi" w:hAnsiTheme="majorHAnsi" w:cs="Calibri"/>
          <w:sz w:val="22"/>
          <w:szCs w:val="22"/>
        </w:rPr>
        <w:t>difference</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genetic</w:t>
      </w:r>
      <w:r w:rsidR="00591A02" w:rsidRPr="007957A7">
        <w:rPr>
          <w:rFonts w:asciiTheme="majorHAnsi" w:hAnsiTheme="majorHAnsi" w:cs="Calibri"/>
          <w:sz w:val="22"/>
          <w:szCs w:val="22"/>
        </w:rPr>
        <w:t xml:space="preserve"> </w:t>
      </w:r>
      <w:r w:rsidR="00324C9C">
        <w:rPr>
          <w:rFonts w:asciiTheme="majorHAnsi" w:hAnsiTheme="majorHAnsi" w:cs="Calibri"/>
          <w:sz w:val="22"/>
          <w:szCs w:val="22"/>
        </w:rPr>
        <w:t>determinants</w:t>
      </w:r>
      <w:r w:rsidR="006C210E" w:rsidRPr="007957A7">
        <w:rPr>
          <w:rFonts w:asciiTheme="majorHAnsi" w:hAnsiTheme="majorHAnsi" w:cs="Calibri"/>
          <w:sz w:val="22"/>
          <w:szCs w:val="22"/>
        </w:rPr>
        <w:t xml:space="preserve"> </w:t>
      </w:r>
      <w:r w:rsidR="00A16534"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peak</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rebound</w:t>
      </w:r>
      <w:r w:rsidR="00591A02" w:rsidRPr="007957A7">
        <w:rPr>
          <w:rFonts w:asciiTheme="majorHAnsi" w:hAnsiTheme="majorHAnsi" w:cs="Calibri"/>
          <w:sz w:val="22"/>
          <w:szCs w:val="22"/>
        </w:rPr>
        <w:t xml:space="preserve"> </w:t>
      </w:r>
      <w:r w:rsidR="00B053F9"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00B053F9" w:rsidRPr="007957A7">
        <w:rPr>
          <w:rFonts w:asciiTheme="majorHAnsi" w:hAnsiTheme="majorHAnsi" w:cs="Calibri"/>
          <w:sz w:val="22"/>
          <w:szCs w:val="22"/>
        </w:rPr>
        <w:t>onwards</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may</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be</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attributed</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to</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t</w:t>
      </w:r>
      <w:r w:rsidR="00940773" w:rsidRPr="007957A7">
        <w:rPr>
          <w:rFonts w:asciiTheme="majorHAnsi" w:hAnsiTheme="majorHAnsi" w:cs="Calibri"/>
          <w:sz w:val="22"/>
          <w:szCs w:val="22"/>
        </w:rPr>
        <w:t>hree</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factors:</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i)</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explains</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a</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relatively</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small</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proportion</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940773" w:rsidRPr="007957A7">
        <w:rPr>
          <w:rFonts w:asciiTheme="majorHAnsi" w:hAnsiTheme="majorHAnsi" w:cs="Calibri"/>
          <w:sz w:val="22"/>
          <w:szCs w:val="22"/>
        </w:rPr>
        <w:t>body fat percentage</w:t>
      </w:r>
      <w:r w:rsidR="00F46479">
        <w:rPr>
          <w:rFonts w:asciiTheme="majorHAnsi" w:hAnsiTheme="majorHAnsi" w:cs="Calibri"/>
          <w:sz w:val="22"/>
          <w:szCs w:val="22"/>
        </w:rPr>
        <w:t xml:space="preserve"> </w:t>
      </w:r>
      <w:r w:rsidR="00F46479" w:rsidRPr="007957A7">
        <w:rPr>
          <w:rFonts w:asciiTheme="majorHAnsi" w:hAnsiTheme="majorHAnsi" w:cs="Calibri"/>
          <w:sz w:val="22"/>
          <w:szCs w:val="22"/>
        </w:rPr>
        <w:t>(R</w:t>
      </w:r>
      <w:r w:rsidR="00F46479" w:rsidRPr="007957A7">
        <w:rPr>
          <w:rFonts w:asciiTheme="majorHAnsi" w:hAnsiTheme="majorHAnsi" w:cs="Calibri"/>
          <w:sz w:val="22"/>
          <w:szCs w:val="22"/>
          <w:vertAlign w:val="superscript"/>
        </w:rPr>
        <w:t>2</w:t>
      </w:r>
      <w:r w:rsidR="00F46479" w:rsidRPr="007957A7">
        <w:rPr>
          <w:rFonts w:asciiTheme="majorHAnsi" w:hAnsiTheme="majorHAnsi" w:cs="Calibri"/>
          <w:sz w:val="22"/>
          <w:szCs w:val="22"/>
        </w:rPr>
        <w:t>&lt;0.3</w:t>
      </w:r>
      <w:r w:rsidR="00F46479">
        <w:rPr>
          <w:rFonts w:asciiTheme="majorHAnsi" w:hAnsiTheme="majorHAnsi" w:cs="Calibri"/>
          <w:sz w:val="22"/>
          <w:szCs w:val="22"/>
        </w:rPr>
        <w:t>)</w:t>
      </w:r>
      <w:r w:rsidR="00940773" w:rsidRPr="007957A7">
        <w:rPr>
          <w:rFonts w:asciiTheme="majorHAnsi" w:hAnsiTheme="majorHAnsi" w:cs="Calibri"/>
          <w:sz w:val="22"/>
          <w:szCs w:val="22"/>
        </w:rPr>
        <w:t xml:space="preserve"> </w:t>
      </w:r>
      <w:r w:rsidR="00A16534"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00932E78" w:rsidRPr="007957A7">
        <w:rPr>
          <w:rFonts w:asciiTheme="majorHAnsi" w:hAnsiTheme="majorHAnsi" w:cs="Calibri"/>
          <w:sz w:val="22"/>
          <w:szCs w:val="22"/>
        </w:rPr>
        <w:t>infancy</w:t>
      </w:r>
      <w:r w:rsidR="00F46479">
        <w:rPr>
          <w:rFonts w:asciiTheme="majorHAnsi" w:hAnsiTheme="majorHAnsi" w:cs="Calibri"/>
          <w:sz w:val="22"/>
          <w:szCs w:val="22"/>
        </w:rPr>
        <w:t xml:space="preserve"> (</w:t>
      </w:r>
      <w:r w:rsidR="00932E78" w:rsidRPr="007957A7">
        <w:rPr>
          <w:rFonts w:asciiTheme="majorHAnsi" w:hAnsiTheme="majorHAnsi" w:cs="Calibri"/>
          <w:sz w:val="22"/>
          <w:szCs w:val="22"/>
        </w:rPr>
        <w:t>0</w:t>
      </w:r>
      <w:r w:rsidR="005D7E65" w:rsidRPr="007957A7">
        <w:rPr>
          <w:rFonts w:asciiTheme="majorHAnsi" w:hAnsiTheme="majorHAnsi" w:cs="Calibri"/>
          <w:sz w:val="22"/>
          <w:szCs w:val="22"/>
        </w:rPr>
        <w:t>&lt;</w:t>
      </w:r>
      <w:r w:rsidR="00932E78" w:rsidRPr="007957A7">
        <w:rPr>
          <w:rFonts w:asciiTheme="majorHAnsi" w:hAnsiTheme="majorHAnsi" w:cs="Calibri"/>
          <w:sz w:val="22"/>
          <w:szCs w:val="22"/>
        </w:rPr>
        <w:t>age</w:t>
      </w:r>
      <w:r w:rsidR="005D7E65" w:rsidRPr="007957A7">
        <w:rPr>
          <w:rFonts w:asciiTheme="majorHAnsi" w:hAnsiTheme="majorHAnsi" w:cs="Calibri"/>
          <w:sz w:val="22"/>
          <w:szCs w:val="22"/>
        </w:rPr>
        <w:t>≤</w:t>
      </w:r>
      <w:r w:rsidR="00932E78" w:rsidRPr="007957A7">
        <w:rPr>
          <w:rFonts w:asciiTheme="majorHAnsi" w:hAnsiTheme="majorHAnsi" w:cs="Calibri"/>
          <w:sz w:val="22"/>
          <w:szCs w:val="22"/>
        </w:rPr>
        <w:t>7month</w:t>
      </w:r>
      <w:r w:rsidR="00A16534" w:rsidRPr="007957A7">
        <w:rPr>
          <w:rFonts w:asciiTheme="majorHAnsi" w:hAnsiTheme="majorHAnsi" w:cs="Calibri"/>
          <w:sz w:val="22"/>
          <w:szCs w:val="22"/>
        </w:rPr>
        <w:t>)</w:t>
      </w:r>
      <w:r w:rsidR="00E46480" w:rsidRPr="00517ED6">
        <w:rPr>
          <w:rFonts w:asciiTheme="majorHAnsi" w:hAnsiTheme="majorHAnsi" w:cs="Calibri"/>
          <w:sz w:val="22"/>
          <w:szCs w:val="22"/>
        </w:rPr>
        <w:fldChar w:fldCharType="begin">
          <w:fldData xml:space="preserve">PEVuZE5vdGU+PENpdGU+PEF1dGhvcj5CZWxsPC9BdXRob3I+PFllYXI+MjAxODwvWWVhcj48UmVj
TnVtPjEyMjwvUmVjTnVtPjxEaXNwbGF5VGV4dD5bMzFdPC9EaXNwbGF5VGV4dD48cmVjb3JkPjxy
ZWMtbnVtYmVyPjEyMjwvcmVjLW51bWJlcj48Zm9yZWlnbi1rZXlzPjxrZXkgYXBwPSJFTiIgZGIt
aWQ9InR2enN4dHNyMXN0MHc4ZXY5eDFwcDJ6dmZ6MjJ4cjlhczV2diIgdGltZXN0YW1wPSIxNTMy
NTI2MzM2Ij4xMjI8L2tleT48L2ZvcmVpZ24ta2V5cz48cmVmLXR5cGUgbmFtZT0iSm91cm5hbCBB
cnRpY2xlIj4xNzwvcmVmLXR5cGU+PGNvbnRyaWJ1dG9ycz48YXV0aG9ycz48YXV0aG9yPkJlbGws
IEsuIEEuPC9hdXRob3I+PGF1dGhvcj5XYWduZXIsIEMuIEwuPC9hdXRob3I+PGF1dGhvcj5QZXJu
ZywgVy48L2F1dGhvcj48YXV0aG9yPkZlbGRtYW4sIEguIEEuPC9hdXRob3I+PGF1dGhvcj5TaHlw
YWlsbywgUi4gSi48L2F1dGhvcj48YXV0aG9yPkJlbGZvcnQsIE0uIEIuPC9hdXRob3I+PC9hdXRo
b3JzPjwvY29udHJpYnV0b3JzPjxhdXRoLWFkZHJlc3M+QnJpZ2hhbSAmYW1wOyBXb21lbnMgSG9z
cCwgRGVwdCBQZWRpYXQgTmV3Ym9ybiBNZWQsIDc1IEZyYW5jaXMgU3QsIEJvc3RvbiwgTUEgMDIx
MTUgVVNBJiN4RDtNZWQgVW5pdiBTb3V0aCBDYXJvbGluYSwgRGVwdCBQZWRpYXQsIDE3MSBBc2hs
ZXkgQXZlLCBDaGFybGVzdG9uLCBTQyAyOTQyNSBVU0EmI3hEO1VuaXYgTWljaGlnYW4sIFNjaCBQ
dWJsIEhsdGgsIERlcHQgTnV0ciBTY2ksIEFubiBBcmJvciwgTUkgNDgxMDkgVVNBJiN4RDtVbml2
IE1pY2hpZ2FuLCBTY2ggUHVibCBIbHRoLCBEZXB0IEVwaWRlbWlvbCwgQW5uIEFyYm9yLCBNSSA0
ODEwOSBVU0EmI3hEO0Jvc3RvbiBDaGlsZHJlbnMgSG9zcCwgQ2xpbiBSZXMgQ3RyLCBCb3N0b24s
IE1BIFVTQSYjeEQ7VVNEQSBBUlMsIENoaWxkcmVucyBOdXRyIFJlcyBDdHIsIEJheWxvciBDb2xs
IE1lZCwgSG91c3RvbiwgVFggVVNBPC9hdXRoLWFkZHJlc3M+PHRpdGxlcz48dGl0bGU+VmFsaWRp
dHkgb2YgQm9keSBNYXNzIEluZGV4IGFzIGEgTWVhc3VyZSBvZiBBZGlwb3NpdHkgaW4gSW5mYW5j
eTwvdGl0bGU+PHNlY29uZGFyeS10aXRsZT5Kb3VybmFsIG9mIFBlZGlhdHJpY3M8L3NlY29uZGFy
eS10aXRsZT48YWx0LXRpdGxlPkogUGVkaWF0ci1VczwvYWx0LXRpdGxlPjwvdGl0bGVzPjxwZXJp
b2RpY2FsPjxmdWxsLXRpdGxlPkpvdXJuYWwgb2YgUGVkaWF0cmljczwvZnVsbC10aXRsZT48YWJi
ci0xPkogUGVkaWF0ci1VczwvYWJici0xPjwvcGVyaW9kaWNhbD48YWx0LXBlcmlvZGljYWw+PGZ1
bGwtdGl0bGU+Sm91cm5hbCBvZiBQZWRpYXRyaWNzPC9mdWxsLXRpdGxlPjxhYmJyLTE+SiBQZWRp
YXRyLVVzPC9hYmJyLTE+PC9hbHQtcGVyaW9kaWNhbD48cGFnZXM+MTY4LSs8L3BhZ2VzPjx2b2x1
bWU+MTk2PC92b2x1bWU+PGtleXdvcmRzPjxrZXl3b3JkPmZvcm11bGEtZmVkIGluZmFudHM8L2tl
eXdvcmQ+PGtleXdvcmQ+Y2hpbGRob29kLW9iZXNpdHk8L2tleXdvcmQ+PGtleXdvcmQ+d2VpZ2h0
IHN0YXR1czwva2V5d29yZD48a2V5d29yZD5hbnRocm9wb21ldHJpYyBpbmRpY2F0b3JzPC9rZXl3
b3JkPjxrZXl3b3JkPmJtaSB0cmFqZWN0b3JpZXM8L2tleXdvcmQ+PGtleXdvcmQ+Z3Jvd3RoPC9r
ZXl3b3JkPjxrZXl3b3JkPmNoaWxkcmVuPC9rZXl3b3JkPjxrZXl3b3JkPmFkb2xlc2NlbnRzPC9r
ZXl3b3JkPjxrZXl3b3JkPmJpcnRoPC9rZXl3b3JkPjxrZXl3b3JkPmFnZTwva2V5d29yZD48L2tl
eXdvcmRzPjxkYXRlcz48eWVhcj4yMDE4PC95ZWFyPjxwdWItZGF0ZXM+PGRhdGU+TWF5PC9kYXRl
PjwvcHViLWRhdGVzPjwvZGF0ZXM+PGlzYm4+MDAyMi0zNDc2PC9pc2JuPjxhY2Nlc3Npb24tbnVt
PldPUzowMDA0MzI0NTIzMDAwMzI8L2FjY2Vzc2lvbi1udW0+PHVybHM+PHJlbGF0ZWQtdXJscz48
dXJsPiZsdDtHbyB0byBJU0kmZ3Q7Oi8vV09TOjAwMDQzMjQ1MjMwMDAzMjwvdXJsPjwvcmVsYXRl
ZC11cmxzPjwvdXJscz48ZWxlY3Ryb25pYy1yZXNvdXJjZS1udW0+MTAuMTAxNi9qLmpwZWRzLjIw
MTguMDEuMDI4PC9lbGVjdHJvbmljLXJlc291cmNlLW51bT48bGFuZ3VhZ2U+RW5nbGlzaDwvbGFu
Z3VhZ2U+PC9yZWNvcmQ+PC9DaXRlPjwvRW5kTm90ZT4A
</w:fldData>
        </w:fldChar>
      </w:r>
      <w:r w:rsidR="004935A2">
        <w:rPr>
          <w:rFonts w:asciiTheme="majorHAnsi" w:hAnsiTheme="majorHAnsi" w:cs="Calibri"/>
          <w:sz w:val="22"/>
          <w:szCs w:val="22"/>
        </w:rPr>
        <w:instrText xml:space="preserve"> ADDIN EN.CITE </w:instrText>
      </w:r>
      <w:r w:rsidR="004935A2">
        <w:rPr>
          <w:rFonts w:asciiTheme="majorHAnsi" w:hAnsiTheme="majorHAnsi" w:cs="Calibri"/>
          <w:sz w:val="22"/>
          <w:szCs w:val="22"/>
        </w:rPr>
        <w:fldChar w:fldCharType="begin">
          <w:fldData xml:space="preserve">PEVuZE5vdGU+PENpdGU+PEF1dGhvcj5CZWxsPC9BdXRob3I+PFllYXI+MjAxODwvWWVhcj48UmVj
TnVtPjEyMjwvUmVjTnVtPjxEaXNwbGF5VGV4dD5bMzFdPC9EaXNwbGF5VGV4dD48cmVjb3JkPjxy
ZWMtbnVtYmVyPjEyMjwvcmVjLW51bWJlcj48Zm9yZWlnbi1rZXlzPjxrZXkgYXBwPSJFTiIgZGIt
aWQ9InR2enN4dHNyMXN0MHc4ZXY5eDFwcDJ6dmZ6MjJ4cjlhczV2diIgdGltZXN0YW1wPSIxNTMy
NTI2MzM2Ij4xMjI8L2tleT48L2ZvcmVpZ24ta2V5cz48cmVmLXR5cGUgbmFtZT0iSm91cm5hbCBB
cnRpY2xlIj4xNzwvcmVmLXR5cGU+PGNvbnRyaWJ1dG9ycz48YXV0aG9ycz48YXV0aG9yPkJlbGws
IEsuIEEuPC9hdXRob3I+PGF1dGhvcj5XYWduZXIsIEMuIEwuPC9hdXRob3I+PGF1dGhvcj5QZXJu
ZywgVy48L2F1dGhvcj48YXV0aG9yPkZlbGRtYW4sIEguIEEuPC9hdXRob3I+PGF1dGhvcj5TaHlw
YWlsbywgUi4gSi48L2F1dGhvcj48YXV0aG9yPkJlbGZvcnQsIE0uIEIuPC9hdXRob3I+PC9hdXRo
b3JzPjwvY29udHJpYnV0b3JzPjxhdXRoLWFkZHJlc3M+QnJpZ2hhbSAmYW1wOyBXb21lbnMgSG9z
cCwgRGVwdCBQZWRpYXQgTmV3Ym9ybiBNZWQsIDc1IEZyYW5jaXMgU3QsIEJvc3RvbiwgTUEgMDIx
MTUgVVNBJiN4RDtNZWQgVW5pdiBTb3V0aCBDYXJvbGluYSwgRGVwdCBQZWRpYXQsIDE3MSBBc2hs
ZXkgQXZlLCBDaGFybGVzdG9uLCBTQyAyOTQyNSBVU0EmI3hEO1VuaXYgTWljaGlnYW4sIFNjaCBQ
dWJsIEhsdGgsIERlcHQgTnV0ciBTY2ksIEFubiBBcmJvciwgTUkgNDgxMDkgVVNBJiN4RDtVbml2
IE1pY2hpZ2FuLCBTY2ggUHVibCBIbHRoLCBEZXB0IEVwaWRlbWlvbCwgQW5uIEFyYm9yLCBNSSA0
ODEwOSBVU0EmI3hEO0Jvc3RvbiBDaGlsZHJlbnMgSG9zcCwgQ2xpbiBSZXMgQ3RyLCBCb3N0b24s
IE1BIFVTQSYjeEQ7VVNEQSBBUlMsIENoaWxkcmVucyBOdXRyIFJlcyBDdHIsIEJheWxvciBDb2xs
IE1lZCwgSG91c3RvbiwgVFggVVNBPC9hdXRoLWFkZHJlc3M+PHRpdGxlcz48dGl0bGU+VmFsaWRp
dHkgb2YgQm9keSBNYXNzIEluZGV4IGFzIGEgTWVhc3VyZSBvZiBBZGlwb3NpdHkgaW4gSW5mYW5j
eTwvdGl0bGU+PHNlY29uZGFyeS10aXRsZT5Kb3VybmFsIG9mIFBlZGlhdHJpY3M8L3NlY29uZGFy
eS10aXRsZT48YWx0LXRpdGxlPkogUGVkaWF0ci1VczwvYWx0LXRpdGxlPjwvdGl0bGVzPjxwZXJp
b2RpY2FsPjxmdWxsLXRpdGxlPkpvdXJuYWwgb2YgUGVkaWF0cmljczwvZnVsbC10aXRsZT48YWJi
ci0xPkogUGVkaWF0ci1VczwvYWJici0xPjwvcGVyaW9kaWNhbD48YWx0LXBlcmlvZGljYWw+PGZ1
bGwtdGl0bGU+Sm91cm5hbCBvZiBQZWRpYXRyaWNzPC9mdWxsLXRpdGxlPjxhYmJyLTE+SiBQZWRp
YXRyLVVzPC9hYmJyLTE+PC9hbHQtcGVyaW9kaWNhbD48cGFnZXM+MTY4LSs8L3BhZ2VzPjx2b2x1
bWU+MTk2PC92b2x1bWU+PGtleXdvcmRzPjxrZXl3b3JkPmZvcm11bGEtZmVkIGluZmFudHM8L2tl
eXdvcmQ+PGtleXdvcmQ+Y2hpbGRob29kLW9iZXNpdHk8L2tleXdvcmQ+PGtleXdvcmQ+d2VpZ2h0
IHN0YXR1czwva2V5d29yZD48a2V5d29yZD5hbnRocm9wb21ldHJpYyBpbmRpY2F0b3JzPC9rZXl3
b3JkPjxrZXl3b3JkPmJtaSB0cmFqZWN0b3JpZXM8L2tleXdvcmQ+PGtleXdvcmQ+Z3Jvd3RoPC9r
ZXl3b3JkPjxrZXl3b3JkPmNoaWxkcmVuPC9rZXl3b3JkPjxrZXl3b3JkPmFkb2xlc2NlbnRzPC9r
ZXl3b3JkPjxrZXl3b3JkPmJpcnRoPC9rZXl3b3JkPjxrZXl3b3JkPmFnZTwva2V5d29yZD48L2tl
eXdvcmRzPjxkYXRlcz48eWVhcj4yMDE4PC95ZWFyPjxwdWItZGF0ZXM+PGRhdGU+TWF5PC9kYXRl
PjwvcHViLWRhdGVzPjwvZGF0ZXM+PGlzYm4+MDAyMi0zNDc2PC9pc2JuPjxhY2Nlc3Npb24tbnVt
PldPUzowMDA0MzI0NTIzMDAwMzI8L2FjY2Vzc2lvbi1udW0+PHVybHM+PHJlbGF0ZWQtdXJscz48
dXJsPiZsdDtHbyB0byBJU0kmZ3Q7Oi8vV09TOjAwMDQzMjQ1MjMwMDAzMjwvdXJsPjwvcmVsYXRl
ZC11cmxzPjwvdXJscz48ZWxlY3Ryb25pYy1yZXNvdXJjZS1udW0+MTAuMTAxNi9qLmpwZWRzLjIw
MTguMDEuMDI4PC9lbGVjdHJvbmljLXJlc291cmNlLW51bT48bGFuZ3VhZ2U+RW5nbGlzaDwvbGFu
Z3VhZ2U+PC9yZWNvcmQ+PC9DaXRlPjwvRW5kTm90ZT4A
</w:fldData>
        </w:fldChar>
      </w:r>
      <w:r w:rsidR="004935A2">
        <w:rPr>
          <w:rFonts w:asciiTheme="majorHAnsi" w:hAnsiTheme="majorHAnsi" w:cs="Calibri"/>
          <w:sz w:val="22"/>
          <w:szCs w:val="22"/>
        </w:rPr>
        <w:instrText xml:space="preserve"> ADDIN EN.CITE.DATA </w:instrText>
      </w:r>
      <w:r w:rsidR="004935A2">
        <w:rPr>
          <w:rFonts w:asciiTheme="majorHAnsi" w:hAnsiTheme="majorHAnsi" w:cs="Calibri"/>
          <w:sz w:val="22"/>
          <w:szCs w:val="22"/>
        </w:rPr>
      </w:r>
      <w:r w:rsidR="004935A2">
        <w:rPr>
          <w:rFonts w:asciiTheme="majorHAnsi" w:hAnsiTheme="majorHAnsi" w:cs="Calibri"/>
          <w:sz w:val="22"/>
          <w:szCs w:val="22"/>
        </w:rPr>
        <w:fldChar w:fldCharType="end"/>
      </w:r>
      <w:r w:rsidR="00E46480" w:rsidRPr="00517ED6">
        <w:rPr>
          <w:rFonts w:asciiTheme="majorHAnsi" w:hAnsiTheme="majorHAnsi" w:cs="Calibri"/>
          <w:sz w:val="22"/>
          <w:szCs w:val="22"/>
        </w:rPr>
      </w:r>
      <w:r w:rsidR="00E46480" w:rsidRPr="00517ED6">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31" w:tooltip="Bell, 2018 #122" w:history="1">
        <w:r w:rsidR="009C72D5">
          <w:rPr>
            <w:rFonts w:asciiTheme="majorHAnsi" w:hAnsiTheme="majorHAnsi" w:cs="Calibri"/>
            <w:noProof/>
            <w:sz w:val="22"/>
            <w:szCs w:val="22"/>
          </w:rPr>
          <w:t>31</w:t>
        </w:r>
      </w:hyperlink>
      <w:r w:rsidR="004935A2">
        <w:rPr>
          <w:rFonts w:asciiTheme="majorHAnsi" w:hAnsiTheme="majorHAnsi" w:cs="Calibri"/>
          <w:noProof/>
          <w:sz w:val="22"/>
          <w:szCs w:val="22"/>
        </w:rPr>
        <w:t>]</w:t>
      </w:r>
      <w:r w:rsidR="00E46480" w:rsidRPr="00517ED6">
        <w:rPr>
          <w:rFonts w:asciiTheme="majorHAnsi" w:hAnsiTheme="majorHAnsi" w:cs="Calibri"/>
          <w:sz w:val="22"/>
          <w:szCs w:val="22"/>
        </w:rPr>
        <w:fldChar w:fldCharType="end"/>
      </w:r>
      <w:r w:rsidR="00FF738C">
        <w:rPr>
          <w:rFonts w:asciiTheme="majorHAnsi" w:hAnsiTheme="majorHAnsi" w:cs="Calibri"/>
          <w:sz w:val="22"/>
          <w:szCs w:val="22"/>
        </w:rPr>
        <w:t>,</w:t>
      </w:r>
      <w:r w:rsidR="00591A02" w:rsidRPr="007957A7">
        <w:rPr>
          <w:rFonts w:asciiTheme="majorHAnsi" w:hAnsiTheme="majorHAnsi" w:cs="Calibri"/>
          <w:sz w:val="22"/>
          <w:szCs w:val="22"/>
        </w:rPr>
        <w:t xml:space="preserve"> </w:t>
      </w:r>
      <w:r w:rsidR="007A6E82" w:rsidRPr="007957A7">
        <w:rPr>
          <w:rFonts w:asciiTheme="majorHAnsi" w:hAnsiTheme="majorHAnsi" w:cs="Calibri"/>
          <w:sz w:val="22"/>
          <w:szCs w:val="22"/>
        </w:rPr>
        <w:t>but</w:t>
      </w:r>
      <w:r w:rsidR="00591A02" w:rsidRPr="007957A7">
        <w:rPr>
          <w:rFonts w:asciiTheme="majorHAnsi" w:hAnsiTheme="majorHAnsi" w:cs="Calibri"/>
          <w:sz w:val="22"/>
          <w:szCs w:val="22"/>
        </w:rPr>
        <w:t xml:space="preserve"> </w:t>
      </w:r>
      <w:r w:rsidR="005D7E65" w:rsidRPr="007957A7">
        <w:rPr>
          <w:rFonts w:asciiTheme="majorHAnsi" w:hAnsiTheme="majorHAnsi" w:cs="Calibri"/>
          <w:sz w:val="22"/>
          <w:szCs w:val="22"/>
        </w:rPr>
        <w:t>increasingly</w:t>
      </w:r>
      <w:r w:rsidR="00591A02" w:rsidRPr="007957A7">
        <w:rPr>
          <w:rFonts w:asciiTheme="majorHAnsi" w:hAnsiTheme="majorHAnsi" w:cs="Calibri"/>
          <w:sz w:val="22"/>
          <w:szCs w:val="22"/>
        </w:rPr>
        <w:t xml:space="preserve"> </w:t>
      </w:r>
      <w:r w:rsidR="007A6E82" w:rsidRPr="007957A7">
        <w:rPr>
          <w:rFonts w:asciiTheme="majorHAnsi" w:hAnsiTheme="majorHAnsi" w:cs="Calibri"/>
          <w:sz w:val="22"/>
          <w:szCs w:val="22"/>
        </w:rPr>
        <w:t>large</w:t>
      </w:r>
      <w:r w:rsidR="005D7E65" w:rsidRPr="007957A7">
        <w:rPr>
          <w:rFonts w:asciiTheme="majorHAnsi" w:hAnsiTheme="majorHAnsi" w:cs="Calibri"/>
          <w:sz w:val="22"/>
          <w:szCs w:val="22"/>
        </w:rPr>
        <w:t>r</w:t>
      </w:r>
      <w:r w:rsidR="00591A02" w:rsidRPr="007957A7">
        <w:rPr>
          <w:rFonts w:asciiTheme="majorHAnsi" w:hAnsiTheme="majorHAnsi" w:cs="Calibri"/>
          <w:sz w:val="22"/>
          <w:szCs w:val="22"/>
        </w:rPr>
        <w:t xml:space="preserve"> </w:t>
      </w:r>
      <w:r w:rsidR="007A6E82" w:rsidRPr="007957A7">
        <w:rPr>
          <w:rFonts w:asciiTheme="majorHAnsi" w:hAnsiTheme="majorHAnsi" w:cs="Calibri"/>
          <w:sz w:val="22"/>
          <w:szCs w:val="22"/>
        </w:rPr>
        <w:t>proportion</w:t>
      </w:r>
      <w:r w:rsidR="007E376B" w:rsidRPr="007957A7">
        <w:rPr>
          <w:rFonts w:asciiTheme="majorHAnsi" w:hAnsiTheme="majorHAnsi" w:cs="Calibri"/>
          <w:sz w:val="22"/>
          <w:szCs w:val="22"/>
        </w:rPr>
        <w:t>s</w:t>
      </w:r>
      <w:r w:rsidR="00F46479">
        <w:rPr>
          <w:rFonts w:asciiTheme="majorHAnsi" w:hAnsiTheme="majorHAnsi" w:cs="Calibri"/>
          <w:sz w:val="22"/>
          <w:szCs w:val="22"/>
        </w:rPr>
        <w:t xml:space="preserve"> </w:t>
      </w:r>
      <w:r w:rsidR="00F46479" w:rsidRPr="007957A7">
        <w:rPr>
          <w:rFonts w:asciiTheme="majorHAnsi" w:hAnsiTheme="majorHAnsi" w:cs="Calibri"/>
          <w:sz w:val="22"/>
          <w:szCs w:val="22"/>
        </w:rPr>
        <w:t>(0.36&lt;R</w:t>
      </w:r>
      <w:r w:rsidR="00F46479" w:rsidRPr="007957A7">
        <w:rPr>
          <w:rFonts w:asciiTheme="majorHAnsi" w:hAnsiTheme="majorHAnsi" w:cs="Calibri"/>
          <w:sz w:val="22"/>
          <w:szCs w:val="22"/>
          <w:vertAlign w:val="superscript"/>
        </w:rPr>
        <w:t>2</w:t>
      </w:r>
      <w:r w:rsidR="00F46479" w:rsidRPr="007957A7">
        <w:rPr>
          <w:rFonts w:asciiTheme="majorHAnsi" w:hAnsiTheme="majorHAnsi" w:cs="Calibri"/>
          <w:sz w:val="22"/>
          <w:szCs w:val="22"/>
        </w:rPr>
        <w:t>≤0.8</w:t>
      </w:r>
      <w:r w:rsidR="00F46479">
        <w:rPr>
          <w:rFonts w:asciiTheme="majorHAnsi" w:hAnsiTheme="majorHAnsi" w:cs="Calibri"/>
          <w:sz w:val="22"/>
          <w:szCs w:val="22"/>
        </w:rPr>
        <w:t>)</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005D7E65" w:rsidRPr="007957A7">
        <w:rPr>
          <w:rFonts w:asciiTheme="majorHAnsi" w:hAnsiTheme="majorHAnsi" w:cs="Calibri"/>
          <w:sz w:val="22"/>
          <w:szCs w:val="22"/>
        </w:rPr>
        <w:t xml:space="preserve">childhood </w:t>
      </w:r>
      <w:r w:rsidR="007E376B" w:rsidRPr="007957A7">
        <w:rPr>
          <w:rFonts w:asciiTheme="majorHAnsi" w:hAnsiTheme="majorHAnsi" w:cs="Calibri"/>
          <w:sz w:val="22"/>
          <w:szCs w:val="22"/>
        </w:rPr>
        <w:t xml:space="preserve"> </w:t>
      </w:r>
      <w:r w:rsidR="00F46479">
        <w:rPr>
          <w:rFonts w:asciiTheme="majorHAnsi" w:hAnsiTheme="majorHAnsi" w:cs="Calibri"/>
          <w:sz w:val="22"/>
          <w:szCs w:val="22"/>
        </w:rPr>
        <w:t>(</w:t>
      </w:r>
      <w:r w:rsidR="007E376B" w:rsidRPr="007957A7">
        <w:rPr>
          <w:rFonts w:asciiTheme="majorHAnsi" w:hAnsiTheme="majorHAnsi" w:cs="Calibri"/>
          <w:sz w:val="22"/>
          <w:szCs w:val="22"/>
        </w:rPr>
        <w:t>2</w:t>
      </w:r>
      <w:r w:rsidR="00BA4DF8" w:rsidRPr="007957A7">
        <w:rPr>
          <w:rFonts w:asciiTheme="majorHAnsi" w:hAnsiTheme="majorHAnsi" w:cs="Calibri"/>
          <w:sz w:val="22"/>
          <w:szCs w:val="22"/>
        </w:rPr>
        <w:t>≤</w:t>
      </w:r>
      <w:r w:rsidR="007E376B" w:rsidRPr="007957A7">
        <w:rPr>
          <w:rFonts w:asciiTheme="majorHAnsi" w:hAnsiTheme="majorHAnsi" w:cs="Calibri"/>
          <w:sz w:val="22"/>
          <w:szCs w:val="22"/>
        </w:rPr>
        <w:t>age&lt;18y</w:t>
      </w:r>
      <w:r w:rsidR="005D7E65" w:rsidRPr="007957A7">
        <w:rPr>
          <w:rFonts w:asciiTheme="majorHAnsi" w:hAnsiTheme="majorHAnsi" w:cs="Calibri"/>
          <w:sz w:val="22"/>
          <w:szCs w:val="22"/>
        </w:rPr>
        <w:t>)</w:t>
      </w:r>
      <w:r w:rsidR="00BA4DF8" w:rsidRPr="00517ED6">
        <w:rPr>
          <w:rFonts w:asciiTheme="majorHAnsi" w:hAnsiTheme="majorHAnsi" w:cs="Calibri"/>
          <w:sz w:val="22"/>
          <w:szCs w:val="22"/>
        </w:rPr>
        <w:fldChar w:fldCharType="begin">
          <w:fldData xml:space="preserve">PEVuZE5vdGU+PENpdGU+PEF1dGhvcj5LZXJydWlzaDwvQXV0aG9yPjxZZWFyPjIwMDI8L1llYXI+
PFJlY051bT4xNjI8L1JlY051bT48RGlzcGxheVRleHQ+WzMyLTM3XTwvRGlzcGxheVRleHQ+PHJl
Y29yZD48cmVjLW51bWJlcj4xNjI8L3JlYy1udW1iZXI+PGZvcmVpZ24ta2V5cz48a2V5IGFwcD0i
RU4iIGRiLWlkPSJ0dnpzeHRzcjFzdDB3OGV2OXgxcHAyenZmejIyeHI5YXM1dnYiIHRpbWVzdGFt
cD0iMTUzMzMwNTIyOSI+MTYyPC9rZXk+PC9mb3JlaWduLWtleXM+PHJlZi10eXBlIG5hbWU9Ikpv
dXJuYWwgQXJ0aWNsZSI+MTc8L3JlZi10eXBlPjxjb250cmlidXRvcnM+PGF1dGhvcnM+PGF1dGhv
cj5LZXJydWlzaCwgSy4gUC48L2F1dGhvcj48YXV0aG9yPk8mYXBvcztDb25ub3IsIEouPC9hdXRo
b3I+PGF1dGhvcj5IdW1waHJpZXMsIEkuIFIuIEouPC9hdXRob3I+PGF1dGhvcj5Lb2huLCBNLiBS
LjwvYXV0aG9yPjxhdXRob3I+Q2xhcmtlLCBTLiBELjwvYXV0aG9yPjxhdXRob3I+QnJpb2R5LCBK
LiBOLjwvYXV0aG9yPjxhdXRob3I+VGhvbXNvbiwgRS4gSi48L2F1dGhvcj48YXV0aG9yPldyaWdo
dCwgSy4gQS48L2F1dGhvcj48YXV0aG9yPkdhc2tpbiwgSy4gSi48L2F1dGhvcj48YXV0aG9yPkJh
dXIsIEwuIEEuPC9hdXRob3I+PC9hdXRob3JzPjwvY29udHJpYnV0b3JzPjxhdXRoLWFkZHJlc3M+
VW5pdiBTeWRuZXksIEh1bWFuIE51dHIgVW5pdCwgU3lkbmV5LCBOU1cgMjAwNiwgQXVzdHJhbGlh
JiN4RDtVbml2IFN5ZG5leSwgRGVwdCBCaW9jaGVtLCBTeWRuZXksIE5TVyAyMDA2LCBBdXN0cmFs
aWEmI3hEO1VuaXYgU3lkbmV5LCBEZXB0IFBhZWRpYXQgJmFtcDsgQ2hpbGQgSGx0aCwgU3lkbmV5
LCBOU1cgMjAwNiwgQXVzdHJhbGlhJiN4RDtKYW1lcyBGYWlyZmF4IEluc3QgUGFlZGlhdCBOdXRy
LCBXZXN0bWVhZCwgTlNXLCBBdXN0cmFsaWEmI3hEO0NoaWxkcmVucyBIb3NwIFdlc3RtZWFkLCBE
ZXB0IEFkb2xlc2NlbnQgTWVkLCBXZXN0bWVhZCwgTlNXLCBBdXN0cmFsaWEmI3hEO0NoaWxkcmVu
cyBIb3NwIFdlc3RtZWFkLCBEZXB0IE1lZCBJbWFnaW5nLCBXZXN0bWVhZCwgTlNXLCBBdXN0cmFs
aWEmI3hEO1dlc3RtZWFkIEhvc3AsIERlcHQgQWRvbGVzY2VudCBNZWQsIFdlc3RtZWFkLCBOU1cg
MjE0NSwgQXVzdHJhbGlhPC9hdXRoLWFkZHJlc3M+PHRpdGxlcz48dGl0bGU+Qm9keSBjb21wb3Np
dGlvbiBpbiBhZG9sZXNjZW50cyB3aXRoIGFub3JleGlhIG5lcnZvc2E8L3RpdGxlPjxzZWNvbmRh
cnktdGl0bGU+QW1lcmljYW4gSm91cm5hbCBvZiBDbGluaWNhbCBOdXRyaXRpb248L3NlY29uZGFy
eS10aXRsZT48YWx0LXRpdGxlPkFtIEogQ2xpbiBOdXRyPC9hbHQtdGl0bGU+PC90aXRsZXM+PGFs
dC1wZXJpb2RpY2FsPjxmdWxsLXRpdGxlPkFtIEogQ2xpbiBOdXRyPC9mdWxsLXRpdGxlPjxhYmJy
LTE+VGhlIEFtZXJpY2FuIGpvdXJuYWwgb2YgY2xpbmljYWwgbnV0cml0aW9uPC9hYmJyLTE+PC9h
bHQtcGVyaW9kaWNhbD48cGFnZXM+MzEtMzc8L3BhZ2VzPjx2b2x1bWU+NzU8L3ZvbHVtZT48bnVt
YmVyPjE8L251bWJlcj48a2V5d29yZHM+PGtleXdvcmQ+YW5vcmV4aWEgbmVydm9zYTwva2V5d29y
ZD48a2V5d29yZD5hZG9sZXNjZW50czwva2V5d29yZD48a2V5d29yZD5kdWFsLWVuZXJneSB4LXJh
eSBhYnNvcnB0aW9tZXRyeTwva2V5d29yZD48a2V5d29yZD5wcm9tcHQgZ2FtbWEgaW4gdml2byBu
ZXV0cm9uIGFjdGl2YXRpb24gYW5hbHlzaXM8L2tleXdvcmQ+PGtleXdvcmQ+YW50aHJvcG9tZXRy
eTwva2V5d29yZD48a2V5d29yZD5za2luZm9sZCB0aGlja25lc3Nlczwva2V5d29yZD48a2V5d29y
ZD50b3RhbCBib2R5IG5pdHJvZ2VuPC9rZXl3b3JkPjxrZXl3b3JkPmJvZHkgZmF0PC9rZXl3b3Jk
PjxrZXl3b3JkPmZlbWFsZXM8L2tleXdvcmQ+PGtleXdvcmQ+eC1yYXkgYWJzb3JwdGlvbWV0cnk8
L2tleXdvcmQ+PGtleXdvcmQ+ZW5lcmd5LWV4cGVuZGl0dXJlPC9rZXl3b3JkPjxrZXl3b3JkPmZh
dCBkaXN0cmlidXRpb248L2tleXdvcmQ+PGtleXdvcmQ+d2VpZ2h0LWdhaW48L2tleXdvcmQ+PGtl
eXdvcmQ+Y2hpbGRyZW48L2tleXdvcmQ+PGtleXdvcmQ+bWFzczwva2V5d29yZD48L2tleXdvcmRz
PjxkYXRlcz48eWVhcj4yMDAyPC95ZWFyPjxwdWItZGF0ZXM+PGRhdGU+SmFuPC9kYXRlPjwvcHVi
LWRhdGVzPjwvZGF0ZXM+PGlzYm4+MDAwMi05MTY1PC9pc2JuPjxhY2Nlc3Npb24tbnVtPldPUzow
MDAxNzI4ODQ0MDAwMDg8L2FjY2Vzc2lvbi1udW0+PHVybHM+PHJlbGF0ZWQtdXJscz48dXJsPiZs
dDtHbyB0byBJU0kmZ3Q7Oi8vV09TOjAwMDE3Mjg4NDQwMDAwODwvdXJsPjwvcmVsYXRlZC11cmxz
PjwvdXJscz48bGFuZ3VhZ2U+RW5nbGlzaDwvbGFuZ3VhZ2U+PC9yZWNvcmQ+PC9DaXRlPjxDaXRl
PjxBdXRob3I+TWVpPC9BdXRob3I+PFllYXI+MjAwMjwvWWVhcj48UmVjTnVtPjE2NjwvUmVjTnVt
PjxyZWNvcmQ+PHJlYy1udW1iZXI+MTY2PC9yZWMtbnVtYmVyPjxmb3JlaWduLWtleXM+PGtleSBh
cHA9IkVOIiBkYi1pZD0idHZ6c3h0c3Ixc3Qwdzhldjl4MXBwMnp2ZnoyMnhyOWFzNXZ2IiB0aW1l
c3RhbXA9IjE1MzMzMDUzMTIiPjE2Njwva2V5PjwvZm9yZWlnbi1rZXlzPjxyZWYtdHlwZSBuYW1l
PSJKb3VybmFsIEFydGljbGUiPjE3PC9yZWYtdHlwZT48Y29udHJpYnV0b3JzPjxhdXRob3JzPjxh
dXRob3I+TWVpLCBaLiBHLjwvYXV0aG9yPjxhdXRob3I+R3J1bW1lci1TdHJhd24sIEwuIE0uPC9h
dXRob3I+PGF1dGhvcj5QaWV0cm9iZWxsaSwgQS48L2F1dGhvcj48YXV0aG9yPkdvdWxkaW5nLCBB
LjwvYXV0aG9yPjxhdXRob3I+R29yYW4sIE0uIEkuPC9hdXRob3I+PGF1dGhvcj5EaWV0eiwgVy4g
SC48L2F1dGhvcj48L2F1dGhvcnM+PC9jb250cmlidXRvcnM+PGF1dGgtYWRkcmVzcz5DdHIgRGlz
IENvbnRyb2wgJmFtcDsgUHJldmVudCwgRGl2IE51dHIgJmFtcDsgUGh5cyBBY3QsIEF0bGFudGEs
IEdBIDMwMzQxIFVTQSYjeEQ7VW5pdiBWZXJvbmEsIEluc3QgUGVkaWF0LCBJLTM3MTAwIFZlcm9u
YSwgSXRhbHkmI3hEO1VuaXYgT3RhZ28sIERlcHQgTWVkLCBEdW5lZGluLCBOZXcgWmVhbGFuZCYj
eEQ7VW5pdiBBbGFiYW1hLCBEZXB0IE51dHIgU2NpLCBCaXJtaW5naGFtLCBBTCAzNTI5NCBVU0E8
L2F1dGgtYWRkcmVzcz48dGl0bGVzPjx0aXRsZT5WYWxpZGl0eSBvZiBib2R5IG1hc3MgaW5kZXgg
Y29tcGFyZWQgd2l0aCBvdGhlciBib2R5LWNvcm4gcG9zaXRpb24gc2NyZWVuaW5nIGluZGV4ZXMg
Zm9yIHRoZSBhc3Nlc3NtZW50IG9mIGJvZHkgZmF0bmVzcyBpbiBjaGlsZHJlbiBhbmQgYWRvbGVz
Y2VudHM8L3RpdGxlPjxzZWNvbmRhcnktdGl0bGU+QW1lcmljYW4gSm91cm5hbCBvZiBDbGluaWNh
bCBOdXRyaXRpb248L3NlY29uZGFyeS10aXRsZT48YWx0LXRpdGxlPkFtIEogQ2xpbiBOdXRyPC9h
bHQtdGl0bGU+PC90aXRsZXM+PGFsdC1wZXJpb2RpY2FsPjxmdWxsLXRpdGxlPkFtIEogQ2xpbiBO
dXRyPC9mdWxsLXRpdGxlPjxhYmJyLTE+VGhlIEFtZXJpY2FuIGpvdXJuYWwgb2YgY2xpbmljYWwg
bnV0cml0aW9uPC9hYmJyLTE+PC9hbHQtcGVyaW9kaWNhbD48cGFnZXM+OTc4LTk4NTwvcGFnZXM+
PHZvbHVtZT43NTwvdm9sdW1lPjxudW1iZXI+NjwvbnVtYmVyPjxrZXl3b3Jkcz48a2V5d29yZD5k
dWFsLWVuZXJneSB4LXJheSBhYnNvcnB0aW9tZXRyeTwva2V5d29yZD48a2V5d29yZD5ib2R5IG1h
c3MgaW5kZXg8L2tleXdvcmQ+PGtleXdvcmQ+cm9ocmVyIGluZGV4PC9rZXl3b3JkPjxrZXl3b3Jk
PndlaWdodC1mb3ItaGVpZ2h0PC9rZXl3b3JkPjxrZXl3b3JkPnNraW5mb2xkPC9rZXl3b3JkPjxr
ZXl3b3JkPmFudGhyb3BvbWV0cnk8L2tleXdvcmQ+PGtleXdvcmQ+cmVjZWl2ZXIgb3BlcmF0aW5n
IGNoYXJhY3RlcmlzdGljIGN1cnZlPC9rZXl3b3JkPjxrZXl3b3JkPnNlbnNpdGl2aXR5PC9rZXl3
b3JkPjxrZXl3b3JkPnNwZWNpZmljaXR5PC9rZXl3b3JkPjxrZXl3b3JkPmNoaWxkcmVuPC9rZXl3
b3JkPjxrZXl3b3JkPngtcmF5IGFic29ycHRpb21ldHJ5PC9rZXl3b3JkPjxrZXl3b3JkPmNoaWxk
aG9vZCBvYmVzaXR5PC9rZXl3b3JkPjxrZXl3b3JkPnNraW5mb2xkIG1lYXN1cmVtZW50czwva2V5
d29yZD48a2V5d29yZD5jcm9zcy1jYWxpYnJhdGlvbjwva2V5d29yZD48a2V5d29yZD5hbm9yZXhp
YS1uZXJ2b3NhPC9rZXl3b3JkPjxrZXl3b3JkPmNhcmNhc3MgYW5hbHlzaXM8L2tleXdvcmQ+PGtl
eXdvcmQ+eW91bmctY2hpbGRyZW48L2tleXdvcmQ+PGtleXdvcmQ+b3ZlcndlaWdodDwva2V5d29y
ZD48a2V5d29yZD5mYXQ8L2tleXdvcmQ+PGtleXdvcmQ+d2VpZ2h0PC9rZXl3b3JkPjwva2V5d29y
ZHM+PGRhdGVzPjx5ZWFyPjIwMDI8L3llYXI+PHB1Yi1kYXRlcz48ZGF0ZT5KdW48L2RhdGU+PC9w
dWItZGF0ZXM+PC9kYXRlcz48aXNibj4wMDAyLTkxNjU8L2lzYm4+PGFjY2Vzc2lvbi1udW0+V09T
OjAwMDE3NTc4MzIwMDAwNDwvYWNjZXNzaW9uLW51bT48dXJscz48cmVsYXRlZC11cmxzPjx1cmw+
Jmx0O0dvIHRvIElTSSZndDs6Ly9XT1M6MDAwMTc1NzgzMjAwMDA0PC91cmw+PC9yZWxhdGVkLXVy
bHM+PC91cmxzPjxsYW5ndWFnZT5FbmdsaXNoPC9sYW5ndWFnZT48L3JlY29yZD48L0NpdGU+PENp
dGU+PEF1dGhvcj5UYXlsb3I8L0F1dGhvcj48WWVhcj4yMDAyPC9ZZWFyPjxSZWNOdW0+MTY3PC9S
ZWNOdW0+PHJlY29yZD48cmVjLW51bWJlcj4xNjc8L3JlYy1udW1iZXI+PGZvcmVpZ24ta2V5cz48
a2V5IGFwcD0iRU4iIGRiLWlkPSJ0dnpzeHRzcjFzdDB3OGV2OXgxcHAyenZmejIyeHI5YXM1dnYi
IHRpbWVzdGFtcD0iMTUzMzMwNTM3NCI+MTY3PC9rZXk+PC9mb3JlaWduLWtleXM+PHJlZi10eXBl
IG5hbWU9IkpvdXJuYWwgQXJ0aWNsZSI+MTc8L3JlZi10eXBlPjxjb250cmlidXRvcnM+PGF1dGhv
cnM+PGF1dGhvcj5UYXlsb3IsIFIuIFcuPC9hdXRob3I+PGF1dGhvcj5Kb25lcywgSS4gRS48L2F1
dGhvcj48YXV0aG9yPldpbGxpYW1zLCBTLiBNLjwvYXV0aG9yPjxhdXRob3I+R291bGRpbmcsIEEu
PC9hdXRob3I+PC9hdXRob3JzPjwvY29udHJpYnV0b3JzPjxhdXRoLWFkZHJlc3M+VW5pdiBPdGFn
bywgRGVwdCBIdW1hbiBOdXRyLCBEdW5lZGluLCBOZXcgWmVhbGFuZCYjeEQ7VW5pdiBPdGFnbywg
RGVwdCBNZWQgJmFtcDsgU3VyZyBTY2ksIER1bmVkaW4sIE5ldyBaZWFsYW5kJiN4RDtVbml2IE90
YWdvLCBEZXB0IFByZXZlbnQgJmFtcDsgU29jaWFsIE1lZCwgRHVuZWRpbiwgTmV3IFplYWxhbmQ8
L2F1dGgtYWRkcmVzcz48dGl0bGVzPjx0aXRsZT5Cb2R5IGZhdCBwZXJjZW50YWdlcyBtZWFzdXJl
ZCBieSBkdWFsLWVuZXJneSBYLXJheSBhYnNvcnB0aW9tZXRyeSBjb3JyZXNwb25kaW5nIHRvIHJl
Y2VudGx5IHJlY29tbWVuZGVkIGJvZHkgbWFzcyBpbmRleCBjdXRvZmZzIGZvciBvdmVyd2VpZ2h0
IGFuZCBvYmVzaXR5IGluIGNoaWxkcmVuIGFuZCBhZG9sZXNjZW50cyBhZ2VkIDMtMTggeTwvdGl0
bGU+PHNlY29uZGFyeS10aXRsZT5BbWVyaWNhbiBKb3VybmFsIG9mIENsaW5pY2FsIE51dHJpdGlv
bjwvc2Vjb25kYXJ5LXRpdGxlPjxhbHQtdGl0bGU+QW0gSiBDbGluIE51dHI8L2FsdC10aXRsZT48
L3RpdGxlcz48YWx0LXBlcmlvZGljYWw+PGZ1bGwtdGl0bGU+QW0gSiBDbGluIE51dHI8L2Z1bGwt
dGl0bGU+PGFiYnItMT5UaGUgQW1lcmljYW4gam91cm5hbCBvZiBjbGluaWNhbCBudXRyaXRpb248
L2FiYnItMT48L2FsdC1wZXJpb2RpY2FsPjxwYWdlcz4xNDE2LTE0MjE8L3BhZ2VzPjx2b2x1bWU+
NzY8L3ZvbHVtZT48bnVtYmVyPjY8L251bWJlcj48a2V5d29yZHM+PGtleXdvcmQ+cGVyY2VudGFn
ZSBib2R5IGZhdDwva2V5d29yZD48a2V5d29yZD5ib2R5IG1hc3MgaW5kZXg8L2tleXdvcmQ+PGtl
eXdvcmQ+b2Jlc2l0eTwva2V5d29yZD48a2V5d29yZD5kdWFsLWVuZXJneSB4LXJheSBhYnNvcnB0
aW9tZXRyeTwva2V5d29yZD48a2V5d29yZD5vdmVyd2VpZ2h0PC9rZXl3b3JkPjxrZXl3b3JkPmNo
aWxkcmVuPC9rZXl3b3JkPjxrZXl3b3JkPmFkb2xlc2NlbnRzPC9rZXl3b3JkPjxrZXl3b3JkPmNh
cmRpb3Zhc2N1bGFyIHJpc2stZmFjdG9yczwva2V5d29yZD48a2V5d29yZD5jaGlsZGhvb2Q8L2tl
eXdvcmQ+PGtleXdvcmQ+ZmF0bmVzczwva2V5d29yZD48a2V5d29yZD50cmVuZHM8L2tleXdvcmQ+
PGtleXdvcmQ+Z3VpZGVsaW5lczwva2V5d29yZD48a2V5d29yZD5wcmV2YWxlbmNlPC9rZXl3b3Jk
PjxrZXl3b3JkPmFkaXBvc2l0eTwva2V5d29yZD48a2V5d29yZD5oZWFsdGg8L2tleXdvcmQ+PGtl
eXdvcmQ+Z3Jvd3RoPC9rZXl3b3JkPjwva2V5d29yZHM+PGRhdGVzPjx5ZWFyPjIwMDI8L3llYXI+
PHB1Yi1kYXRlcz48ZGF0ZT5EZWM8L2RhdGU+PC9wdWItZGF0ZXM+PC9kYXRlcz48aXNibj4wMDAy
LTkxNjU8L2lzYm4+PGFjY2Vzc2lvbi1udW0+V09TOjAwMDE3OTQxNDYwMDAzMTwvYWNjZXNzaW9u
LW51bT48dXJscz48cmVsYXRlZC11cmxzPjx1cmw+Jmx0O0dvIHRvIElTSSZndDs6Ly9XT1M6MDAw
MTc5NDE0NjAwMDMxPC91cmw+PC9yZWxhdGVkLXVybHM+PC91cmxzPjxsYW5ndWFnZT5FbmdsaXNo
PC9sYW5ndWFnZT48L3JlY29yZD48L0NpdGU+PENpdGU+PEF1dGhvcj5GcmVlZG1hbjwvQXV0aG9y
PjxZZWFyPjIwMDU8L1llYXI+PFJlY051bT4xNjg8L1JlY051bT48cmVjb3JkPjxyZWMtbnVtYmVy
PjE2ODwvcmVjLW51bWJlcj48Zm9yZWlnbi1rZXlzPjxrZXkgYXBwPSJFTiIgZGItaWQ9InR2enN4
dHNyMXN0MHc4ZXY5eDFwcDJ6dmZ6MjJ4cjlhczV2diIgdGltZXN0YW1wPSIxNTMzMzA1NDE0Ij4x
Njg8L2tleT48L2ZvcmVpZ24ta2V5cz48cmVmLXR5cGUgbmFtZT0iSm91cm5hbCBBcnRpY2xlIj4x
NzwvcmVmLXR5cGU+PGNvbnRyaWJ1dG9ycz48YXV0aG9ycz48YXV0aG9yPkZyZWVkbWFuLCBELiBT
LjwvYXV0aG9yPjxhdXRob3I+V2FuZywgSi48L2F1dGhvcj48YXV0aG9yPk1heW5hcmQsIEwuIE0u
PC9hdXRob3I+PGF1dGhvcj5UaG9ybnRvbiwgSi4gQy48L2F1dGhvcj48YXV0aG9yPk1laSwgWi48
L2F1dGhvcj48YXV0aG9yPlBpZXJzb24sIFIuIE4uPC9hdXRob3I+PGF1dGhvcj5EaWV0eiwgVy4g
SC48L2F1dGhvcj48YXV0aG9yPkhvcmxpY2ssIE0uPC9hdXRob3I+PC9hdXRob3JzPjwvY29udHJp
YnV0b3JzPjxhdXRoLWFkZHJlc3M+Q3RyIERpcyBDb250cm9sICZhbXA7IFByZXZlbnQgSzI2LCBE
aXYgTnV0ciAmYW1wOyBQaHlzIEFjdCwgQXRsYW50YSwgR0EgVVNBJiN4RDtTdCBMdWtlcyBSb29z
ZXZlbHQgSG9zcCwgT2JlcyBSZXMgQ3RyLCBEZXB0IE1lZCwgQm9keSBDb21wb3NpdCBVbml0LCBO
ZXcgWW9yaywgTlkgVVNBJiN4RDtDb2x1bWJpYSBVbml2LCBDaGlsZHJlbnMgSG9zcCBOZXcgWW9y
aywgTmV3IFlvcmssIE5ZIDEwMDI3IFVTQTwvYXV0aC1hZGRyZXNzPjx0aXRsZXM+PHRpdGxlPlJl
bGF0aW9uIG9mIEJNSSB0byBmYXQgYW5kIGZhdC1mcmVlIG1hc3MgYW1vbmcgY2hpbGRyZW4gYW5k
IGFkb2xlc2NlbnRzPC90aXRsZT48c2Vjb25kYXJ5LXRpdGxlPkludGVybmF0aW9uYWwgSm91cm5h
bCBvZiBPYmVzaXR5PC9zZWNvbmRhcnktdGl0bGU+PGFsdC10aXRsZT5JbnQgSiBPYmVzaXR5PC9h
bHQtdGl0bGU+PC90aXRsZXM+PHBlcmlvZGljYWw+PGZ1bGwtdGl0bGU+SW50IEogT2JlcyAoTG9u
ZCk8L2Z1bGwtdGl0bGU+PGFiYnItMT5JbnRlcm5hdGlvbmFsIGpvdXJuYWwgb2Ygb2Jlc2l0eTwv
YWJici0xPjwvcGVyaW9kaWNhbD48cGFnZXM+MS04PC9wYWdlcz48dm9sdW1lPjI5PC92b2x1bWU+
PG51bWJlcj4xPC9udW1iZXI+PGtleXdvcmRzPjxrZXl3b3JkPmJvZHkgbWFzcyBpbmRleDwva2V5
d29yZD48a2V5d29yZD54LXJheSBkZW5zaXRvbWV0cnk8L2tleXdvcmQ+PGtleXdvcmQ+eC1yYXkg
YWJzb3JwdGlvbWV0cnk8L2tleXdvcmQ+PGtleXdvcmQ+cGVyY2VudGFnZSBib2R5LWZhdDwva2V5
d29yZD48a2V5d29yZD51bml0ZWQtc3RhdGVzPC9rZXl3b3JkPjxrZXl3b3JkPmV0aG5pYy1ncm91
cHM8L2tleXdvcmQ+PGtleXdvcmQ+b2xkIGNoaWxkcmVuPC9rZXl3b3JkPjxrZXl3b3JkPmluZGV4
PC9rZXl3b3JkPjxrZXl3b3JkPm92ZXJ3ZWlnaHQ8L2tleXdvcmQ+PGtleXdvcmQ+ZmF0bmVzczwv
a2V5d29yZD48a2V5d29yZD5jaGlsZGhvb2Q8L2tleXdvcmQ+PGtleXdvcmQ+aGVpZ2h0PC9rZXl3
b3JkPjwva2V5d29yZHM+PGRhdGVzPjx5ZWFyPjIwMDU8L3llYXI+PHB1Yi1kYXRlcz48ZGF0ZT5K
YW48L2RhdGU+PC9wdWItZGF0ZXM+PC9kYXRlcz48aXNibj4wMzA3LTA1NjU8L2lzYm4+PGFjY2Vz
c2lvbi1udW0+V09TOjAwMDIyNTcxMDgwMDAwMTwvYWNjZXNzaW9uLW51bT48dXJscz48cmVsYXRl
ZC11cmxzPjx1cmw+Jmx0O0dvIHRvIElTSSZndDs6Ly9XT1M6MDAwMjI1NzEwODAwMDAxPC91cmw+
PC9yZWxhdGVkLXVybHM+PC91cmxzPjxlbGVjdHJvbmljLXJlc291cmNlLW51bT4xMC4xMDM4L3Nq
Lmlqby4wODAyNzM1PC9lbGVjdHJvbmljLXJlc291cmNlLW51bT48bGFuZ3VhZ2U+RW5nbGlzaDwv
bGFuZ3VhZ2U+PC9yZWNvcmQ+PC9DaXRlPjxDaXRlPjxBdXRob3I+U2FjaGRldjwvQXV0aG9yPjxZ
ZWFyPjIwMDU8L1llYXI+PFJlY051bT4xNjk8L1JlY051bT48cmVjb3JkPjxyZWMtbnVtYmVyPjE2
OTwvcmVjLW51bWJlcj48Zm9yZWlnbi1rZXlzPjxrZXkgYXBwPSJFTiIgZGItaWQ9InR2enN4dHNy
MXN0MHc4ZXY5eDFwcDJ6dmZ6MjJ4cjlhczV2diIgdGltZXN0YW1wPSIxNTMzMzA1NzUzIj4xNjk8
L2tleT48L2ZvcmVpZ24ta2V5cz48cmVmLXR5cGUgbmFtZT0iSm91cm5hbCBBcnRpY2xlIj4xNzwv
cmVmLXR5cGU+PGNvbnRyaWJ1dG9ycz48YXV0aG9ycz48YXV0aG9yPlNhY2hkZXYsIEguIFMuPC9h
dXRob3I+PGF1dGhvcj5GYWxsLCBDLiBILjwvYXV0aG9yPjxhdXRob3I+T3Ntb25kLCBDLjwvYXV0
aG9yPjxhdXRob3I+TGFrc2hteSwgUi48L2F1dGhvcj48YXV0aG9yPkJpc3dhcywgUy4gSy4gRC48
L2F1dGhvcj48YXV0aG9yPkxlYXJ5LCBTLiBELjwvYXV0aG9yPjxhdXRob3I+UmVkZHksIEsuIFMu
PC9hdXRob3I+PGF1dGhvcj5CYXJrZXIsIEQuIEouPC9hdXRob3I+PGF1dGhvcj5CaGFyZ2F2YSwg
Uy4gSy48L2F1dGhvcj48L2F1dGhvcnM+PC9jb250cmlidXRvcnM+PGF1dGgtYWRkcmVzcz5NYXVs
YW5hIEF6YWQgTWVkIENvbGwsIERlcHQgUGVkaWF0LCBOZXcgRGVsaGksIEluZGlhJiN4RDtTdW5k
ZXIgTGFsIEphaW4gSG9zcCwgRGVwdCBQZWRpYXQsIERlbGhpLCBJbmRpYSYjeEQ7VW5pdiBTb3V0
aGFtcHRvbiwgU291dGhhbXB0b24gR2VuIEhvc3AsIE1SQywgRXBpZGVtaW9sIFJlc291cmNlIEN0
ciwgU291dGhhbXB0b24sIEhhbnRzLCBFbmdsYW5kJiN4RDtBbGwgSW5kaWEgSW5zdCBNZWQgU2Np
LCBEZXB0IENhcmRpb2wsIE5ldyBEZWxoaSwgSW5kaWEmI3hEO0luZGlhbiBDb3VuY2lsIE1lZCBS
ZXMsIE5ldyBEZWxoaSwgSW5kaWE8L2F1dGgtYWRkcmVzcz48dGl0bGVzPjx0aXRsZT5BbnRocm9w
b21ldHJpYyBpbmRpY2F0b3JzIG9mIGJvZHkgY29tcG9zaXRpb24gaW4geW91bmcgYWR1bHRzOiBy
ZWxhdGlvbiB0byBzaXplIGF0IGJpcnRoIGFuZCBzZXJpYWwgbWVhc3VyZW1lbnRzIG9mIGJvZHkg
bWFzcyBpbmRleCBpbiBjaGlsZGhvb2QgaW4gdGhlIE5ldyBEZWxoaSBiaXJ0aCBjb2hvcnQ8L3Rp
dGxlPjxzZWNvbmRhcnktdGl0bGU+QW1lcmljYW4gSm91cm5hbCBvZiBDbGluaWNhbCBOdXRyaXRp
b248L3NlY29uZGFyeS10aXRsZT48YWx0LXRpdGxlPkFtIEogQ2xpbiBOdXRyPC9hbHQtdGl0bGU+
PC90aXRsZXM+PGFsdC1wZXJpb2RpY2FsPjxmdWxsLXRpdGxlPkFtIEogQ2xpbiBOdXRyPC9mdWxs
LXRpdGxlPjxhYmJyLTE+VGhlIEFtZXJpY2FuIGpvdXJuYWwgb2YgY2xpbmljYWwgbnV0cml0aW9u
PC9hYmJyLTE+PC9hbHQtcGVyaW9kaWNhbD48cGFnZXM+NDU2LTQ2NjwvcGFnZXM+PHZvbHVtZT44
Mjwvdm9sdW1lPjxudW1iZXI+MjwvbnVtYmVyPjxrZXl3b3Jkcz48a2V5d29yZD5ib2R5IGNvbXBv
c2l0aW9uPC9rZXl3b3JkPjxrZXl3b3JkPmxlYW4gbWFzczwva2V5d29yZD48a2V5d29yZD5vYmVz
aXR5PC9rZXl3b3JkPjxrZXl3b3JkPmRldmVsb3BtZW50YWwgb3JpZ2lucyBvZiBhZHVsdCBkaXNl
YXNlPC9rZXl3b3JkPjxrZXl3b3JkPmJpcnRoIHdlaWdodDwva2V5d29yZD48a2V5d29yZD5jaGls
ZGhvb2QgZ3Jvd3RoPC9rZXl3b3JkPjxrZXl3b3JkPm51dHJpdGlvbmFsIHRyYW5zaXRpb248L2tl
eXdvcmQ+PGtleXdvcmQ+aW5kaWE8L2tleXdvcmQ+PGtleXdvcmQ+aW1wYWlyZWQgZ2x1Y29zZS10
b2xlcmFuY2U8L2tleXdvcmQ+PGtleXdvcmQ+Y29yb25hcnkgaGVhcnQtZGlzZWFzZTwva2V5d29y
ZD48a2V5d29yZD5hc2lhbiBpbmRpYW4gbWVuPC9rZXl3b3JkPjxrZXl3b3JkPmNhdGNoLXVwIGdy
b3d0aDwva2V5d29yZD48a2V5d29yZD5jYXJkaW92YXNjdWxhci1kaXNlYXNlPC9rZXl3b3JkPjxr
ZXl3b3JkPmluc3VsaW4tcmVzaXN0YW5jZTwva2V5d29yZD48a2V5d29yZD5mYXQgZGlzdHJpYnV0
aW9uPC9rZXl3b3JkPjxrZXl3b3JkPmRpYWJldGVzLW1lbGxpdHVzPC9rZXl3b3JkPjxrZXl3b3Jk
PmJsb29kLXByZXNzdXJlPC9rZXl3b3JkPjxrZXl3b3JkPmZldGFsIG9yaWdpbnM8L2tleXdvcmQ+
PC9rZXl3b3Jkcz48ZGF0ZXM+PHllYXI+MjAwNTwveWVhcj48cHViLWRhdGVzPjxkYXRlPkF1Zzwv
ZGF0ZT48L3B1Yi1kYXRlcz48L2RhdGVzPjxpc2JuPjAwMDItOTE2NTwvaXNibj48YWNjZXNzaW9u
LW51bT5XT1M6MDAwMjMxMjkzMTAwMDI3PC9hY2Nlc3Npb24tbnVtPjx1cmxzPjxyZWxhdGVkLXVy
bHM+PHVybD4mbHQ7R28gdG8gSVNJJmd0OzovL1dPUzowMDAyMzEyOTMxMDAwMjc8L3VybD48L3Jl
bGF0ZWQtdXJscz48L3VybHM+PGxhbmd1YWdlPkVuZ2xpc2g8L2xhbmd1YWdlPjwvcmVjb3JkPjwv
Q2l0ZT48Q2l0ZT48QXV0aG9yPkVqdGFoZWQ8L0F1dGhvcj48WWVhcj4yMDE0PC9ZZWFyPjxSZWNO
dW0+MTQ3PC9SZWNOdW0+PHJlY29yZD48cmVjLW51bWJlcj4xNDc8L3JlYy1udW1iZXI+PGZvcmVp
Z24ta2V5cz48a2V5IGFwcD0iRU4iIGRiLWlkPSJ0dnpzeHRzcjFzdDB3OGV2OXgxcHAyenZmejIy
eHI5YXM1dnYiIHRpbWVzdGFtcD0iMTUzMzMwNTE3MSI+MTQ3PC9rZXk+PC9mb3JlaWduLWtleXM+
PHJlZi10eXBlIG5hbWU9IkpvdXJuYWwgQXJ0aWNsZSI+MTc8L3JlZi10eXBlPjxjb250cmlidXRv
cnM+PGF1dGhvcnM+PGF1dGhvcj5FanRhaGVkLCBILiBTLjwvYXV0aG9yPjxhdXRob3I+QXNnaGFy
aSwgRy48L2F1dGhvcj48YXV0aG9yPk1pcm1pcmFuLCBQLjwvYXV0aG9yPjxhdXRob3I+SG9zc2Vp
bnBvdXItTmlhemksIFMuPC9hdXRob3I+PGF1dGhvcj5TaGVyYWZhdC1LYXplbVphZGVoLCBSLjwv
YXV0aG9yPjxhdXRob3I+QXppemksIEYuPC9hdXRob3I+PC9hdXRob3JzPjwvY29udHJpYnV0b3Jz
PjxhdXRoLWFkZHJlc3M+U2hhaGlkIEJlaGVzaHRpIFVuaXYgTWVkIFNjaSwgTnV0ciAmYW1wOyBF
bmRvY3JpbmUgUmVzIEN0ciwgT2JlcyBSZXMgQ3RyLCBSZXMgSW5zdCBFbmRvY3JpbmUgU2NpLCBU
ZWhyYW4sIElyYW4mI3hEO1NoYWhpZCBCZWhlc2h0aSBVbml2IE1lZCBTY2ksIERlcHQgQ2xpbiBO
dXRyICZhbXA7IERpZXRldCwgRmFjIE51dHIgU2NpICZhbXA7IEZvb2QgVGVjaG5vbCwgTmF0bCBO
dXRyICZhbXA7IEZvb2QgVGVjaG5vbCBSZXMgSW5zdCwgVGVocmFuLCBJcmFuJiN4RDtTaGFoaWQg
QmVoZXNodGkgVW5pdiBNZWQgU2NpLCBFbmRvY3JpbmUgUmVzIEN0ciwgUmVzIEluc3QgRW5kb2Ny
aW5lIFNjaSwgVGVocmFuLCBJcmFuPC9hdXRoLWFkZHJlc3M+PHRpdGxlcz48dGl0bGU+Qm9keSBN
YXNzIEluZGV4IGFzIGEgTWVhc3VyZSBvZiBQZXJjZW50YWdlIEJvZHkgRmF0IFByZWRpY3Rpb24g
YW5kIEV4Y2VzcyBBZGlwb3NpdHkgRGlhZ25vc2lzIGFtb25nIElyYW5pYW4gQWRvbGVzY2VudHM8
L3RpdGxlPjxzZWNvbmRhcnktdGl0bGU+QXJjaGl2ZXMgb2YgSXJhbmlhbiBNZWRpY2luZTwvc2Vj
b25kYXJ5LXRpdGxlPjxhbHQtdGl0bGU+QXJjaCBJcmFuIE1lZDwvYWx0LXRpdGxlPjwvdGl0bGVz
PjxwZXJpb2RpY2FsPjxmdWxsLXRpdGxlPkFyY2hpdmVzIG9mIElyYW5pYW4gTWVkaWNpbmU8L2Z1
bGwtdGl0bGU+PGFiYnItMT5BcmNoIElyYW4gTWVkPC9hYmJyLTE+PC9wZXJpb2RpY2FsPjxhbHQt
cGVyaW9kaWNhbD48ZnVsbC10aXRsZT5BcmNoaXZlcyBvZiBJcmFuaWFuIE1lZGljaW5lPC9mdWxs
LXRpdGxlPjxhYmJyLTE+QXJjaCBJcmFuIE1lZDwvYWJici0xPjwvYWx0LXBlcmlvZGljYWw+PHBh
Z2VzPjQwMC00MDU8L3BhZ2VzPjx2b2x1bWU+MTc8L3ZvbHVtZT48bnVtYmVyPjY8L251bWJlcj48
a2V5d29yZHM+PGtleXdvcmQ+YWRvbGVzY2VudHM8L2tleXdvcmQ+PGtleXdvcmQ+Ym9keSBtYXNz
IGluZGV4PC9rZXl3b3JkPjxrZXl3b3JkPnBlcmNlbnRhZ2UgYm9keSBmYXQ8L2tleXdvcmQ+PGtl
eXdvcmQ+d2Fpc3QgY2lyY3VtZmVyZW5jZTwva2V5d29yZD48a2V5d29yZD5jaGlsZGhvb2Qgb2Jl
c2l0eTwva2V5d29yZD48a2V5d29yZD5za2luZm9sZCB0aGlja25lc3M8L2tleXdvcmQ+PGtleXdv
cmQ+aGVpZ2h0IHJhdGlvPC9rZXl3b3JkPjxrZXl3b3JkPmhpcCByYXRpbzwva2V5d29yZD48a2V5
d29yZD5jaGlsZHJlbjwva2V5d29yZD48a2V5d29yZD5mYXRuZXNzPC9rZXl3b3JkPjxrZXl3b3Jk
PmJtaTwva2V5d29yZD48a2V5d29yZD5vdmVyd2VpZ2h0PC9rZXl3b3JkPjxrZXl3b3JkPmdpcmxz
PC9rZXl3b3JkPjwva2V5d29yZHM+PGRhdGVzPjx5ZWFyPjIwMTQ8L3llYXI+PHB1Yi1kYXRlcz48
ZGF0ZT5KdW48L2RhdGU+PC9wdWItZGF0ZXM+PC9kYXRlcz48aXNibj4xMDI5LTI5Nzc8L2lzYm4+
PGFjY2Vzc2lvbi1udW0+V09TOjAwMDMzOTc4MjgwMDAwMzwvYWNjZXNzaW9uLW51bT48dXJscz48
cmVsYXRlZC11cmxzPjx1cmw+Jmx0O0dvIHRvIElTSSZndDs6Ly9XT1M6MDAwMzM5NzgyODAwMDAz
PC91cmw+PC9yZWxhdGVkLXVybHM+PC91cmxzPjxsYW5ndWFnZT5FbmdsaXNoPC9sYW5ndWFnZT48
L3JlY29yZD48L0NpdGU+PC9FbmROb3RlPgB=
</w:fldData>
        </w:fldChar>
      </w:r>
      <w:r w:rsidR="004935A2">
        <w:rPr>
          <w:rFonts w:asciiTheme="majorHAnsi" w:hAnsiTheme="majorHAnsi" w:cs="Calibri"/>
          <w:sz w:val="22"/>
          <w:szCs w:val="22"/>
        </w:rPr>
        <w:instrText xml:space="preserve"> ADDIN EN.CITE </w:instrText>
      </w:r>
      <w:r w:rsidR="004935A2">
        <w:rPr>
          <w:rFonts w:asciiTheme="majorHAnsi" w:hAnsiTheme="majorHAnsi" w:cs="Calibri"/>
          <w:sz w:val="22"/>
          <w:szCs w:val="22"/>
        </w:rPr>
        <w:fldChar w:fldCharType="begin">
          <w:fldData xml:space="preserve">PEVuZE5vdGU+PENpdGU+PEF1dGhvcj5LZXJydWlzaDwvQXV0aG9yPjxZZWFyPjIwMDI8L1llYXI+
PFJlY051bT4xNjI8L1JlY051bT48RGlzcGxheVRleHQ+WzMyLTM3XTwvRGlzcGxheVRleHQ+PHJl
Y29yZD48cmVjLW51bWJlcj4xNjI8L3JlYy1udW1iZXI+PGZvcmVpZ24ta2V5cz48a2V5IGFwcD0i
RU4iIGRiLWlkPSJ0dnpzeHRzcjFzdDB3OGV2OXgxcHAyenZmejIyeHI5YXM1dnYiIHRpbWVzdGFt
cD0iMTUzMzMwNTIyOSI+MTYyPC9rZXk+PC9mb3JlaWduLWtleXM+PHJlZi10eXBlIG5hbWU9Ikpv
dXJuYWwgQXJ0aWNsZSI+MTc8L3JlZi10eXBlPjxjb250cmlidXRvcnM+PGF1dGhvcnM+PGF1dGhv
cj5LZXJydWlzaCwgSy4gUC48L2F1dGhvcj48YXV0aG9yPk8mYXBvcztDb25ub3IsIEouPC9hdXRo
b3I+PGF1dGhvcj5IdW1waHJpZXMsIEkuIFIuIEouPC9hdXRob3I+PGF1dGhvcj5Lb2huLCBNLiBS
LjwvYXV0aG9yPjxhdXRob3I+Q2xhcmtlLCBTLiBELjwvYXV0aG9yPjxhdXRob3I+QnJpb2R5LCBK
LiBOLjwvYXV0aG9yPjxhdXRob3I+VGhvbXNvbiwgRS4gSi48L2F1dGhvcj48YXV0aG9yPldyaWdo
dCwgSy4gQS48L2F1dGhvcj48YXV0aG9yPkdhc2tpbiwgSy4gSi48L2F1dGhvcj48YXV0aG9yPkJh
dXIsIEwuIEEuPC9hdXRob3I+PC9hdXRob3JzPjwvY29udHJpYnV0b3JzPjxhdXRoLWFkZHJlc3M+
VW5pdiBTeWRuZXksIEh1bWFuIE51dHIgVW5pdCwgU3lkbmV5LCBOU1cgMjAwNiwgQXVzdHJhbGlh
JiN4RDtVbml2IFN5ZG5leSwgRGVwdCBCaW9jaGVtLCBTeWRuZXksIE5TVyAyMDA2LCBBdXN0cmFs
aWEmI3hEO1VuaXYgU3lkbmV5LCBEZXB0IFBhZWRpYXQgJmFtcDsgQ2hpbGQgSGx0aCwgU3lkbmV5
LCBOU1cgMjAwNiwgQXVzdHJhbGlhJiN4RDtKYW1lcyBGYWlyZmF4IEluc3QgUGFlZGlhdCBOdXRy
LCBXZXN0bWVhZCwgTlNXLCBBdXN0cmFsaWEmI3hEO0NoaWxkcmVucyBIb3NwIFdlc3RtZWFkLCBE
ZXB0IEFkb2xlc2NlbnQgTWVkLCBXZXN0bWVhZCwgTlNXLCBBdXN0cmFsaWEmI3hEO0NoaWxkcmVu
cyBIb3NwIFdlc3RtZWFkLCBEZXB0IE1lZCBJbWFnaW5nLCBXZXN0bWVhZCwgTlNXLCBBdXN0cmFs
aWEmI3hEO1dlc3RtZWFkIEhvc3AsIERlcHQgQWRvbGVzY2VudCBNZWQsIFdlc3RtZWFkLCBOU1cg
MjE0NSwgQXVzdHJhbGlhPC9hdXRoLWFkZHJlc3M+PHRpdGxlcz48dGl0bGU+Qm9keSBjb21wb3Np
dGlvbiBpbiBhZG9sZXNjZW50cyB3aXRoIGFub3JleGlhIG5lcnZvc2E8L3RpdGxlPjxzZWNvbmRh
cnktdGl0bGU+QW1lcmljYW4gSm91cm5hbCBvZiBDbGluaWNhbCBOdXRyaXRpb248L3NlY29uZGFy
eS10aXRsZT48YWx0LXRpdGxlPkFtIEogQ2xpbiBOdXRyPC9hbHQtdGl0bGU+PC90aXRsZXM+PGFs
dC1wZXJpb2RpY2FsPjxmdWxsLXRpdGxlPkFtIEogQ2xpbiBOdXRyPC9mdWxsLXRpdGxlPjxhYmJy
LTE+VGhlIEFtZXJpY2FuIGpvdXJuYWwgb2YgY2xpbmljYWwgbnV0cml0aW9uPC9hYmJyLTE+PC9h
bHQtcGVyaW9kaWNhbD48cGFnZXM+MzEtMzc8L3BhZ2VzPjx2b2x1bWU+NzU8L3ZvbHVtZT48bnVt
YmVyPjE8L251bWJlcj48a2V5d29yZHM+PGtleXdvcmQ+YW5vcmV4aWEgbmVydm9zYTwva2V5d29y
ZD48a2V5d29yZD5hZG9sZXNjZW50czwva2V5d29yZD48a2V5d29yZD5kdWFsLWVuZXJneSB4LXJh
eSBhYnNvcnB0aW9tZXRyeTwva2V5d29yZD48a2V5d29yZD5wcm9tcHQgZ2FtbWEgaW4gdml2byBu
ZXV0cm9uIGFjdGl2YXRpb24gYW5hbHlzaXM8L2tleXdvcmQ+PGtleXdvcmQ+YW50aHJvcG9tZXRy
eTwva2V5d29yZD48a2V5d29yZD5za2luZm9sZCB0aGlja25lc3Nlczwva2V5d29yZD48a2V5d29y
ZD50b3RhbCBib2R5IG5pdHJvZ2VuPC9rZXl3b3JkPjxrZXl3b3JkPmJvZHkgZmF0PC9rZXl3b3Jk
PjxrZXl3b3JkPmZlbWFsZXM8L2tleXdvcmQ+PGtleXdvcmQ+eC1yYXkgYWJzb3JwdGlvbWV0cnk8
L2tleXdvcmQ+PGtleXdvcmQ+ZW5lcmd5LWV4cGVuZGl0dXJlPC9rZXl3b3JkPjxrZXl3b3JkPmZh
dCBkaXN0cmlidXRpb248L2tleXdvcmQ+PGtleXdvcmQ+d2VpZ2h0LWdhaW48L2tleXdvcmQ+PGtl
eXdvcmQ+Y2hpbGRyZW48L2tleXdvcmQ+PGtleXdvcmQ+bWFzczwva2V5d29yZD48L2tleXdvcmRz
PjxkYXRlcz48eWVhcj4yMDAyPC95ZWFyPjxwdWItZGF0ZXM+PGRhdGU+SmFuPC9kYXRlPjwvcHVi
LWRhdGVzPjwvZGF0ZXM+PGlzYm4+MDAwMi05MTY1PC9pc2JuPjxhY2Nlc3Npb24tbnVtPldPUzow
MDAxNzI4ODQ0MDAwMDg8L2FjY2Vzc2lvbi1udW0+PHVybHM+PHJlbGF0ZWQtdXJscz48dXJsPiZs
dDtHbyB0byBJU0kmZ3Q7Oi8vV09TOjAwMDE3Mjg4NDQwMDAwODwvdXJsPjwvcmVsYXRlZC11cmxz
PjwvdXJscz48bGFuZ3VhZ2U+RW5nbGlzaDwvbGFuZ3VhZ2U+PC9yZWNvcmQ+PC9DaXRlPjxDaXRl
PjxBdXRob3I+TWVpPC9BdXRob3I+PFllYXI+MjAwMjwvWWVhcj48UmVjTnVtPjE2NjwvUmVjTnVt
PjxyZWNvcmQ+PHJlYy1udW1iZXI+MTY2PC9yZWMtbnVtYmVyPjxmb3JlaWduLWtleXM+PGtleSBh
cHA9IkVOIiBkYi1pZD0idHZ6c3h0c3Ixc3Qwdzhldjl4MXBwMnp2ZnoyMnhyOWFzNXZ2IiB0aW1l
c3RhbXA9IjE1MzMzMDUzMTIiPjE2Njwva2V5PjwvZm9yZWlnbi1rZXlzPjxyZWYtdHlwZSBuYW1l
PSJKb3VybmFsIEFydGljbGUiPjE3PC9yZWYtdHlwZT48Y29udHJpYnV0b3JzPjxhdXRob3JzPjxh
dXRob3I+TWVpLCBaLiBHLjwvYXV0aG9yPjxhdXRob3I+R3J1bW1lci1TdHJhd24sIEwuIE0uPC9h
dXRob3I+PGF1dGhvcj5QaWV0cm9iZWxsaSwgQS48L2F1dGhvcj48YXV0aG9yPkdvdWxkaW5nLCBB
LjwvYXV0aG9yPjxhdXRob3I+R29yYW4sIE0uIEkuPC9hdXRob3I+PGF1dGhvcj5EaWV0eiwgVy4g
SC48L2F1dGhvcj48L2F1dGhvcnM+PC9jb250cmlidXRvcnM+PGF1dGgtYWRkcmVzcz5DdHIgRGlz
IENvbnRyb2wgJmFtcDsgUHJldmVudCwgRGl2IE51dHIgJmFtcDsgUGh5cyBBY3QsIEF0bGFudGEs
IEdBIDMwMzQxIFVTQSYjeEQ7VW5pdiBWZXJvbmEsIEluc3QgUGVkaWF0LCBJLTM3MTAwIFZlcm9u
YSwgSXRhbHkmI3hEO1VuaXYgT3RhZ28sIERlcHQgTWVkLCBEdW5lZGluLCBOZXcgWmVhbGFuZCYj
eEQ7VW5pdiBBbGFiYW1hLCBEZXB0IE51dHIgU2NpLCBCaXJtaW5naGFtLCBBTCAzNTI5NCBVU0E8
L2F1dGgtYWRkcmVzcz48dGl0bGVzPjx0aXRsZT5WYWxpZGl0eSBvZiBib2R5IG1hc3MgaW5kZXgg
Y29tcGFyZWQgd2l0aCBvdGhlciBib2R5LWNvcm4gcG9zaXRpb24gc2NyZWVuaW5nIGluZGV4ZXMg
Zm9yIHRoZSBhc3Nlc3NtZW50IG9mIGJvZHkgZmF0bmVzcyBpbiBjaGlsZHJlbiBhbmQgYWRvbGVz
Y2VudHM8L3RpdGxlPjxzZWNvbmRhcnktdGl0bGU+QW1lcmljYW4gSm91cm5hbCBvZiBDbGluaWNh
bCBOdXRyaXRpb248L3NlY29uZGFyeS10aXRsZT48YWx0LXRpdGxlPkFtIEogQ2xpbiBOdXRyPC9h
bHQtdGl0bGU+PC90aXRsZXM+PGFsdC1wZXJpb2RpY2FsPjxmdWxsLXRpdGxlPkFtIEogQ2xpbiBO
dXRyPC9mdWxsLXRpdGxlPjxhYmJyLTE+VGhlIEFtZXJpY2FuIGpvdXJuYWwgb2YgY2xpbmljYWwg
bnV0cml0aW9uPC9hYmJyLTE+PC9hbHQtcGVyaW9kaWNhbD48cGFnZXM+OTc4LTk4NTwvcGFnZXM+
PHZvbHVtZT43NTwvdm9sdW1lPjxudW1iZXI+NjwvbnVtYmVyPjxrZXl3b3Jkcz48a2V5d29yZD5k
dWFsLWVuZXJneSB4LXJheSBhYnNvcnB0aW9tZXRyeTwva2V5d29yZD48a2V5d29yZD5ib2R5IG1h
c3MgaW5kZXg8L2tleXdvcmQ+PGtleXdvcmQ+cm9ocmVyIGluZGV4PC9rZXl3b3JkPjxrZXl3b3Jk
PndlaWdodC1mb3ItaGVpZ2h0PC9rZXl3b3JkPjxrZXl3b3JkPnNraW5mb2xkPC9rZXl3b3JkPjxr
ZXl3b3JkPmFudGhyb3BvbWV0cnk8L2tleXdvcmQ+PGtleXdvcmQ+cmVjZWl2ZXIgb3BlcmF0aW5n
IGNoYXJhY3RlcmlzdGljIGN1cnZlPC9rZXl3b3JkPjxrZXl3b3JkPnNlbnNpdGl2aXR5PC9rZXl3
b3JkPjxrZXl3b3JkPnNwZWNpZmljaXR5PC9rZXl3b3JkPjxrZXl3b3JkPmNoaWxkcmVuPC9rZXl3
b3JkPjxrZXl3b3JkPngtcmF5IGFic29ycHRpb21ldHJ5PC9rZXl3b3JkPjxrZXl3b3JkPmNoaWxk
aG9vZCBvYmVzaXR5PC9rZXl3b3JkPjxrZXl3b3JkPnNraW5mb2xkIG1lYXN1cmVtZW50czwva2V5
d29yZD48a2V5d29yZD5jcm9zcy1jYWxpYnJhdGlvbjwva2V5d29yZD48a2V5d29yZD5hbm9yZXhp
YS1uZXJ2b3NhPC9rZXl3b3JkPjxrZXl3b3JkPmNhcmNhc3MgYW5hbHlzaXM8L2tleXdvcmQ+PGtl
eXdvcmQ+eW91bmctY2hpbGRyZW48L2tleXdvcmQ+PGtleXdvcmQ+b3ZlcndlaWdodDwva2V5d29y
ZD48a2V5d29yZD5mYXQ8L2tleXdvcmQ+PGtleXdvcmQ+d2VpZ2h0PC9rZXl3b3JkPjwva2V5d29y
ZHM+PGRhdGVzPjx5ZWFyPjIwMDI8L3llYXI+PHB1Yi1kYXRlcz48ZGF0ZT5KdW48L2RhdGU+PC9w
dWItZGF0ZXM+PC9kYXRlcz48aXNibj4wMDAyLTkxNjU8L2lzYm4+PGFjY2Vzc2lvbi1udW0+V09T
OjAwMDE3NTc4MzIwMDAwNDwvYWNjZXNzaW9uLW51bT48dXJscz48cmVsYXRlZC11cmxzPjx1cmw+
Jmx0O0dvIHRvIElTSSZndDs6Ly9XT1M6MDAwMTc1NzgzMjAwMDA0PC91cmw+PC9yZWxhdGVkLXVy
bHM+PC91cmxzPjxsYW5ndWFnZT5FbmdsaXNoPC9sYW5ndWFnZT48L3JlY29yZD48L0NpdGU+PENp
dGU+PEF1dGhvcj5UYXlsb3I8L0F1dGhvcj48WWVhcj4yMDAyPC9ZZWFyPjxSZWNOdW0+MTY3PC9S
ZWNOdW0+PHJlY29yZD48cmVjLW51bWJlcj4xNjc8L3JlYy1udW1iZXI+PGZvcmVpZ24ta2V5cz48
a2V5IGFwcD0iRU4iIGRiLWlkPSJ0dnpzeHRzcjFzdDB3OGV2OXgxcHAyenZmejIyeHI5YXM1dnYi
IHRpbWVzdGFtcD0iMTUzMzMwNTM3NCI+MTY3PC9rZXk+PC9mb3JlaWduLWtleXM+PHJlZi10eXBl
IG5hbWU9IkpvdXJuYWwgQXJ0aWNsZSI+MTc8L3JlZi10eXBlPjxjb250cmlidXRvcnM+PGF1dGhv
cnM+PGF1dGhvcj5UYXlsb3IsIFIuIFcuPC9hdXRob3I+PGF1dGhvcj5Kb25lcywgSS4gRS48L2F1
dGhvcj48YXV0aG9yPldpbGxpYW1zLCBTLiBNLjwvYXV0aG9yPjxhdXRob3I+R291bGRpbmcsIEEu
PC9hdXRob3I+PC9hdXRob3JzPjwvY29udHJpYnV0b3JzPjxhdXRoLWFkZHJlc3M+VW5pdiBPdGFn
bywgRGVwdCBIdW1hbiBOdXRyLCBEdW5lZGluLCBOZXcgWmVhbGFuZCYjeEQ7VW5pdiBPdGFnbywg
RGVwdCBNZWQgJmFtcDsgU3VyZyBTY2ksIER1bmVkaW4sIE5ldyBaZWFsYW5kJiN4RDtVbml2IE90
YWdvLCBEZXB0IFByZXZlbnQgJmFtcDsgU29jaWFsIE1lZCwgRHVuZWRpbiwgTmV3IFplYWxhbmQ8
L2F1dGgtYWRkcmVzcz48dGl0bGVzPjx0aXRsZT5Cb2R5IGZhdCBwZXJjZW50YWdlcyBtZWFzdXJl
ZCBieSBkdWFsLWVuZXJneSBYLXJheSBhYnNvcnB0aW9tZXRyeSBjb3JyZXNwb25kaW5nIHRvIHJl
Y2VudGx5IHJlY29tbWVuZGVkIGJvZHkgbWFzcyBpbmRleCBjdXRvZmZzIGZvciBvdmVyd2VpZ2h0
IGFuZCBvYmVzaXR5IGluIGNoaWxkcmVuIGFuZCBhZG9sZXNjZW50cyBhZ2VkIDMtMTggeTwvdGl0
bGU+PHNlY29uZGFyeS10aXRsZT5BbWVyaWNhbiBKb3VybmFsIG9mIENsaW5pY2FsIE51dHJpdGlv
bjwvc2Vjb25kYXJ5LXRpdGxlPjxhbHQtdGl0bGU+QW0gSiBDbGluIE51dHI8L2FsdC10aXRsZT48
L3RpdGxlcz48YWx0LXBlcmlvZGljYWw+PGZ1bGwtdGl0bGU+QW0gSiBDbGluIE51dHI8L2Z1bGwt
dGl0bGU+PGFiYnItMT5UaGUgQW1lcmljYW4gam91cm5hbCBvZiBjbGluaWNhbCBudXRyaXRpb248
L2FiYnItMT48L2FsdC1wZXJpb2RpY2FsPjxwYWdlcz4xNDE2LTE0MjE8L3BhZ2VzPjx2b2x1bWU+
NzY8L3ZvbHVtZT48bnVtYmVyPjY8L251bWJlcj48a2V5d29yZHM+PGtleXdvcmQ+cGVyY2VudGFn
ZSBib2R5IGZhdDwva2V5d29yZD48a2V5d29yZD5ib2R5IG1hc3MgaW5kZXg8L2tleXdvcmQ+PGtl
eXdvcmQ+b2Jlc2l0eTwva2V5d29yZD48a2V5d29yZD5kdWFsLWVuZXJneSB4LXJheSBhYnNvcnB0
aW9tZXRyeTwva2V5d29yZD48a2V5d29yZD5vdmVyd2VpZ2h0PC9rZXl3b3JkPjxrZXl3b3JkPmNo
aWxkcmVuPC9rZXl3b3JkPjxrZXl3b3JkPmFkb2xlc2NlbnRzPC9rZXl3b3JkPjxrZXl3b3JkPmNh
cmRpb3Zhc2N1bGFyIHJpc2stZmFjdG9yczwva2V5d29yZD48a2V5d29yZD5jaGlsZGhvb2Q8L2tl
eXdvcmQ+PGtleXdvcmQ+ZmF0bmVzczwva2V5d29yZD48a2V5d29yZD50cmVuZHM8L2tleXdvcmQ+
PGtleXdvcmQ+Z3VpZGVsaW5lczwva2V5d29yZD48a2V5d29yZD5wcmV2YWxlbmNlPC9rZXl3b3Jk
PjxrZXl3b3JkPmFkaXBvc2l0eTwva2V5d29yZD48a2V5d29yZD5oZWFsdGg8L2tleXdvcmQ+PGtl
eXdvcmQ+Z3Jvd3RoPC9rZXl3b3JkPjwva2V5d29yZHM+PGRhdGVzPjx5ZWFyPjIwMDI8L3llYXI+
PHB1Yi1kYXRlcz48ZGF0ZT5EZWM8L2RhdGU+PC9wdWItZGF0ZXM+PC9kYXRlcz48aXNibj4wMDAy
LTkxNjU8L2lzYm4+PGFjY2Vzc2lvbi1udW0+V09TOjAwMDE3OTQxNDYwMDAzMTwvYWNjZXNzaW9u
LW51bT48dXJscz48cmVsYXRlZC11cmxzPjx1cmw+Jmx0O0dvIHRvIElTSSZndDs6Ly9XT1M6MDAw
MTc5NDE0NjAwMDMxPC91cmw+PC9yZWxhdGVkLXVybHM+PC91cmxzPjxsYW5ndWFnZT5FbmdsaXNo
PC9sYW5ndWFnZT48L3JlY29yZD48L0NpdGU+PENpdGU+PEF1dGhvcj5GcmVlZG1hbjwvQXV0aG9y
PjxZZWFyPjIwMDU8L1llYXI+PFJlY051bT4xNjg8L1JlY051bT48cmVjb3JkPjxyZWMtbnVtYmVy
PjE2ODwvcmVjLW51bWJlcj48Zm9yZWlnbi1rZXlzPjxrZXkgYXBwPSJFTiIgZGItaWQ9InR2enN4
dHNyMXN0MHc4ZXY5eDFwcDJ6dmZ6MjJ4cjlhczV2diIgdGltZXN0YW1wPSIxNTMzMzA1NDE0Ij4x
Njg8L2tleT48L2ZvcmVpZ24ta2V5cz48cmVmLXR5cGUgbmFtZT0iSm91cm5hbCBBcnRpY2xlIj4x
NzwvcmVmLXR5cGU+PGNvbnRyaWJ1dG9ycz48YXV0aG9ycz48YXV0aG9yPkZyZWVkbWFuLCBELiBT
LjwvYXV0aG9yPjxhdXRob3I+V2FuZywgSi48L2F1dGhvcj48YXV0aG9yPk1heW5hcmQsIEwuIE0u
PC9hdXRob3I+PGF1dGhvcj5UaG9ybnRvbiwgSi4gQy48L2F1dGhvcj48YXV0aG9yPk1laSwgWi48
L2F1dGhvcj48YXV0aG9yPlBpZXJzb24sIFIuIE4uPC9hdXRob3I+PGF1dGhvcj5EaWV0eiwgVy4g
SC48L2F1dGhvcj48YXV0aG9yPkhvcmxpY2ssIE0uPC9hdXRob3I+PC9hdXRob3JzPjwvY29udHJp
YnV0b3JzPjxhdXRoLWFkZHJlc3M+Q3RyIERpcyBDb250cm9sICZhbXA7IFByZXZlbnQgSzI2LCBE
aXYgTnV0ciAmYW1wOyBQaHlzIEFjdCwgQXRsYW50YSwgR0EgVVNBJiN4RDtTdCBMdWtlcyBSb29z
ZXZlbHQgSG9zcCwgT2JlcyBSZXMgQ3RyLCBEZXB0IE1lZCwgQm9keSBDb21wb3NpdCBVbml0LCBO
ZXcgWW9yaywgTlkgVVNBJiN4RDtDb2x1bWJpYSBVbml2LCBDaGlsZHJlbnMgSG9zcCBOZXcgWW9y
aywgTmV3IFlvcmssIE5ZIDEwMDI3IFVTQTwvYXV0aC1hZGRyZXNzPjx0aXRsZXM+PHRpdGxlPlJl
bGF0aW9uIG9mIEJNSSB0byBmYXQgYW5kIGZhdC1mcmVlIG1hc3MgYW1vbmcgY2hpbGRyZW4gYW5k
IGFkb2xlc2NlbnRzPC90aXRsZT48c2Vjb25kYXJ5LXRpdGxlPkludGVybmF0aW9uYWwgSm91cm5h
bCBvZiBPYmVzaXR5PC9zZWNvbmRhcnktdGl0bGU+PGFsdC10aXRsZT5JbnQgSiBPYmVzaXR5PC9h
bHQtdGl0bGU+PC90aXRsZXM+PHBlcmlvZGljYWw+PGZ1bGwtdGl0bGU+SW50IEogT2JlcyAoTG9u
ZCk8L2Z1bGwtdGl0bGU+PGFiYnItMT5JbnRlcm5hdGlvbmFsIGpvdXJuYWwgb2Ygb2Jlc2l0eTwv
YWJici0xPjwvcGVyaW9kaWNhbD48cGFnZXM+MS04PC9wYWdlcz48dm9sdW1lPjI5PC92b2x1bWU+
PG51bWJlcj4xPC9udW1iZXI+PGtleXdvcmRzPjxrZXl3b3JkPmJvZHkgbWFzcyBpbmRleDwva2V5
d29yZD48a2V5d29yZD54LXJheSBkZW5zaXRvbWV0cnk8L2tleXdvcmQ+PGtleXdvcmQ+eC1yYXkg
YWJzb3JwdGlvbWV0cnk8L2tleXdvcmQ+PGtleXdvcmQ+cGVyY2VudGFnZSBib2R5LWZhdDwva2V5
d29yZD48a2V5d29yZD51bml0ZWQtc3RhdGVzPC9rZXl3b3JkPjxrZXl3b3JkPmV0aG5pYy1ncm91
cHM8L2tleXdvcmQ+PGtleXdvcmQ+b2xkIGNoaWxkcmVuPC9rZXl3b3JkPjxrZXl3b3JkPmluZGV4
PC9rZXl3b3JkPjxrZXl3b3JkPm92ZXJ3ZWlnaHQ8L2tleXdvcmQ+PGtleXdvcmQ+ZmF0bmVzczwv
a2V5d29yZD48a2V5d29yZD5jaGlsZGhvb2Q8L2tleXdvcmQ+PGtleXdvcmQ+aGVpZ2h0PC9rZXl3
b3JkPjwva2V5d29yZHM+PGRhdGVzPjx5ZWFyPjIwMDU8L3llYXI+PHB1Yi1kYXRlcz48ZGF0ZT5K
YW48L2RhdGU+PC9wdWItZGF0ZXM+PC9kYXRlcz48aXNibj4wMzA3LTA1NjU8L2lzYm4+PGFjY2Vz
c2lvbi1udW0+V09TOjAwMDIyNTcxMDgwMDAwMTwvYWNjZXNzaW9uLW51bT48dXJscz48cmVsYXRl
ZC11cmxzPjx1cmw+Jmx0O0dvIHRvIElTSSZndDs6Ly9XT1M6MDAwMjI1NzEwODAwMDAxPC91cmw+
PC9yZWxhdGVkLXVybHM+PC91cmxzPjxlbGVjdHJvbmljLXJlc291cmNlLW51bT4xMC4xMDM4L3Nq
Lmlqby4wODAyNzM1PC9lbGVjdHJvbmljLXJlc291cmNlLW51bT48bGFuZ3VhZ2U+RW5nbGlzaDwv
bGFuZ3VhZ2U+PC9yZWNvcmQ+PC9DaXRlPjxDaXRlPjxBdXRob3I+U2FjaGRldjwvQXV0aG9yPjxZ
ZWFyPjIwMDU8L1llYXI+PFJlY051bT4xNjk8L1JlY051bT48cmVjb3JkPjxyZWMtbnVtYmVyPjE2
OTwvcmVjLW51bWJlcj48Zm9yZWlnbi1rZXlzPjxrZXkgYXBwPSJFTiIgZGItaWQ9InR2enN4dHNy
MXN0MHc4ZXY5eDFwcDJ6dmZ6MjJ4cjlhczV2diIgdGltZXN0YW1wPSIxNTMzMzA1NzUzIj4xNjk8
L2tleT48L2ZvcmVpZ24ta2V5cz48cmVmLXR5cGUgbmFtZT0iSm91cm5hbCBBcnRpY2xlIj4xNzwv
cmVmLXR5cGU+PGNvbnRyaWJ1dG9ycz48YXV0aG9ycz48YXV0aG9yPlNhY2hkZXYsIEguIFMuPC9h
dXRob3I+PGF1dGhvcj5GYWxsLCBDLiBILjwvYXV0aG9yPjxhdXRob3I+T3Ntb25kLCBDLjwvYXV0
aG9yPjxhdXRob3I+TGFrc2hteSwgUi48L2F1dGhvcj48YXV0aG9yPkJpc3dhcywgUy4gSy4gRC48
L2F1dGhvcj48YXV0aG9yPkxlYXJ5LCBTLiBELjwvYXV0aG9yPjxhdXRob3I+UmVkZHksIEsuIFMu
PC9hdXRob3I+PGF1dGhvcj5CYXJrZXIsIEQuIEouPC9hdXRob3I+PGF1dGhvcj5CaGFyZ2F2YSwg
Uy4gSy48L2F1dGhvcj48L2F1dGhvcnM+PC9jb250cmlidXRvcnM+PGF1dGgtYWRkcmVzcz5NYXVs
YW5hIEF6YWQgTWVkIENvbGwsIERlcHQgUGVkaWF0LCBOZXcgRGVsaGksIEluZGlhJiN4RDtTdW5k
ZXIgTGFsIEphaW4gSG9zcCwgRGVwdCBQZWRpYXQsIERlbGhpLCBJbmRpYSYjeEQ7VW5pdiBTb3V0
aGFtcHRvbiwgU291dGhhbXB0b24gR2VuIEhvc3AsIE1SQywgRXBpZGVtaW9sIFJlc291cmNlIEN0
ciwgU291dGhhbXB0b24sIEhhbnRzLCBFbmdsYW5kJiN4RDtBbGwgSW5kaWEgSW5zdCBNZWQgU2Np
LCBEZXB0IENhcmRpb2wsIE5ldyBEZWxoaSwgSW5kaWEmI3hEO0luZGlhbiBDb3VuY2lsIE1lZCBS
ZXMsIE5ldyBEZWxoaSwgSW5kaWE8L2F1dGgtYWRkcmVzcz48dGl0bGVzPjx0aXRsZT5BbnRocm9w
b21ldHJpYyBpbmRpY2F0b3JzIG9mIGJvZHkgY29tcG9zaXRpb24gaW4geW91bmcgYWR1bHRzOiBy
ZWxhdGlvbiB0byBzaXplIGF0IGJpcnRoIGFuZCBzZXJpYWwgbWVhc3VyZW1lbnRzIG9mIGJvZHkg
bWFzcyBpbmRleCBpbiBjaGlsZGhvb2QgaW4gdGhlIE5ldyBEZWxoaSBiaXJ0aCBjb2hvcnQ8L3Rp
dGxlPjxzZWNvbmRhcnktdGl0bGU+QW1lcmljYW4gSm91cm5hbCBvZiBDbGluaWNhbCBOdXRyaXRp
b248L3NlY29uZGFyeS10aXRsZT48YWx0LXRpdGxlPkFtIEogQ2xpbiBOdXRyPC9hbHQtdGl0bGU+
PC90aXRsZXM+PGFsdC1wZXJpb2RpY2FsPjxmdWxsLXRpdGxlPkFtIEogQ2xpbiBOdXRyPC9mdWxs
LXRpdGxlPjxhYmJyLTE+VGhlIEFtZXJpY2FuIGpvdXJuYWwgb2YgY2xpbmljYWwgbnV0cml0aW9u
PC9hYmJyLTE+PC9hbHQtcGVyaW9kaWNhbD48cGFnZXM+NDU2LTQ2NjwvcGFnZXM+PHZvbHVtZT44
Mjwvdm9sdW1lPjxudW1iZXI+MjwvbnVtYmVyPjxrZXl3b3Jkcz48a2V5d29yZD5ib2R5IGNvbXBv
c2l0aW9uPC9rZXl3b3JkPjxrZXl3b3JkPmxlYW4gbWFzczwva2V5d29yZD48a2V5d29yZD5vYmVz
aXR5PC9rZXl3b3JkPjxrZXl3b3JkPmRldmVsb3BtZW50YWwgb3JpZ2lucyBvZiBhZHVsdCBkaXNl
YXNlPC9rZXl3b3JkPjxrZXl3b3JkPmJpcnRoIHdlaWdodDwva2V5d29yZD48a2V5d29yZD5jaGls
ZGhvb2QgZ3Jvd3RoPC9rZXl3b3JkPjxrZXl3b3JkPm51dHJpdGlvbmFsIHRyYW5zaXRpb248L2tl
eXdvcmQ+PGtleXdvcmQ+aW5kaWE8L2tleXdvcmQ+PGtleXdvcmQ+aW1wYWlyZWQgZ2x1Y29zZS10
b2xlcmFuY2U8L2tleXdvcmQ+PGtleXdvcmQ+Y29yb25hcnkgaGVhcnQtZGlzZWFzZTwva2V5d29y
ZD48a2V5d29yZD5hc2lhbiBpbmRpYW4gbWVuPC9rZXl3b3JkPjxrZXl3b3JkPmNhdGNoLXVwIGdy
b3d0aDwva2V5d29yZD48a2V5d29yZD5jYXJkaW92YXNjdWxhci1kaXNlYXNlPC9rZXl3b3JkPjxr
ZXl3b3JkPmluc3VsaW4tcmVzaXN0YW5jZTwva2V5d29yZD48a2V5d29yZD5mYXQgZGlzdHJpYnV0
aW9uPC9rZXl3b3JkPjxrZXl3b3JkPmRpYWJldGVzLW1lbGxpdHVzPC9rZXl3b3JkPjxrZXl3b3Jk
PmJsb29kLXByZXNzdXJlPC9rZXl3b3JkPjxrZXl3b3JkPmZldGFsIG9yaWdpbnM8L2tleXdvcmQ+
PC9rZXl3b3Jkcz48ZGF0ZXM+PHllYXI+MjAwNTwveWVhcj48cHViLWRhdGVzPjxkYXRlPkF1Zzwv
ZGF0ZT48L3B1Yi1kYXRlcz48L2RhdGVzPjxpc2JuPjAwMDItOTE2NTwvaXNibj48YWNjZXNzaW9u
LW51bT5XT1M6MDAwMjMxMjkzMTAwMDI3PC9hY2Nlc3Npb24tbnVtPjx1cmxzPjxyZWxhdGVkLXVy
bHM+PHVybD4mbHQ7R28gdG8gSVNJJmd0OzovL1dPUzowMDAyMzEyOTMxMDAwMjc8L3VybD48L3Jl
bGF0ZWQtdXJscz48L3VybHM+PGxhbmd1YWdlPkVuZ2xpc2g8L2xhbmd1YWdlPjwvcmVjb3JkPjwv
Q2l0ZT48Q2l0ZT48QXV0aG9yPkVqdGFoZWQ8L0F1dGhvcj48WWVhcj4yMDE0PC9ZZWFyPjxSZWNO
dW0+MTQ3PC9SZWNOdW0+PHJlY29yZD48cmVjLW51bWJlcj4xNDc8L3JlYy1udW1iZXI+PGZvcmVp
Z24ta2V5cz48a2V5IGFwcD0iRU4iIGRiLWlkPSJ0dnpzeHRzcjFzdDB3OGV2OXgxcHAyenZmejIy
eHI5YXM1dnYiIHRpbWVzdGFtcD0iMTUzMzMwNTE3MSI+MTQ3PC9rZXk+PC9mb3JlaWduLWtleXM+
PHJlZi10eXBlIG5hbWU9IkpvdXJuYWwgQXJ0aWNsZSI+MTc8L3JlZi10eXBlPjxjb250cmlidXRv
cnM+PGF1dGhvcnM+PGF1dGhvcj5FanRhaGVkLCBILiBTLjwvYXV0aG9yPjxhdXRob3I+QXNnaGFy
aSwgRy48L2F1dGhvcj48YXV0aG9yPk1pcm1pcmFuLCBQLjwvYXV0aG9yPjxhdXRob3I+SG9zc2Vp
bnBvdXItTmlhemksIFMuPC9hdXRob3I+PGF1dGhvcj5TaGVyYWZhdC1LYXplbVphZGVoLCBSLjwv
YXV0aG9yPjxhdXRob3I+QXppemksIEYuPC9hdXRob3I+PC9hdXRob3JzPjwvY29udHJpYnV0b3Jz
PjxhdXRoLWFkZHJlc3M+U2hhaGlkIEJlaGVzaHRpIFVuaXYgTWVkIFNjaSwgTnV0ciAmYW1wOyBF
bmRvY3JpbmUgUmVzIEN0ciwgT2JlcyBSZXMgQ3RyLCBSZXMgSW5zdCBFbmRvY3JpbmUgU2NpLCBU
ZWhyYW4sIElyYW4mI3hEO1NoYWhpZCBCZWhlc2h0aSBVbml2IE1lZCBTY2ksIERlcHQgQ2xpbiBO
dXRyICZhbXA7IERpZXRldCwgRmFjIE51dHIgU2NpICZhbXA7IEZvb2QgVGVjaG5vbCwgTmF0bCBO
dXRyICZhbXA7IEZvb2QgVGVjaG5vbCBSZXMgSW5zdCwgVGVocmFuLCBJcmFuJiN4RDtTaGFoaWQg
QmVoZXNodGkgVW5pdiBNZWQgU2NpLCBFbmRvY3JpbmUgUmVzIEN0ciwgUmVzIEluc3QgRW5kb2Ny
aW5lIFNjaSwgVGVocmFuLCBJcmFuPC9hdXRoLWFkZHJlc3M+PHRpdGxlcz48dGl0bGU+Qm9keSBN
YXNzIEluZGV4IGFzIGEgTWVhc3VyZSBvZiBQZXJjZW50YWdlIEJvZHkgRmF0IFByZWRpY3Rpb24g
YW5kIEV4Y2VzcyBBZGlwb3NpdHkgRGlhZ25vc2lzIGFtb25nIElyYW5pYW4gQWRvbGVzY2VudHM8
L3RpdGxlPjxzZWNvbmRhcnktdGl0bGU+QXJjaGl2ZXMgb2YgSXJhbmlhbiBNZWRpY2luZTwvc2Vj
b25kYXJ5LXRpdGxlPjxhbHQtdGl0bGU+QXJjaCBJcmFuIE1lZDwvYWx0LXRpdGxlPjwvdGl0bGVz
PjxwZXJpb2RpY2FsPjxmdWxsLXRpdGxlPkFyY2hpdmVzIG9mIElyYW5pYW4gTWVkaWNpbmU8L2Z1
bGwtdGl0bGU+PGFiYnItMT5BcmNoIElyYW4gTWVkPC9hYmJyLTE+PC9wZXJpb2RpY2FsPjxhbHQt
cGVyaW9kaWNhbD48ZnVsbC10aXRsZT5BcmNoaXZlcyBvZiBJcmFuaWFuIE1lZGljaW5lPC9mdWxs
LXRpdGxlPjxhYmJyLTE+QXJjaCBJcmFuIE1lZDwvYWJici0xPjwvYWx0LXBlcmlvZGljYWw+PHBh
Z2VzPjQwMC00MDU8L3BhZ2VzPjx2b2x1bWU+MTc8L3ZvbHVtZT48bnVtYmVyPjY8L251bWJlcj48
a2V5d29yZHM+PGtleXdvcmQ+YWRvbGVzY2VudHM8L2tleXdvcmQ+PGtleXdvcmQ+Ym9keSBtYXNz
IGluZGV4PC9rZXl3b3JkPjxrZXl3b3JkPnBlcmNlbnRhZ2UgYm9keSBmYXQ8L2tleXdvcmQ+PGtl
eXdvcmQ+d2Fpc3QgY2lyY3VtZmVyZW5jZTwva2V5d29yZD48a2V5d29yZD5jaGlsZGhvb2Qgb2Jl
c2l0eTwva2V5d29yZD48a2V5d29yZD5za2luZm9sZCB0aGlja25lc3M8L2tleXdvcmQ+PGtleXdv
cmQ+aGVpZ2h0IHJhdGlvPC9rZXl3b3JkPjxrZXl3b3JkPmhpcCByYXRpbzwva2V5d29yZD48a2V5
d29yZD5jaGlsZHJlbjwva2V5d29yZD48a2V5d29yZD5mYXRuZXNzPC9rZXl3b3JkPjxrZXl3b3Jk
PmJtaTwva2V5d29yZD48a2V5d29yZD5vdmVyd2VpZ2h0PC9rZXl3b3JkPjxrZXl3b3JkPmdpcmxz
PC9rZXl3b3JkPjwva2V5d29yZHM+PGRhdGVzPjx5ZWFyPjIwMTQ8L3llYXI+PHB1Yi1kYXRlcz48
ZGF0ZT5KdW48L2RhdGU+PC9wdWItZGF0ZXM+PC9kYXRlcz48aXNibj4xMDI5LTI5Nzc8L2lzYm4+
PGFjY2Vzc2lvbi1udW0+V09TOjAwMDMzOTc4MjgwMDAwMzwvYWNjZXNzaW9uLW51bT48dXJscz48
cmVsYXRlZC11cmxzPjx1cmw+Jmx0O0dvIHRvIElTSSZndDs6Ly9XT1M6MDAwMzM5NzgyODAwMDAz
PC91cmw+PC9yZWxhdGVkLXVybHM+PC91cmxzPjxsYW5ndWFnZT5FbmdsaXNoPC9sYW5ndWFnZT48
L3JlY29yZD48L0NpdGU+PC9FbmROb3RlPgB=
</w:fldData>
        </w:fldChar>
      </w:r>
      <w:r w:rsidR="004935A2">
        <w:rPr>
          <w:rFonts w:asciiTheme="majorHAnsi" w:hAnsiTheme="majorHAnsi" w:cs="Calibri"/>
          <w:sz w:val="22"/>
          <w:szCs w:val="22"/>
        </w:rPr>
        <w:instrText xml:space="preserve"> ADDIN EN.CITE.DATA </w:instrText>
      </w:r>
      <w:r w:rsidR="004935A2">
        <w:rPr>
          <w:rFonts w:asciiTheme="majorHAnsi" w:hAnsiTheme="majorHAnsi" w:cs="Calibri"/>
          <w:sz w:val="22"/>
          <w:szCs w:val="22"/>
        </w:rPr>
      </w:r>
      <w:r w:rsidR="004935A2">
        <w:rPr>
          <w:rFonts w:asciiTheme="majorHAnsi" w:hAnsiTheme="majorHAnsi" w:cs="Calibri"/>
          <w:sz w:val="22"/>
          <w:szCs w:val="22"/>
        </w:rPr>
        <w:fldChar w:fldCharType="end"/>
      </w:r>
      <w:r w:rsidR="00BA4DF8" w:rsidRPr="00517ED6">
        <w:rPr>
          <w:rFonts w:asciiTheme="majorHAnsi" w:hAnsiTheme="majorHAnsi" w:cs="Calibri"/>
          <w:sz w:val="22"/>
          <w:szCs w:val="22"/>
        </w:rPr>
      </w:r>
      <w:r w:rsidR="00BA4DF8" w:rsidRPr="00517ED6">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32" w:tooltip="Kerruish, 2002 #162" w:history="1">
        <w:r w:rsidR="009C72D5">
          <w:rPr>
            <w:rFonts w:asciiTheme="majorHAnsi" w:hAnsiTheme="majorHAnsi" w:cs="Calibri"/>
            <w:noProof/>
            <w:sz w:val="22"/>
            <w:szCs w:val="22"/>
          </w:rPr>
          <w:t>32-37</w:t>
        </w:r>
      </w:hyperlink>
      <w:r w:rsidR="004935A2">
        <w:rPr>
          <w:rFonts w:asciiTheme="majorHAnsi" w:hAnsiTheme="majorHAnsi" w:cs="Calibri"/>
          <w:noProof/>
          <w:sz w:val="22"/>
          <w:szCs w:val="22"/>
        </w:rPr>
        <w:t>]</w:t>
      </w:r>
      <w:r w:rsidR="00BA4DF8" w:rsidRPr="00517ED6">
        <w:rPr>
          <w:rFonts w:asciiTheme="majorHAnsi" w:hAnsiTheme="majorHAnsi" w:cs="Calibri"/>
          <w:sz w:val="22"/>
          <w:szCs w:val="22"/>
        </w:rPr>
        <w:fldChar w:fldCharType="end"/>
      </w:r>
      <w:r w:rsidR="005D7E65" w:rsidRPr="007957A7">
        <w:rPr>
          <w:rFonts w:asciiTheme="majorHAnsi" w:hAnsiTheme="majorHAnsi" w:cs="Calibri"/>
          <w:sz w:val="22"/>
          <w:szCs w:val="22"/>
        </w:rPr>
        <w:t xml:space="preserve"> and </w:t>
      </w:r>
      <w:r w:rsidR="00932E78" w:rsidRPr="007957A7">
        <w:rPr>
          <w:rFonts w:asciiTheme="majorHAnsi" w:hAnsiTheme="majorHAnsi" w:cs="Calibri"/>
          <w:sz w:val="22"/>
          <w:szCs w:val="22"/>
        </w:rPr>
        <w:t>adulthood</w:t>
      </w:r>
      <w:r w:rsidR="00591A02" w:rsidRPr="007957A7">
        <w:rPr>
          <w:rFonts w:asciiTheme="majorHAnsi" w:hAnsiTheme="majorHAnsi" w:cs="Calibri"/>
          <w:sz w:val="22"/>
          <w:szCs w:val="22"/>
        </w:rPr>
        <w:t xml:space="preserve"> </w:t>
      </w:r>
      <w:r w:rsidR="001C59BE" w:rsidRPr="007957A7">
        <w:rPr>
          <w:rFonts w:asciiTheme="majorHAnsi" w:hAnsiTheme="majorHAnsi" w:cs="Calibri"/>
          <w:sz w:val="22"/>
          <w:szCs w:val="22"/>
        </w:rPr>
        <w:t>(R</w:t>
      </w:r>
      <w:r w:rsidR="001C59BE" w:rsidRPr="007957A7">
        <w:rPr>
          <w:rFonts w:asciiTheme="majorHAnsi" w:hAnsiTheme="majorHAnsi" w:cs="Calibri"/>
          <w:sz w:val="22"/>
          <w:szCs w:val="22"/>
          <w:vertAlign w:val="superscript"/>
        </w:rPr>
        <w:t>2</w:t>
      </w:r>
      <w:r w:rsidR="001C59BE" w:rsidRPr="007957A7">
        <w:rPr>
          <w:rFonts w:asciiTheme="majorHAnsi" w:hAnsiTheme="majorHAnsi" w:cs="Calibri"/>
          <w:sz w:val="22"/>
          <w:szCs w:val="22"/>
        </w:rPr>
        <w:t>≈0.8,</w:t>
      </w:r>
      <w:r w:rsidR="00591A02" w:rsidRPr="007957A7">
        <w:rPr>
          <w:rFonts w:asciiTheme="majorHAnsi" w:hAnsiTheme="majorHAnsi" w:cs="Calibri"/>
          <w:sz w:val="22"/>
          <w:szCs w:val="22"/>
        </w:rPr>
        <w:t xml:space="preserve"> </w:t>
      </w:r>
      <w:r w:rsidR="001C59BE" w:rsidRPr="007957A7">
        <w:rPr>
          <w:rFonts w:asciiTheme="majorHAnsi" w:hAnsiTheme="majorHAnsi" w:cs="Calibri"/>
          <w:sz w:val="22"/>
          <w:szCs w:val="22"/>
        </w:rPr>
        <w:t>age</w:t>
      </w:r>
      <w:r w:rsidR="00591A02" w:rsidRPr="007957A7">
        <w:rPr>
          <w:rFonts w:asciiTheme="majorHAnsi" w:hAnsiTheme="majorHAnsi" w:cs="Calibri"/>
          <w:sz w:val="22"/>
          <w:szCs w:val="22"/>
        </w:rPr>
        <w:t xml:space="preserve"> </w:t>
      </w:r>
      <w:r w:rsidR="001C59BE" w:rsidRPr="007957A7">
        <w:rPr>
          <w:rFonts w:asciiTheme="majorHAnsi" w:hAnsiTheme="majorHAnsi" w:cs="Calibri"/>
          <w:sz w:val="22"/>
          <w:szCs w:val="22"/>
        </w:rPr>
        <w:t>&gt;18y)</w:t>
      </w:r>
      <w:r w:rsidR="00591A02" w:rsidRPr="007957A7">
        <w:rPr>
          <w:rFonts w:asciiTheme="majorHAnsi" w:hAnsiTheme="majorHAnsi" w:cs="Calibri"/>
          <w:sz w:val="22"/>
          <w:szCs w:val="22"/>
        </w:rPr>
        <w:t xml:space="preserve"> </w:t>
      </w:r>
      <w:r w:rsidR="00E46480" w:rsidRPr="00517ED6">
        <w:rPr>
          <w:rFonts w:asciiTheme="majorHAnsi" w:hAnsiTheme="majorHAnsi" w:cs="Calibri"/>
          <w:sz w:val="22"/>
          <w:szCs w:val="22"/>
        </w:rPr>
        <w:fldChar w:fldCharType="begin"/>
      </w:r>
      <w:r w:rsidR="004935A2">
        <w:rPr>
          <w:rFonts w:asciiTheme="majorHAnsi" w:hAnsiTheme="majorHAnsi" w:cs="Calibri"/>
          <w:sz w:val="22"/>
          <w:szCs w:val="22"/>
        </w:rPr>
        <w:instrText xml:space="preserve"> ADDIN EN.CITE &lt;EndNote&gt;&lt;Cite&gt;&lt;Author&gt;Deurenberg&lt;/Author&gt;&lt;Year&gt;1991&lt;/Year&gt;&lt;RecNum&gt;121&lt;/RecNum&gt;&lt;DisplayText&gt;[38]&lt;/DisplayText&gt;&lt;record&gt;&lt;rec-number&gt;121&lt;/rec-number&gt;&lt;foreign-keys&gt;&lt;key app="EN" db-id="tvzsxtsr1st0w8ev9x1pp2zvfz22xr9as5vv" timestamp="1532525231"&gt;121&lt;/key&gt;&lt;/foreign-keys&gt;&lt;ref-type name="Journal Article"&gt;17&lt;/ref-type&gt;&lt;contributors&gt;&lt;authors&gt;&lt;author&gt;Deurenberg, P.&lt;/author&gt;&lt;author&gt;Weststrate, J. A.&lt;/author&gt;&lt;author&gt;Seidell, J. C.&lt;/author&gt;&lt;/authors&gt;&lt;/contributors&gt;&lt;titles&gt;&lt;title&gt;Body-Mass Index as a Measure of Body Fatness - Age-Specific and Sex-Specific Prediction Formulas&lt;/title&gt;&lt;secondary-title&gt;British Journal of Nutrition&lt;/secondary-title&gt;&lt;alt-title&gt;Brit J Nutr&lt;/alt-title&gt;&lt;/titles&gt;&lt;periodical&gt;&lt;full-title&gt;British Journal of Nutrition&lt;/full-title&gt;&lt;abbr-1&gt;Brit J Nutr&lt;/abbr-1&gt;&lt;/periodical&gt;&lt;alt-periodical&gt;&lt;full-title&gt;British Journal of Nutrition&lt;/full-title&gt;&lt;abbr-1&gt;Brit J Nutr&lt;/abbr-1&gt;&lt;/alt-periodical&gt;&lt;pages&gt;105-114&lt;/pages&gt;&lt;volume&gt;65&lt;/volume&gt;&lt;number&gt;2&lt;/number&gt;&lt;keywords&gt;&lt;keyword&gt;body composition&lt;/keyword&gt;&lt;keyword&gt;body mass index&lt;/keyword&gt;&lt;keyword&gt;obesity&lt;/keyword&gt;&lt;keyword&gt;bioelectrical impedance measurements&lt;/keyword&gt;&lt;keyword&gt;skinfold-thickness measurements&lt;/keyword&gt;&lt;keyword&gt;fat-free mass&lt;/keyword&gt;&lt;keyword&gt;siris formula&lt;/keyword&gt;&lt;keyword&gt;children&lt;/keyword&gt;&lt;keyword&gt;density&lt;/keyword&gt;&lt;keyword&gt;percentage&lt;/keyword&gt;&lt;keyword&gt;obesity&lt;/keyword&gt;&lt;keyword&gt;weight&lt;/keyword&gt;&lt;keyword&gt;young&lt;/keyword&gt;&lt;/keywords&gt;&lt;dates&gt;&lt;year&gt;1991&lt;/year&gt;&lt;pub-dates&gt;&lt;date&gt;Mar&lt;/date&gt;&lt;/pub-dates&gt;&lt;/dates&gt;&lt;isbn&gt;0007-1145&lt;/isbn&gt;&lt;accession-num&gt;WOS:A1991FN98000003&lt;/accession-num&gt;&lt;urls&gt;&lt;related-urls&gt;&lt;url&gt;&amp;lt;Go to ISI&amp;gt;://WOS:A1991FN98000003&lt;/url&gt;&lt;/related-urls&gt;&lt;/urls&gt;&lt;electronic-resource-num&gt;Doi 10.1079/Bjn19910073&lt;/electronic-resource-num&gt;&lt;language&gt;English&lt;/language&gt;&lt;/record&gt;&lt;/Cite&gt;&lt;/EndNote&gt;</w:instrText>
      </w:r>
      <w:r w:rsidR="00E46480" w:rsidRPr="00517ED6">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38" w:tooltip="Deurenberg, 1991 #121" w:history="1">
        <w:r w:rsidR="009C72D5">
          <w:rPr>
            <w:rFonts w:asciiTheme="majorHAnsi" w:hAnsiTheme="majorHAnsi" w:cs="Calibri"/>
            <w:noProof/>
            <w:sz w:val="22"/>
            <w:szCs w:val="22"/>
          </w:rPr>
          <w:t>38</w:t>
        </w:r>
      </w:hyperlink>
      <w:r w:rsidR="004935A2">
        <w:rPr>
          <w:rFonts w:asciiTheme="majorHAnsi" w:hAnsiTheme="majorHAnsi" w:cs="Calibri"/>
          <w:noProof/>
          <w:sz w:val="22"/>
          <w:szCs w:val="22"/>
        </w:rPr>
        <w:t>]</w:t>
      </w:r>
      <w:r w:rsidR="00E46480" w:rsidRPr="00517ED6">
        <w:rPr>
          <w:rFonts w:asciiTheme="majorHAnsi" w:hAnsiTheme="majorHAnsi" w:cs="Calibri"/>
          <w:sz w:val="22"/>
          <w:szCs w:val="22"/>
        </w:rPr>
        <w:fldChar w:fldCharType="end"/>
      </w:r>
      <w:r w:rsidR="00A16534"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ii)</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genes</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involved</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in</w:t>
      </w:r>
      <w:r w:rsidR="006C210E">
        <w:rPr>
          <w:rFonts w:asciiTheme="majorHAnsi" w:hAnsiTheme="majorHAnsi" w:cs="Calibri"/>
          <w:sz w:val="22"/>
          <w:szCs w:val="22"/>
        </w:rPr>
        <w:t xml:space="preserve"> the regulation of</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during</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infancy</w:t>
      </w:r>
      <w:r w:rsidR="00591A02" w:rsidRPr="007957A7">
        <w:rPr>
          <w:rFonts w:asciiTheme="majorHAnsi" w:hAnsiTheme="majorHAnsi" w:cs="Calibri"/>
          <w:sz w:val="22"/>
          <w:szCs w:val="22"/>
        </w:rPr>
        <w:t xml:space="preserve"> </w:t>
      </w:r>
      <w:r w:rsidR="00F46479">
        <w:rPr>
          <w:rFonts w:asciiTheme="majorHAnsi" w:hAnsiTheme="majorHAnsi" w:cs="Calibri"/>
          <w:sz w:val="22"/>
          <w:szCs w:val="22"/>
        </w:rPr>
        <w:t>seem to</w:t>
      </w:r>
      <w:r w:rsidR="00F46479" w:rsidRPr="007957A7">
        <w:rPr>
          <w:rFonts w:asciiTheme="majorHAnsi" w:hAnsiTheme="majorHAnsi" w:cs="Calibri"/>
          <w:sz w:val="22"/>
          <w:szCs w:val="22"/>
        </w:rPr>
        <w:t xml:space="preserve"> </w:t>
      </w:r>
      <w:r w:rsidR="00A16534" w:rsidRPr="007957A7">
        <w:rPr>
          <w:rFonts w:asciiTheme="majorHAnsi" w:hAnsiTheme="majorHAnsi" w:cs="Calibri"/>
          <w:sz w:val="22"/>
          <w:szCs w:val="22"/>
        </w:rPr>
        <w:t>differ</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from</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those</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acting</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00FC368B">
        <w:rPr>
          <w:rFonts w:asciiTheme="majorHAnsi" w:hAnsiTheme="majorHAnsi" w:cs="Calibri"/>
          <w:sz w:val="22"/>
          <w:szCs w:val="22"/>
        </w:rPr>
        <w:t>later childhood</w:t>
      </w:r>
      <w:r w:rsidR="00591A02" w:rsidRPr="007957A7">
        <w:rPr>
          <w:rFonts w:asciiTheme="majorHAnsi" w:hAnsiTheme="majorHAnsi" w:cs="Calibri"/>
          <w:sz w:val="22"/>
          <w:szCs w:val="22"/>
        </w:rPr>
        <w:t xml:space="preserve"> </w:t>
      </w:r>
      <w:r w:rsidR="00A16534" w:rsidRPr="007957A7">
        <w:rPr>
          <w:rFonts w:asciiTheme="majorHAnsi" w:hAnsiTheme="majorHAnsi" w:cs="Calibri"/>
          <w:sz w:val="22"/>
          <w:szCs w:val="22"/>
        </w:rPr>
        <w:t>onwards</w:t>
      </w:r>
      <w:r w:rsidR="00115E8E"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521043">
        <w:rPr>
          <w:rFonts w:asciiTheme="majorHAnsi" w:hAnsiTheme="majorHAnsi" w:cs="Calibri"/>
          <w:sz w:val="22"/>
          <w:szCs w:val="22"/>
        </w:rPr>
        <w:t xml:space="preserve">which </w:t>
      </w:r>
      <w:r w:rsidR="00115E8E" w:rsidRPr="007957A7">
        <w:rPr>
          <w:rFonts w:asciiTheme="majorHAnsi" w:hAnsiTheme="majorHAnsi" w:cs="Calibri"/>
          <w:sz w:val="22"/>
          <w:szCs w:val="22"/>
        </w:rPr>
        <w:t>suggest</w:t>
      </w:r>
      <w:r w:rsidR="00521043">
        <w:rPr>
          <w:rFonts w:asciiTheme="majorHAnsi" w:hAnsiTheme="majorHAnsi" w:cs="Calibri"/>
          <w:sz w:val="22"/>
          <w:szCs w:val="22"/>
        </w:rPr>
        <w:t>s</w:t>
      </w:r>
      <w:r w:rsidR="00591A02" w:rsidRPr="007957A7">
        <w:rPr>
          <w:rFonts w:asciiTheme="majorHAnsi" w:hAnsiTheme="majorHAnsi" w:cs="Calibri"/>
          <w:sz w:val="22"/>
          <w:szCs w:val="22"/>
        </w:rPr>
        <w:t xml:space="preserve"> </w:t>
      </w:r>
      <w:r w:rsidR="00115E8E" w:rsidRPr="007957A7">
        <w:rPr>
          <w:rFonts w:asciiTheme="majorHAnsi" w:hAnsiTheme="majorHAnsi" w:cs="Calibri"/>
          <w:sz w:val="22"/>
          <w:szCs w:val="22"/>
        </w:rPr>
        <w:t>two</w:t>
      </w:r>
      <w:r w:rsidR="00521043">
        <w:rPr>
          <w:rFonts w:asciiTheme="majorHAnsi" w:hAnsiTheme="majorHAnsi" w:cs="Calibri"/>
          <w:sz w:val="22"/>
          <w:szCs w:val="22"/>
        </w:rPr>
        <w:t xml:space="preserve"> distinct</w:t>
      </w:r>
      <w:r w:rsidR="00591A02" w:rsidRPr="007957A7">
        <w:rPr>
          <w:rFonts w:asciiTheme="majorHAnsi" w:hAnsiTheme="majorHAnsi" w:cs="Calibri"/>
          <w:sz w:val="22"/>
          <w:szCs w:val="22"/>
        </w:rPr>
        <w:t xml:space="preserve"> </w:t>
      </w:r>
      <w:r w:rsidR="00115E8E" w:rsidRPr="007957A7">
        <w:rPr>
          <w:rFonts w:asciiTheme="majorHAnsi" w:hAnsiTheme="majorHAnsi" w:cs="Calibri"/>
          <w:sz w:val="22"/>
          <w:szCs w:val="22"/>
        </w:rPr>
        <w:t>biological</w:t>
      </w:r>
      <w:r w:rsidR="00591A02" w:rsidRPr="007957A7">
        <w:rPr>
          <w:rFonts w:asciiTheme="majorHAnsi" w:hAnsiTheme="majorHAnsi" w:cs="Calibri"/>
          <w:sz w:val="22"/>
          <w:szCs w:val="22"/>
        </w:rPr>
        <w:t xml:space="preserve"> </w:t>
      </w:r>
      <w:r w:rsidR="00115E8E" w:rsidRPr="007957A7">
        <w:rPr>
          <w:rFonts w:asciiTheme="majorHAnsi" w:hAnsiTheme="majorHAnsi" w:cs="Calibri"/>
          <w:sz w:val="22"/>
          <w:szCs w:val="22"/>
        </w:rPr>
        <w:t>processes</w:t>
      </w:r>
      <w:r w:rsidR="00F46479">
        <w:rPr>
          <w:rFonts w:asciiTheme="majorHAnsi" w:hAnsiTheme="majorHAnsi" w:cs="Calibri"/>
          <w:sz w:val="22"/>
          <w:szCs w:val="22"/>
        </w:rPr>
        <w:t xml:space="preserve"> acting throughout these developmental stages</w:t>
      </w:r>
      <w:r w:rsidR="00940773" w:rsidRPr="007957A7">
        <w:rPr>
          <w:rFonts w:asciiTheme="majorHAnsi" w:hAnsiTheme="majorHAnsi" w:cs="Calibri"/>
          <w:sz w:val="22"/>
          <w:szCs w:val="22"/>
        </w:rPr>
        <w:t>;</w:t>
      </w:r>
      <w:r w:rsidR="00AF092F" w:rsidRPr="007957A7">
        <w:rPr>
          <w:rFonts w:asciiTheme="majorHAnsi" w:hAnsiTheme="majorHAnsi" w:cs="Calibri"/>
          <w:sz w:val="22"/>
          <w:szCs w:val="22"/>
        </w:rPr>
        <w:t xml:space="preserve"> and</w:t>
      </w:r>
      <w:r w:rsidR="00940773" w:rsidRPr="007957A7">
        <w:rPr>
          <w:rFonts w:asciiTheme="majorHAnsi" w:hAnsiTheme="majorHAnsi" w:cs="Calibri"/>
          <w:sz w:val="22"/>
          <w:szCs w:val="22"/>
        </w:rPr>
        <w:t xml:space="preserve"> iii)</w:t>
      </w:r>
      <w:r w:rsidR="00217472" w:rsidRPr="007957A7">
        <w:rPr>
          <w:rFonts w:asciiTheme="majorHAnsi" w:hAnsiTheme="majorHAnsi" w:cs="Calibri"/>
          <w:sz w:val="22"/>
          <w:szCs w:val="22"/>
        </w:rPr>
        <w:t xml:space="preserve"> sustained changes in the infant</w:t>
      </w:r>
      <w:r w:rsidR="00940773" w:rsidRPr="007957A7">
        <w:rPr>
          <w:rFonts w:asciiTheme="majorHAnsi" w:hAnsiTheme="majorHAnsi" w:cs="Calibri"/>
          <w:sz w:val="22"/>
          <w:szCs w:val="22"/>
        </w:rPr>
        <w:t xml:space="preserve"> environment</w:t>
      </w:r>
      <w:r w:rsidR="00217472" w:rsidRPr="007957A7">
        <w:rPr>
          <w:rFonts w:asciiTheme="majorHAnsi" w:hAnsiTheme="majorHAnsi" w:cs="Calibri"/>
          <w:sz w:val="22"/>
          <w:szCs w:val="22"/>
        </w:rPr>
        <w:t xml:space="preserve"> after weaning</w:t>
      </w:r>
      <w:r w:rsidR="00335668" w:rsidRPr="007957A7">
        <w:rPr>
          <w:rFonts w:asciiTheme="majorHAnsi" w:hAnsiTheme="majorHAnsi" w:cs="Calibri"/>
          <w:sz w:val="22"/>
          <w:szCs w:val="22"/>
        </w:rPr>
        <w:t xml:space="preserve"> and </w:t>
      </w:r>
      <w:r w:rsidR="00B93A08" w:rsidRPr="007957A7">
        <w:rPr>
          <w:rFonts w:asciiTheme="majorHAnsi" w:hAnsiTheme="majorHAnsi" w:cs="Calibri"/>
          <w:sz w:val="22"/>
          <w:szCs w:val="22"/>
        </w:rPr>
        <w:t>onwards,</w:t>
      </w:r>
      <w:r w:rsidR="00940773" w:rsidRPr="007957A7">
        <w:rPr>
          <w:rFonts w:asciiTheme="majorHAnsi" w:hAnsiTheme="majorHAnsi" w:cs="Calibri"/>
          <w:sz w:val="22"/>
          <w:szCs w:val="22"/>
        </w:rPr>
        <w:t xml:space="preserve"> </w:t>
      </w:r>
      <w:r w:rsidR="00F46479">
        <w:rPr>
          <w:rFonts w:asciiTheme="majorHAnsi" w:hAnsiTheme="majorHAnsi" w:cs="Calibri"/>
          <w:sz w:val="22"/>
          <w:szCs w:val="22"/>
        </w:rPr>
        <w:t xml:space="preserve">may </w:t>
      </w:r>
      <w:r w:rsidR="00217472" w:rsidRPr="007957A7">
        <w:rPr>
          <w:rFonts w:asciiTheme="majorHAnsi" w:hAnsiTheme="majorHAnsi" w:cs="Calibri"/>
          <w:sz w:val="22"/>
          <w:szCs w:val="22"/>
        </w:rPr>
        <w:t xml:space="preserve">progressively </w:t>
      </w:r>
      <w:r w:rsidR="00940773" w:rsidRPr="007957A7">
        <w:rPr>
          <w:rFonts w:asciiTheme="majorHAnsi" w:hAnsiTheme="majorHAnsi" w:cs="Calibri"/>
          <w:sz w:val="22"/>
          <w:szCs w:val="22"/>
        </w:rPr>
        <w:t xml:space="preserve">unmask </w:t>
      </w:r>
      <w:r w:rsidR="00891B38" w:rsidRPr="007957A7">
        <w:rPr>
          <w:rFonts w:asciiTheme="majorHAnsi" w:hAnsiTheme="majorHAnsi" w:cs="Calibri"/>
          <w:sz w:val="22"/>
          <w:szCs w:val="22"/>
        </w:rPr>
        <w:t xml:space="preserve">the </w:t>
      </w:r>
      <w:r w:rsidR="00940773" w:rsidRPr="007957A7">
        <w:rPr>
          <w:rFonts w:asciiTheme="majorHAnsi" w:hAnsiTheme="majorHAnsi" w:cs="Calibri"/>
          <w:sz w:val="22"/>
          <w:szCs w:val="22"/>
        </w:rPr>
        <w:t xml:space="preserve">effects of </w:t>
      </w:r>
      <w:r w:rsidR="00F52998" w:rsidRPr="007957A7">
        <w:rPr>
          <w:rFonts w:asciiTheme="majorHAnsi" w:hAnsiTheme="majorHAnsi" w:cs="Calibri"/>
          <w:sz w:val="22"/>
          <w:szCs w:val="22"/>
        </w:rPr>
        <w:t>a</w:t>
      </w:r>
      <w:r w:rsidR="002E4B1A" w:rsidRPr="007957A7">
        <w:rPr>
          <w:rFonts w:asciiTheme="majorHAnsi" w:hAnsiTheme="majorHAnsi" w:cs="Calibri"/>
          <w:sz w:val="22"/>
          <w:szCs w:val="22"/>
        </w:rPr>
        <w:t>dult</w:t>
      </w:r>
      <w:r w:rsidR="00891B38" w:rsidRPr="007957A7">
        <w:rPr>
          <w:rFonts w:asciiTheme="majorHAnsi" w:hAnsiTheme="majorHAnsi" w:cs="Calibri"/>
          <w:sz w:val="22"/>
          <w:szCs w:val="22"/>
        </w:rPr>
        <w:t xml:space="preserve"> </w:t>
      </w:r>
      <w:r w:rsidR="00940773" w:rsidRPr="007957A7">
        <w:rPr>
          <w:rFonts w:asciiTheme="majorHAnsi" w:hAnsiTheme="majorHAnsi" w:cs="Calibri"/>
          <w:sz w:val="22"/>
          <w:szCs w:val="22"/>
        </w:rPr>
        <w:t>BMI variants.</w:t>
      </w:r>
      <w:r w:rsidR="00B93A08" w:rsidRPr="007957A7">
        <w:rPr>
          <w:rFonts w:asciiTheme="majorHAnsi" w:hAnsiTheme="majorHAnsi" w:cs="Calibri"/>
          <w:sz w:val="22"/>
          <w:szCs w:val="22"/>
        </w:rPr>
        <w:t xml:space="preserve"> </w:t>
      </w:r>
      <w:r w:rsidR="00003F45" w:rsidRPr="007957A7">
        <w:rPr>
          <w:rFonts w:asciiTheme="majorHAnsi" w:hAnsiTheme="majorHAnsi" w:cs="Calibri"/>
          <w:sz w:val="22"/>
          <w:szCs w:val="22"/>
        </w:rPr>
        <w:t>Consistent with this view,</w:t>
      </w:r>
      <w:r w:rsidR="0070792C" w:rsidRPr="007957A7">
        <w:rPr>
          <w:rFonts w:asciiTheme="majorHAnsi" w:hAnsiTheme="majorHAnsi" w:cs="Calibri"/>
          <w:sz w:val="22"/>
          <w:szCs w:val="22"/>
        </w:rPr>
        <w:t xml:space="preserve"> there is some evidence on how infants</w:t>
      </w:r>
      <w:r w:rsidR="00B44996">
        <w:rPr>
          <w:rFonts w:asciiTheme="majorHAnsi" w:hAnsiTheme="majorHAnsi" w:cs="Calibri"/>
          <w:sz w:val="22"/>
          <w:szCs w:val="22"/>
        </w:rPr>
        <w:t>’</w:t>
      </w:r>
      <w:r w:rsidR="0070792C" w:rsidRPr="007957A7">
        <w:rPr>
          <w:rFonts w:asciiTheme="majorHAnsi" w:hAnsiTheme="majorHAnsi" w:cs="Calibri"/>
          <w:sz w:val="22"/>
          <w:szCs w:val="22"/>
        </w:rPr>
        <w:t xml:space="preserve"> and children</w:t>
      </w:r>
      <w:r w:rsidR="00B44996">
        <w:rPr>
          <w:rFonts w:asciiTheme="majorHAnsi" w:hAnsiTheme="majorHAnsi" w:cs="Calibri"/>
          <w:sz w:val="22"/>
          <w:szCs w:val="22"/>
        </w:rPr>
        <w:t>’s</w:t>
      </w:r>
      <w:r w:rsidR="0070792C" w:rsidRPr="007957A7">
        <w:rPr>
          <w:rFonts w:asciiTheme="majorHAnsi" w:hAnsiTheme="majorHAnsi" w:cs="Calibri"/>
          <w:sz w:val="22"/>
          <w:szCs w:val="22"/>
        </w:rPr>
        <w:t xml:space="preserve"> environment </w:t>
      </w:r>
      <w:r w:rsidR="00FC2F40" w:rsidRPr="007957A7">
        <w:rPr>
          <w:rFonts w:asciiTheme="majorHAnsi" w:hAnsiTheme="majorHAnsi" w:cs="Calibri"/>
          <w:sz w:val="22"/>
          <w:szCs w:val="22"/>
        </w:rPr>
        <w:t>modifies</w:t>
      </w:r>
      <w:r w:rsidR="0070792C" w:rsidRPr="007957A7">
        <w:rPr>
          <w:rFonts w:asciiTheme="majorHAnsi" w:hAnsiTheme="majorHAnsi" w:cs="Calibri"/>
          <w:sz w:val="22"/>
          <w:szCs w:val="22"/>
        </w:rPr>
        <w:t xml:space="preserve"> the effect of genetic factors. B</w:t>
      </w:r>
      <w:r w:rsidR="00003F45" w:rsidRPr="007957A7">
        <w:rPr>
          <w:rFonts w:asciiTheme="majorHAnsi" w:hAnsiTheme="majorHAnsi" w:cs="Calibri"/>
          <w:sz w:val="22"/>
          <w:szCs w:val="22"/>
        </w:rPr>
        <w:t>reastfeeding</w:t>
      </w:r>
      <w:r w:rsidR="0070792C" w:rsidRPr="007957A7">
        <w:rPr>
          <w:rFonts w:asciiTheme="majorHAnsi" w:hAnsiTheme="majorHAnsi" w:cs="Calibri"/>
          <w:sz w:val="22"/>
          <w:szCs w:val="22"/>
        </w:rPr>
        <w:t xml:space="preserve">, an intervention </w:t>
      </w:r>
      <w:r w:rsidR="00FC2F40" w:rsidRPr="007957A7">
        <w:rPr>
          <w:rFonts w:asciiTheme="majorHAnsi" w:hAnsiTheme="majorHAnsi" w:cs="Calibri"/>
          <w:sz w:val="22"/>
          <w:szCs w:val="22"/>
        </w:rPr>
        <w:t>that</w:t>
      </w:r>
      <w:r w:rsidR="00DF3AC8">
        <w:rPr>
          <w:rFonts w:asciiTheme="majorHAnsi" w:hAnsiTheme="majorHAnsi" w:cs="Calibri"/>
          <w:sz w:val="22"/>
          <w:szCs w:val="22"/>
        </w:rPr>
        <w:t xml:space="preserve"> seems to</w:t>
      </w:r>
      <w:r w:rsidR="00FC2F40" w:rsidRPr="007957A7">
        <w:rPr>
          <w:rFonts w:asciiTheme="majorHAnsi" w:hAnsiTheme="majorHAnsi" w:cs="Calibri"/>
          <w:sz w:val="22"/>
          <w:szCs w:val="22"/>
        </w:rPr>
        <w:t xml:space="preserve"> </w:t>
      </w:r>
      <w:r w:rsidR="0070792C" w:rsidRPr="007957A7">
        <w:rPr>
          <w:rFonts w:asciiTheme="majorHAnsi" w:hAnsiTheme="majorHAnsi" w:cs="Calibri"/>
          <w:sz w:val="22"/>
          <w:szCs w:val="22"/>
        </w:rPr>
        <w:t>protects against childhood and adult obesity</w:t>
      </w:r>
      <w:r w:rsidR="0070792C" w:rsidRPr="00517ED6">
        <w:rPr>
          <w:rFonts w:asciiTheme="majorHAnsi" w:hAnsiTheme="majorHAnsi" w:cs="Calibri"/>
          <w:sz w:val="22"/>
          <w:szCs w:val="22"/>
        </w:rPr>
        <w:fldChar w:fldCharType="begin">
          <w:fldData xml:space="preserve">PEVuZE5vdGU+PENpdGU+PEF1dGhvcj5BcmVuejwvQXV0aG9yPjxZZWFyPjIwMDQ8L1llYXI+PFJl
Y051bT4xOTY8L1JlY051bT48RGlzcGxheVRleHQ+WzM5LCA0MF08L0Rpc3BsYXlUZXh0PjxyZWNv
cmQ+PHJlYy1udW1iZXI+MTk2PC9yZWMtbnVtYmVyPjxmb3JlaWduLWtleXM+PGtleSBhcHA9IkVO
IiBkYi1pZD0idHZ6c3h0c3Ixc3Qwdzhldjl4MXBwMnp2ZnoyMnhyOWFzNXZ2IiB0aW1lc3RhbXA9
IjE1MzU1NzM5MzAiPjE5Njwva2V5PjwvZm9yZWlnbi1rZXlzPjxyZWYtdHlwZSBuYW1lPSJKb3Vy
bmFsIEFydGljbGUiPjE3PC9yZWYtdHlwZT48Y29udHJpYnV0b3JzPjxhdXRob3JzPjxhdXRob3I+
QXJlbnosIFMuPC9hdXRob3I+PGF1dGhvcj5SdWNrZXJsLCBSLjwvYXV0aG9yPjxhdXRob3I+S29s
ZXR6a28sIEIuPC9hdXRob3I+PGF1dGhvcj52b24gS3JpZXMsIFIuPC9hdXRob3I+PC9hdXRob3Jz
PjwvY29udHJpYnV0b3JzPjxhdXRoLWFkZHJlc3M+SW5zdGl0dXRlIGZvciBTb2NpYWwgUGFlZGlh
dHJpY3MgYW5kIEFkb2xlc2NlbnQgTWVkaWNpbmUsIEx1ZHdpZy1NYXhpbWlsaWFucyBVbml2ZXJz
aXR5LCBELTgxMzc3IE11bmljaCwgR2VybWFueS48L2F1dGgtYWRkcmVzcz48dGl0bGVzPjx0aXRs
ZT5CcmVhc3QtZmVlZGluZyBhbmQgY2hpbGRob29kIG9iZXNpdHktLWEgc3lzdGVtYXRpYyByZXZp
ZXc8L3RpdGxlPjxzZWNvbmRhcnktdGl0bGU+SW50IEogT2JlcyBSZWxhdCBNZXRhYiBEaXNvcmQ8
L3NlY29uZGFyeS10aXRsZT48L3RpdGxlcz48cGVyaW9kaWNhbD48ZnVsbC10aXRsZT5JbnQgSiBP
YmVzIFJlbGF0IE1ldGFiIERpc29yZDwvZnVsbC10aXRsZT48YWJici0xPkludGVybmF0aW9uYWwg
am91cm5hbCBvZiBvYmVzaXR5IGFuZCByZWxhdGVkIG1ldGFib2xpYyBkaXNvcmRlcnMgOiBqb3Vy
bmFsIG9mIHRoZSBJbnRlcm5hdGlvbmFsIEFzc29jaWF0aW9uIGZvciB0aGUgU3R1ZHkgb2YgT2Jl
c2l0eTwvYWJici0xPjwvcGVyaW9kaWNhbD48cGFnZXM+MTI0Ny01NjwvcGFnZXM+PHZvbHVtZT4y
ODwvdm9sdW1lPjxudW1iZXI+MTA8L251bWJlcj48a2V5d29yZHM+PGtleXdvcmQ+KkJyZWFzdCBG
ZWVkaW5nPC9rZXl3b3JkPjxrZXl3b3JkPkNoaWxkPC9rZXl3b3JkPjxrZXl3b3JkPkh1bWFuczwv
a2V5d29yZD48a2V5d29yZD5JbmZhbnQ8L2tleXdvcmQ+PGtleXdvcmQ+SW5mYW50IE51dHJpdGlv
bmFsIFBoeXNpb2xvZ2ljYWwgUGhlbm9tZW5hPC9rZXl3b3JkPjxrZXl3b3JkPkluZmFudCwgTmV3
Ym9ybjwva2V5d29yZD48a2V5d29yZD5PYmVzaXR5L2VwaWRlbWlvbG9neS8qcHJldmVudGlvbiAm
YW1wOyBjb250cm9sPC9rZXl3b3JkPjxrZXl3b3JkPlJlc2VhcmNoIERlc2lnbjwva2V5d29yZD48
L2tleXdvcmRzPjxkYXRlcz48eWVhcj4yMDA0PC95ZWFyPjxwdWItZGF0ZXM+PGRhdGU+T2N0PC9k
YXRlPjwvcHViLWRhdGVzPjwvZGF0ZXM+PGFjY2Vzc2lvbi1udW0+MTUzMTQ2MjU8L2FjY2Vzc2lv
bi1udW0+PHVybHM+PHJlbGF0ZWQtdXJscz48dXJsPmh0dHBzOi8vd3d3Lm5jYmkubmxtLm5paC5n
b3YvcHVibWVkLzE1MzE0NjI1PC91cmw+PC9yZWxhdGVkLXVybHM+PC91cmxzPjxlbGVjdHJvbmlj
LXJlc291cmNlLW51bT4xMC4xMDM4L3NqLmlqby4wODAyNzU4PC9lbGVjdHJvbmljLXJlc291cmNl
LW51bT48L3JlY29yZD48L0NpdGU+PENpdGU+PEF1dGhvcj5Pd2VuPC9BdXRob3I+PFllYXI+MjAw
NTwvWWVhcj48UmVjTnVtPjE5NzwvUmVjTnVtPjxyZWNvcmQ+PHJlYy1udW1iZXI+MTk3PC9yZWMt
bnVtYmVyPjxmb3JlaWduLWtleXM+PGtleSBhcHA9IkVOIiBkYi1pZD0idHZ6c3h0c3Ixc3Qwdzhl
djl4MXBwMnp2ZnoyMnhyOWFzNXZ2IiB0aW1lc3RhbXA9IjE1MzU1NzM5NDciPjE5Nzwva2V5Pjwv
Zm9yZWlnbi1rZXlzPjxyZWYtdHlwZSBuYW1lPSJKb3VybmFsIEFydGljbGUiPjE3PC9yZWYtdHlw
ZT48Y29udHJpYnV0b3JzPjxhdXRob3JzPjxhdXRob3I+T3dlbiwgQy4gRy48L2F1dGhvcj48YXV0
aG9yPk1hcnRpbiwgUi4gTS48L2F1dGhvcj48YXV0aG9yPldoaW5jdXAsIFAuIEguPC9hdXRob3I+
PGF1dGhvcj5TbWl0aCwgRy4gRC48L2F1dGhvcj48YXV0aG9yPkNvb2ssIEQuIEcuPC9hdXRob3I+
PC9hdXRob3JzPjwvY29udHJpYnV0b3JzPjxhdXRoLWFkZHJlc3M+RGVwYXJ0bWVudCBvZiBDb21t
dW5pdHkgSGVhbHRoIFNjaWVuY2VzLCBTdCBHZW9yZ2UmYXBvcztzIEhvc3BpdGFsIE1lZGljYWwg
U2Nob29sLCBDcmFubWVyIFRlcnJhY2UsIExvbmRvbiBTVzE3IDBSRSwgVW5pdGVkIEtpbmdkb20u
IGMub3dlbkBzZ2htcy5hYy51azwvYXV0aC1hZGRyZXNzPjx0aXRsZXM+PHRpdGxlPkVmZmVjdCBv
ZiBpbmZhbnQgZmVlZGluZyBvbiB0aGUgcmlzayBvZiBvYmVzaXR5IGFjcm9zcyB0aGUgbGlmZSBj
b3Vyc2U6IGEgcXVhbnRpdGF0aXZlIHJldmlldyBvZiBwdWJsaXNoZWQgZXZpZGVuY2U8L3RpdGxl
PjxzZWNvbmRhcnktdGl0bGU+UGVkaWF0cmljczwvc2Vjb25kYXJ5LXRpdGxlPjwvdGl0bGVzPjxw
ZXJpb2RpY2FsPjxmdWxsLXRpdGxlPlBlZGlhdHJpY3M8L2Z1bGwtdGl0bGU+PC9wZXJpb2RpY2Fs
PjxwYWdlcz4xMzY3LTc3PC9wYWdlcz48dm9sdW1lPjExNTwvdm9sdW1lPjxudW1iZXI+NTwvbnVt
YmVyPjxrZXl3b3Jkcz48a2V5d29yZD4qQnJlYXN0IEZlZWRpbmc8L2tleXdvcmQ+PGtleXdvcmQ+
Q29uZm91bmRpbmcgRmFjdG9ycyAoRXBpZGVtaW9sb2d5KTwva2V5d29yZD48a2V5d29yZD5IdW1h
bnM8L2tleXdvcmQ+PGtleXdvcmQ+SW5mYW50PC9rZXl3b3JkPjxrZXl3b3JkPipJbmZhbnQgRm9y
bXVsYTwva2V5d29yZD48a2V5d29yZD5JbmZhbnQgTnV0cml0aW9uYWwgUGh5c2lvbG9naWNhbCBQ
aGVub21lbmE8L2tleXdvcmQ+PGtleXdvcmQ+T2Jlc2l0eS8qZXBpZGVtaW9sb2d5PC9rZXl3b3Jk
PjxrZXl3b3JkPk9kZHMgUmF0aW88L2tleXdvcmQ+PGtleXdvcmQ+Umlzazwva2V5d29yZD48L2tl
eXdvcmRzPjxkYXRlcz48eWVhcj4yMDA1PC95ZWFyPjxwdWItZGF0ZXM+PGRhdGU+TWF5PC9kYXRl
PjwvcHViLWRhdGVzPjwvZGF0ZXM+PGlzYm4+MTA5OC00Mjc1IChFbGVjdHJvbmljKSYjeEQ7MDAz
MS00MDA1IChMaW5raW5nKTwvaXNibj48YWNjZXNzaW9uLW51bT4xNTg2NzA0OTwvYWNjZXNzaW9u
LW51bT48dXJscz48cmVsYXRlZC11cmxzPjx1cmw+aHR0cHM6Ly93d3cubmNiaS5ubG0ubmloLmdv
di9wdWJtZWQvMTU4NjcwNDk8L3VybD48L3JlbGF0ZWQtdXJscz48L3VybHM+PGVsZWN0cm9uaWMt
cmVzb3VyY2UtbnVtPjEwLjE1NDIvcGVkcy4yMDA0LTExNzY8L2VsZWN0cm9uaWMtcmVzb3VyY2Ut
bnVtPjwvcmVjb3JkPjwvQ2l0ZT48L0VuZE5vdGU+
</w:fldData>
        </w:fldChar>
      </w:r>
      <w:r w:rsidR="004935A2">
        <w:rPr>
          <w:rFonts w:asciiTheme="majorHAnsi" w:hAnsiTheme="majorHAnsi" w:cs="Calibri"/>
          <w:sz w:val="22"/>
          <w:szCs w:val="22"/>
        </w:rPr>
        <w:instrText xml:space="preserve"> ADDIN EN.CITE </w:instrText>
      </w:r>
      <w:r w:rsidR="004935A2">
        <w:rPr>
          <w:rFonts w:asciiTheme="majorHAnsi" w:hAnsiTheme="majorHAnsi" w:cs="Calibri"/>
          <w:sz w:val="22"/>
          <w:szCs w:val="22"/>
        </w:rPr>
        <w:fldChar w:fldCharType="begin">
          <w:fldData xml:space="preserve">PEVuZE5vdGU+PENpdGU+PEF1dGhvcj5BcmVuejwvQXV0aG9yPjxZZWFyPjIwMDQ8L1llYXI+PFJl
Y051bT4xOTY8L1JlY051bT48RGlzcGxheVRleHQ+WzM5LCA0MF08L0Rpc3BsYXlUZXh0PjxyZWNv
cmQ+PHJlYy1udW1iZXI+MTk2PC9yZWMtbnVtYmVyPjxmb3JlaWduLWtleXM+PGtleSBhcHA9IkVO
IiBkYi1pZD0idHZ6c3h0c3Ixc3Qwdzhldjl4MXBwMnp2ZnoyMnhyOWFzNXZ2IiB0aW1lc3RhbXA9
IjE1MzU1NzM5MzAiPjE5Njwva2V5PjwvZm9yZWlnbi1rZXlzPjxyZWYtdHlwZSBuYW1lPSJKb3Vy
bmFsIEFydGljbGUiPjE3PC9yZWYtdHlwZT48Y29udHJpYnV0b3JzPjxhdXRob3JzPjxhdXRob3I+
QXJlbnosIFMuPC9hdXRob3I+PGF1dGhvcj5SdWNrZXJsLCBSLjwvYXV0aG9yPjxhdXRob3I+S29s
ZXR6a28sIEIuPC9hdXRob3I+PGF1dGhvcj52b24gS3JpZXMsIFIuPC9hdXRob3I+PC9hdXRob3Jz
PjwvY29udHJpYnV0b3JzPjxhdXRoLWFkZHJlc3M+SW5zdGl0dXRlIGZvciBTb2NpYWwgUGFlZGlh
dHJpY3MgYW5kIEFkb2xlc2NlbnQgTWVkaWNpbmUsIEx1ZHdpZy1NYXhpbWlsaWFucyBVbml2ZXJz
aXR5LCBELTgxMzc3IE11bmljaCwgR2VybWFueS48L2F1dGgtYWRkcmVzcz48dGl0bGVzPjx0aXRs
ZT5CcmVhc3QtZmVlZGluZyBhbmQgY2hpbGRob29kIG9iZXNpdHktLWEgc3lzdGVtYXRpYyByZXZp
ZXc8L3RpdGxlPjxzZWNvbmRhcnktdGl0bGU+SW50IEogT2JlcyBSZWxhdCBNZXRhYiBEaXNvcmQ8
L3NlY29uZGFyeS10aXRsZT48L3RpdGxlcz48cGVyaW9kaWNhbD48ZnVsbC10aXRsZT5JbnQgSiBP
YmVzIFJlbGF0IE1ldGFiIERpc29yZDwvZnVsbC10aXRsZT48YWJici0xPkludGVybmF0aW9uYWwg
am91cm5hbCBvZiBvYmVzaXR5IGFuZCByZWxhdGVkIG1ldGFib2xpYyBkaXNvcmRlcnMgOiBqb3Vy
bmFsIG9mIHRoZSBJbnRlcm5hdGlvbmFsIEFzc29jaWF0aW9uIGZvciB0aGUgU3R1ZHkgb2YgT2Jl
c2l0eTwvYWJici0xPjwvcGVyaW9kaWNhbD48cGFnZXM+MTI0Ny01NjwvcGFnZXM+PHZvbHVtZT4y
ODwvdm9sdW1lPjxudW1iZXI+MTA8L251bWJlcj48a2V5d29yZHM+PGtleXdvcmQ+KkJyZWFzdCBG
ZWVkaW5nPC9rZXl3b3JkPjxrZXl3b3JkPkNoaWxkPC9rZXl3b3JkPjxrZXl3b3JkPkh1bWFuczwv
a2V5d29yZD48a2V5d29yZD5JbmZhbnQ8L2tleXdvcmQ+PGtleXdvcmQ+SW5mYW50IE51dHJpdGlv
bmFsIFBoeXNpb2xvZ2ljYWwgUGhlbm9tZW5hPC9rZXl3b3JkPjxrZXl3b3JkPkluZmFudCwgTmV3
Ym9ybjwva2V5d29yZD48a2V5d29yZD5PYmVzaXR5L2VwaWRlbWlvbG9neS8qcHJldmVudGlvbiAm
YW1wOyBjb250cm9sPC9rZXl3b3JkPjxrZXl3b3JkPlJlc2VhcmNoIERlc2lnbjwva2V5d29yZD48
L2tleXdvcmRzPjxkYXRlcz48eWVhcj4yMDA0PC95ZWFyPjxwdWItZGF0ZXM+PGRhdGU+T2N0PC9k
YXRlPjwvcHViLWRhdGVzPjwvZGF0ZXM+PGFjY2Vzc2lvbi1udW0+MTUzMTQ2MjU8L2FjY2Vzc2lv
bi1udW0+PHVybHM+PHJlbGF0ZWQtdXJscz48dXJsPmh0dHBzOi8vd3d3Lm5jYmkubmxtLm5paC5n
b3YvcHVibWVkLzE1MzE0NjI1PC91cmw+PC9yZWxhdGVkLXVybHM+PC91cmxzPjxlbGVjdHJvbmlj
LXJlc291cmNlLW51bT4xMC4xMDM4L3NqLmlqby4wODAyNzU4PC9lbGVjdHJvbmljLXJlc291cmNl
LW51bT48L3JlY29yZD48L0NpdGU+PENpdGU+PEF1dGhvcj5Pd2VuPC9BdXRob3I+PFllYXI+MjAw
NTwvWWVhcj48UmVjTnVtPjE5NzwvUmVjTnVtPjxyZWNvcmQ+PHJlYy1udW1iZXI+MTk3PC9yZWMt
bnVtYmVyPjxmb3JlaWduLWtleXM+PGtleSBhcHA9IkVOIiBkYi1pZD0idHZ6c3h0c3Ixc3Qwdzhl
djl4MXBwMnp2ZnoyMnhyOWFzNXZ2IiB0aW1lc3RhbXA9IjE1MzU1NzM5NDciPjE5Nzwva2V5Pjwv
Zm9yZWlnbi1rZXlzPjxyZWYtdHlwZSBuYW1lPSJKb3VybmFsIEFydGljbGUiPjE3PC9yZWYtdHlw
ZT48Y29udHJpYnV0b3JzPjxhdXRob3JzPjxhdXRob3I+T3dlbiwgQy4gRy48L2F1dGhvcj48YXV0
aG9yPk1hcnRpbiwgUi4gTS48L2F1dGhvcj48YXV0aG9yPldoaW5jdXAsIFAuIEguPC9hdXRob3I+
PGF1dGhvcj5TbWl0aCwgRy4gRC48L2F1dGhvcj48YXV0aG9yPkNvb2ssIEQuIEcuPC9hdXRob3I+
PC9hdXRob3JzPjwvY29udHJpYnV0b3JzPjxhdXRoLWFkZHJlc3M+RGVwYXJ0bWVudCBvZiBDb21t
dW5pdHkgSGVhbHRoIFNjaWVuY2VzLCBTdCBHZW9yZ2UmYXBvcztzIEhvc3BpdGFsIE1lZGljYWwg
U2Nob29sLCBDcmFubWVyIFRlcnJhY2UsIExvbmRvbiBTVzE3IDBSRSwgVW5pdGVkIEtpbmdkb20u
IGMub3dlbkBzZ2htcy5hYy51azwvYXV0aC1hZGRyZXNzPjx0aXRsZXM+PHRpdGxlPkVmZmVjdCBv
ZiBpbmZhbnQgZmVlZGluZyBvbiB0aGUgcmlzayBvZiBvYmVzaXR5IGFjcm9zcyB0aGUgbGlmZSBj
b3Vyc2U6IGEgcXVhbnRpdGF0aXZlIHJldmlldyBvZiBwdWJsaXNoZWQgZXZpZGVuY2U8L3RpdGxl
PjxzZWNvbmRhcnktdGl0bGU+UGVkaWF0cmljczwvc2Vjb25kYXJ5LXRpdGxlPjwvdGl0bGVzPjxw
ZXJpb2RpY2FsPjxmdWxsLXRpdGxlPlBlZGlhdHJpY3M8L2Z1bGwtdGl0bGU+PC9wZXJpb2RpY2Fs
PjxwYWdlcz4xMzY3LTc3PC9wYWdlcz48dm9sdW1lPjExNTwvdm9sdW1lPjxudW1iZXI+NTwvbnVt
YmVyPjxrZXl3b3Jkcz48a2V5d29yZD4qQnJlYXN0IEZlZWRpbmc8L2tleXdvcmQ+PGtleXdvcmQ+
Q29uZm91bmRpbmcgRmFjdG9ycyAoRXBpZGVtaW9sb2d5KTwva2V5d29yZD48a2V5d29yZD5IdW1h
bnM8L2tleXdvcmQ+PGtleXdvcmQ+SW5mYW50PC9rZXl3b3JkPjxrZXl3b3JkPipJbmZhbnQgRm9y
bXVsYTwva2V5d29yZD48a2V5d29yZD5JbmZhbnQgTnV0cml0aW9uYWwgUGh5c2lvbG9naWNhbCBQ
aGVub21lbmE8L2tleXdvcmQ+PGtleXdvcmQ+T2Jlc2l0eS8qZXBpZGVtaW9sb2d5PC9rZXl3b3Jk
PjxrZXl3b3JkPk9kZHMgUmF0aW88L2tleXdvcmQ+PGtleXdvcmQ+Umlzazwva2V5d29yZD48L2tl
eXdvcmRzPjxkYXRlcz48eWVhcj4yMDA1PC95ZWFyPjxwdWItZGF0ZXM+PGRhdGU+TWF5PC9kYXRl
PjwvcHViLWRhdGVzPjwvZGF0ZXM+PGlzYm4+MTA5OC00Mjc1IChFbGVjdHJvbmljKSYjeEQ7MDAz
MS00MDA1IChMaW5raW5nKTwvaXNibj48YWNjZXNzaW9uLW51bT4xNTg2NzA0OTwvYWNjZXNzaW9u
LW51bT48dXJscz48cmVsYXRlZC11cmxzPjx1cmw+aHR0cHM6Ly93d3cubmNiaS5ubG0ubmloLmdv
di9wdWJtZWQvMTU4NjcwNDk8L3VybD48L3JlbGF0ZWQtdXJscz48L3VybHM+PGVsZWN0cm9uaWMt
cmVzb3VyY2UtbnVtPjEwLjE1NDIvcGVkcy4yMDA0LTExNzY8L2VsZWN0cm9uaWMtcmVzb3VyY2Ut
bnVtPjwvcmVjb3JkPjwvQ2l0ZT48L0VuZE5vdGU+
</w:fldData>
        </w:fldChar>
      </w:r>
      <w:r w:rsidR="004935A2">
        <w:rPr>
          <w:rFonts w:asciiTheme="majorHAnsi" w:hAnsiTheme="majorHAnsi" w:cs="Calibri"/>
          <w:sz w:val="22"/>
          <w:szCs w:val="22"/>
        </w:rPr>
        <w:instrText xml:space="preserve"> ADDIN EN.CITE.DATA </w:instrText>
      </w:r>
      <w:r w:rsidR="004935A2">
        <w:rPr>
          <w:rFonts w:asciiTheme="majorHAnsi" w:hAnsiTheme="majorHAnsi" w:cs="Calibri"/>
          <w:sz w:val="22"/>
          <w:szCs w:val="22"/>
        </w:rPr>
      </w:r>
      <w:r w:rsidR="004935A2">
        <w:rPr>
          <w:rFonts w:asciiTheme="majorHAnsi" w:hAnsiTheme="majorHAnsi" w:cs="Calibri"/>
          <w:sz w:val="22"/>
          <w:szCs w:val="22"/>
        </w:rPr>
        <w:fldChar w:fldCharType="end"/>
      </w:r>
      <w:r w:rsidR="0070792C" w:rsidRPr="00517ED6">
        <w:rPr>
          <w:rFonts w:asciiTheme="majorHAnsi" w:hAnsiTheme="majorHAnsi" w:cs="Calibri"/>
          <w:sz w:val="22"/>
          <w:szCs w:val="22"/>
        </w:rPr>
      </w:r>
      <w:r w:rsidR="0070792C" w:rsidRPr="00517ED6">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39" w:tooltip="Arenz, 2004 #196" w:history="1">
        <w:r w:rsidR="009C72D5">
          <w:rPr>
            <w:rFonts w:asciiTheme="majorHAnsi" w:hAnsiTheme="majorHAnsi" w:cs="Calibri"/>
            <w:noProof/>
            <w:sz w:val="22"/>
            <w:szCs w:val="22"/>
          </w:rPr>
          <w:t>39</w:t>
        </w:r>
      </w:hyperlink>
      <w:r w:rsidR="004935A2">
        <w:rPr>
          <w:rFonts w:asciiTheme="majorHAnsi" w:hAnsiTheme="majorHAnsi" w:cs="Calibri"/>
          <w:noProof/>
          <w:sz w:val="22"/>
          <w:szCs w:val="22"/>
        </w:rPr>
        <w:t xml:space="preserve">, </w:t>
      </w:r>
      <w:hyperlink w:anchor="_ENREF_40" w:tooltip="Owen, 2005 #197" w:history="1">
        <w:r w:rsidR="009C72D5">
          <w:rPr>
            <w:rFonts w:asciiTheme="majorHAnsi" w:hAnsiTheme="majorHAnsi" w:cs="Calibri"/>
            <w:noProof/>
            <w:sz w:val="22"/>
            <w:szCs w:val="22"/>
          </w:rPr>
          <w:t>40</w:t>
        </w:r>
      </w:hyperlink>
      <w:r w:rsidR="004935A2">
        <w:rPr>
          <w:rFonts w:asciiTheme="majorHAnsi" w:hAnsiTheme="majorHAnsi" w:cs="Calibri"/>
          <w:noProof/>
          <w:sz w:val="22"/>
          <w:szCs w:val="22"/>
        </w:rPr>
        <w:t>]</w:t>
      </w:r>
      <w:r w:rsidR="0070792C" w:rsidRPr="00517ED6">
        <w:rPr>
          <w:rFonts w:asciiTheme="majorHAnsi" w:hAnsiTheme="majorHAnsi" w:cs="Calibri"/>
          <w:sz w:val="22"/>
          <w:szCs w:val="22"/>
        </w:rPr>
        <w:fldChar w:fldCharType="end"/>
      </w:r>
      <w:r w:rsidR="0070792C" w:rsidRPr="007957A7">
        <w:rPr>
          <w:rFonts w:asciiTheme="majorHAnsi" w:hAnsiTheme="majorHAnsi" w:cs="Calibri"/>
          <w:sz w:val="22"/>
          <w:szCs w:val="22"/>
        </w:rPr>
        <w:t>,</w:t>
      </w:r>
      <w:r w:rsidR="00003F45" w:rsidRPr="007957A7">
        <w:rPr>
          <w:rFonts w:asciiTheme="majorHAnsi" w:hAnsiTheme="majorHAnsi" w:cs="Calibri"/>
          <w:sz w:val="22"/>
          <w:szCs w:val="22"/>
        </w:rPr>
        <w:t xml:space="preserve"> modifies the</w:t>
      </w:r>
      <w:r w:rsidR="001373D3" w:rsidRPr="007957A7">
        <w:rPr>
          <w:rFonts w:asciiTheme="majorHAnsi" w:hAnsiTheme="majorHAnsi" w:cs="Calibri"/>
          <w:sz w:val="22"/>
          <w:szCs w:val="22"/>
        </w:rPr>
        <w:t xml:space="preserve"> </w:t>
      </w:r>
      <w:r w:rsidR="00511EB6" w:rsidRPr="007957A7">
        <w:rPr>
          <w:rFonts w:asciiTheme="majorHAnsi" w:hAnsiTheme="majorHAnsi" w:cs="Calibri"/>
          <w:sz w:val="22"/>
          <w:szCs w:val="22"/>
        </w:rPr>
        <w:t xml:space="preserve">strength of association of the </w:t>
      </w:r>
      <w:r w:rsidR="00003F45" w:rsidRPr="00635B9B">
        <w:rPr>
          <w:rFonts w:asciiTheme="majorHAnsi" w:hAnsiTheme="majorHAnsi" w:cs="Calibri"/>
          <w:i/>
          <w:sz w:val="22"/>
          <w:szCs w:val="22"/>
        </w:rPr>
        <w:t>FTO</w:t>
      </w:r>
      <w:r w:rsidR="001373D3" w:rsidRPr="007957A7">
        <w:rPr>
          <w:rFonts w:asciiTheme="majorHAnsi" w:hAnsiTheme="majorHAnsi" w:cs="Calibri"/>
          <w:sz w:val="22"/>
          <w:szCs w:val="22"/>
        </w:rPr>
        <w:t xml:space="preserve"> variant </w:t>
      </w:r>
      <w:r w:rsidR="00511EB6" w:rsidRPr="007957A7">
        <w:rPr>
          <w:rFonts w:asciiTheme="majorHAnsi" w:hAnsiTheme="majorHAnsi" w:cs="Calibri"/>
          <w:sz w:val="22"/>
          <w:szCs w:val="22"/>
        </w:rPr>
        <w:t>with</w:t>
      </w:r>
      <w:r w:rsidR="001373D3" w:rsidRPr="007957A7">
        <w:rPr>
          <w:rFonts w:asciiTheme="majorHAnsi" w:hAnsiTheme="majorHAnsi" w:cs="Calibri"/>
          <w:sz w:val="22"/>
          <w:szCs w:val="22"/>
        </w:rPr>
        <w:t xml:space="preserve"> BMI </w:t>
      </w:r>
      <w:r w:rsidR="001373D3" w:rsidRPr="00517ED6">
        <w:rPr>
          <w:rFonts w:asciiTheme="majorHAnsi" w:hAnsiTheme="majorHAnsi" w:cs="Calibri"/>
          <w:sz w:val="22"/>
          <w:szCs w:val="22"/>
        </w:rPr>
        <w:fldChar w:fldCharType="begin">
          <w:fldData xml:space="preserve">PEVuZE5vdGU+PENpdGU+PEF1dGhvcj5Ib3J0YTwvQXV0aG9yPjxZZWFyPjIwMTg8L1llYXI+PFJl
Y051bT4xOTQ8L1JlY051bT48RGlzcGxheVRleHQ+WzQxLCA0Ml08L0Rpc3BsYXlUZXh0PjxyZWNv
cmQ+PHJlYy1udW1iZXI+MTk0PC9yZWMtbnVtYmVyPjxmb3JlaWduLWtleXM+PGtleSBhcHA9IkVO
IiBkYi1pZD0idHZ6c3h0c3Ixc3Qwdzhldjl4MXBwMnp2ZnoyMnhyOWFzNXZ2IiB0aW1lc3RhbXA9
IjE1MzU1NzM3NjUiPjE5NDwva2V5PjwvZm9yZWlnbi1rZXlzPjxyZWYtdHlwZSBuYW1lPSJKb3Vy
bmFsIEFydGljbGUiPjE3PC9yZWYtdHlwZT48Y29udHJpYnV0b3JzPjxhdXRob3JzPjxhdXRob3I+
SG9ydGEsIEIuIEwuPC9hdXRob3I+PGF1dGhvcj5WaWN0b3JhLCBDLiBHLjwvYXV0aG9yPjxhdXRo
b3I+RnJhbmNhLCBHLiBWLiBBLjwvYXV0aG9yPjxhdXRob3I+SGFydHdpZywgRi4gUC48L2F1dGhv
cj48YXV0aG9yPk9uZywgSy4gSy48L2F1dGhvcj48YXV0aG9yPlJvbGZlLCBFLiBMLjwvYXV0aG9y
PjxhdXRob3I+TWFnYWxoYWVzLCBFLiBJLiBTLjwvYXV0aG9yPjxhdXRob3I+TGltYSwgTi4gUC48
L2F1dGhvcj48YXV0aG9yPkJhcnJvcywgRi4gQy48L2F1dGhvcj48L2F1dGhvcnM+PC9jb250cmli
dXRvcnM+PGF1dGgtYWRkcmVzcz5Qb3N0Z3JhZHV0ZSBQcm9ncmFtbWUgaW4gRXBpZGVtaW9sb2d5
LCBVbml2ZXJzaWRhZGUgRmVkZXJhbCBkZSBQZWxvdGFzLCBQZWxvdGFzLCBSaW8gR3JhbmRlIGRv
IFN1bCwgQnJhemlsLiBibGhvcnRhQGdtYWlsLmNvbS4mI3hEO1Bvc3RncmFkdXRlIFByb2dyYW1t
ZSBpbiBFcGlkZW1pb2xvZ3ksIFVuaXZlcnNpZGFkZSBGZWRlcmFsIGRlIFBlbG90YXMsIFBlbG90
YXMsIFJpbyBHcmFuZGUgZG8gU3VsLCBCcmF6aWwuJiN4RDtTZWNyZXRhcmlhdCBvZiBIZWFsdGgg
U3VydmVpbGxhbmNlLCBNaW5pc3RyeSBvZiBIZWFsdGgsIEJyYXNpbGlhLCBCcmF6aWwuJiN4RDtN
ZWRpY2FsIFJlc2VhcmNoIENvdW5jaWwgKE1SQykgRXBpZGVtaW9sb2d5IFVuaXQsIEluc3RpdHV0
ZSBvZiBNZXRhYm9saWMgU2NpZW5jZSwgVW5pdmVyc2l0eSBvZiBDYW1icmlkZ2UgU2Nob29sIG9m
IENsaW5pY2FsIE1lZGljaW5lLCBDYW1icmlkZ2UsIEVuZ2xhbmQuJiN4RDtVbml2ZXJzaWRhZGUg
Q2F0b2xpY2EgZGUgUGVsb3RhcywgUGVsb3RhcywgUmlvIEdyYW5kZSBkbyBTdWwsIEJyYXppbC48
L2F1dGgtYWRkcmVzcz48dGl0bGVzPjx0aXRsZT5CcmVhc3RmZWVkaW5nIG1vZGVyYXRlcyBGVE8g
cmVsYXRlZCBhZGlwb3NpdHk6IGEgYmlydGggY29ob3J0IHN0dWR5IHdpdGggMzAgeWVhcnMgb2Yg
Zm9sbG93LXVwPC90aXRsZT48c2Vjb25kYXJ5LXRpdGxlPlNjaSBSZXA8L3NlY29uZGFyeS10aXRs
ZT48L3RpdGxlcz48cGVyaW9kaWNhbD48ZnVsbC10aXRsZT5TY2kgUmVwPC9mdWxsLXRpdGxlPjwv
cGVyaW9kaWNhbD48cGFnZXM+MjUzMDwvcGFnZXM+PHZvbHVtZT44PC92b2x1bWU+PG51bWJlcj4x
PC9udW1iZXI+PGRhdGVzPjx5ZWFyPjIwMTg8L3llYXI+PHB1Yi1kYXRlcz48ZGF0ZT5GZWIgNzwv
ZGF0ZT48L3B1Yi1kYXRlcz48L2RhdGVzPjxpc2JuPjIwNDUtMjMyMiAoRWxlY3Ryb25pYykmI3hE
OzIwNDUtMjMyMiAoTGlua2luZyk8L2lzYm4+PGFjY2Vzc2lvbi1udW0+Mjk0MTYwOTg8L2FjY2Vz
c2lvbi1udW0+PHVybHM+PHJlbGF0ZWQtdXJscz48dXJsPmh0dHBzOi8vd3d3Lm5jYmkubmxtLm5p
aC5nb3YvcHVibWVkLzI5NDE2MDk4PC91cmw+PC9yZWxhdGVkLXVybHM+PC91cmxzPjxjdXN0b20y
PlBNQzU4MDMyMTA8L2N1c3RvbTI+PGVsZWN0cm9uaWMtcmVzb3VyY2UtbnVtPjEwLjEwMzgvczQx
NTk4LTAxOC0yMDkzOS00PC9lbGVjdHJvbmljLXJlc291cmNlLW51bT48L3JlY29yZD48L0NpdGU+
PENpdGU+PEF1dGhvcj5BYmFyaW48L0F1dGhvcj48WWVhcj4yMDEyPC9ZZWFyPjxSZWNOdW0+MTk1
PC9SZWNOdW0+PHJlY29yZD48cmVjLW51bWJlcj4xOTU8L3JlYy1udW1iZXI+PGZvcmVpZ24ta2V5
cz48a2V5IGFwcD0iRU4iIGRiLWlkPSJ0dnpzeHRzcjFzdDB3OGV2OXgxcHAyenZmejIyeHI5YXM1
dnYiIHRpbWVzdGFtcD0iMTUzNTU3Mzc4MyI+MTk1PC9rZXk+PC9mb3JlaWduLWtleXM+PHJlZi10
eXBlIG5hbWU9IkpvdXJuYWwgQXJ0aWNsZSI+MTc8L3JlZi10eXBlPjxjb250cmlidXRvcnM+PGF1
dGhvcnM+PGF1dGhvcj5BYmFyaW4sIFQuPC9hdXRob3I+PGF1dGhvcj5ZYW4gV3UsIFkuPC9hdXRo
b3I+PGF1dGhvcj5XYXJyaW5ndG9uLCBOLjwvYXV0aG9yPjxhdXRob3I+THllLCBTLjwvYXV0aG9y
PjxhdXRob3I+UGVubmVsbCwgQy48L2F1dGhvcj48YXV0aG9yPkJyaW9sbGFpcywgTC48L2F1dGhv
cj48L2F1dGhvcnM+PC9jb250cmlidXRvcnM+PGF1dGgtYWRkcmVzcz5TYW11ZWwgTHVuZW5mZWxk
IFJlc2VhcmNoIEluc3RpdHV0ZSwgTW91bnQgU2luYWkgSG9zcGl0YWwsIFRvcm9udG8sIE9udGFy
aW8sIENhbmFkYS48L2F1dGgtYWRkcmVzcz48dGl0bGVzPjx0aXRsZT5UaGUgaW1wYWN0IG9mIGJy
ZWFzdGZlZWRpbmcgb24gRlRPLXJlbGF0ZWQgQk1JIGdyb3d0aCB0cmFqZWN0b3JpZXM6IGFuIGFw
cGxpY2F0aW9uIHRvIHRoZSBSYWluZSBwcmVnbmFuY3kgY29ob3J0IHN0dWR5PC90aXRsZT48c2Vj
b25kYXJ5LXRpdGxlPkludCBKIEVwaWRlbWlvbDwvc2Vjb25kYXJ5LXRpdGxlPjwvdGl0bGVzPjxw
ZXJpb2RpY2FsPjxmdWxsLXRpdGxlPkludGVybmF0aW9uYWwgSm91cm5hbCBvZiBFcGlkZW1pb2xv
Z3k8L2Z1bGwtdGl0bGU+PGFiYnItMT5JbnQgSiBFcGlkZW1pb2w8L2FiYnItMT48L3BlcmlvZGlj
YWw+PHBhZ2VzPjE2NTAtNjA8L3BhZ2VzPjx2b2x1bWU+NDE8L3ZvbHVtZT48bnVtYmVyPjY8L251
bWJlcj48a2V5d29yZHM+PGtleXdvcmQ+QWRvbGVzY2VudDwva2V5d29yZD48a2V5d29yZD5BbGxl
bGVzPC9rZXl3b3JkPjxrZXl3b3JkPkFscGhhLUtldG9nbHV0YXJhdGUtRGVwZW5kZW50IERpb3h5
Z2VuYXNlIEZUTzwva2V5d29yZD48a2V5d29yZD4qQm9keSBNYXNzIEluZGV4PC9rZXl3b3JkPjxr
ZXl3b3JkPkJyZWFzdCBGZWVkaW5nLypzdGF0aXN0aWNzICZhbXA7IG51bWVyaWNhbCBkYXRhPC9r
ZXl3b3JkPjxrZXl3b3JkPkNoaWxkPC9rZXl3b3JkPjxrZXl3b3JkPipDaGlsZCBEZXZlbG9wbWVu
dDwva2V5d29yZD48a2V5d29yZD5DaGlsZCwgUHJlc2Nob29sPC9rZXl3b3JkPjxrZXl3b3JkPkNv
aG9ydCBTdHVkaWVzPC9rZXl3b3JkPjxrZXl3b3JkPkVkdWNhdGlvbmFsIFN0YXR1czwva2V5d29y
ZD48a2V5d29yZD5GZW1hbGU8L2tleXdvcmQ+PGtleXdvcmQ+R2VzdGF0aW9uYWwgQWdlPC9rZXl3
b3JkPjxrZXl3b3JkPkh1bWFuczwva2V5d29yZD48a2V5d29yZD5JbmZhbnQ8L2tleXdvcmQ+PGtl
eXdvcmQ+SW5mYW50LCBOZXdib3JuPC9rZXl3b3JkPjxrZXl3b3JkPk1hbGU8L2tleXdvcmQ+PGtl
eXdvcmQ+UG9seW1vcnBoaXNtLCBTaW5nbGUgTnVjbGVvdGlkZTwva2V5d29yZD48a2V5d29yZD5Q
cm90ZWlucy8qZ2VuZXRpY3M8L2tleXdvcmQ+PGtleXdvcmQ+U2V4IEZhY3RvcnM8L2tleXdvcmQ+
PGtleXdvcmQ+VGltZSBGYWN0b3JzPC9rZXl3b3JkPjxrZXl3b3JkPldlc3Rlcm4gQXVzdHJhbGlh
PC9rZXl3b3JkPjwva2V5d29yZHM+PGRhdGVzPjx5ZWFyPjIwMTI8L3llYXI+PHB1Yi1kYXRlcz48
ZGF0ZT5EZWM8L2RhdGU+PC9wdWItZGF0ZXM+PC9kYXRlcz48aXNibj4xNDY0LTM2ODUgKEVsZWN0
cm9uaWMpJiN4RDswMzAwLTU3NzEgKExpbmtpbmcpPC9pc2JuPjxhY2Nlc3Npb24tbnVtPjIzMTU0
MTkyPC9hY2Nlc3Npb24tbnVtPjx1cmxzPjxyZWxhdGVkLXVybHM+PHVybD5odHRwczovL3d3dy5u
Y2JpLm5sbS5uaWguZ292L3B1Ym1lZC8yMzE1NDE5MjwvdXJsPjwvcmVsYXRlZC11cmxzPjwvdXJs
cz48ZWxlY3Ryb25pYy1yZXNvdXJjZS1udW0+MTAuMTA5My9pamUvZHlzMTcxPC9lbGVjdHJvbmlj
LXJlc291cmNlLW51bT48L3JlY29yZD48L0NpdGU+PC9FbmROb3RlPgB=
</w:fldData>
        </w:fldChar>
      </w:r>
      <w:r w:rsidR="004935A2">
        <w:rPr>
          <w:rFonts w:asciiTheme="majorHAnsi" w:hAnsiTheme="majorHAnsi" w:cs="Calibri"/>
          <w:sz w:val="22"/>
          <w:szCs w:val="22"/>
        </w:rPr>
        <w:instrText xml:space="preserve"> ADDIN EN.CITE </w:instrText>
      </w:r>
      <w:r w:rsidR="004935A2">
        <w:rPr>
          <w:rFonts w:asciiTheme="majorHAnsi" w:hAnsiTheme="majorHAnsi" w:cs="Calibri"/>
          <w:sz w:val="22"/>
          <w:szCs w:val="22"/>
        </w:rPr>
        <w:fldChar w:fldCharType="begin">
          <w:fldData xml:space="preserve">PEVuZE5vdGU+PENpdGU+PEF1dGhvcj5Ib3J0YTwvQXV0aG9yPjxZZWFyPjIwMTg8L1llYXI+PFJl
Y051bT4xOTQ8L1JlY051bT48RGlzcGxheVRleHQ+WzQxLCA0Ml08L0Rpc3BsYXlUZXh0PjxyZWNv
cmQ+PHJlYy1udW1iZXI+MTk0PC9yZWMtbnVtYmVyPjxmb3JlaWduLWtleXM+PGtleSBhcHA9IkVO
IiBkYi1pZD0idHZ6c3h0c3Ixc3Qwdzhldjl4MXBwMnp2ZnoyMnhyOWFzNXZ2IiB0aW1lc3RhbXA9
IjE1MzU1NzM3NjUiPjE5NDwva2V5PjwvZm9yZWlnbi1rZXlzPjxyZWYtdHlwZSBuYW1lPSJKb3Vy
bmFsIEFydGljbGUiPjE3PC9yZWYtdHlwZT48Y29udHJpYnV0b3JzPjxhdXRob3JzPjxhdXRob3I+
SG9ydGEsIEIuIEwuPC9hdXRob3I+PGF1dGhvcj5WaWN0b3JhLCBDLiBHLjwvYXV0aG9yPjxhdXRo
b3I+RnJhbmNhLCBHLiBWLiBBLjwvYXV0aG9yPjxhdXRob3I+SGFydHdpZywgRi4gUC48L2F1dGhv
cj48YXV0aG9yPk9uZywgSy4gSy48L2F1dGhvcj48YXV0aG9yPlJvbGZlLCBFLiBMLjwvYXV0aG9y
PjxhdXRob3I+TWFnYWxoYWVzLCBFLiBJLiBTLjwvYXV0aG9yPjxhdXRob3I+TGltYSwgTi4gUC48
L2F1dGhvcj48YXV0aG9yPkJhcnJvcywgRi4gQy48L2F1dGhvcj48L2F1dGhvcnM+PC9jb250cmli
dXRvcnM+PGF1dGgtYWRkcmVzcz5Qb3N0Z3JhZHV0ZSBQcm9ncmFtbWUgaW4gRXBpZGVtaW9sb2d5
LCBVbml2ZXJzaWRhZGUgRmVkZXJhbCBkZSBQZWxvdGFzLCBQZWxvdGFzLCBSaW8gR3JhbmRlIGRv
IFN1bCwgQnJhemlsLiBibGhvcnRhQGdtYWlsLmNvbS4mI3hEO1Bvc3RncmFkdXRlIFByb2dyYW1t
ZSBpbiBFcGlkZW1pb2xvZ3ksIFVuaXZlcnNpZGFkZSBGZWRlcmFsIGRlIFBlbG90YXMsIFBlbG90
YXMsIFJpbyBHcmFuZGUgZG8gU3VsLCBCcmF6aWwuJiN4RDtTZWNyZXRhcmlhdCBvZiBIZWFsdGgg
U3VydmVpbGxhbmNlLCBNaW5pc3RyeSBvZiBIZWFsdGgsIEJyYXNpbGlhLCBCcmF6aWwuJiN4RDtN
ZWRpY2FsIFJlc2VhcmNoIENvdW5jaWwgKE1SQykgRXBpZGVtaW9sb2d5IFVuaXQsIEluc3RpdHV0
ZSBvZiBNZXRhYm9saWMgU2NpZW5jZSwgVW5pdmVyc2l0eSBvZiBDYW1icmlkZ2UgU2Nob29sIG9m
IENsaW5pY2FsIE1lZGljaW5lLCBDYW1icmlkZ2UsIEVuZ2xhbmQuJiN4RDtVbml2ZXJzaWRhZGUg
Q2F0b2xpY2EgZGUgUGVsb3RhcywgUGVsb3RhcywgUmlvIEdyYW5kZSBkbyBTdWwsIEJyYXppbC48
L2F1dGgtYWRkcmVzcz48dGl0bGVzPjx0aXRsZT5CcmVhc3RmZWVkaW5nIG1vZGVyYXRlcyBGVE8g
cmVsYXRlZCBhZGlwb3NpdHk6IGEgYmlydGggY29ob3J0IHN0dWR5IHdpdGggMzAgeWVhcnMgb2Yg
Zm9sbG93LXVwPC90aXRsZT48c2Vjb25kYXJ5LXRpdGxlPlNjaSBSZXA8L3NlY29uZGFyeS10aXRs
ZT48L3RpdGxlcz48cGVyaW9kaWNhbD48ZnVsbC10aXRsZT5TY2kgUmVwPC9mdWxsLXRpdGxlPjwv
cGVyaW9kaWNhbD48cGFnZXM+MjUzMDwvcGFnZXM+PHZvbHVtZT44PC92b2x1bWU+PG51bWJlcj4x
PC9udW1iZXI+PGRhdGVzPjx5ZWFyPjIwMTg8L3llYXI+PHB1Yi1kYXRlcz48ZGF0ZT5GZWIgNzwv
ZGF0ZT48L3B1Yi1kYXRlcz48L2RhdGVzPjxpc2JuPjIwNDUtMjMyMiAoRWxlY3Ryb25pYykmI3hE
OzIwNDUtMjMyMiAoTGlua2luZyk8L2lzYm4+PGFjY2Vzc2lvbi1udW0+Mjk0MTYwOTg8L2FjY2Vz
c2lvbi1udW0+PHVybHM+PHJlbGF0ZWQtdXJscz48dXJsPmh0dHBzOi8vd3d3Lm5jYmkubmxtLm5p
aC5nb3YvcHVibWVkLzI5NDE2MDk4PC91cmw+PC9yZWxhdGVkLXVybHM+PC91cmxzPjxjdXN0b20y
PlBNQzU4MDMyMTA8L2N1c3RvbTI+PGVsZWN0cm9uaWMtcmVzb3VyY2UtbnVtPjEwLjEwMzgvczQx
NTk4LTAxOC0yMDkzOS00PC9lbGVjdHJvbmljLXJlc291cmNlLW51bT48L3JlY29yZD48L0NpdGU+
PENpdGU+PEF1dGhvcj5BYmFyaW48L0F1dGhvcj48WWVhcj4yMDEyPC9ZZWFyPjxSZWNOdW0+MTk1
PC9SZWNOdW0+PHJlY29yZD48cmVjLW51bWJlcj4xOTU8L3JlYy1udW1iZXI+PGZvcmVpZ24ta2V5
cz48a2V5IGFwcD0iRU4iIGRiLWlkPSJ0dnpzeHRzcjFzdDB3OGV2OXgxcHAyenZmejIyeHI5YXM1
dnYiIHRpbWVzdGFtcD0iMTUzNTU3Mzc4MyI+MTk1PC9rZXk+PC9mb3JlaWduLWtleXM+PHJlZi10
eXBlIG5hbWU9IkpvdXJuYWwgQXJ0aWNsZSI+MTc8L3JlZi10eXBlPjxjb250cmlidXRvcnM+PGF1
dGhvcnM+PGF1dGhvcj5BYmFyaW4sIFQuPC9hdXRob3I+PGF1dGhvcj5ZYW4gV3UsIFkuPC9hdXRo
b3I+PGF1dGhvcj5XYXJyaW5ndG9uLCBOLjwvYXV0aG9yPjxhdXRob3I+THllLCBTLjwvYXV0aG9y
PjxhdXRob3I+UGVubmVsbCwgQy48L2F1dGhvcj48YXV0aG9yPkJyaW9sbGFpcywgTC48L2F1dGhv
cj48L2F1dGhvcnM+PC9jb250cmlidXRvcnM+PGF1dGgtYWRkcmVzcz5TYW11ZWwgTHVuZW5mZWxk
IFJlc2VhcmNoIEluc3RpdHV0ZSwgTW91bnQgU2luYWkgSG9zcGl0YWwsIFRvcm9udG8sIE9udGFy
aW8sIENhbmFkYS48L2F1dGgtYWRkcmVzcz48dGl0bGVzPjx0aXRsZT5UaGUgaW1wYWN0IG9mIGJy
ZWFzdGZlZWRpbmcgb24gRlRPLXJlbGF0ZWQgQk1JIGdyb3d0aCB0cmFqZWN0b3JpZXM6IGFuIGFw
cGxpY2F0aW9uIHRvIHRoZSBSYWluZSBwcmVnbmFuY3kgY29ob3J0IHN0dWR5PC90aXRsZT48c2Vj
b25kYXJ5LXRpdGxlPkludCBKIEVwaWRlbWlvbDwvc2Vjb25kYXJ5LXRpdGxlPjwvdGl0bGVzPjxw
ZXJpb2RpY2FsPjxmdWxsLXRpdGxlPkludGVybmF0aW9uYWwgSm91cm5hbCBvZiBFcGlkZW1pb2xv
Z3k8L2Z1bGwtdGl0bGU+PGFiYnItMT5JbnQgSiBFcGlkZW1pb2w8L2FiYnItMT48L3BlcmlvZGlj
YWw+PHBhZ2VzPjE2NTAtNjA8L3BhZ2VzPjx2b2x1bWU+NDE8L3ZvbHVtZT48bnVtYmVyPjY8L251
bWJlcj48a2V5d29yZHM+PGtleXdvcmQ+QWRvbGVzY2VudDwva2V5d29yZD48a2V5d29yZD5BbGxl
bGVzPC9rZXl3b3JkPjxrZXl3b3JkPkFscGhhLUtldG9nbHV0YXJhdGUtRGVwZW5kZW50IERpb3h5
Z2VuYXNlIEZUTzwva2V5d29yZD48a2V5d29yZD4qQm9keSBNYXNzIEluZGV4PC9rZXl3b3JkPjxr
ZXl3b3JkPkJyZWFzdCBGZWVkaW5nLypzdGF0aXN0aWNzICZhbXA7IG51bWVyaWNhbCBkYXRhPC9r
ZXl3b3JkPjxrZXl3b3JkPkNoaWxkPC9rZXl3b3JkPjxrZXl3b3JkPipDaGlsZCBEZXZlbG9wbWVu
dDwva2V5d29yZD48a2V5d29yZD5DaGlsZCwgUHJlc2Nob29sPC9rZXl3b3JkPjxrZXl3b3JkPkNv
aG9ydCBTdHVkaWVzPC9rZXl3b3JkPjxrZXl3b3JkPkVkdWNhdGlvbmFsIFN0YXR1czwva2V5d29y
ZD48a2V5d29yZD5GZW1hbGU8L2tleXdvcmQ+PGtleXdvcmQ+R2VzdGF0aW9uYWwgQWdlPC9rZXl3
b3JkPjxrZXl3b3JkPkh1bWFuczwva2V5d29yZD48a2V5d29yZD5JbmZhbnQ8L2tleXdvcmQ+PGtl
eXdvcmQ+SW5mYW50LCBOZXdib3JuPC9rZXl3b3JkPjxrZXl3b3JkPk1hbGU8L2tleXdvcmQ+PGtl
eXdvcmQ+UG9seW1vcnBoaXNtLCBTaW5nbGUgTnVjbGVvdGlkZTwva2V5d29yZD48a2V5d29yZD5Q
cm90ZWlucy8qZ2VuZXRpY3M8L2tleXdvcmQ+PGtleXdvcmQ+U2V4IEZhY3RvcnM8L2tleXdvcmQ+
PGtleXdvcmQ+VGltZSBGYWN0b3JzPC9rZXl3b3JkPjxrZXl3b3JkPldlc3Rlcm4gQXVzdHJhbGlh
PC9rZXl3b3JkPjwva2V5d29yZHM+PGRhdGVzPjx5ZWFyPjIwMTI8L3llYXI+PHB1Yi1kYXRlcz48
ZGF0ZT5EZWM8L2RhdGU+PC9wdWItZGF0ZXM+PC9kYXRlcz48aXNibj4xNDY0LTM2ODUgKEVsZWN0
cm9uaWMpJiN4RDswMzAwLTU3NzEgKExpbmtpbmcpPC9pc2JuPjxhY2Nlc3Npb24tbnVtPjIzMTU0
MTkyPC9hY2Nlc3Npb24tbnVtPjx1cmxzPjxyZWxhdGVkLXVybHM+PHVybD5odHRwczovL3d3dy5u
Y2JpLm5sbS5uaWguZ292L3B1Ym1lZC8yMzE1NDE5MjwvdXJsPjwvcmVsYXRlZC11cmxzPjwvdXJs
cz48ZWxlY3Ryb25pYy1yZXNvdXJjZS1udW0+MTAuMTA5My9pamUvZHlzMTcxPC9lbGVjdHJvbmlj
LXJlc291cmNlLW51bT48L3JlY29yZD48L0NpdGU+PC9FbmROb3RlPgB=
</w:fldData>
        </w:fldChar>
      </w:r>
      <w:r w:rsidR="004935A2">
        <w:rPr>
          <w:rFonts w:asciiTheme="majorHAnsi" w:hAnsiTheme="majorHAnsi" w:cs="Calibri"/>
          <w:sz w:val="22"/>
          <w:szCs w:val="22"/>
        </w:rPr>
        <w:instrText xml:space="preserve"> ADDIN EN.CITE.DATA </w:instrText>
      </w:r>
      <w:r w:rsidR="004935A2">
        <w:rPr>
          <w:rFonts w:asciiTheme="majorHAnsi" w:hAnsiTheme="majorHAnsi" w:cs="Calibri"/>
          <w:sz w:val="22"/>
          <w:szCs w:val="22"/>
        </w:rPr>
      </w:r>
      <w:r w:rsidR="004935A2">
        <w:rPr>
          <w:rFonts w:asciiTheme="majorHAnsi" w:hAnsiTheme="majorHAnsi" w:cs="Calibri"/>
          <w:sz w:val="22"/>
          <w:szCs w:val="22"/>
        </w:rPr>
        <w:fldChar w:fldCharType="end"/>
      </w:r>
      <w:r w:rsidR="001373D3" w:rsidRPr="00517ED6">
        <w:rPr>
          <w:rFonts w:asciiTheme="majorHAnsi" w:hAnsiTheme="majorHAnsi" w:cs="Calibri"/>
          <w:sz w:val="22"/>
          <w:szCs w:val="22"/>
        </w:rPr>
      </w:r>
      <w:r w:rsidR="001373D3" w:rsidRPr="00517ED6">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41" w:tooltip="Horta, 2018 #194" w:history="1">
        <w:r w:rsidR="009C72D5">
          <w:rPr>
            <w:rFonts w:asciiTheme="majorHAnsi" w:hAnsiTheme="majorHAnsi" w:cs="Calibri"/>
            <w:noProof/>
            <w:sz w:val="22"/>
            <w:szCs w:val="22"/>
          </w:rPr>
          <w:t>41</w:t>
        </w:r>
      </w:hyperlink>
      <w:r w:rsidR="004935A2">
        <w:rPr>
          <w:rFonts w:asciiTheme="majorHAnsi" w:hAnsiTheme="majorHAnsi" w:cs="Calibri"/>
          <w:noProof/>
          <w:sz w:val="22"/>
          <w:szCs w:val="22"/>
        </w:rPr>
        <w:t xml:space="preserve">, </w:t>
      </w:r>
      <w:hyperlink w:anchor="_ENREF_42" w:tooltip="Abarin, 2012 #195" w:history="1">
        <w:r w:rsidR="009C72D5">
          <w:rPr>
            <w:rFonts w:asciiTheme="majorHAnsi" w:hAnsiTheme="majorHAnsi" w:cs="Calibri"/>
            <w:noProof/>
            <w:sz w:val="22"/>
            <w:szCs w:val="22"/>
          </w:rPr>
          <w:t>42</w:t>
        </w:r>
      </w:hyperlink>
      <w:r w:rsidR="004935A2">
        <w:rPr>
          <w:rFonts w:asciiTheme="majorHAnsi" w:hAnsiTheme="majorHAnsi" w:cs="Calibri"/>
          <w:noProof/>
          <w:sz w:val="22"/>
          <w:szCs w:val="22"/>
        </w:rPr>
        <w:t>]</w:t>
      </w:r>
      <w:r w:rsidR="001373D3" w:rsidRPr="00517ED6">
        <w:rPr>
          <w:rFonts w:asciiTheme="majorHAnsi" w:hAnsiTheme="majorHAnsi" w:cs="Calibri"/>
          <w:sz w:val="22"/>
          <w:szCs w:val="22"/>
        </w:rPr>
        <w:fldChar w:fldCharType="end"/>
      </w:r>
      <w:r w:rsidR="0070792C" w:rsidRPr="007957A7" w:rsidDel="0070792C">
        <w:rPr>
          <w:rFonts w:asciiTheme="majorHAnsi" w:hAnsiTheme="majorHAnsi" w:cs="Calibri"/>
          <w:sz w:val="22"/>
          <w:szCs w:val="22"/>
        </w:rPr>
        <w:t xml:space="preserve"> </w:t>
      </w:r>
      <w:r w:rsidR="0070792C" w:rsidRPr="007957A7">
        <w:rPr>
          <w:rFonts w:asciiTheme="majorHAnsi" w:hAnsiTheme="majorHAnsi" w:cs="Calibri"/>
          <w:sz w:val="22"/>
          <w:szCs w:val="22"/>
        </w:rPr>
        <w:t>and</w:t>
      </w:r>
      <w:r w:rsidR="00FC2F40" w:rsidRPr="007957A7">
        <w:rPr>
          <w:rFonts w:asciiTheme="majorHAnsi" w:hAnsiTheme="majorHAnsi" w:cs="Calibri"/>
          <w:sz w:val="22"/>
          <w:szCs w:val="22"/>
        </w:rPr>
        <w:t xml:space="preserve"> </w:t>
      </w:r>
      <w:r w:rsidR="00511EB6" w:rsidRPr="007957A7">
        <w:rPr>
          <w:rFonts w:asciiTheme="majorHAnsi" w:hAnsiTheme="majorHAnsi" w:cs="Calibri"/>
          <w:sz w:val="22"/>
          <w:szCs w:val="22"/>
        </w:rPr>
        <w:t xml:space="preserve">with </w:t>
      </w:r>
      <w:r w:rsidR="00FC2F40" w:rsidRPr="007957A7">
        <w:rPr>
          <w:rFonts w:asciiTheme="majorHAnsi" w:hAnsiTheme="majorHAnsi" w:cs="Calibri"/>
          <w:sz w:val="22"/>
          <w:szCs w:val="22"/>
        </w:rPr>
        <w:t>BMI growth trajector</w:t>
      </w:r>
      <w:r>
        <w:rPr>
          <w:rFonts w:asciiTheme="majorHAnsi" w:hAnsiTheme="majorHAnsi" w:cs="Calibri"/>
          <w:sz w:val="22"/>
          <w:szCs w:val="22"/>
        </w:rPr>
        <w:t>ies</w:t>
      </w:r>
      <w:r w:rsidR="00FC2F40" w:rsidRPr="00635B9B">
        <w:rPr>
          <w:rFonts w:asciiTheme="majorHAnsi" w:hAnsiTheme="majorHAnsi" w:cs="Calibri"/>
          <w:sz w:val="22"/>
          <w:szCs w:val="22"/>
        </w:rPr>
        <w:fldChar w:fldCharType="begin">
          <w:fldData xml:space="preserve">PEVuZE5vdGU+PENpdGU+PEF1dGhvcj5XdTwvQXV0aG9yPjxZZWFyPjIwMTc8L1llYXI+PFJlY051
bT4xMzk8L1JlY051bT48RGlzcGxheVRleHQ+WzMwXTwvRGlzcGxheVRleHQ+PHJlY29yZD48cmVj
LW51bWJlcj4xMzk8L3JlYy1udW1iZXI+PGZvcmVpZ24ta2V5cz48a2V5IGFwcD0iRU4iIGRiLWlk
PSJ0dnpzeHRzcjFzdDB3OGV2OXgxcHAyenZmejIyeHI5YXM1dnYiIHRpbWVzdGFtcD0iMTUzMjk0
NDM2MCI+MTM5PC9rZXk+PC9mb3JlaWduLWtleXM+PHJlZi10eXBlIG5hbWU9IkpvdXJuYWwgQXJ0
aWNsZSI+MTc8L3JlZi10eXBlPjxjb250cmlidXRvcnM+PGF1dGhvcnM+PGF1dGhvcj5XdSwgVi4g
WS48L2F1dGhvcj48YXV0aG9yPkx5ZSwgUy48L2F1dGhvcj48YXV0aG9yPkJyaW9sbGFpcywgTC48
L2F1dGhvcj48L2F1dGhvcnM+PC9jb250cmlidXRvcnM+PGF1dGgtYWRkcmVzcz5Vbml2IEhhd2Fp
aSBNYW5vYSwgT2ZmIFB1YmwgSGx0aCBTdHVkaWVzLCBIb25vbHVsdSwgSEkgVVNBJiN4RDtNdCBT
aW5haSBIb3NwLCBMdW5lbmZlbGQgVGFuZW5iYXVtIFJlcyBJbnN0LCA2MCBNdXJyYXkgU3QsUm9v
bSA1LTIzNywgVG9yb250bywgT04gTTVUIDNMOSwgQ2FuYWRhPC9hdXRoLWFkZHJlc3M+PHRpdGxl
cz48dGl0bGU+VGhlIHJvbGUgb2YgZWFybHkgbGlmZSBncm93dGggZGV2ZWxvcG1lbnQsIHRoZSBG
VE8gZ2VuZSBhbmQgZXhjbHVzaXZlIGJyZWFzdGZlZWRpbmcgb24gY2hpbGQgQk1JIHRyYWplY3Rv
cmllczwvdGl0bGU+PHNlY29uZGFyeS10aXRsZT5JbnRlcm5hdGlvbmFsIEpvdXJuYWwgb2YgRXBp
ZGVtaW9sb2d5PC9zZWNvbmRhcnktdGl0bGU+PGFsdC10aXRsZT5JbnQgSiBFcGlkZW1pb2w8L2Fs
dC10aXRsZT48L3RpdGxlcz48cGVyaW9kaWNhbD48ZnVsbC10aXRsZT5JbnRlcm5hdGlvbmFsIEpv
dXJuYWwgb2YgRXBpZGVtaW9sb2d5PC9mdWxsLXRpdGxlPjxhYmJyLTE+SW50IEogRXBpZGVtaW9s
PC9hYmJyLTE+PC9wZXJpb2RpY2FsPjxhbHQtcGVyaW9kaWNhbD48ZnVsbC10aXRsZT5JbnRlcm5h
dGlvbmFsIEpvdXJuYWwgb2YgRXBpZGVtaW9sb2d5PC9mdWxsLXRpdGxlPjxhYmJyLTE+SW50IEog
RXBpZGVtaW9sPC9hYmJyLTE+PC9hbHQtcGVyaW9kaWNhbD48cGFnZXM+MTUxMi0xNTIyPC9wYWdl
cz48dm9sdW1lPjQ2PC92b2x1bWU+PG51bWJlcj41PC9udW1iZXI+PGtleXdvcmRzPjxrZXl3b3Jk
PmJyZWFzdGZlZWRpbmc8L2tleXdvcmQ+PGtleXdvcmQ+ZnRvIGdlbmU8L2tleXdvcmQ+PGtleXdv
cmQ+Ym1pPC9rZXl3b3JkPjxrZXl3b3JkPm92ZXJ3ZWlnaHQ8L2tleXdvcmQ+PGtleXdvcmQ+ZWFy
bHkgY2hpbGQgZGV2ZWxvcG1lbnQ8L2tleXdvcmQ+PGtleXdvcmQ+YmlydGggY29ob3J0PC9rZXl3
b3JkPjxrZXl3b3JkPmJvZHktbWFzcyBpbmRleDwva2V5d29yZD48a2V5d29yZD5maW5uaXNoIGRp
YWJldGVzIHByZXZlbnRpb248L2tleXdvcmQ+PGtleXdvcmQ+c3R5bGUgaW50ZXJ2ZW50aW9uPC9r
ZXl3b3JkPjxrZXl3b3JkPmNvbW1vbiB2YXJpYW50PC9rZXl3b3JkPjxrZXl3b3JkPmFkdWx0IG9i
ZXNpdHk8L2tleXdvcmQ+PGtleXdvcmQ+ZW5lcmd5LWludGFrZTwva2V5d29yZD48a2V5d29yZD53
ZWlnaHQtZ2Fpbjwva2V5d29yZD48a2V5d29yZD5vdmVyd2VpZ2h0PC9rZXl3b3JkPjxrZXl3b3Jk
PmFzc29jaWF0aW9uPC9rZXl3b3JkPjxrZXl3b3JkPmNvaG9ydDwva2V5d29yZD48L2tleXdvcmRz
PjxkYXRlcz48eWVhcj4yMDE3PC95ZWFyPjxwdWItZGF0ZXM+PGRhdGU+T2N0PC9kYXRlPjwvcHVi
LWRhdGVzPjwvZGF0ZXM+PGlzYm4+MDMwMC01NzcxPC9pc2JuPjxhY2Nlc3Npb24tbnVtPldPUzow
MDA0MTQ1NjE2MDAwMzQ8L2FjY2Vzc2lvbi1udW0+PHVybHM+PHJlbGF0ZWQtdXJscz48dXJsPiZs
dDtHbyB0byBJU0kmZ3Q7Oi8vV09TOjAwMDQxNDU2MTYwMDAzNDwvdXJsPjwvcmVsYXRlZC11cmxz
PjwvdXJscz48ZWxlY3Ryb25pYy1yZXNvdXJjZS1udW0+MTAuMTA5My9pamUvZHl4MDgxPC9lbGVj
dHJvbmljLXJlc291cmNlLW51bT48bGFuZ3VhZ2U+RW5nbGlzaDwvbGFuZ3VhZ2U+PC9yZWNvcmQ+
PC9DaXRlPjwvRW5kTm90ZT4A
</w:fldData>
        </w:fldChar>
      </w:r>
      <w:r w:rsidR="004935A2">
        <w:rPr>
          <w:rFonts w:asciiTheme="majorHAnsi" w:hAnsiTheme="majorHAnsi" w:cs="Calibri"/>
          <w:sz w:val="22"/>
          <w:szCs w:val="22"/>
        </w:rPr>
        <w:instrText xml:space="preserve"> ADDIN EN.CITE </w:instrText>
      </w:r>
      <w:r w:rsidR="004935A2">
        <w:rPr>
          <w:rFonts w:asciiTheme="majorHAnsi" w:hAnsiTheme="majorHAnsi" w:cs="Calibri"/>
          <w:sz w:val="22"/>
          <w:szCs w:val="22"/>
        </w:rPr>
        <w:fldChar w:fldCharType="begin">
          <w:fldData xml:space="preserve">PEVuZE5vdGU+PENpdGU+PEF1dGhvcj5XdTwvQXV0aG9yPjxZZWFyPjIwMTc8L1llYXI+PFJlY051
bT4xMzk8L1JlY051bT48RGlzcGxheVRleHQ+WzMwXTwvRGlzcGxheVRleHQ+PHJlY29yZD48cmVj
LW51bWJlcj4xMzk8L3JlYy1udW1iZXI+PGZvcmVpZ24ta2V5cz48a2V5IGFwcD0iRU4iIGRiLWlk
PSJ0dnpzeHRzcjFzdDB3OGV2OXgxcHAyenZmejIyeHI5YXM1dnYiIHRpbWVzdGFtcD0iMTUzMjk0
NDM2MCI+MTM5PC9rZXk+PC9mb3JlaWduLWtleXM+PHJlZi10eXBlIG5hbWU9IkpvdXJuYWwgQXJ0
aWNsZSI+MTc8L3JlZi10eXBlPjxjb250cmlidXRvcnM+PGF1dGhvcnM+PGF1dGhvcj5XdSwgVi4g
WS48L2F1dGhvcj48YXV0aG9yPkx5ZSwgUy48L2F1dGhvcj48YXV0aG9yPkJyaW9sbGFpcywgTC48
L2F1dGhvcj48L2F1dGhvcnM+PC9jb250cmlidXRvcnM+PGF1dGgtYWRkcmVzcz5Vbml2IEhhd2Fp
aSBNYW5vYSwgT2ZmIFB1YmwgSGx0aCBTdHVkaWVzLCBIb25vbHVsdSwgSEkgVVNBJiN4RDtNdCBT
aW5haSBIb3NwLCBMdW5lbmZlbGQgVGFuZW5iYXVtIFJlcyBJbnN0LCA2MCBNdXJyYXkgU3QsUm9v
bSA1LTIzNywgVG9yb250bywgT04gTTVUIDNMOSwgQ2FuYWRhPC9hdXRoLWFkZHJlc3M+PHRpdGxl
cz48dGl0bGU+VGhlIHJvbGUgb2YgZWFybHkgbGlmZSBncm93dGggZGV2ZWxvcG1lbnQsIHRoZSBG
VE8gZ2VuZSBhbmQgZXhjbHVzaXZlIGJyZWFzdGZlZWRpbmcgb24gY2hpbGQgQk1JIHRyYWplY3Rv
cmllczwvdGl0bGU+PHNlY29uZGFyeS10aXRsZT5JbnRlcm5hdGlvbmFsIEpvdXJuYWwgb2YgRXBp
ZGVtaW9sb2d5PC9zZWNvbmRhcnktdGl0bGU+PGFsdC10aXRsZT5JbnQgSiBFcGlkZW1pb2w8L2Fs
dC10aXRsZT48L3RpdGxlcz48cGVyaW9kaWNhbD48ZnVsbC10aXRsZT5JbnRlcm5hdGlvbmFsIEpv
dXJuYWwgb2YgRXBpZGVtaW9sb2d5PC9mdWxsLXRpdGxlPjxhYmJyLTE+SW50IEogRXBpZGVtaW9s
PC9hYmJyLTE+PC9wZXJpb2RpY2FsPjxhbHQtcGVyaW9kaWNhbD48ZnVsbC10aXRsZT5JbnRlcm5h
dGlvbmFsIEpvdXJuYWwgb2YgRXBpZGVtaW9sb2d5PC9mdWxsLXRpdGxlPjxhYmJyLTE+SW50IEog
RXBpZGVtaW9sPC9hYmJyLTE+PC9hbHQtcGVyaW9kaWNhbD48cGFnZXM+MTUxMi0xNTIyPC9wYWdl
cz48dm9sdW1lPjQ2PC92b2x1bWU+PG51bWJlcj41PC9udW1iZXI+PGtleXdvcmRzPjxrZXl3b3Jk
PmJyZWFzdGZlZWRpbmc8L2tleXdvcmQ+PGtleXdvcmQ+ZnRvIGdlbmU8L2tleXdvcmQ+PGtleXdv
cmQ+Ym1pPC9rZXl3b3JkPjxrZXl3b3JkPm92ZXJ3ZWlnaHQ8L2tleXdvcmQ+PGtleXdvcmQ+ZWFy
bHkgY2hpbGQgZGV2ZWxvcG1lbnQ8L2tleXdvcmQ+PGtleXdvcmQ+YmlydGggY29ob3J0PC9rZXl3
b3JkPjxrZXl3b3JkPmJvZHktbWFzcyBpbmRleDwva2V5d29yZD48a2V5d29yZD5maW5uaXNoIGRp
YWJldGVzIHByZXZlbnRpb248L2tleXdvcmQ+PGtleXdvcmQ+c3R5bGUgaW50ZXJ2ZW50aW9uPC9r
ZXl3b3JkPjxrZXl3b3JkPmNvbW1vbiB2YXJpYW50PC9rZXl3b3JkPjxrZXl3b3JkPmFkdWx0IG9i
ZXNpdHk8L2tleXdvcmQ+PGtleXdvcmQ+ZW5lcmd5LWludGFrZTwva2V5d29yZD48a2V5d29yZD53
ZWlnaHQtZ2Fpbjwva2V5d29yZD48a2V5d29yZD5vdmVyd2VpZ2h0PC9rZXl3b3JkPjxrZXl3b3Jk
PmFzc29jaWF0aW9uPC9rZXl3b3JkPjxrZXl3b3JkPmNvaG9ydDwva2V5d29yZD48L2tleXdvcmRz
PjxkYXRlcz48eWVhcj4yMDE3PC95ZWFyPjxwdWItZGF0ZXM+PGRhdGU+T2N0PC9kYXRlPjwvcHVi
LWRhdGVzPjwvZGF0ZXM+PGlzYm4+MDMwMC01NzcxPC9pc2JuPjxhY2Nlc3Npb24tbnVtPldPUzow
MDA0MTQ1NjE2MDAwMzQ8L2FjY2Vzc2lvbi1udW0+PHVybHM+PHJlbGF0ZWQtdXJscz48dXJsPiZs
dDtHbyB0byBJU0kmZ3Q7Oi8vV09TOjAwMDQxNDU2MTYwMDAzNDwvdXJsPjwvcmVsYXRlZC11cmxz
PjwvdXJscz48ZWxlY3Ryb25pYy1yZXNvdXJjZS1udW0+MTAuMTA5My9pamUvZHl4MDgxPC9lbGVj
dHJvbmljLXJlc291cmNlLW51bT48bGFuZ3VhZ2U+RW5nbGlzaDwvbGFuZ3VhZ2U+PC9yZWNvcmQ+
PC9DaXRlPjwvRW5kTm90ZT4A
</w:fldData>
        </w:fldChar>
      </w:r>
      <w:r w:rsidR="004935A2">
        <w:rPr>
          <w:rFonts w:asciiTheme="majorHAnsi" w:hAnsiTheme="majorHAnsi" w:cs="Calibri"/>
          <w:sz w:val="22"/>
          <w:szCs w:val="22"/>
        </w:rPr>
        <w:instrText xml:space="preserve"> ADDIN EN.CITE.DATA </w:instrText>
      </w:r>
      <w:r w:rsidR="004935A2">
        <w:rPr>
          <w:rFonts w:asciiTheme="majorHAnsi" w:hAnsiTheme="majorHAnsi" w:cs="Calibri"/>
          <w:sz w:val="22"/>
          <w:szCs w:val="22"/>
        </w:rPr>
      </w:r>
      <w:r w:rsidR="004935A2">
        <w:rPr>
          <w:rFonts w:asciiTheme="majorHAnsi" w:hAnsiTheme="majorHAnsi" w:cs="Calibri"/>
          <w:sz w:val="22"/>
          <w:szCs w:val="22"/>
        </w:rPr>
        <w:fldChar w:fldCharType="end"/>
      </w:r>
      <w:r w:rsidR="00FC2F40" w:rsidRPr="00635B9B">
        <w:rPr>
          <w:rFonts w:asciiTheme="majorHAnsi" w:hAnsiTheme="majorHAnsi" w:cs="Calibri"/>
          <w:sz w:val="22"/>
          <w:szCs w:val="22"/>
        </w:rPr>
      </w:r>
      <w:r w:rsidR="00FC2F40" w:rsidRPr="00635B9B">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30" w:tooltip="Wu, 2017 #139" w:history="1">
        <w:r w:rsidR="009C72D5">
          <w:rPr>
            <w:rFonts w:asciiTheme="majorHAnsi" w:hAnsiTheme="majorHAnsi" w:cs="Calibri"/>
            <w:noProof/>
            <w:sz w:val="22"/>
            <w:szCs w:val="22"/>
          </w:rPr>
          <w:t>30</w:t>
        </w:r>
      </w:hyperlink>
      <w:r w:rsidR="004935A2">
        <w:rPr>
          <w:rFonts w:asciiTheme="majorHAnsi" w:hAnsiTheme="majorHAnsi" w:cs="Calibri"/>
          <w:noProof/>
          <w:sz w:val="22"/>
          <w:szCs w:val="22"/>
        </w:rPr>
        <w:t>]</w:t>
      </w:r>
      <w:r w:rsidR="00FC2F40" w:rsidRPr="00635B9B">
        <w:rPr>
          <w:rFonts w:asciiTheme="majorHAnsi" w:hAnsiTheme="majorHAnsi" w:cs="Calibri"/>
          <w:sz w:val="22"/>
          <w:szCs w:val="22"/>
        </w:rPr>
        <w:fldChar w:fldCharType="end"/>
      </w:r>
      <w:r w:rsidR="00FC2F40" w:rsidRPr="007957A7">
        <w:rPr>
          <w:rFonts w:asciiTheme="majorHAnsi" w:hAnsiTheme="majorHAnsi" w:cs="Calibri"/>
          <w:sz w:val="22"/>
          <w:szCs w:val="22"/>
        </w:rPr>
        <w:t>.</w:t>
      </w:r>
      <w:r w:rsidR="007F0D9C">
        <w:rPr>
          <w:rFonts w:asciiTheme="majorHAnsi" w:hAnsiTheme="majorHAnsi" w:cs="Calibri"/>
          <w:sz w:val="22"/>
          <w:szCs w:val="22"/>
        </w:rPr>
        <w:t xml:space="preserve"> Interestingly, </w:t>
      </w:r>
      <w:r w:rsidR="00FC2F40" w:rsidRPr="00635B9B">
        <w:rPr>
          <w:rFonts w:asciiTheme="majorHAnsi" w:hAnsiTheme="majorHAnsi" w:cs="Calibri"/>
          <w:i/>
          <w:sz w:val="22"/>
          <w:szCs w:val="22"/>
        </w:rPr>
        <w:t xml:space="preserve">FTO </w:t>
      </w:r>
      <w:r w:rsidR="00FC2F40" w:rsidRPr="00635B9B">
        <w:rPr>
          <w:rFonts w:asciiTheme="majorHAnsi" w:hAnsiTheme="majorHAnsi" w:cs="Calibri"/>
          <w:sz w:val="22"/>
          <w:szCs w:val="22"/>
        </w:rPr>
        <w:t>and</w:t>
      </w:r>
      <w:r w:rsidR="00FC2F40" w:rsidRPr="00635B9B">
        <w:rPr>
          <w:rFonts w:asciiTheme="majorHAnsi" w:hAnsiTheme="majorHAnsi" w:cs="Calibri"/>
          <w:i/>
          <w:sz w:val="22"/>
          <w:szCs w:val="22"/>
        </w:rPr>
        <w:t xml:space="preserve"> MC4R</w:t>
      </w:r>
      <w:r w:rsidR="00FC2F40" w:rsidRPr="00635B9B">
        <w:rPr>
          <w:rFonts w:asciiTheme="majorHAnsi" w:hAnsiTheme="majorHAnsi" w:cs="Calibri"/>
          <w:sz w:val="22"/>
          <w:szCs w:val="22"/>
        </w:rPr>
        <w:t xml:space="preserve"> </w:t>
      </w:r>
      <w:r w:rsidR="002A4B4E">
        <w:rPr>
          <w:rFonts w:asciiTheme="majorHAnsi" w:hAnsiTheme="majorHAnsi" w:cs="Calibri"/>
          <w:sz w:val="22"/>
          <w:szCs w:val="22"/>
        </w:rPr>
        <w:t>are</w:t>
      </w:r>
      <w:r w:rsidR="00FC2F40" w:rsidRPr="00635B9B">
        <w:rPr>
          <w:rFonts w:asciiTheme="majorHAnsi" w:hAnsiTheme="majorHAnsi" w:cs="Calibri"/>
          <w:sz w:val="22"/>
          <w:szCs w:val="22"/>
        </w:rPr>
        <w:t xml:space="preserve"> not associated with</w:t>
      </w:r>
      <w:r w:rsidR="002A4B4E">
        <w:rPr>
          <w:rFonts w:asciiTheme="majorHAnsi" w:hAnsiTheme="majorHAnsi" w:cs="Calibri"/>
          <w:sz w:val="22"/>
          <w:szCs w:val="22"/>
        </w:rPr>
        <w:t xml:space="preserve"> </w:t>
      </w:r>
      <w:r w:rsidR="002A4B4E">
        <w:rPr>
          <w:rFonts w:asciiTheme="majorHAnsi" w:hAnsiTheme="majorHAnsi" w:cs="Calibri"/>
          <w:sz w:val="22"/>
          <w:szCs w:val="22"/>
        </w:rPr>
        <w:lastRenderedPageBreak/>
        <w:t>infant</w:t>
      </w:r>
      <w:r w:rsidR="00FC2F40" w:rsidRPr="00635B9B">
        <w:rPr>
          <w:rFonts w:asciiTheme="majorHAnsi" w:hAnsiTheme="majorHAnsi" w:cs="Calibri"/>
          <w:sz w:val="22"/>
          <w:szCs w:val="22"/>
        </w:rPr>
        <w:t xml:space="preserve"> BMI </w:t>
      </w:r>
      <w:r w:rsidR="00FC2F40" w:rsidRPr="00635B9B">
        <w:rPr>
          <w:rFonts w:asciiTheme="majorHAnsi" w:hAnsiTheme="majorHAnsi" w:cs="Calibri"/>
          <w:sz w:val="22"/>
          <w:szCs w:val="22"/>
        </w:rPr>
        <w:fldChar w:fldCharType="begin">
          <w:fldData xml:space="preserve">PEVuZE5vdGU+PENpdGU+PEF1dGhvcj5Tb3ZpbzwvQXV0aG9yPjxZZWFyPjIwMTE8L1llYXI+PFJl
Y051bT45PC9SZWNOdW0+PERpc3BsYXlUZXh0PlsyOV08L0Rpc3BsYXlUZXh0PjxyZWNvcmQ+PHJl
Yy1udW1iZXI+OTwvcmVjLW51bWJlcj48Zm9yZWlnbi1rZXlzPjxrZXkgYXBwPSJFTiIgZGItaWQ9
InR2enN4dHNyMXN0MHc4ZXY5eDFwcDJ6dmZ6MjJ4cjlhczV2diIgdGltZXN0YW1wPSIxNTMyMzM5
NzYwIj45PC9rZXk+PC9mb3JlaWduLWtleXM+PHJlZi10eXBlIG5hbWU9IkpvdXJuYWwgQXJ0aWNs
ZSI+MTc8L3JlZi10eXBlPjxjb250cmlidXRvcnM+PGF1dGhvcnM+PGF1dGhvcj5Tb3ZpbywgVS48
L2F1dGhvcj48YXV0aG9yPk1vb2stS2FuYW1vcmksIEQuIE8uPC9hdXRob3I+PGF1dGhvcj5XYXJy
aW5ndG9uLCBOLiBNLjwvYXV0aG9yPjxhdXRob3I+TGF3cmVuY2UsIFIuPC9hdXRob3I+PGF1dGhv
cj5CcmlvbGxhaXMsIEwuPC9hdXRob3I+PGF1dGhvcj5QYWxtZXIsIEMuIE4uIEEuPC9hdXRob3I+
PGF1dGhvcj5DZWNpbCwgSi48L2F1dGhvcj48YXV0aG9yPlNhbmRsaW5nLCBKLiBLLjwvYXV0aG9y
PjxhdXRob3I+U3l2YW5lbiwgQS4gQy48L2F1dGhvcj48YXV0aG9yPkthYWtpbmVuLCBNLjwvYXV0
aG9yPjxhdXRob3I+QmVpbGluLCBMLiBKLjwvYXV0aG9yPjxhdXRob3I+TWlsbHdvb2QsIEkuIFku
PC9hdXRob3I+PGF1dGhvcj5CZW5uZXR0LCBBLiBKLjwvYXV0aG9yPjxhdXRob3I+TGFpdGluZW4s
IEouPC9hdXRob3I+PGF1dGhvcj5Qb3V0YSwgQS48L2F1dGhvcj48YXV0aG9yPk1vbGl0b3IsIEou
PC9hdXRob3I+PGF1dGhvcj5TbWl0aCwgRy4gRC48L2F1dGhvcj48YXV0aG9yPkJlbi1TaGxvbW8s
IFkuPC9hdXRob3I+PGF1dGhvcj5KYWRkb2UsIFYuIFcuIFYuPC9hdXRob3I+PGF1dGhvcj5QYWxt
ZXIsIEwuIEouPC9hdXRob3I+PGF1dGhvcj5QZW5uZWxsLCBDLiBFLjwvYXV0aG9yPjxhdXRob3I+
Q29sZSwgVC4gSi48L2F1dGhvcj48YXV0aG9yPk1jQ2FydGh5LCBNLiBJLjwvYXV0aG9yPjxhdXRo
b3I+SmFydmVsaW4sIE0uIFIuPC9hdXRob3I+PGF1dGhvcj5UaW1wc29uLCBOLiBKLjwvYXV0aG9y
PjxhdXRob3I+RWFybHkgR3Jvd3RoIEdlbmV0aWNzIENvbnNvcnRpdW08L2F1dGhvcj48L2F1dGhv
cnM+PC9jb250cmlidXRvcnM+PGF1dGgtYWRkcmVzcz5Vbml2IExvbmRvbiBJbXBlcmlhbCBDb2xs
IFNjaSBUZWNobm9sICZhbXA7IE1lZCwgRGVwdCBFcGlkZW1pb2wgJmFtcDsgQmlvc3RhdCwgTG9u
ZG9uLCBFbmdsYW5kJiN4RDtMb25kb24gU2NoIEh5ZyAmYW1wOyBUcm9wIE1lZCwgTG9uZG9uIFdD
MSwgRW5nbGFuZCYjeEQ7RXJhc211cyBNQywgRGVwdCBQZWRpYXQsIFJvdHRlcmRhbSwgTmV0aGVy
bGFuZHMmI3hEO0VyYXNtdXMgTUMsIERlcHQgRXBpZGVtaW9sLCBSb3R0ZXJkYW0sIE5ldGhlcmxh
bmRzJiN4RDtFcmFzbXVzIE1DLCBHZW5lcmF0IFIgU3R1ZHksIFJvdHRlcmRhbSwgTmV0aGVybGFu
ZHMmI3hEO1VuaXYgV2VzdGVybiBBdXN0cmFsaWEsIFNjaCBXb21lbnMgJmFtcDsgSW5mYW50cyBI
bHRoLCBQZXJ0aCwgV0EgNjAwOSwgQXVzdHJhbGlhJiN4RDtVbml2IFdlc3Rlcm4gQXVzdHJhbGlh
LCBDdHIgR2VuZXQgRXBpZGVtaW9sICZhbXA7IEJpb3N0YXQsIFBlcnRoLCBXQSA2MDA5LCBBdXN0
cmFsaWEmI3hEO1VuaXYgVG9yb250bywgTXQgU2luYWkgSG9zcCwgU2FtdWVsIEx1bmVuZmVsZCBS
ZXMgSW5zdCwgVG9yb250bywgT04gTTVHIDFYNSwgQ2FuYWRhJiN4RDtVbml2IER1bmRlZSwgTmlu
ZXdlbGxzIEhvc3AgJmFtcDsgTWVkIFNjaCwgQmlvbWVkIFJlcyBJbnN0LCBEdW5kZWUgREQxIDlT
WSwgU2NvdGxhbmQmI3hEO1VuaXYgU3QgQW5kcmV3cywgQnV0ZSBNZWQgU2NoLCBTdCBBbmRyZXdz
LCBGaWZlLCBTY290bGFuZCYjeEQ7VXBwc2FsYSBVbml2LCBEZXB0IE1lZCBTY2ksIFVwcHNhbGEs
IFN3ZWRlbiYjeEQ7VW5pdiBPdWx1LCBJbnN0IEhsdGggU2NpLCBPdWx1LCBGaW5sYW5kJiN4RDtV
bml2IE91bHUsIEJpb2N0ciBPdWx1LCBPdWx1LCBGaW5sYW5kJiN4RDtVbml2IFdlc3Rlcm4gQXVz
dHJhbGlhLCBTY2ggTWVkICZhbXA7IFBoYXJtYWNvbCwgUGVydGgsIFdBIDYwMDksIEF1c3RyYWxp
YSYjeEQ7VW5pdiBPeGZvcmQsIENsaW4gVHJpYWwgU2VydiBVbml0LCBPeGZvcmQsIEVuZ2xhbmQm
I3hEO1VuaXYgT3hmb3JkLCBFcGlkZW1pb2wgU3R1ZGllcyBVbml0LCBPeGZvcmQsIEVuZ2xhbmQm
I3hEO1VuaXYgT3hmb3JkLCBPeGZvcmQgQ3RyIERpYWJldCBFbmRvY3Jpbm9sICZhbXA7IE1ldGFi
LCBPeGZvcmQsIEVuZ2xhbmQmI3hEO0Zpbm5pc2ggSW5zdCBPY2N1cGF0IEhsdGgsIE91bHUsIEZp
bmxhbmQmI3hEO05hdGwgSW5zdCBIbHRoICZhbXA7IFdlbGYsIERlcHQgTGlmZWNvdXJzZSAmYW1w
OyBTZXJ2LCBPdWx1LCBGaW5sYW5kJiN4RDtVbml2IEJyaXN0b2wsIE1SQywgQ3RyIENhdXNhbCBB
bmFsIFRyYW5zbGF0IEVwaWRlbWlvbCwgQnJpc3RvbCwgQXZvbiwgRW5nbGFuZCYjeEQ7VW5pdiBC
cmlzdG9sLCBEZXB0IFNvY2lhbCBNZWQsIEJyaXN0b2wsIEF2b24sIEVuZ2xhbmQmI3hEO09udGFy
aW8gSW5zdCBDYW5jIFJlcywgVG9yb250bywgT04sIENhbmFkYSYjeEQ7VUNMIEluc3QgQ2hpbGQg
SGx0aCwgTVJDLCBDdHIgRXBpZGVtaW9sIENoaWxkIEhsdGgsIExvbmRvbiwgRW5nbGFuZCYjeEQ7
VW5pdiBPeGZvcmQsIFdlbGxjb21lIFRydXN0IEN0ciBIdW1hbiBHZW5ldCwgT3hmb3JkLCBFbmds
YW5kJiN4RDtDaHVyY2hpbGwgSG9zcCwgT3hmb3JkIE5JSFIgQmlvbWVkIFJlcyBDdHIsIE94Zm9y
ZCBPWDMgN0xKLCBFbmdsYW5kPC9hdXRoLWFkZHJlc3M+PHRpdGxlcz48dGl0bGU+QXNzb2NpYXRp
b24gYmV0d2VlbiBDb21tb24gVmFyaWF0aW9uIGF0IHRoZSBGVE8gTG9jdXMgYW5kIENoYW5nZXMg
aW4gQm9keSBNYXNzIEluZGV4IGZyb20gSW5mYW5jeSB0byBMYXRlIENoaWxkaG9vZDogVGhlIENv
bXBsZXggTmF0dXJlIG9mIEdlbmV0aWMgQXNzb2NpYXRpb24gdGhyb3VnaCBHcm93dGggYW5kIERl
dmVsb3BtZW50PC90aXRsZT48c2Vjb25kYXJ5LXRpdGxlPlBsb3MgR2VuZXRpY3M8L3NlY29uZGFy
eS10aXRsZT48YWx0LXRpdGxlPlBsb3MgR2VuZXQ8L2FsdC10aXRsZT48L3RpdGxlcz48cGVyaW9k
aWNhbD48ZnVsbC10aXRsZT5QbG9zIEdlbmV0aWNzPC9mdWxsLXRpdGxlPjxhYmJyLTE+UGxvcyBH
ZW5ldDwvYWJici0xPjwvcGVyaW9kaWNhbD48YWx0LXBlcmlvZGljYWw+PGZ1bGwtdGl0bGU+UGxv
cyBHZW5ldGljczwvZnVsbC10aXRsZT48YWJici0xPlBsb3MgR2VuZXQ8L2FiYnItMT48L2FsdC1w
ZXJpb2RpY2FsPjx2b2x1bWU+Nzwvdm9sdW1lPjxudW1iZXI+MjwvbnVtYmVyPjxrZXl3b3Jkcz48
a2V5d29yZD5mYXQgbWFzczwva2V5d29yZD48a2V5d29yZD5hZHVsdCBvYmVzaXR5PC9rZXl3b3Jk
PjxrZXl3b3JkPmVuZXJneS1pbnRha2U8L2tleXdvcmQ+PGtleXdvcmQ+YmlydGggY29ob3J0PC9r
ZXl3b3JkPjxrZXl3b3JkPnJpc2stZmFjdG9yczwva2V5d29yZD48a2V5d29yZD5mb29kLWludGFr
ZTwva2V5d29yZD48a2V5d29yZD5hZGlwb3NpdHk8L2tleXdvcmQ+PGtleXdvcmQ+Y2hpbGRyZW48
L2tleXdvcmQ+PGtleXdvcmQ+YWdlPC9rZXl3b3JkPjxrZXl3b3JkPndlaWdodDwva2V5d29yZD48
L2tleXdvcmRzPjxkYXRlcz48eWVhcj4yMDExPC95ZWFyPjxwdWItZGF0ZXM+PGRhdGU+RmViPC9k
YXRlPjwvcHViLWRhdGVzPjwvZGF0ZXM+PGlzYm4+MTU1My03MzkwPC9pc2JuPjxhY2Nlc3Npb24t
bnVtPldPUzowMDAyODc2OTczMDAwMjI8L2FjY2Vzc2lvbi1udW0+PHVybHM+PHJlbGF0ZWQtdXJs
cz48dXJsPiZsdDtHbyB0byBJU0kmZ3Q7Oi8vV09TOjAwMDI4NzY5NzMwMDAyMjwvdXJsPjx1cmw+
aHR0cDovL2pvdXJuYWxzLnBsb3Mub3JnL3Bsb3NnZW5ldGljcy9hcnRpY2xlL2ZpbGU/aWQ9MTAu
MTM3MS9qb3VybmFsLnBnZW4uMTAwMTMwNyZhbXA7dHlwZT1wcmludGFibGU8L3VybD48L3JlbGF0
ZWQtdXJscz48L3VybHM+PGVsZWN0cm9uaWMtcmVzb3VyY2UtbnVtPkFSVE4gZTEwMDEzMDcmI3hE
OzEwLjEzNzEvam91cm5hbC5wZ2VuLjEwMDEzMDc8L2VsZWN0cm9uaWMtcmVzb3VyY2UtbnVtPjxs
YW5ndWFnZT5FbmdsaXNoPC9sYW5ndWFnZT48L3JlY29yZD48L0NpdGU+PC9FbmROb3RlPn==
</w:fldData>
        </w:fldChar>
      </w:r>
      <w:r w:rsidR="004935A2">
        <w:rPr>
          <w:rFonts w:asciiTheme="majorHAnsi" w:hAnsiTheme="majorHAnsi" w:cs="Calibri"/>
          <w:sz w:val="22"/>
          <w:szCs w:val="22"/>
        </w:rPr>
        <w:instrText xml:space="preserve"> ADDIN EN.CITE </w:instrText>
      </w:r>
      <w:r w:rsidR="004935A2">
        <w:rPr>
          <w:rFonts w:asciiTheme="majorHAnsi" w:hAnsiTheme="majorHAnsi" w:cs="Calibri"/>
          <w:sz w:val="22"/>
          <w:szCs w:val="22"/>
        </w:rPr>
        <w:fldChar w:fldCharType="begin">
          <w:fldData xml:space="preserve">PEVuZE5vdGU+PENpdGU+PEF1dGhvcj5Tb3ZpbzwvQXV0aG9yPjxZZWFyPjIwMTE8L1llYXI+PFJl
Y051bT45PC9SZWNOdW0+PERpc3BsYXlUZXh0PlsyOV08L0Rpc3BsYXlUZXh0PjxyZWNvcmQ+PHJl
Yy1udW1iZXI+OTwvcmVjLW51bWJlcj48Zm9yZWlnbi1rZXlzPjxrZXkgYXBwPSJFTiIgZGItaWQ9
InR2enN4dHNyMXN0MHc4ZXY5eDFwcDJ6dmZ6MjJ4cjlhczV2diIgdGltZXN0YW1wPSIxNTMyMzM5
NzYwIj45PC9rZXk+PC9mb3JlaWduLWtleXM+PHJlZi10eXBlIG5hbWU9IkpvdXJuYWwgQXJ0aWNs
ZSI+MTc8L3JlZi10eXBlPjxjb250cmlidXRvcnM+PGF1dGhvcnM+PGF1dGhvcj5Tb3ZpbywgVS48
L2F1dGhvcj48YXV0aG9yPk1vb2stS2FuYW1vcmksIEQuIE8uPC9hdXRob3I+PGF1dGhvcj5XYXJy
aW5ndG9uLCBOLiBNLjwvYXV0aG9yPjxhdXRob3I+TGF3cmVuY2UsIFIuPC9hdXRob3I+PGF1dGhv
cj5CcmlvbGxhaXMsIEwuPC9hdXRob3I+PGF1dGhvcj5QYWxtZXIsIEMuIE4uIEEuPC9hdXRob3I+
PGF1dGhvcj5DZWNpbCwgSi48L2F1dGhvcj48YXV0aG9yPlNhbmRsaW5nLCBKLiBLLjwvYXV0aG9y
PjxhdXRob3I+U3l2YW5lbiwgQS4gQy48L2F1dGhvcj48YXV0aG9yPkthYWtpbmVuLCBNLjwvYXV0
aG9yPjxhdXRob3I+QmVpbGluLCBMLiBKLjwvYXV0aG9yPjxhdXRob3I+TWlsbHdvb2QsIEkuIFku
PC9hdXRob3I+PGF1dGhvcj5CZW5uZXR0LCBBLiBKLjwvYXV0aG9yPjxhdXRob3I+TGFpdGluZW4s
IEouPC9hdXRob3I+PGF1dGhvcj5Qb3V0YSwgQS48L2F1dGhvcj48YXV0aG9yPk1vbGl0b3IsIEou
PC9hdXRob3I+PGF1dGhvcj5TbWl0aCwgRy4gRC48L2F1dGhvcj48YXV0aG9yPkJlbi1TaGxvbW8s
IFkuPC9hdXRob3I+PGF1dGhvcj5KYWRkb2UsIFYuIFcuIFYuPC9hdXRob3I+PGF1dGhvcj5QYWxt
ZXIsIEwuIEouPC9hdXRob3I+PGF1dGhvcj5QZW5uZWxsLCBDLiBFLjwvYXV0aG9yPjxhdXRob3I+
Q29sZSwgVC4gSi48L2F1dGhvcj48YXV0aG9yPk1jQ2FydGh5LCBNLiBJLjwvYXV0aG9yPjxhdXRo
b3I+SmFydmVsaW4sIE0uIFIuPC9hdXRob3I+PGF1dGhvcj5UaW1wc29uLCBOLiBKLjwvYXV0aG9y
PjxhdXRob3I+RWFybHkgR3Jvd3RoIEdlbmV0aWNzIENvbnNvcnRpdW08L2F1dGhvcj48L2F1dGhv
cnM+PC9jb250cmlidXRvcnM+PGF1dGgtYWRkcmVzcz5Vbml2IExvbmRvbiBJbXBlcmlhbCBDb2xs
IFNjaSBUZWNobm9sICZhbXA7IE1lZCwgRGVwdCBFcGlkZW1pb2wgJmFtcDsgQmlvc3RhdCwgTG9u
ZG9uLCBFbmdsYW5kJiN4RDtMb25kb24gU2NoIEh5ZyAmYW1wOyBUcm9wIE1lZCwgTG9uZG9uIFdD
MSwgRW5nbGFuZCYjeEQ7RXJhc211cyBNQywgRGVwdCBQZWRpYXQsIFJvdHRlcmRhbSwgTmV0aGVy
bGFuZHMmI3hEO0VyYXNtdXMgTUMsIERlcHQgRXBpZGVtaW9sLCBSb3R0ZXJkYW0sIE5ldGhlcmxh
bmRzJiN4RDtFcmFzbXVzIE1DLCBHZW5lcmF0IFIgU3R1ZHksIFJvdHRlcmRhbSwgTmV0aGVybGFu
ZHMmI3hEO1VuaXYgV2VzdGVybiBBdXN0cmFsaWEsIFNjaCBXb21lbnMgJmFtcDsgSW5mYW50cyBI
bHRoLCBQZXJ0aCwgV0EgNjAwOSwgQXVzdHJhbGlhJiN4RDtVbml2IFdlc3Rlcm4gQXVzdHJhbGlh
LCBDdHIgR2VuZXQgRXBpZGVtaW9sICZhbXA7IEJpb3N0YXQsIFBlcnRoLCBXQSA2MDA5LCBBdXN0
cmFsaWEmI3hEO1VuaXYgVG9yb250bywgTXQgU2luYWkgSG9zcCwgU2FtdWVsIEx1bmVuZmVsZCBS
ZXMgSW5zdCwgVG9yb250bywgT04gTTVHIDFYNSwgQ2FuYWRhJiN4RDtVbml2IER1bmRlZSwgTmlu
ZXdlbGxzIEhvc3AgJmFtcDsgTWVkIFNjaCwgQmlvbWVkIFJlcyBJbnN0LCBEdW5kZWUgREQxIDlT
WSwgU2NvdGxhbmQmI3hEO1VuaXYgU3QgQW5kcmV3cywgQnV0ZSBNZWQgU2NoLCBTdCBBbmRyZXdz
LCBGaWZlLCBTY290bGFuZCYjeEQ7VXBwc2FsYSBVbml2LCBEZXB0IE1lZCBTY2ksIFVwcHNhbGEs
IFN3ZWRlbiYjeEQ7VW5pdiBPdWx1LCBJbnN0IEhsdGggU2NpLCBPdWx1LCBGaW5sYW5kJiN4RDtV
bml2IE91bHUsIEJpb2N0ciBPdWx1LCBPdWx1LCBGaW5sYW5kJiN4RDtVbml2IFdlc3Rlcm4gQXVz
dHJhbGlhLCBTY2ggTWVkICZhbXA7IFBoYXJtYWNvbCwgUGVydGgsIFdBIDYwMDksIEF1c3RyYWxp
YSYjeEQ7VW5pdiBPeGZvcmQsIENsaW4gVHJpYWwgU2VydiBVbml0LCBPeGZvcmQsIEVuZ2xhbmQm
I3hEO1VuaXYgT3hmb3JkLCBFcGlkZW1pb2wgU3R1ZGllcyBVbml0LCBPeGZvcmQsIEVuZ2xhbmQm
I3hEO1VuaXYgT3hmb3JkLCBPeGZvcmQgQ3RyIERpYWJldCBFbmRvY3Jpbm9sICZhbXA7IE1ldGFi
LCBPeGZvcmQsIEVuZ2xhbmQmI3hEO0Zpbm5pc2ggSW5zdCBPY2N1cGF0IEhsdGgsIE91bHUsIEZp
bmxhbmQmI3hEO05hdGwgSW5zdCBIbHRoICZhbXA7IFdlbGYsIERlcHQgTGlmZWNvdXJzZSAmYW1w
OyBTZXJ2LCBPdWx1LCBGaW5sYW5kJiN4RDtVbml2IEJyaXN0b2wsIE1SQywgQ3RyIENhdXNhbCBB
bmFsIFRyYW5zbGF0IEVwaWRlbWlvbCwgQnJpc3RvbCwgQXZvbiwgRW5nbGFuZCYjeEQ7VW5pdiBC
cmlzdG9sLCBEZXB0IFNvY2lhbCBNZWQsIEJyaXN0b2wsIEF2b24sIEVuZ2xhbmQmI3hEO09udGFy
aW8gSW5zdCBDYW5jIFJlcywgVG9yb250bywgT04sIENhbmFkYSYjeEQ7VUNMIEluc3QgQ2hpbGQg
SGx0aCwgTVJDLCBDdHIgRXBpZGVtaW9sIENoaWxkIEhsdGgsIExvbmRvbiwgRW5nbGFuZCYjeEQ7
VW5pdiBPeGZvcmQsIFdlbGxjb21lIFRydXN0IEN0ciBIdW1hbiBHZW5ldCwgT3hmb3JkLCBFbmds
YW5kJiN4RDtDaHVyY2hpbGwgSG9zcCwgT3hmb3JkIE5JSFIgQmlvbWVkIFJlcyBDdHIsIE94Zm9y
ZCBPWDMgN0xKLCBFbmdsYW5kPC9hdXRoLWFkZHJlc3M+PHRpdGxlcz48dGl0bGU+QXNzb2NpYXRp
b24gYmV0d2VlbiBDb21tb24gVmFyaWF0aW9uIGF0IHRoZSBGVE8gTG9jdXMgYW5kIENoYW5nZXMg
aW4gQm9keSBNYXNzIEluZGV4IGZyb20gSW5mYW5jeSB0byBMYXRlIENoaWxkaG9vZDogVGhlIENv
bXBsZXggTmF0dXJlIG9mIEdlbmV0aWMgQXNzb2NpYXRpb24gdGhyb3VnaCBHcm93dGggYW5kIERl
dmVsb3BtZW50PC90aXRsZT48c2Vjb25kYXJ5LXRpdGxlPlBsb3MgR2VuZXRpY3M8L3NlY29uZGFy
eS10aXRsZT48YWx0LXRpdGxlPlBsb3MgR2VuZXQ8L2FsdC10aXRsZT48L3RpdGxlcz48cGVyaW9k
aWNhbD48ZnVsbC10aXRsZT5QbG9zIEdlbmV0aWNzPC9mdWxsLXRpdGxlPjxhYmJyLTE+UGxvcyBH
ZW5ldDwvYWJici0xPjwvcGVyaW9kaWNhbD48YWx0LXBlcmlvZGljYWw+PGZ1bGwtdGl0bGU+UGxv
cyBHZW5ldGljczwvZnVsbC10aXRsZT48YWJici0xPlBsb3MgR2VuZXQ8L2FiYnItMT48L2FsdC1w
ZXJpb2RpY2FsPjx2b2x1bWU+Nzwvdm9sdW1lPjxudW1iZXI+MjwvbnVtYmVyPjxrZXl3b3Jkcz48
a2V5d29yZD5mYXQgbWFzczwva2V5d29yZD48a2V5d29yZD5hZHVsdCBvYmVzaXR5PC9rZXl3b3Jk
PjxrZXl3b3JkPmVuZXJneS1pbnRha2U8L2tleXdvcmQ+PGtleXdvcmQ+YmlydGggY29ob3J0PC9r
ZXl3b3JkPjxrZXl3b3JkPnJpc2stZmFjdG9yczwva2V5d29yZD48a2V5d29yZD5mb29kLWludGFr
ZTwva2V5d29yZD48a2V5d29yZD5hZGlwb3NpdHk8L2tleXdvcmQ+PGtleXdvcmQ+Y2hpbGRyZW48
L2tleXdvcmQ+PGtleXdvcmQ+YWdlPC9rZXl3b3JkPjxrZXl3b3JkPndlaWdodDwva2V5d29yZD48
L2tleXdvcmRzPjxkYXRlcz48eWVhcj4yMDExPC95ZWFyPjxwdWItZGF0ZXM+PGRhdGU+RmViPC9k
YXRlPjwvcHViLWRhdGVzPjwvZGF0ZXM+PGlzYm4+MTU1My03MzkwPC9pc2JuPjxhY2Nlc3Npb24t
bnVtPldPUzowMDAyODc2OTczMDAwMjI8L2FjY2Vzc2lvbi1udW0+PHVybHM+PHJlbGF0ZWQtdXJs
cz48dXJsPiZsdDtHbyB0byBJU0kmZ3Q7Oi8vV09TOjAwMDI4NzY5NzMwMDAyMjwvdXJsPjx1cmw+
aHR0cDovL2pvdXJuYWxzLnBsb3Mub3JnL3Bsb3NnZW5ldGljcy9hcnRpY2xlL2ZpbGU/aWQ9MTAu
MTM3MS9qb3VybmFsLnBnZW4uMTAwMTMwNyZhbXA7dHlwZT1wcmludGFibGU8L3VybD48L3JlbGF0
ZWQtdXJscz48L3VybHM+PGVsZWN0cm9uaWMtcmVzb3VyY2UtbnVtPkFSVE4gZTEwMDEzMDcmI3hE
OzEwLjEzNzEvam91cm5hbC5wZ2VuLjEwMDEzMDc8L2VsZWN0cm9uaWMtcmVzb3VyY2UtbnVtPjxs
YW5ndWFnZT5FbmdsaXNoPC9sYW5ndWFnZT48L3JlY29yZD48L0NpdGU+PC9FbmROb3RlPn==
</w:fldData>
        </w:fldChar>
      </w:r>
      <w:r w:rsidR="004935A2">
        <w:rPr>
          <w:rFonts w:asciiTheme="majorHAnsi" w:hAnsiTheme="majorHAnsi" w:cs="Calibri"/>
          <w:sz w:val="22"/>
          <w:szCs w:val="22"/>
        </w:rPr>
        <w:instrText xml:space="preserve"> ADDIN EN.CITE.DATA </w:instrText>
      </w:r>
      <w:r w:rsidR="004935A2">
        <w:rPr>
          <w:rFonts w:asciiTheme="majorHAnsi" w:hAnsiTheme="majorHAnsi" w:cs="Calibri"/>
          <w:sz w:val="22"/>
          <w:szCs w:val="22"/>
        </w:rPr>
      </w:r>
      <w:r w:rsidR="004935A2">
        <w:rPr>
          <w:rFonts w:asciiTheme="majorHAnsi" w:hAnsiTheme="majorHAnsi" w:cs="Calibri"/>
          <w:sz w:val="22"/>
          <w:szCs w:val="22"/>
        </w:rPr>
        <w:fldChar w:fldCharType="end"/>
      </w:r>
      <w:r w:rsidR="00FC2F40" w:rsidRPr="00635B9B">
        <w:rPr>
          <w:rFonts w:asciiTheme="majorHAnsi" w:hAnsiTheme="majorHAnsi" w:cs="Calibri"/>
          <w:sz w:val="22"/>
          <w:szCs w:val="22"/>
        </w:rPr>
      </w:r>
      <w:r w:rsidR="00FC2F40" w:rsidRPr="00635B9B">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29" w:tooltip="Sovio, 2011 #9" w:history="1">
        <w:r w:rsidR="009C72D5">
          <w:rPr>
            <w:rFonts w:asciiTheme="majorHAnsi" w:hAnsiTheme="majorHAnsi" w:cs="Calibri"/>
            <w:noProof/>
            <w:sz w:val="22"/>
            <w:szCs w:val="22"/>
          </w:rPr>
          <w:t>29</w:t>
        </w:r>
      </w:hyperlink>
      <w:r w:rsidR="004935A2">
        <w:rPr>
          <w:rFonts w:asciiTheme="majorHAnsi" w:hAnsiTheme="majorHAnsi" w:cs="Calibri"/>
          <w:noProof/>
          <w:sz w:val="22"/>
          <w:szCs w:val="22"/>
        </w:rPr>
        <w:t>]</w:t>
      </w:r>
      <w:r w:rsidR="00FC2F40" w:rsidRPr="00635B9B">
        <w:rPr>
          <w:rFonts w:asciiTheme="majorHAnsi" w:hAnsiTheme="majorHAnsi" w:cs="Calibri"/>
          <w:sz w:val="22"/>
          <w:szCs w:val="22"/>
        </w:rPr>
        <w:fldChar w:fldCharType="end"/>
      </w:r>
      <w:r w:rsidR="002A4B4E">
        <w:rPr>
          <w:rFonts w:asciiTheme="majorHAnsi" w:hAnsiTheme="majorHAnsi" w:cs="Calibri"/>
          <w:sz w:val="22"/>
          <w:szCs w:val="22"/>
        </w:rPr>
        <w:t>, but</w:t>
      </w:r>
      <w:r w:rsidR="00FC2F40" w:rsidRPr="007957A7">
        <w:rPr>
          <w:rFonts w:asciiTheme="majorHAnsi" w:hAnsiTheme="majorHAnsi" w:cs="Calibri"/>
          <w:sz w:val="22"/>
          <w:szCs w:val="22"/>
        </w:rPr>
        <w:t xml:space="preserve"> </w:t>
      </w:r>
      <w:r w:rsidR="002A4B4E" w:rsidRPr="00635B9B">
        <w:rPr>
          <w:rFonts w:asciiTheme="majorHAnsi" w:hAnsiTheme="majorHAnsi" w:cs="Calibri"/>
          <w:i/>
          <w:sz w:val="22"/>
          <w:szCs w:val="22"/>
        </w:rPr>
        <w:t>FTO</w:t>
      </w:r>
      <w:r w:rsidR="00DF3AC8">
        <w:rPr>
          <w:rFonts w:asciiTheme="majorHAnsi" w:hAnsiTheme="majorHAnsi" w:cs="Calibri"/>
          <w:i/>
          <w:sz w:val="22"/>
          <w:szCs w:val="22"/>
        </w:rPr>
        <w:t>’s</w:t>
      </w:r>
      <w:r w:rsidR="006E5A88" w:rsidRPr="007957A7">
        <w:rPr>
          <w:rFonts w:asciiTheme="majorHAnsi" w:hAnsiTheme="majorHAnsi" w:cs="Calibri"/>
          <w:sz w:val="22"/>
          <w:szCs w:val="22"/>
        </w:rPr>
        <w:t xml:space="preserve"> </w:t>
      </w:r>
      <w:r w:rsidR="00511EB6" w:rsidRPr="007957A7">
        <w:rPr>
          <w:rFonts w:asciiTheme="majorHAnsi" w:hAnsiTheme="majorHAnsi" w:cs="Calibri"/>
          <w:sz w:val="22"/>
          <w:szCs w:val="22"/>
        </w:rPr>
        <w:t>strength of association with</w:t>
      </w:r>
      <w:r w:rsidR="006E5A88" w:rsidRPr="007957A7">
        <w:rPr>
          <w:rFonts w:asciiTheme="majorHAnsi" w:hAnsiTheme="majorHAnsi" w:cs="Calibri"/>
          <w:sz w:val="22"/>
          <w:szCs w:val="22"/>
        </w:rPr>
        <w:t xml:space="preserve"> </w:t>
      </w:r>
      <w:r w:rsidR="00C56D20" w:rsidRPr="007957A7">
        <w:rPr>
          <w:rFonts w:asciiTheme="majorHAnsi" w:hAnsiTheme="majorHAnsi" w:cs="Calibri"/>
          <w:sz w:val="22"/>
          <w:szCs w:val="22"/>
        </w:rPr>
        <w:t>BMI progressively increase</w:t>
      </w:r>
      <w:r w:rsidR="002A4B4E">
        <w:rPr>
          <w:rFonts w:asciiTheme="majorHAnsi" w:hAnsiTheme="majorHAnsi" w:cs="Calibri"/>
          <w:sz w:val="22"/>
          <w:szCs w:val="22"/>
        </w:rPr>
        <w:t>s</w:t>
      </w:r>
      <w:r w:rsidR="00C56D20" w:rsidRPr="007957A7">
        <w:rPr>
          <w:rFonts w:asciiTheme="majorHAnsi" w:hAnsiTheme="majorHAnsi" w:cs="Calibri"/>
          <w:sz w:val="22"/>
          <w:szCs w:val="22"/>
        </w:rPr>
        <w:t xml:space="preserve"> </w:t>
      </w:r>
      <w:r w:rsidR="008F212D">
        <w:rPr>
          <w:rFonts w:asciiTheme="majorHAnsi" w:hAnsiTheme="majorHAnsi" w:cs="Calibri"/>
          <w:sz w:val="22"/>
          <w:szCs w:val="22"/>
        </w:rPr>
        <w:t>in</w:t>
      </w:r>
      <w:r w:rsidR="006E5A88" w:rsidRPr="007957A7">
        <w:rPr>
          <w:rFonts w:asciiTheme="majorHAnsi" w:hAnsiTheme="majorHAnsi" w:cs="Calibri"/>
          <w:sz w:val="22"/>
          <w:szCs w:val="22"/>
        </w:rPr>
        <w:t xml:space="preserve"> </w:t>
      </w:r>
      <w:r w:rsidR="008F212D">
        <w:rPr>
          <w:rFonts w:asciiTheme="majorHAnsi" w:hAnsiTheme="majorHAnsi" w:cs="Calibri"/>
          <w:sz w:val="22"/>
          <w:szCs w:val="22"/>
        </w:rPr>
        <w:t xml:space="preserve">later </w:t>
      </w:r>
      <w:r w:rsidR="006E5A88" w:rsidRPr="007957A7">
        <w:rPr>
          <w:rFonts w:asciiTheme="majorHAnsi" w:hAnsiTheme="majorHAnsi" w:cs="Calibri"/>
          <w:sz w:val="22"/>
          <w:szCs w:val="22"/>
        </w:rPr>
        <w:t>childhood (4-11y)</w:t>
      </w:r>
      <w:r w:rsidR="00CF5B7D" w:rsidRPr="00517ED6">
        <w:rPr>
          <w:rFonts w:asciiTheme="majorHAnsi" w:hAnsiTheme="majorHAnsi" w:cs="Calibri"/>
          <w:sz w:val="22"/>
          <w:szCs w:val="22"/>
        </w:rPr>
        <w:fldChar w:fldCharType="begin"/>
      </w:r>
      <w:r w:rsidR="004935A2">
        <w:rPr>
          <w:rFonts w:asciiTheme="majorHAnsi" w:hAnsiTheme="majorHAnsi" w:cs="Calibri"/>
          <w:sz w:val="22"/>
          <w:szCs w:val="22"/>
        </w:rPr>
        <w:instrText xml:space="preserve"> ADDIN EN.CITE &lt;EndNote&gt;&lt;Cite&gt;&lt;Author&gt;Haworth&lt;/Author&gt;&lt;Year&gt;2008&lt;/Year&gt;&lt;RecNum&gt;201&lt;/RecNum&gt;&lt;DisplayText&gt;[27]&lt;/DisplayText&gt;&lt;record&gt;&lt;rec-number&gt;201&lt;/rec-number&gt;&lt;foreign-keys&gt;&lt;key app="EN" db-id="tvzsxtsr1st0w8ev9x1pp2zvfz22xr9as5vv" timestamp="1535985488"&gt;201&lt;/key&gt;&lt;/foreign-keys&gt;&lt;ref-type name="Journal Article"&gt;17&lt;/ref-type&gt;&lt;contributors&gt;&lt;authors&gt;&lt;author&gt;Haworth, C. M.&lt;/author&gt;&lt;author&gt;Carnell, S.&lt;/author&gt;&lt;author&gt;Meaburn, E. L.&lt;/author&gt;&lt;author&gt;Davis, O. S.&lt;/author&gt;&lt;author&gt;Plomin, R.&lt;/author&gt;&lt;author&gt;Wardle, J.&lt;/author&gt;&lt;/authors&gt;&lt;/contributors&gt;&lt;auth-address&gt;Social, Genetic and Developmental Psychiatry Centre, Institute of Psychiatry, King&amp;apos;s College London, London, UK. Claire.Haworth@iop.kcl.ac.uk&lt;/auth-address&gt;&lt;titles&gt;&lt;title&gt;Increasing heritability of BMI and stronger associations with the FTO gene over childhood&lt;/title&gt;&lt;secondary-title&gt;Obesity (Silver Spring)&lt;/secondary-title&gt;&lt;/titles&gt;&lt;periodical&gt;&lt;full-title&gt;Obesity (Silver Spring)&lt;/full-title&gt;&lt;abbr-1&gt;Obesity&lt;/abbr-1&gt;&lt;/periodical&gt;&lt;pages&gt;2663-8&lt;/pages&gt;&lt;volume&gt;16&lt;/volume&gt;&lt;number&gt;12&lt;/number&gt;&lt;keywords&gt;&lt;keyword&gt;Alpha-Ketoglutarate-Dependent Dioxygenase FTO&lt;/keyword&gt;&lt;keyword&gt;*Body Mass Index&lt;/keyword&gt;&lt;keyword&gt;Child&lt;/keyword&gt;&lt;keyword&gt;Child, Preschool&lt;/keyword&gt;&lt;keyword&gt;Environment&lt;/keyword&gt;&lt;keyword&gt;Female&lt;/keyword&gt;&lt;keyword&gt;Genotype&lt;/keyword&gt;&lt;keyword&gt;Humans&lt;/keyword&gt;&lt;keyword&gt;Longitudinal Studies&lt;/keyword&gt;&lt;keyword&gt;Male&lt;/keyword&gt;&lt;keyword&gt;Models, Biological&lt;/keyword&gt;&lt;keyword&gt;Obesity/*genetics&lt;/keyword&gt;&lt;keyword&gt;Polymorphism, Single Nucleotide&lt;/keyword&gt;&lt;keyword&gt;Proteins/*genetics&lt;/keyword&gt;&lt;keyword&gt;*Quantitative Trait, Heritable&lt;/keyword&gt;&lt;keyword&gt;Twins/genetics&lt;/keyword&gt;&lt;keyword&gt;United Kingdom&lt;/keyword&gt;&lt;/keywords&gt;&lt;dates&gt;&lt;year&gt;2008&lt;/year&gt;&lt;pub-dates&gt;&lt;date&gt;Dec&lt;/date&gt;&lt;/pub-dates&gt;&lt;/dates&gt;&lt;isbn&gt;1930-7381 (Print)&amp;#xD;1930-7381 (Linking)&lt;/isbn&gt;&lt;accession-num&gt;18846049&lt;/accession-num&gt;&lt;urls&gt;&lt;related-urls&gt;&lt;url&gt;https://www.ncbi.nlm.nih.gov/pubmed/18846049&lt;/url&gt;&lt;/related-urls&gt;&lt;/urls&gt;&lt;electronic-resource-num&gt;10.1038/oby.2008.434&lt;/electronic-resource-num&gt;&lt;/record&gt;&lt;/Cite&gt;&lt;/EndNote&gt;</w:instrText>
      </w:r>
      <w:r w:rsidR="00CF5B7D" w:rsidRPr="00517ED6">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27" w:tooltip="Haworth, 2008 #201" w:history="1">
        <w:r w:rsidR="009C72D5">
          <w:rPr>
            <w:rFonts w:asciiTheme="majorHAnsi" w:hAnsiTheme="majorHAnsi" w:cs="Calibri"/>
            <w:noProof/>
            <w:sz w:val="22"/>
            <w:szCs w:val="22"/>
          </w:rPr>
          <w:t>27</w:t>
        </w:r>
      </w:hyperlink>
      <w:r w:rsidR="004935A2">
        <w:rPr>
          <w:rFonts w:asciiTheme="majorHAnsi" w:hAnsiTheme="majorHAnsi" w:cs="Calibri"/>
          <w:noProof/>
          <w:sz w:val="22"/>
          <w:szCs w:val="22"/>
        </w:rPr>
        <w:t>]</w:t>
      </w:r>
      <w:r w:rsidR="00CF5B7D" w:rsidRPr="00517ED6">
        <w:rPr>
          <w:rFonts w:asciiTheme="majorHAnsi" w:hAnsiTheme="majorHAnsi" w:cs="Calibri"/>
          <w:sz w:val="22"/>
          <w:szCs w:val="22"/>
        </w:rPr>
        <w:fldChar w:fldCharType="end"/>
      </w:r>
      <w:r w:rsidR="002A4B4E">
        <w:rPr>
          <w:rFonts w:asciiTheme="majorHAnsi" w:hAnsiTheme="majorHAnsi" w:cs="Calibri"/>
          <w:sz w:val="22"/>
          <w:szCs w:val="22"/>
        </w:rPr>
        <w:t>.</w:t>
      </w:r>
      <w:r w:rsidR="00DA7CBF" w:rsidRPr="007957A7">
        <w:rPr>
          <w:rFonts w:asciiTheme="majorHAnsi" w:hAnsiTheme="majorHAnsi" w:cs="Calibri"/>
          <w:sz w:val="22"/>
          <w:szCs w:val="22"/>
        </w:rPr>
        <w:t xml:space="preserve"> </w:t>
      </w:r>
      <w:r w:rsidR="002A4B4E">
        <w:rPr>
          <w:rFonts w:asciiTheme="majorHAnsi" w:hAnsiTheme="majorHAnsi" w:cs="Calibri"/>
          <w:sz w:val="22"/>
          <w:szCs w:val="22"/>
        </w:rPr>
        <w:t>L</w:t>
      </w:r>
      <w:r w:rsidR="00DA7CBF" w:rsidRPr="007957A7">
        <w:rPr>
          <w:rFonts w:asciiTheme="majorHAnsi" w:hAnsiTheme="majorHAnsi" w:cs="Calibri"/>
          <w:sz w:val="22"/>
          <w:szCs w:val="22"/>
        </w:rPr>
        <w:t>ikewise</w:t>
      </w:r>
      <w:r w:rsidR="002A4B4E">
        <w:rPr>
          <w:rFonts w:asciiTheme="majorHAnsi" w:hAnsiTheme="majorHAnsi" w:cs="Calibri"/>
          <w:sz w:val="22"/>
          <w:szCs w:val="22"/>
        </w:rPr>
        <w:t>,</w:t>
      </w:r>
      <w:r w:rsidR="006E5A88" w:rsidRPr="007957A7">
        <w:rPr>
          <w:rFonts w:asciiTheme="majorHAnsi" w:hAnsiTheme="majorHAnsi" w:cs="Calibri"/>
          <w:sz w:val="22"/>
          <w:szCs w:val="22"/>
        </w:rPr>
        <w:t xml:space="preserve"> BMI heritability</w:t>
      </w:r>
      <w:r w:rsidR="003A757E" w:rsidRPr="007957A7">
        <w:rPr>
          <w:rFonts w:asciiTheme="majorHAnsi" w:hAnsiTheme="majorHAnsi" w:cs="Calibri"/>
          <w:sz w:val="22"/>
          <w:szCs w:val="22"/>
        </w:rPr>
        <w:t xml:space="preserve"> </w:t>
      </w:r>
      <w:r w:rsidR="00CF5B7D" w:rsidRPr="007957A7">
        <w:rPr>
          <w:rFonts w:asciiTheme="majorHAnsi" w:hAnsiTheme="majorHAnsi" w:cs="Calibri"/>
          <w:sz w:val="22"/>
          <w:szCs w:val="22"/>
        </w:rPr>
        <w:t xml:space="preserve">increases </w:t>
      </w:r>
      <w:r w:rsidR="00EB054E" w:rsidRPr="007957A7">
        <w:rPr>
          <w:rFonts w:asciiTheme="majorHAnsi" w:hAnsiTheme="majorHAnsi" w:cs="Calibri"/>
          <w:sz w:val="22"/>
          <w:szCs w:val="22"/>
        </w:rPr>
        <w:t>throughout</w:t>
      </w:r>
      <w:r w:rsidR="00CF5B7D" w:rsidRPr="007957A7">
        <w:rPr>
          <w:rFonts w:asciiTheme="majorHAnsi" w:hAnsiTheme="majorHAnsi" w:cs="Calibri"/>
          <w:sz w:val="22"/>
          <w:szCs w:val="22"/>
        </w:rPr>
        <w:t xml:space="preserve"> childhood </w:t>
      </w:r>
      <w:r w:rsidR="00EB054E" w:rsidRPr="007957A7">
        <w:rPr>
          <w:rFonts w:asciiTheme="majorHAnsi" w:hAnsiTheme="majorHAnsi" w:cs="Calibri"/>
          <w:sz w:val="22"/>
          <w:szCs w:val="22"/>
        </w:rPr>
        <w:t xml:space="preserve">up </w:t>
      </w:r>
      <w:r w:rsidR="00CF5B7D" w:rsidRPr="007957A7">
        <w:rPr>
          <w:rFonts w:asciiTheme="majorHAnsi" w:hAnsiTheme="majorHAnsi" w:cs="Calibri"/>
          <w:sz w:val="22"/>
          <w:szCs w:val="22"/>
        </w:rPr>
        <w:t>to young adulthood (4-19y)</w:t>
      </w:r>
      <w:r w:rsidR="007A09BD" w:rsidRPr="00517ED6">
        <w:rPr>
          <w:rFonts w:asciiTheme="majorHAnsi" w:hAnsiTheme="majorHAnsi" w:cs="Calibri"/>
          <w:sz w:val="22"/>
          <w:szCs w:val="22"/>
        </w:rPr>
        <w:fldChar w:fldCharType="begin">
          <w:fldData xml:space="preserve">PEVuZE5vdGU+PENpdGU+PEF1dGhvcj5IYXdvcnRoPC9BdXRob3I+PFllYXI+MjAwODwvWWVhcj48
UmVjTnVtPjIwMTwvUmVjTnVtPjxEaXNwbGF5VGV4dD5bMjUsIDI3LCAyOCwgNDMsIDQ0XTwvRGlz
cGxheVRleHQ+PHJlY29yZD48cmVjLW51bWJlcj4yMDE8L3JlYy1udW1iZXI+PGZvcmVpZ24ta2V5
cz48a2V5IGFwcD0iRU4iIGRiLWlkPSJ0dnpzeHRzcjFzdDB3OGV2OXgxcHAyenZmejIyeHI5YXM1
dnYiIHRpbWVzdGFtcD0iMTUzNTk4NTQ4OCI+MjAxPC9rZXk+PC9mb3JlaWduLWtleXM+PHJlZi10
eXBlIG5hbWU9IkpvdXJuYWwgQXJ0aWNsZSI+MTc8L3JlZi10eXBlPjxjb250cmlidXRvcnM+PGF1
dGhvcnM+PGF1dGhvcj5IYXdvcnRoLCBDLiBNLjwvYXV0aG9yPjxhdXRob3I+Q2FybmVsbCwgUy48
L2F1dGhvcj48YXV0aG9yPk1lYWJ1cm4sIEUuIEwuPC9hdXRob3I+PGF1dGhvcj5EYXZpcywgTy4g
Uy48L2F1dGhvcj48YXV0aG9yPlBsb21pbiwgUi48L2F1dGhvcj48YXV0aG9yPldhcmRsZSwgSi48
L2F1dGhvcj48L2F1dGhvcnM+PC9jb250cmlidXRvcnM+PGF1dGgtYWRkcmVzcz5Tb2NpYWwsIEdl
bmV0aWMgYW5kIERldmVsb3BtZW50YWwgUHN5Y2hpYXRyeSBDZW50cmUsIEluc3RpdHV0ZSBvZiBQ
c3ljaGlhdHJ5LCBLaW5nJmFwb3M7cyBDb2xsZWdlIExvbmRvbiwgTG9uZG9uLCBVSy4gQ2xhaXJl
Lkhhd29ydGhAaW9wLmtjbC5hYy51azwvYXV0aC1hZGRyZXNzPjx0aXRsZXM+PHRpdGxlPkluY3Jl
YXNpbmcgaGVyaXRhYmlsaXR5IG9mIEJNSSBhbmQgc3Ryb25nZXIgYXNzb2NpYXRpb25zIHdpdGgg
dGhlIEZUTyBnZW5lIG92ZXIgY2hpbGRob29kPC90aXRsZT48c2Vjb25kYXJ5LXRpdGxlPk9iZXNp
dHkgKFNpbHZlciBTcHJpbmcpPC9zZWNvbmRhcnktdGl0bGU+PC90aXRsZXM+PHBlcmlvZGljYWw+
PGZ1bGwtdGl0bGU+T2Jlc2l0eSAoU2lsdmVyIFNwcmluZyk8L2Z1bGwtdGl0bGU+PGFiYnItMT5P
YmVzaXR5PC9hYmJyLTE+PC9wZXJpb2RpY2FsPjxwYWdlcz4yNjYzLTg8L3BhZ2VzPjx2b2x1bWU+
MTY8L3ZvbHVtZT48bnVtYmVyPjEyPC9udW1iZXI+PGtleXdvcmRzPjxrZXl3b3JkPkFscGhhLUtl
dG9nbHV0YXJhdGUtRGVwZW5kZW50IERpb3h5Z2VuYXNlIEZUTzwva2V5d29yZD48a2V5d29yZD4q
Qm9keSBNYXNzIEluZGV4PC9rZXl3b3JkPjxrZXl3b3JkPkNoaWxkPC9rZXl3b3JkPjxrZXl3b3Jk
PkNoaWxkLCBQcmVzY2hvb2w8L2tleXdvcmQ+PGtleXdvcmQ+RW52aXJvbm1lbnQ8L2tleXdvcmQ+
PGtleXdvcmQ+RmVtYWxlPC9rZXl3b3JkPjxrZXl3b3JkPkdlbm90eXBlPC9rZXl3b3JkPjxrZXl3
b3JkPkh1bWFuczwva2V5d29yZD48a2V5d29yZD5Mb25naXR1ZGluYWwgU3R1ZGllczwva2V5d29y
ZD48a2V5d29yZD5NYWxlPC9rZXl3b3JkPjxrZXl3b3JkPk1vZGVscywgQmlvbG9naWNhbDwva2V5
d29yZD48a2V5d29yZD5PYmVzaXR5LypnZW5ldGljczwva2V5d29yZD48a2V5d29yZD5Qb2x5bW9y
cGhpc20sIFNpbmdsZSBOdWNsZW90aWRlPC9rZXl3b3JkPjxrZXl3b3JkPlByb3RlaW5zLypnZW5l
dGljczwva2V5d29yZD48a2V5d29yZD4qUXVhbnRpdGF0aXZlIFRyYWl0LCBIZXJpdGFibGU8L2tl
eXdvcmQ+PGtleXdvcmQ+VHdpbnMvZ2VuZXRpY3M8L2tleXdvcmQ+PGtleXdvcmQ+VW5pdGVkIEtp
bmdkb208L2tleXdvcmQ+PC9rZXl3b3Jkcz48ZGF0ZXM+PHllYXI+MjAwODwveWVhcj48cHViLWRh
dGVzPjxkYXRlPkRlYzwvZGF0ZT48L3B1Yi1kYXRlcz48L2RhdGVzPjxpc2JuPjE5MzAtNzM4MSAo
UHJpbnQpJiN4RDsxOTMwLTczODEgKExpbmtpbmcpPC9pc2JuPjxhY2Nlc3Npb24tbnVtPjE4ODQ2
MDQ5PC9hY2Nlc3Npb24tbnVtPjx1cmxzPjxyZWxhdGVkLXVybHM+PHVybD5odHRwczovL3d3dy5u
Y2JpLm5sbS5uaWguZ292L3B1Ym1lZC8xODg0NjA0OTwvdXJsPjwvcmVsYXRlZC11cmxzPjwvdXJs
cz48ZWxlY3Ryb25pYy1yZXNvdXJjZS1udW0+MTAuMTAzOC9vYnkuMjAwOC40MzQ8L2VsZWN0cm9u
aWMtcmVzb3VyY2UtbnVtPjwvcmVjb3JkPjwvQ2l0ZT48Q2l0ZT48QXV0aG9yPkxhanVuZW48L0F1
dGhvcj48WWVhcj4yMDA5PC9ZZWFyPjxSZWNOdW0+MjA3PC9SZWNOdW0+PHJlY29yZD48cmVjLW51
bWJlcj4yMDc8L3JlYy1udW1iZXI+PGZvcmVpZ24ta2V5cz48a2V5IGFwcD0iRU4iIGRiLWlkPSJ0
dnpzeHRzcjFzdDB3OGV2OXgxcHAyenZmejIyeHI5YXM1dnYiIHRpbWVzdGFtcD0iMTUzNjA1MzYy
MiI+MjA3PC9rZXk+PC9mb3JlaWduLWtleXM+PHJlZi10eXBlIG5hbWU9IkpvdXJuYWwgQXJ0aWNs
ZSI+MTc8L3JlZi10eXBlPjxjb250cmlidXRvcnM+PGF1dGhvcnM+PGF1dGhvcj5MYWp1bmVuLCBI
LiBSLjwvYXV0aG9yPjxhdXRob3I+S2FwcmlvLCBKLjwvYXV0aG9yPjxhdXRob3I+S2Vza2ktUmFo
a29uZW4sIEEuPC9hdXRob3I+PGF1dGhvcj5Sb3NlLCBSLiBKLjwvYXV0aG9yPjxhdXRob3I+UHVs
a2tpbmVuLCBMLjwvYXV0aG9yPjxhdXRob3I+Umlzc2FuZW4sIEEuPC9hdXRob3I+PGF1dGhvcj5T
aWx2ZW50b2luZW4sIEsuPC9hdXRob3I+PC9hdXRob3JzPjwvY29udHJpYnV0b3JzPjxhdXRoLWFk
ZHJlc3M+RGVwYXJ0bWVudCBvZiBQdWJsaWMgSGVhbHRoLCBVbml2ZXJzaXR5IG9mIEhlbHNpbmtp
LCBIZWxzaW5raSwgRmlubGFuZC4gaGFubmEtcmVldHRhLmxhanVuZW5AaGVsc2lua2kuZmk8L2F1
dGgtYWRkcmVzcz48dGl0bGVzPjx0aXRsZT5HZW5ldGljIGFuZCBlbnZpcm9ubWVudGFsIGVmZmVj
dHMgb24gYm9keSBtYXNzIGluZGV4IGR1cmluZyBhZG9sZXNjZW5jZTogYSBwcm9zcGVjdGl2ZSBz
dHVkeSBhbW9uZyBGaW5uaXNoIHR3aW5zPC90aXRsZT48c2Vjb25kYXJ5LXRpdGxlPkludCBKIE9i
ZXMgKExvbmQpPC9zZWNvbmRhcnktdGl0bGU+PC90aXRsZXM+PHBlcmlvZGljYWw+PGZ1bGwtdGl0
bGU+SW50IEogT2JlcyAoTG9uZCk8L2Z1bGwtdGl0bGU+PGFiYnItMT5JbnRlcm5hdGlvbmFsIGpv
dXJuYWwgb2Ygb2Jlc2l0eTwvYWJici0xPjwvcGVyaW9kaWNhbD48cGFnZXM+NTU5LTY3PC9wYWdl
cz48dm9sdW1lPjMzPC92b2x1bWU+PG51bWJlcj41PC9udW1iZXI+PGtleXdvcmRzPjxrZXl3b3Jk
PkFkb2xlc2NlbnQ8L2tleXdvcmQ+PGtleXdvcmQ+QWRvbGVzY2VudCBEZXZlbG9wbWVudDwva2V5
d29yZD48a2V5d29yZD4qQm9keSBNYXNzIEluZGV4PC9rZXl3b3JkPjxrZXl3b3JkPkNoaWxkPC9r
ZXl3b3JkPjxrZXl3b3JkPkZlbWFsZTwva2V5d29yZD48a2V5d29yZD5GaW5sYW5kPC9rZXl3b3Jk
PjxrZXl3b3JkPkh1bWFuczwva2V5d29yZD48a2V5d29yZD5NYWxlPC9rZXl3b3JkPjxrZXl3b3Jk
PlByb3NwZWN0aXZlIFN0dWRpZXM8L2tleXdvcmQ+PGtleXdvcmQ+U2V4IEZhY3RvcnM8L2tleXdv
cmQ+PGtleXdvcmQ+KlNvY2lhbCBFbnZpcm9ubWVudDwva2V5d29yZD48a2V5d29yZD5Ud2lucy8q
Z2VuZXRpY3M8L2tleXdvcmQ+PGtleXdvcmQ+VHdpbnMsIERpenlnb3RpYy9nZW5ldGljczwva2V5
d29yZD48a2V5d29yZD5Ud2lucywgTW9ub3p5Z290aWMvZ2VuZXRpY3M8L2tleXdvcmQ+PC9rZXl3
b3Jkcz48ZGF0ZXM+PHllYXI+MjAwOTwveWVhcj48cHViLWRhdGVzPjxkYXRlPk1heTwvZGF0ZT48
L3B1Yi1kYXRlcz48L2RhdGVzPjxpc2JuPjE0NzYtNTQ5NyAoRWxlY3Ryb25pYykmI3hEOzAzMDct
MDU2NSAoTGlua2luZyk8L2lzYm4+PGFjY2Vzc2lvbi1udW0+MTkzMzcyMDU8L2FjY2Vzc2lvbi1u
dW0+PHVybHM+PHJlbGF0ZWQtdXJscz48dXJsPmh0dHBzOi8vd3d3Lm5jYmkubmxtLm5paC5nb3Yv
cHVibWVkLzE5MzM3MjA1PC91cmw+PC9yZWxhdGVkLXVybHM+PC91cmxzPjxjdXN0b20yPlBNQzI3
MDQwNjM8L2N1c3RvbTI+PGVsZWN0cm9uaWMtcmVzb3VyY2UtbnVtPjEwLjEwMzgvaWpvLjIwMDku
NTE8L2VsZWN0cm9uaWMtcmVzb3VyY2UtbnVtPjwvcmVjb3JkPjwvQ2l0ZT48Q2l0ZT48QXV0aG9y
PkNob2g8L0F1dGhvcj48WWVhcj4yMDExPC9ZZWFyPjxSZWNOdW0+MjAzPC9SZWNOdW0+PHJlY29y
ZD48cmVjLW51bWJlcj4yMDM8L3JlYy1udW1iZXI+PGZvcmVpZ24ta2V5cz48a2V5IGFwcD0iRU4i
IGRiLWlkPSJ0dnpzeHRzcjFzdDB3OGV2OXgxcHAyenZmejIyeHI5YXM1dnYiIHRpbWVzdGFtcD0i
MTUzNTk4NjE4NyI+MjAzPC9rZXk+PC9mb3JlaWduLWtleXM+PHJlZi10eXBlIG5hbWU9IkpvdXJu
YWwgQXJ0aWNsZSI+MTc8L3JlZi10eXBlPjxjb250cmlidXRvcnM+PGF1dGhvcnM+PGF1dGhvcj5D
aG9oLCBBLiBDLjwvYXV0aG9yPjxhdXRob3I+Q3VycmFuLCBKLiBFLjwvYXV0aG9yPjxhdXRob3I+
T2RlZ2FhcmQsIEEuIE8uPC9hdXRob3I+PGF1dGhvcj5OYWhoYXMsIFIuIFcuPC9hdXRob3I+PGF1
dGhvcj5DemVyd2luc2tpLCBTLiBBLjwvYXV0aG9yPjxhdXRob3I+Qmxhbmdlcm8sIEouPC9hdXRo
b3I+PGF1dGhvcj5Ub3duZSwgQi48L2F1dGhvcj48YXV0aG9yPkRlbWVyYXRoLCBFLiBXLjwvYXV0
aG9yPjwvYXV0aG9ycz48L2NvbnRyaWJ1dG9ycz48YXV0aC1hZGRyZXNzPkxpZmVzcGFuIEhlYWx0
aCBSZXNlYXJjaCBDZW50ZXIsIERlcGFydG1lbnQgb2YgQ29tbXVuaXR5IEhlYWx0aCwgQm9vbnNo
b2Z0IFNjaG9vbCBvZiBNZWRpY2luZSwgV3JpZ2h0IFN0YXRlIFVuaXZlcnNpdHksIERheXRvbiwg
T2hpbywgVVNBLiBhdWRyZXkuY2hvaEB3cmlnaHQuZWR1PC9hdXRoLWFkZHJlc3M+PHRpdGxlcz48
dGl0bGU+RGlmZmVyZW5jZXMgaW4gdGhlIGhlcml0YWJpbGl0eSBvZiBncm93dGggYW5kIGdyb3d0
aCB2ZWxvY2l0eSBkdXJpbmcgaW5mYW5jeSBhbmQgYXNzb2NpYXRpb25zIHdpdGggRlRPIHZhcmlh
bnRzPC90aXRsZT48c2Vjb25kYXJ5LXRpdGxlPk9iZXNpdHkgKFNpbHZlciBTcHJpbmcpPC9zZWNv
bmRhcnktdGl0bGU+PC90aXRsZXM+PHBlcmlvZGljYWw+PGZ1bGwtdGl0bGU+T2Jlc2l0eSAoU2ls
dmVyIFNwcmluZyk8L2Z1bGwtdGl0bGU+PGFiYnItMT5PYmVzaXR5PC9hYmJyLTE+PC9wZXJpb2Rp
Y2FsPjxwYWdlcz4xODQ3LTU0PC9wYWdlcz48dm9sdW1lPjE5PC92b2x1bWU+PG51bWJlcj45PC9u
dW1iZXI+PGtleXdvcmRzPjxrZXl3b3JkPkFscGhhLUtldG9nbHV0YXJhdGUtRGVwZW5kZW50IERp
b3h5Z2VuYXNlIEZUTzwva2V5d29yZD48a2V5d29yZD5Cb2R5IEhlaWdodDwva2V5d29yZD48a2V5
d29yZD5Cb2R5IE1hc3MgSW5kZXg8L2tleXdvcmQ+PGtleXdvcmQ+Qm9keSBXZWlnaHQ8L2tleXdv
cmQ+PGtleXdvcmQ+KkNoaWxkIERldmVsb3BtZW50PC9rZXl3b3JkPjxrZXl3b3JkPkZlbWFsZTwv
a2V5d29yZD48a2V5d29yZD5HZW5ldGljIEFzc29jaWF0aW9uIFN0dWRpZXM8L2tleXdvcmQ+PGtl
eXdvcmQ+SHVtYW5zPC9rZXl3b3JkPjxrZXl3b3JkPkluZmFudCwgTmV3Ym9ybjwva2V5d29yZD48
a2V5d29yZD5Mb25naXR1ZGluYWwgU3R1ZGllczwva2V5d29yZD48a2V5d29yZD5NYWxlPC9rZXl3
b3JkPjxrZXl3b3JkPk1vZGVscywgR2VuZXRpYzwva2V5d29yZD48a2V5d29yZD5PaGlvPC9rZXl3
b3JkPjxrZXl3b3JkPipQb2x5bW9ycGhpc20sIFNpbmdsZSBOdWNsZW90aWRlPC9rZXl3b3JkPjxr
ZXl3b3JkPlByb3RlaW5zLypnZW5ldGljczwva2V5d29yZD48a2V5d29yZD4qUXVhbnRpdGF0aXZl
IFRyYWl0LCBIZXJpdGFibGU8L2tleXdvcmQ+PC9rZXl3b3Jkcz48ZGF0ZXM+PHllYXI+MjAxMTwv
eWVhcj48cHViLWRhdGVzPjxkYXRlPlNlcDwvZGF0ZT48L3B1Yi1kYXRlcz48L2RhdGVzPjxpc2Ju
PjE5MzAtNzM5WCAoRWxlY3Ryb25pYykmI3hEOzE5MzAtNzM4MSAoTGlua2luZyk8L2lzYm4+PGFj
Y2Vzc2lvbi1udW0+MjE3MjA0MjI8L2FjY2Vzc2lvbi1udW0+PHVybHM+PHJlbGF0ZWQtdXJscz48
dXJsPmh0dHBzOi8vd3d3Lm5jYmkubmxtLm5paC5nb3YvcHVibWVkLzIxNzIwNDIyPC91cmw+PC9y
ZWxhdGVkLXVybHM+PC91cmxzPjxjdXN0b20yPlBNQzQwMTM3OTI8L2N1c3RvbTI+PGVsZWN0cm9u
aWMtcmVzb3VyY2UtbnVtPjEwLjEwMzgvb2J5LjIwMTEuMTc1PC9lbGVjdHJvbmljLXJlc291cmNl
LW51bT48L3JlY29yZD48L0NpdGU+PENpdGU+PEF1dGhvcj5EdWJvaXM8L0F1dGhvcj48WWVhcj4y
MDEyPC9ZZWFyPjxSZWNOdW0+MjAwPC9SZWNOdW0+PHJlY29yZD48cmVjLW51bWJlcj4yMDA8L3Jl
Yy1udW1iZXI+PGZvcmVpZ24ta2V5cz48a2V5IGFwcD0iRU4iIGRiLWlkPSJ0dnpzeHRzcjFzdDB3
OGV2OXgxcHAyenZmejIyeHI5YXM1dnYiIHRpbWVzdGFtcD0iMTUzNTk4NTQ3NiI+MjAwPC9rZXk+
PC9mb3JlaWduLWtleXM+PHJlZi10eXBlIG5hbWU9IkpvdXJuYWwgQXJ0aWNsZSI+MTc8L3JlZi10
eXBlPjxjb250cmlidXRvcnM+PGF1dGhvcnM+PGF1dGhvcj5EdWJvaXMsIEwuPC9hdXRob3I+PGF1
dGhvcj5PaG0gS3l2aWssIEsuPC9hdXRob3I+PGF1dGhvcj5HaXJhcmQsIE0uPC9hdXRob3I+PGF1
dGhvcj5UYXRvbmUtVG9rdWRhLCBGLjwvYXV0aG9yPjxhdXRob3I+UGVydXNzZSwgRC48L2F1dGhv
cj48YXV0aG9yPkhqZWxtYm9yZywgSi48L2F1dGhvcj48YXV0aG9yPlNreXR0aGUsIEEuPC9hdXRo
b3I+PGF1dGhvcj5SYXNtdXNzZW4sIEYuPC9hdXRob3I+PGF1dGhvcj5XcmlnaHQsIE0uIEouPC9h
dXRob3I+PGF1dGhvcj5MaWNodGVuc3RlaW4sIFAuPC9hdXRob3I+PGF1dGhvcj5NYXJ0aW4sIE4u
IEcuPC9hdXRob3I+PC9hdXRob3JzPjwvY29udHJpYnV0b3JzPjxhdXRoLWFkZHJlc3M+SW5zdGl0
dXRlIG9mIFBvcHVsYXRpb24gSGVhbHRoLCBVbml2ZXJzaXR5IG9mIE90dGF3YSwgT3R0YXdhLCBP
bnRhcmlvLCBDYW5hZGEuIGxpc2UuZHVib2lzQHVvdHRhd2EuY2E8L2F1dGgtYWRkcmVzcz48dGl0
bGVzPjx0aXRsZT5HZW5ldGljIGFuZCBlbnZpcm9ubWVudGFsIGNvbnRyaWJ1dGlvbnMgdG8gd2Vp
Z2h0LCBoZWlnaHQsIGFuZCBCTUkgZnJvbSBiaXJ0aCB0byAxOSB5ZWFycyBvZiBhZ2U6IGFuIGlu
dGVybmF0aW9uYWwgc3R1ZHkgb2Ygb3ZlciAxMiwwMDAgdHdpbiBwYWlyczwvdGl0bGU+PHNlY29u
ZGFyeS10aXRsZT5QTG9TIE9uZTwvc2Vjb25kYXJ5LXRpdGxlPjwvdGl0bGVzPjxwZXJpb2RpY2Fs
PjxmdWxsLXRpdGxlPlBsb3MgT25lPC9mdWxsLXRpdGxlPjxhYmJyLTE+UGxvcyBPbmU8L2FiYnIt
MT48L3BlcmlvZGljYWw+PHBhZ2VzPmUzMDE1MzwvcGFnZXM+PHZvbHVtZT43PC92b2x1bWU+PG51
bWJlcj4yPC9udW1iZXI+PGtleXdvcmRzPjxrZXl3b3JkPkFkb2xlc2NlbnQ8L2tleXdvcmQ+PGtl
eXdvcmQ+QXVzdHJhbGlhPC9rZXl3b3JkPjxrZXl3b3JkPipCb2R5IEhlaWdodDwva2V5d29yZD48
a2V5d29yZD4qQm9keSBNYXNzIEluZGV4PC9rZXl3b3JkPjxrZXl3b3JkPipCb2R5IFdlaWdodDwv
a2V5d29yZD48a2V5d29yZD5DYW5hZGE8L2tleXdvcmQ+PGtleXdvcmQ+Q2hpbGQ8L2tleXdvcmQ+
PGtleXdvcmQ+Q2hpbGQsIFByZXNjaG9vbDwva2V5d29yZD48a2V5d29yZD5Dcm9zcy1TZWN0aW9u
YWwgU3R1ZGllczwva2V5d29yZD48a2V5d29yZD5EZW5tYXJrPC9rZXl3b3JkPjxrZXl3b3JkPkZl
bWFsZTwva2V5d29yZD48a2V5d29yZD4qR2VuZS1FbnZpcm9ubWVudCBJbnRlcmFjdGlvbjwva2V5
d29yZD48a2V5d29yZD5IdW1hbnM8L2tleXdvcmQ+PGtleXdvcmQ+SW5mYW50PC9rZXl3b3JkPjxr
ZXl3b3JkPkluZmFudCwgTmV3Ym9ybjwva2V5d29yZD48a2V5d29yZD5NYWxlPC9rZXl3b3JkPjxr
ZXl3b3JkPlN3ZWRlbjwva2V5d29yZD48a2V5d29yZD4qVHdpbnM8L2tleXdvcmQ+PGtleXdvcmQ+
WW91bmcgQWR1bHQ8L2tleXdvcmQ+PC9rZXl3b3Jkcz48ZGF0ZXM+PHllYXI+MjAxMjwveWVhcj48
L2RhdGVzPjxpc2JuPjE5MzItNjIwMyAoRWxlY3Ryb25pYykmI3hEOzE5MzItNjIwMyAoTGlua2lu
Zyk8L2lzYm4+PGFjY2Vzc2lvbi1udW0+MjIzNDczNjg8L2FjY2Vzc2lvbi1udW0+PHVybHM+PHJl
bGF0ZWQtdXJscz48dXJsPmh0dHBzOi8vd3d3Lm5jYmkubmxtLm5paC5nb3YvcHVibWVkLzIyMzQ3
MzY4PC91cmw+PC9yZWxhdGVkLXVybHM+PC91cmxzPjxjdXN0b20yPlBNQzMyNzU1OTk8L2N1c3Rv
bTI+PGVsZWN0cm9uaWMtcmVzb3VyY2UtbnVtPjEwLjEzNzEvam91cm5hbC5wb25lLjAwMzAxNTM8
L2VsZWN0cm9uaWMtcmVzb3VyY2UtbnVtPjwvcmVjb3JkPjwvQ2l0ZT48Q2l0ZT48QXV0aG9yPk5h
bjwvQXV0aG9yPjxZZWFyPjIwMTI8L1llYXI+PFJlY051bT4yMDg8L1JlY051bT48cmVjb3JkPjxy
ZWMtbnVtYmVyPjIwODwvcmVjLW51bWJlcj48Zm9yZWlnbi1rZXlzPjxrZXkgYXBwPSJFTiIgZGIt
aWQ9InR2enN4dHNyMXN0MHc4ZXY5eDFwcDJ6dmZ6MjJ4cjlhczV2diIgdGltZXN0YW1wPSIxNTM2
MDUzNjQ4Ij4yMDg8L2tleT48L2ZvcmVpZ24ta2V5cz48cmVmLXR5cGUgbmFtZT0iSm91cm5hbCBB
cnRpY2xlIj4xNzwvcmVmLXR5cGU+PGNvbnRyaWJ1dG9ycz48YXV0aG9ycz48YXV0aG9yPk5hbiwg
Qy48L2F1dGhvcj48YXV0aG9yPkd1bywgQi48L2F1dGhvcj48YXV0aG9yPldhcm5lciwgQy48L2F1
dGhvcj48YXV0aG9yPkZvd2xlciwgVC48L2F1dGhvcj48YXV0aG9yPkJhcnJldHQsIFQuPC9hdXRo
b3I+PGF1dGhvcj5Cb29tc21hLCBELjwvYXV0aG9yPjxhdXRob3I+TmVsc29uLCBULjwvYXV0aG9y
PjxhdXRob3I+V2hpdGZpZWxkLCBLLjwvYXV0aG9yPjxhdXRob3I+QmV1bmVuLCBHLjwvYXV0aG9y
PjxhdXRob3I+VGhvbWlzLCBNLjwvYXV0aG9yPjxhdXRob3I+TWFlcywgSC4gSC48L2F1dGhvcj48
YXV0aG9yPkRlcm9tLCBDLjwvYXV0aG9yPjxhdXRob3I+T3Jkb25hbmEsIEouPC9hdXRob3I+PGF1
dGhvcj5EZWVrcywgSi48L2F1dGhvcj48YXV0aG9yPlplZWdlcnMsIE0uPC9hdXRob3I+PC9hdXRo
b3JzPjwvY29udHJpYnV0b3JzPjxhdXRoLWFkZHJlc3M+VW5pdCBvZiBVcm9sb2dpYyBhbmQgR2Vu
ZXRpYyBFcGlkZW1pb2xvZ3ksIERlcGFydG1lbnQgb2YgUHVibGljIEhlYWx0aCwgRXBpZGVtaW9s
b2d5IGFuZCBCaW9zdGF0aXN0aWNzLCBVbml2ZXJzaXR5IG9mIEJpcm1pbmdoYW0sIEJpcm1pbmdo
YW0sIEIxNSAyVFQsIFVLLiBjLm5hbkBiaGFtLmFjLnVrPC9hdXRoLWFkZHJlc3M+PHRpdGxlcz48
dGl0bGU+SGVyaXRhYmlsaXR5IG9mIGJvZHkgbWFzcyBpbmRleCBpbiBwcmUtYWRvbGVzY2VuY2Us
IHlvdW5nIGFkdWx0aG9vZCBhbmQgbGF0ZSBhZHVsdGhvb2Q8L3RpdGxlPjxzZWNvbmRhcnktdGl0
bGU+RXVyIEogRXBpZGVtaW9sPC9zZWNvbmRhcnktdGl0bGU+PC90aXRsZXM+PHBlcmlvZGljYWw+
PGZ1bGwtdGl0bGU+RXVyIEogRXBpZGVtaW9sPC9mdWxsLXRpdGxlPjwvcGVyaW9kaWNhbD48cGFn
ZXM+MjQ3LTUzPC9wYWdlcz48dm9sdW1lPjI3PC92b2x1bWU+PG51bWJlcj40PC9udW1iZXI+PGtl
eXdvcmRzPjxrZXl3b3JkPkJvZHkgQ29tcG9zaXRpb24vKmdlbmV0aWNzPC9rZXl3b3JkPjxrZXl3
b3JkPipCb2R5IE1hc3MgSW5kZXg8L2tleXdvcmQ+PGtleXdvcmQ+Qm9keSBXZWlnaHQvKmdlbmV0
aWNzPC9rZXl3b3JkPjxrZXl3b3JkPkNoaWxkPC9rZXl3b3JkPjxrZXl3b3JkPkZlbWFsZTwva2V5
d29yZD48a2V5d29yZD5IdW1hbnM8L2tleXdvcmQ+PGtleXdvcmQ+TWFsZTwva2V5d29yZD48a2V5
d29yZD5NaWRkbGUgQWdlZDwva2V5d29yZD48a2V5d29yZD5PYmVzaXR5L2dlbmV0aWNzPC9rZXl3
b3JkPjxrZXl3b3JkPlJlZ2lzdHJpZXM8L2tleXdvcmQ+PGtleXdvcmQ+VHdpbnMvKmdlbmV0aWNz
PC9rZXl3b3JkPjxrZXl3b3JkPllvdW5nIEFkdWx0PC9rZXl3b3JkPjwva2V5d29yZHM+PGRhdGVz
Pjx5ZWFyPjIwMTI8L3llYXI+PHB1Yi1kYXRlcz48ZGF0ZT5BcHI8L2RhdGU+PC9wdWItZGF0ZXM+
PC9kYXRlcz48aXNibj4xNTczLTcyODQgKEVsZWN0cm9uaWMpJiN4RDswMzkzLTI5OTAgKExpbmtp
bmcpPC9pc2JuPjxhY2Nlc3Npb24tbnVtPjIyNDI2ODA1PC9hY2Nlc3Npb24tbnVtPjx1cmxzPjxy
ZWxhdGVkLXVybHM+PHVybD5odHRwczovL3d3dy5uY2JpLm5sbS5uaWguZ292L3B1Ym1lZC8yMjQy
NjgwNTwvdXJsPjwvcmVsYXRlZC11cmxzPjwvdXJscz48ZWxlY3Ryb25pYy1yZXNvdXJjZS1udW0+
MTAuMTAwNy9zMTA2NTQtMDEyLTk2NzgtNjwvZWxlY3Ryb25pYy1yZXNvdXJjZS1udW0+PC9yZWNv
cmQ+PC9DaXRlPjwvRW5kTm90ZT5=
</w:fldData>
        </w:fldChar>
      </w:r>
      <w:r w:rsidR="004935A2">
        <w:rPr>
          <w:rFonts w:asciiTheme="majorHAnsi" w:hAnsiTheme="majorHAnsi" w:cs="Calibri"/>
          <w:sz w:val="22"/>
          <w:szCs w:val="22"/>
        </w:rPr>
        <w:instrText xml:space="preserve"> ADDIN EN.CITE </w:instrText>
      </w:r>
      <w:r w:rsidR="004935A2">
        <w:rPr>
          <w:rFonts w:asciiTheme="majorHAnsi" w:hAnsiTheme="majorHAnsi" w:cs="Calibri"/>
          <w:sz w:val="22"/>
          <w:szCs w:val="22"/>
        </w:rPr>
        <w:fldChar w:fldCharType="begin">
          <w:fldData xml:space="preserve">PEVuZE5vdGU+PENpdGU+PEF1dGhvcj5IYXdvcnRoPC9BdXRob3I+PFllYXI+MjAwODwvWWVhcj48
UmVjTnVtPjIwMTwvUmVjTnVtPjxEaXNwbGF5VGV4dD5bMjUsIDI3LCAyOCwgNDMsIDQ0XTwvRGlz
cGxheVRleHQ+PHJlY29yZD48cmVjLW51bWJlcj4yMDE8L3JlYy1udW1iZXI+PGZvcmVpZ24ta2V5
cz48a2V5IGFwcD0iRU4iIGRiLWlkPSJ0dnpzeHRzcjFzdDB3OGV2OXgxcHAyenZmejIyeHI5YXM1
dnYiIHRpbWVzdGFtcD0iMTUzNTk4NTQ4OCI+MjAxPC9rZXk+PC9mb3JlaWduLWtleXM+PHJlZi10
eXBlIG5hbWU9IkpvdXJuYWwgQXJ0aWNsZSI+MTc8L3JlZi10eXBlPjxjb250cmlidXRvcnM+PGF1
dGhvcnM+PGF1dGhvcj5IYXdvcnRoLCBDLiBNLjwvYXV0aG9yPjxhdXRob3I+Q2FybmVsbCwgUy48
L2F1dGhvcj48YXV0aG9yPk1lYWJ1cm4sIEUuIEwuPC9hdXRob3I+PGF1dGhvcj5EYXZpcywgTy4g
Uy48L2F1dGhvcj48YXV0aG9yPlBsb21pbiwgUi48L2F1dGhvcj48YXV0aG9yPldhcmRsZSwgSi48
L2F1dGhvcj48L2F1dGhvcnM+PC9jb250cmlidXRvcnM+PGF1dGgtYWRkcmVzcz5Tb2NpYWwsIEdl
bmV0aWMgYW5kIERldmVsb3BtZW50YWwgUHN5Y2hpYXRyeSBDZW50cmUsIEluc3RpdHV0ZSBvZiBQ
c3ljaGlhdHJ5LCBLaW5nJmFwb3M7cyBDb2xsZWdlIExvbmRvbiwgTG9uZG9uLCBVSy4gQ2xhaXJl
Lkhhd29ydGhAaW9wLmtjbC5hYy51azwvYXV0aC1hZGRyZXNzPjx0aXRsZXM+PHRpdGxlPkluY3Jl
YXNpbmcgaGVyaXRhYmlsaXR5IG9mIEJNSSBhbmQgc3Ryb25nZXIgYXNzb2NpYXRpb25zIHdpdGgg
dGhlIEZUTyBnZW5lIG92ZXIgY2hpbGRob29kPC90aXRsZT48c2Vjb25kYXJ5LXRpdGxlPk9iZXNp
dHkgKFNpbHZlciBTcHJpbmcpPC9zZWNvbmRhcnktdGl0bGU+PC90aXRsZXM+PHBlcmlvZGljYWw+
PGZ1bGwtdGl0bGU+T2Jlc2l0eSAoU2lsdmVyIFNwcmluZyk8L2Z1bGwtdGl0bGU+PGFiYnItMT5P
YmVzaXR5PC9hYmJyLTE+PC9wZXJpb2RpY2FsPjxwYWdlcz4yNjYzLTg8L3BhZ2VzPjx2b2x1bWU+
MTY8L3ZvbHVtZT48bnVtYmVyPjEyPC9udW1iZXI+PGtleXdvcmRzPjxrZXl3b3JkPkFscGhhLUtl
dG9nbHV0YXJhdGUtRGVwZW5kZW50IERpb3h5Z2VuYXNlIEZUTzwva2V5d29yZD48a2V5d29yZD4q
Qm9keSBNYXNzIEluZGV4PC9rZXl3b3JkPjxrZXl3b3JkPkNoaWxkPC9rZXl3b3JkPjxrZXl3b3Jk
PkNoaWxkLCBQcmVzY2hvb2w8L2tleXdvcmQ+PGtleXdvcmQ+RW52aXJvbm1lbnQ8L2tleXdvcmQ+
PGtleXdvcmQ+RmVtYWxlPC9rZXl3b3JkPjxrZXl3b3JkPkdlbm90eXBlPC9rZXl3b3JkPjxrZXl3
b3JkPkh1bWFuczwva2V5d29yZD48a2V5d29yZD5Mb25naXR1ZGluYWwgU3R1ZGllczwva2V5d29y
ZD48a2V5d29yZD5NYWxlPC9rZXl3b3JkPjxrZXl3b3JkPk1vZGVscywgQmlvbG9naWNhbDwva2V5
d29yZD48a2V5d29yZD5PYmVzaXR5LypnZW5ldGljczwva2V5d29yZD48a2V5d29yZD5Qb2x5bW9y
cGhpc20sIFNpbmdsZSBOdWNsZW90aWRlPC9rZXl3b3JkPjxrZXl3b3JkPlByb3RlaW5zLypnZW5l
dGljczwva2V5d29yZD48a2V5d29yZD4qUXVhbnRpdGF0aXZlIFRyYWl0LCBIZXJpdGFibGU8L2tl
eXdvcmQ+PGtleXdvcmQ+VHdpbnMvZ2VuZXRpY3M8L2tleXdvcmQ+PGtleXdvcmQ+VW5pdGVkIEtp
bmdkb208L2tleXdvcmQ+PC9rZXl3b3Jkcz48ZGF0ZXM+PHllYXI+MjAwODwveWVhcj48cHViLWRh
dGVzPjxkYXRlPkRlYzwvZGF0ZT48L3B1Yi1kYXRlcz48L2RhdGVzPjxpc2JuPjE5MzAtNzM4MSAo
UHJpbnQpJiN4RDsxOTMwLTczODEgKExpbmtpbmcpPC9pc2JuPjxhY2Nlc3Npb24tbnVtPjE4ODQ2
MDQ5PC9hY2Nlc3Npb24tbnVtPjx1cmxzPjxyZWxhdGVkLXVybHM+PHVybD5odHRwczovL3d3dy5u
Y2JpLm5sbS5uaWguZ292L3B1Ym1lZC8xODg0NjA0OTwvdXJsPjwvcmVsYXRlZC11cmxzPjwvdXJs
cz48ZWxlY3Ryb25pYy1yZXNvdXJjZS1udW0+MTAuMTAzOC9vYnkuMjAwOC40MzQ8L2VsZWN0cm9u
aWMtcmVzb3VyY2UtbnVtPjwvcmVjb3JkPjwvQ2l0ZT48Q2l0ZT48QXV0aG9yPkxhanVuZW48L0F1
dGhvcj48WWVhcj4yMDA5PC9ZZWFyPjxSZWNOdW0+MjA3PC9SZWNOdW0+PHJlY29yZD48cmVjLW51
bWJlcj4yMDc8L3JlYy1udW1iZXI+PGZvcmVpZ24ta2V5cz48a2V5IGFwcD0iRU4iIGRiLWlkPSJ0
dnpzeHRzcjFzdDB3OGV2OXgxcHAyenZmejIyeHI5YXM1dnYiIHRpbWVzdGFtcD0iMTUzNjA1MzYy
MiI+MjA3PC9rZXk+PC9mb3JlaWduLWtleXM+PHJlZi10eXBlIG5hbWU9IkpvdXJuYWwgQXJ0aWNs
ZSI+MTc8L3JlZi10eXBlPjxjb250cmlidXRvcnM+PGF1dGhvcnM+PGF1dGhvcj5MYWp1bmVuLCBI
LiBSLjwvYXV0aG9yPjxhdXRob3I+S2FwcmlvLCBKLjwvYXV0aG9yPjxhdXRob3I+S2Vza2ktUmFo
a29uZW4sIEEuPC9hdXRob3I+PGF1dGhvcj5Sb3NlLCBSLiBKLjwvYXV0aG9yPjxhdXRob3I+UHVs
a2tpbmVuLCBMLjwvYXV0aG9yPjxhdXRob3I+Umlzc2FuZW4sIEEuPC9hdXRob3I+PGF1dGhvcj5T
aWx2ZW50b2luZW4sIEsuPC9hdXRob3I+PC9hdXRob3JzPjwvY29udHJpYnV0b3JzPjxhdXRoLWFk
ZHJlc3M+RGVwYXJ0bWVudCBvZiBQdWJsaWMgSGVhbHRoLCBVbml2ZXJzaXR5IG9mIEhlbHNpbmtp
LCBIZWxzaW5raSwgRmlubGFuZC4gaGFubmEtcmVldHRhLmxhanVuZW5AaGVsc2lua2kuZmk8L2F1
dGgtYWRkcmVzcz48dGl0bGVzPjx0aXRsZT5HZW5ldGljIGFuZCBlbnZpcm9ubWVudGFsIGVmZmVj
dHMgb24gYm9keSBtYXNzIGluZGV4IGR1cmluZyBhZG9sZXNjZW5jZTogYSBwcm9zcGVjdGl2ZSBz
dHVkeSBhbW9uZyBGaW5uaXNoIHR3aW5zPC90aXRsZT48c2Vjb25kYXJ5LXRpdGxlPkludCBKIE9i
ZXMgKExvbmQpPC9zZWNvbmRhcnktdGl0bGU+PC90aXRsZXM+PHBlcmlvZGljYWw+PGZ1bGwtdGl0
bGU+SW50IEogT2JlcyAoTG9uZCk8L2Z1bGwtdGl0bGU+PGFiYnItMT5JbnRlcm5hdGlvbmFsIGpv
dXJuYWwgb2Ygb2Jlc2l0eTwvYWJici0xPjwvcGVyaW9kaWNhbD48cGFnZXM+NTU5LTY3PC9wYWdl
cz48dm9sdW1lPjMzPC92b2x1bWU+PG51bWJlcj41PC9udW1iZXI+PGtleXdvcmRzPjxrZXl3b3Jk
PkFkb2xlc2NlbnQ8L2tleXdvcmQ+PGtleXdvcmQ+QWRvbGVzY2VudCBEZXZlbG9wbWVudDwva2V5
d29yZD48a2V5d29yZD4qQm9keSBNYXNzIEluZGV4PC9rZXl3b3JkPjxrZXl3b3JkPkNoaWxkPC9r
ZXl3b3JkPjxrZXl3b3JkPkZlbWFsZTwva2V5d29yZD48a2V5d29yZD5GaW5sYW5kPC9rZXl3b3Jk
PjxrZXl3b3JkPkh1bWFuczwva2V5d29yZD48a2V5d29yZD5NYWxlPC9rZXl3b3JkPjxrZXl3b3Jk
PlByb3NwZWN0aXZlIFN0dWRpZXM8L2tleXdvcmQ+PGtleXdvcmQ+U2V4IEZhY3RvcnM8L2tleXdv
cmQ+PGtleXdvcmQ+KlNvY2lhbCBFbnZpcm9ubWVudDwva2V5d29yZD48a2V5d29yZD5Ud2lucy8q
Z2VuZXRpY3M8L2tleXdvcmQ+PGtleXdvcmQ+VHdpbnMsIERpenlnb3RpYy9nZW5ldGljczwva2V5
d29yZD48a2V5d29yZD5Ud2lucywgTW9ub3p5Z290aWMvZ2VuZXRpY3M8L2tleXdvcmQ+PC9rZXl3
b3Jkcz48ZGF0ZXM+PHllYXI+MjAwOTwveWVhcj48cHViLWRhdGVzPjxkYXRlPk1heTwvZGF0ZT48
L3B1Yi1kYXRlcz48L2RhdGVzPjxpc2JuPjE0NzYtNTQ5NyAoRWxlY3Ryb25pYykmI3hEOzAzMDct
MDU2NSAoTGlua2luZyk8L2lzYm4+PGFjY2Vzc2lvbi1udW0+MTkzMzcyMDU8L2FjY2Vzc2lvbi1u
dW0+PHVybHM+PHJlbGF0ZWQtdXJscz48dXJsPmh0dHBzOi8vd3d3Lm5jYmkubmxtLm5paC5nb3Yv
cHVibWVkLzE5MzM3MjA1PC91cmw+PC9yZWxhdGVkLXVybHM+PC91cmxzPjxjdXN0b20yPlBNQzI3
MDQwNjM8L2N1c3RvbTI+PGVsZWN0cm9uaWMtcmVzb3VyY2UtbnVtPjEwLjEwMzgvaWpvLjIwMDku
NTE8L2VsZWN0cm9uaWMtcmVzb3VyY2UtbnVtPjwvcmVjb3JkPjwvQ2l0ZT48Q2l0ZT48QXV0aG9y
PkNob2g8L0F1dGhvcj48WWVhcj4yMDExPC9ZZWFyPjxSZWNOdW0+MjAzPC9SZWNOdW0+PHJlY29y
ZD48cmVjLW51bWJlcj4yMDM8L3JlYy1udW1iZXI+PGZvcmVpZ24ta2V5cz48a2V5IGFwcD0iRU4i
IGRiLWlkPSJ0dnpzeHRzcjFzdDB3OGV2OXgxcHAyenZmejIyeHI5YXM1dnYiIHRpbWVzdGFtcD0i
MTUzNTk4NjE4NyI+MjAzPC9rZXk+PC9mb3JlaWduLWtleXM+PHJlZi10eXBlIG5hbWU9IkpvdXJu
YWwgQXJ0aWNsZSI+MTc8L3JlZi10eXBlPjxjb250cmlidXRvcnM+PGF1dGhvcnM+PGF1dGhvcj5D
aG9oLCBBLiBDLjwvYXV0aG9yPjxhdXRob3I+Q3VycmFuLCBKLiBFLjwvYXV0aG9yPjxhdXRob3I+
T2RlZ2FhcmQsIEEuIE8uPC9hdXRob3I+PGF1dGhvcj5OYWhoYXMsIFIuIFcuPC9hdXRob3I+PGF1
dGhvcj5DemVyd2luc2tpLCBTLiBBLjwvYXV0aG9yPjxhdXRob3I+Qmxhbmdlcm8sIEouPC9hdXRo
b3I+PGF1dGhvcj5Ub3duZSwgQi48L2F1dGhvcj48YXV0aG9yPkRlbWVyYXRoLCBFLiBXLjwvYXV0
aG9yPjwvYXV0aG9ycz48L2NvbnRyaWJ1dG9ycz48YXV0aC1hZGRyZXNzPkxpZmVzcGFuIEhlYWx0
aCBSZXNlYXJjaCBDZW50ZXIsIERlcGFydG1lbnQgb2YgQ29tbXVuaXR5IEhlYWx0aCwgQm9vbnNo
b2Z0IFNjaG9vbCBvZiBNZWRpY2luZSwgV3JpZ2h0IFN0YXRlIFVuaXZlcnNpdHksIERheXRvbiwg
T2hpbywgVVNBLiBhdWRyZXkuY2hvaEB3cmlnaHQuZWR1PC9hdXRoLWFkZHJlc3M+PHRpdGxlcz48
dGl0bGU+RGlmZmVyZW5jZXMgaW4gdGhlIGhlcml0YWJpbGl0eSBvZiBncm93dGggYW5kIGdyb3d0
aCB2ZWxvY2l0eSBkdXJpbmcgaW5mYW5jeSBhbmQgYXNzb2NpYXRpb25zIHdpdGggRlRPIHZhcmlh
bnRzPC90aXRsZT48c2Vjb25kYXJ5LXRpdGxlPk9iZXNpdHkgKFNpbHZlciBTcHJpbmcpPC9zZWNv
bmRhcnktdGl0bGU+PC90aXRsZXM+PHBlcmlvZGljYWw+PGZ1bGwtdGl0bGU+T2Jlc2l0eSAoU2ls
dmVyIFNwcmluZyk8L2Z1bGwtdGl0bGU+PGFiYnItMT5PYmVzaXR5PC9hYmJyLTE+PC9wZXJpb2Rp
Y2FsPjxwYWdlcz4xODQ3LTU0PC9wYWdlcz48dm9sdW1lPjE5PC92b2x1bWU+PG51bWJlcj45PC9u
dW1iZXI+PGtleXdvcmRzPjxrZXl3b3JkPkFscGhhLUtldG9nbHV0YXJhdGUtRGVwZW5kZW50IERp
b3h5Z2VuYXNlIEZUTzwva2V5d29yZD48a2V5d29yZD5Cb2R5IEhlaWdodDwva2V5d29yZD48a2V5
d29yZD5Cb2R5IE1hc3MgSW5kZXg8L2tleXdvcmQ+PGtleXdvcmQ+Qm9keSBXZWlnaHQ8L2tleXdv
cmQ+PGtleXdvcmQ+KkNoaWxkIERldmVsb3BtZW50PC9rZXl3b3JkPjxrZXl3b3JkPkZlbWFsZTwv
a2V5d29yZD48a2V5d29yZD5HZW5ldGljIEFzc29jaWF0aW9uIFN0dWRpZXM8L2tleXdvcmQ+PGtl
eXdvcmQ+SHVtYW5zPC9rZXl3b3JkPjxrZXl3b3JkPkluZmFudCwgTmV3Ym9ybjwva2V5d29yZD48
a2V5d29yZD5Mb25naXR1ZGluYWwgU3R1ZGllczwva2V5d29yZD48a2V5d29yZD5NYWxlPC9rZXl3
b3JkPjxrZXl3b3JkPk1vZGVscywgR2VuZXRpYzwva2V5d29yZD48a2V5d29yZD5PaGlvPC9rZXl3
b3JkPjxrZXl3b3JkPipQb2x5bW9ycGhpc20sIFNpbmdsZSBOdWNsZW90aWRlPC9rZXl3b3JkPjxr
ZXl3b3JkPlByb3RlaW5zLypnZW5ldGljczwva2V5d29yZD48a2V5d29yZD4qUXVhbnRpdGF0aXZl
IFRyYWl0LCBIZXJpdGFibGU8L2tleXdvcmQ+PC9rZXl3b3Jkcz48ZGF0ZXM+PHllYXI+MjAxMTwv
eWVhcj48cHViLWRhdGVzPjxkYXRlPlNlcDwvZGF0ZT48L3B1Yi1kYXRlcz48L2RhdGVzPjxpc2Ju
PjE5MzAtNzM5WCAoRWxlY3Ryb25pYykmI3hEOzE5MzAtNzM4MSAoTGlua2luZyk8L2lzYm4+PGFj
Y2Vzc2lvbi1udW0+MjE3MjA0MjI8L2FjY2Vzc2lvbi1udW0+PHVybHM+PHJlbGF0ZWQtdXJscz48
dXJsPmh0dHBzOi8vd3d3Lm5jYmkubmxtLm5paC5nb3YvcHVibWVkLzIxNzIwNDIyPC91cmw+PC9y
ZWxhdGVkLXVybHM+PC91cmxzPjxjdXN0b20yPlBNQzQwMTM3OTI8L2N1c3RvbTI+PGVsZWN0cm9u
aWMtcmVzb3VyY2UtbnVtPjEwLjEwMzgvb2J5LjIwMTEuMTc1PC9lbGVjdHJvbmljLXJlc291cmNl
LW51bT48L3JlY29yZD48L0NpdGU+PENpdGU+PEF1dGhvcj5EdWJvaXM8L0F1dGhvcj48WWVhcj4y
MDEyPC9ZZWFyPjxSZWNOdW0+MjAwPC9SZWNOdW0+PHJlY29yZD48cmVjLW51bWJlcj4yMDA8L3Jl
Yy1udW1iZXI+PGZvcmVpZ24ta2V5cz48a2V5IGFwcD0iRU4iIGRiLWlkPSJ0dnpzeHRzcjFzdDB3
OGV2OXgxcHAyenZmejIyeHI5YXM1dnYiIHRpbWVzdGFtcD0iMTUzNTk4NTQ3NiI+MjAwPC9rZXk+
PC9mb3JlaWduLWtleXM+PHJlZi10eXBlIG5hbWU9IkpvdXJuYWwgQXJ0aWNsZSI+MTc8L3JlZi10
eXBlPjxjb250cmlidXRvcnM+PGF1dGhvcnM+PGF1dGhvcj5EdWJvaXMsIEwuPC9hdXRob3I+PGF1
dGhvcj5PaG0gS3l2aWssIEsuPC9hdXRob3I+PGF1dGhvcj5HaXJhcmQsIE0uPC9hdXRob3I+PGF1
dGhvcj5UYXRvbmUtVG9rdWRhLCBGLjwvYXV0aG9yPjxhdXRob3I+UGVydXNzZSwgRC48L2F1dGhv
cj48YXV0aG9yPkhqZWxtYm9yZywgSi48L2F1dGhvcj48YXV0aG9yPlNreXR0aGUsIEEuPC9hdXRo
b3I+PGF1dGhvcj5SYXNtdXNzZW4sIEYuPC9hdXRob3I+PGF1dGhvcj5XcmlnaHQsIE0uIEouPC9h
dXRob3I+PGF1dGhvcj5MaWNodGVuc3RlaW4sIFAuPC9hdXRob3I+PGF1dGhvcj5NYXJ0aW4sIE4u
IEcuPC9hdXRob3I+PC9hdXRob3JzPjwvY29udHJpYnV0b3JzPjxhdXRoLWFkZHJlc3M+SW5zdGl0
dXRlIG9mIFBvcHVsYXRpb24gSGVhbHRoLCBVbml2ZXJzaXR5IG9mIE90dGF3YSwgT3R0YXdhLCBP
bnRhcmlvLCBDYW5hZGEuIGxpc2UuZHVib2lzQHVvdHRhd2EuY2E8L2F1dGgtYWRkcmVzcz48dGl0
bGVzPjx0aXRsZT5HZW5ldGljIGFuZCBlbnZpcm9ubWVudGFsIGNvbnRyaWJ1dGlvbnMgdG8gd2Vp
Z2h0LCBoZWlnaHQsIGFuZCBCTUkgZnJvbSBiaXJ0aCB0byAxOSB5ZWFycyBvZiBhZ2U6IGFuIGlu
dGVybmF0aW9uYWwgc3R1ZHkgb2Ygb3ZlciAxMiwwMDAgdHdpbiBwYWlyczwvdGl0bGU+PHNlY29u
ZGFyeS10aXRsZT5QTG9TIE9uZTwvc2Vjb25kYXJ5LXRpdGxlPjwvdGl0bGVzPjxwZXJpb2RpY2Fs
PjxmdWxsLXRpdGxlPlBsb3MgT25lPC9mdWxsLXRpdGxlPjxhYmJyLTE+UGxvcyBPbmU8L2FiYnIt
MT48L3BlcmlvZGljYWw+PHBhZ2VzPmUzMDE1MzwvcGFnZXM+PHZvbHVtZT43PC92b2x1bWU+PG51
bWJlcj4yPC9udW1iZXI+PGtleXdvcmRzPjxrZXl3b3JkPkFkb2xlc2NlbnQ8L2tleXdvcmQ+PGtl
eXdvcmQ+QXVzdHJhbGlhPC9rZXl3b3JkPjxrZXl3b3JkPipCb2R5IEhlaWdodDwva2V5d29yZD48
a2V5d29yZD4qQm9keSBNYXNzIEluZGV4PC9rZXl3b3JkPjxrZXl3b3JkPipCb2R5IFdlaWdodDwv
a2V5d29yZD48a2V5d29yZD5DYW5hZGE8L2tleXdvcmQ+PGtleXdvcmQ+Q2hpbGQ8L2tleXdvcmQ+
PGtleXdvcmQ+Q2hpbGQsIFByZXNjaG9vbDwva2V5d29yZD48a2V5d29yZD5Dcm9zcy1TZWN0aW9u
YWwgU3R1ZGllczwva2V5d29yZD48a2V5d29yZD5EZW5tYXJrPC9rZXl3b3JkPjxrZXl3b3JkPkZl
bWFsZTwva2V5d29yZD48a2V5d29yZD4qR2VuZS1FbnZpcm9ubWVudCBJbnRlcmFjdGlvbjwva2V5
d29yZD48a2V5d29yZD5IdW1hbnM8L2tleXdvcmQ+PGtleXdvcmQ+SW5mYW50PC9rZXl3b3JkPjxr
ZXl3b3JkPkluZmFudCwgTmV3Ym9ybjwva2V5d29yZD48a2V5d29yZD5NYWxlPC9rZXl3b3JkPjxr
ZXl3b3JkPlN3ZWRlbjwva2V5d29yZD48a2V5d29yZD4qVHdpbnM8L2tleXdvcmQ+PGtleXdvcmQ+
WW91bmcgQWR1bHQ8L2tleXdvcmQ+PC9rZXl3b3Jkcz48ZGF0ZXM+PHllYXI+MjAxMjwveWVhcj48
L2RhdGVzPjxpc2JuPjE5MzItNjIwMyAoRWxlY3Ryb25pYykmI3hEOzE5MzItNjIwMyAoTGlua2lu
Zyk8L2lzYm4+PGFjY2Vzc2lvbi1udW0+MjIzNDczNjg8L2FjY2Vzc2lvbi1udW0+PHVybHM+PHJl
bGF0ZWQtdXJscz48dXJsPmh0dHBzOi8vd3d3Lm5jYmkubmxtLm5paC5nb3YvcHVibWVkLzIyMzQ3
MzY4PC91cmw+PC9yZWxhdGVkLXVybHM+PC91cmxzPjxjdXN0b20yPlBNQzMyNzU1OTk8L2N1c3Rv
bTI+PGVsZWN0cm9uaWMtcmVzb3VyY2UtbnVtPjEwLjEzNzEvam91cm5hbC5wb25lLjAwMzAxNTM8
L2VsZWN0cm9uaWMtcmVzb3VyY2UtbnVtPjwvcmVjb3JkPjwvQ2l0ZT48Q2l0ZT48QXV0aG9yPk5h
bjwvQXV0aG9yPjxZZWFyPjIwMTI8L1llYXI+PFJlY051bT4yMDg8L1JlY051bT48cmVjb3JkPjxy
ZWMtbnVtYmVyPjIwODwvcmVjLW51bWJlcj48Zm9yZWlnbi1rZXlzPjxrZXkgYXBwPSJFTiIgZGIt
aWQ9InR2enN4dHNyMXN0MHc4ZXY5eDFwcDJ6dmZ6MjJ4cjlhczV2diIgdGltZXN0YW1wPSIxNTM2
MDUzNjQ4Ij4yMDg8L2tleT48L2ZvcmVpZ24ta2V5cz48cmVmLXR5cGUgbmFtZT0iSm91cm5hbCBB
cnRpY2xlIj4xNzwvcmVmLXR5cGU+PGNvbnRyaWJ1dG9ycz48YXV0aG9ycz48YXV0aG9yPk5hbiwg
Qy48L2F1dGhvcj48YXV0aG9yPkd1bywgQi48L2F1dGhvcj48YXV0aG9yPldhcm5lciwgQy48L2F1
dGhvcj48YXV0aG9yPkZvd2xlciwgVC48L2F1dGhvcj48YXV0aG9yPkJhcnJldHQsIFQuPC9hdXRo
b3I+PGF1dGhvcj5Cb29tc21hLCBELjwvYXV0aG9yPjxhdXRob3I+TmVsc29uLCBULjwvYXV0aG9y
PjxhdXRob3I+V2hpdGZpZWxkLCBLLjwvYXV0aG9yPjxhdXRob3I+QmV1bmVuLCBHLjwvYXV0aG9y
PjxhdXRob3I+VGhvbWlzLCBNLjwvYXV0aG9yPjxhdXRob3I+TWFlcywgSC4gSC48L2F1dGhvcj48
YXV0aG9yPkRlcm9tLCBDLjwvYXV0aG9yPjxhdXRob3I+T3Jkb25hbmEsIEouPC9hdXRob3I+PGF1
dGhvcj5EZWVrcywgSi48L2F1dGhvcj48YXV0aG9yPlplZWdlcnMsIE0uPC9hdXRob3I+PC9hdXRo
b3JzPjwvY29udHJpYnV0b3JzPjxhdXRoLWFkZHJlc3M+VW5pdCBvZiBVcm9sb2dpYyBhbmQgR2Vu
ZXRpYyBFcGlkZW1pb2xvZ3ksIERlcGFydG1lbnQgb2YgUHVibGljIEhlYWx0aCwgRXBpZGVtaW9s
b2d5IGFuZCBCaW9zdGF0aXN0aWNzLCBVbml2ZXJzaXR5IG9mIEJpcm1pbmdoYW0sIEJpcm1pbmdo
YW0sIEIxNSAyVFQsIFVLLiBjLm5hbkBiaGFtLmFjLnVrPC9hdXRoLWFkZHJlc3M+PHRpdGxlcz48
dGl0bGU+SGVyaXRhYmlsaXR5IG9mIGJvZHkgbWFzcyBpbmRleCBpbiBwcmUtYWRvbGVzY2VuY2Us
IHlvdW5nIGFkdWx0aG9vZCBhbmQgbGF0ZSBhZHVsdGhvb2Q8L3RpdGxlPjxzZWNvbmRhcnktdGl0
bGU+RXVyIEogRXBpZGVtaW9sPC9zZWNvbmRhcnktdGl0bGU+PC90aXRsZXM+PHBlcmlvZGljYWw+
PGZ1bGwtdGl0bGU+RXVyIEogRXBpZGVtaW9sPC9mdWxsLXRpdGxlPjwvcGVyaW9kaWNhbD48cGFn
ZXM+MjQ3LTUzPC9wYWdlcz48dm9sdW1lPjI3PC92b2x1bWU+PG51bWJlcj40PC9udW1iZXI+PGtl
eXdvcmRzPjxrZXl3b3JkPkJvZHkgQ29tcG9zaXRpb24vKmdlbmV0aWNzPC9rZXl3b3JkPjxrZXl3
b3JkPipCb2R5IE1hc3MgSW5kZXg8L2tleXdvcmQ+PGtleXdvcmQ+Qm9keSBXZWlnaHQvKmdlbmV0
aWNzPC9rZXl3b3JkPjxrZXl3b3JkPkNoaWxkPC9rZXl3b3JkPjxrZXl3b3JkPkZlbWFsZTwva2V5
d29yZD48a2V5d29yZD5IdW1hbnM8L2tleXdvcmQ+PGtleXdvcmQ+TWFsZTwva2V5d29yZD48a2V5
d29yZD5NaWRkbGUgQWdlZDwva2V5d29yZD48a2V5d29yZD5PYmVzaXR5L2dlbmV0aWNzPC9rZXl3
b3JkPjxrZXl3b3JkPlJlZ2lzdHJpZXM8L2tleXdvcmQ+PGtleXdvcmQ+VHdpbnMvKmdlbmV0aWNz
PC9rZXl3b3JkPjxrZXl3b3JkPllvdW5nIEFkdWx0PC9rZXl3b3JkPjwva2V5d29yZHM+PGRhdGVz
Pjx5ZWFyPjIwMTI8L3llYXI+PHB1Yi1kYXRlcz48ZGF0ZT5BcHI8L2RhdGU+PC9wdWItZGF0ZXM+
PC9kYXRlcz48aXNibj4xNTczLTcyODQgKEVsZWN0cm9uaWMpJiN4RDswMzkzLTI5OTAgKExpbmtp
bmcpPC9pc2JuPjxhY2Nlc3Npb24tbnVtPjIyNDI2ODA1PC9hY2Nlc3Npb24tbnVtPjx1cmxzPjxy
ZWxhdGVkLXVybHM+PHVybD5odHRwczovL3d3dy5uY2JpLm5sbS5uaWguZ292L3B1Ym1lZC8yMjQy
NjgwNTwvdXJsPjwvcmVsYXRlZC11cmxzPjwvdXJscz48ZWxlY3Ryb25pYy1yZXNvdXJjZS1udW0+
MTAuMTAwNy9zMTA2NTQtMDEyLTk2NzgtNjwvZWxlY3Ryb25pYy1yZXNvdXJjZS1udW0+PC9yZWNv
cmQ+PC9DaXRlPjwvRW5kTm90ZT5=
</w:fldData>
        </w:fldChar>
      </w:r>
      <w:r w:rsidR="004935A2">
        <w:rPr>
          <w:rFonts w:asciiTheme="majorHAnsi" w:hAnsiTheme="majorHAnsi" w:cs="Calibri"/>
          <w:sz w:val="22"/>
          <w:szCs w:val="22"/>
        </w:rPr>
        <w:instrText xml:space="preserve"> ADDIN EN.CITE.DATA </w:instrText>
      </w:r>
      <w:r w:rsidR="004935A2">
        <w:rPr>
          <w:rFonts w:asciiTheme="majorHAnsi" w:hAnsiTheme="majorHAnsi" w:cs="Calibri"/>
          <w:sz w:val="22"/>
          <w:szCs w:val="22"/>
        </w:rPr>
      </w:r>
      <w:r w:rsidR="004935A2">
        <w:rPr>
          <w:rFonts w:asciiTheme="majorHAnsi" w:hAnsiTheme="majorHAnsi" w:cs="Calibri"/>
          <w:sz w:val="22"/>
          <w:szCs w:val="22"/>
        </w:rPr>
        <w:fldChar w:fldCharType="end"/>
      </w:r>
      <w:r w:rsidR="007A09BD" w:rsidRPr="00517ED6">
        <w:rPr>
          <w:rFonts w:asciiTheme="majorHAnsi" w:hAnsiTheme="majorHAnsi" w:cs="Calibri"/>
          <w:sz w:val="22"/>
          <w:szCs w:val="22"/>
        </w:rPr>
      </w:r>
      <w:r w:rsidR="007A09BD" w:rsidRPr="00517ED6">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25" w:tooltip="Choh, 2011 #203" w:history="1">
        <w:r w:rsidR="009C72D5">
          <w:rPr>
            <w:rFonts w:asciiTheme="majorHAnsi" w:hAnsiTheme="majorHAnsi" w:cs="Calibri"/>
            <w:noProof/>
            <w:sz w:val="22"/>
            <w:szCs w:val="22"/>
          </w:rPr>
          <w:t>25</w:t>
        </w:r>
      </w:hyperlink>
      <w:r w:rsidR="004935A2">
        <w:rPr>
          <w:rFonts w:asciiTheme="majorHAnsi" w:hAnsiTheme="majorHAnsi" w:cs="Calibri"/>
          <w:noProof/>
          <w:sz w:val="22"/>
          <w:szCs w:val="22"/>
        </w:rPr>
        <w:t xml:space="preserve">, </w:t>
      </w:r>
      <w:hyperlink w:anchor="_ENREF_27" w:tooltip="Haworth, 2008 #201" w:history="1">
        <w:r w:rsidR="009C72D5">
          <w:rPr>
            <w:rFonts w:asciiTheme="majorHAnsi" w:hAnsiTheme="majorHAnsi" w:cs="Calibri"/>
            <w:noProof/>
            <w:sz w:val="22"/>
            <w:szCs w:val="22"/>
          </w:rPr>
          <w:t>27</w:t>
        </w:r>
      </w:hyperlink>
      <w:r w:rsidR="004935A2">
        <w:rPr>
          <w:rFonts w:asciiTheme="majorHAnsi" w:hAnsiTheme="majorHAnsi" w:cs="Calibri"/>
          <w:noProof/>
          <w:sz w:val="22"/>
          <w:szCs w:val="22"/>
        </w:rPr>
        <w:t xml:space="preserve">, </w:t>
      </w:r>
      <w:hyperlink w:anchor="_ENREF_28" w:tooltip="Dubois, 2012 #200" w:history="1">
        <w:r w:rsidR="009C72D5">
          <w:rPr>
            <w:rFonts w:asciiTheme="majorHAnsi" w:hAnsiTheme="majorHAnsi" w:cs="Calibri"/>
            <w:noProof/>
            <w:sz w:val="22"/>
            <w:szCs w:val="22"/>
          </w:rPr>
          <w:t>28</w:t>
        </w:r>
      </w:hyperlink>
      <w:r w:rsidR="004935A2">
        <w:rPr>
          <w:rFonts w:asciiTheme="majorHAnsi" w:hAnsiTheme="majorHAnsi" w:cs="Calibri"/>
          <w:noProof/>
          <w:sz w:val="22"/>
          <w:szCs w:val="22"/>
        </w:rPr>
        <w:t xml:space="preserve">, </w:t>
      </w:r>
      <w:hyperlink w:anchor="_ENREF_43" w:tooltip="Lajunen, 2009 #207" w:history="1">
        <w:r w:rsidR="009C72D5">
          <w:rPr>
            <w:rFonts w:asciiTheme="majorHAnsi" w:hAnsiTheme="majorHAnsi" w:cs="Calibri"/>
            <w:noProof/>
            <w:sz w:val="22"/>
            <w:szCs w:val="22"/>
          </w:rPr>
          <w:t>43</w:t>
        </w:r>
      </w:hyperlink>
      <w:r w:rsidR="004935A2">
        <w:rPr>
          <w:rFonts w:asciiTheme="majorHAnsi" w:hAnsiTheme="majorHAnsi" w:cs="Calibri"/>
          <w:noProof/>
          <w:sz w:val="22"/>
          <w:szCs w:val="22"/>
        </w:rPr>
        <w:t xml:space="preserve">, </w:t>
      </w:r>
      <w:hyperlink w:anchor="_ENREF_44" w:tooltip="Nan, 2012 #208" w:history="1">
        <w:r w:rsidR="009C72D5">
          <w:rPr>
            <w:rFonts w:asciiTheme="majorHAnsi" w:hAnsiTheme="majorHAnsi" w:cs="Calibri"/>
            <w:noProof/>
            <w:sz w:val="22"/>
            <w:szCs w:val="22"/>
          </w:rPr>
          <w:t>44</w:t>
        </w:r>
      </w:hyperlink>
      <w:r w:rsidR="004935A2">
        <w:rPr>
          <w:rFonts w:asciiTheme="majorHAnsi" w:hAnsiTheme="majorHAnsi" w:cs="Calibri"/>
          <w:noProof/>
          <w:sz w:val="22"/>
          <w:szCs w:val="22"/>
        </w:rPr>
        <w:t>]</w:t>
      </w:r>
      <w:r w:rsidR="007A09BD" w:rsidRPr="00517ED6">
        <w:rPr>
          <w:rFonts w:asciiTheme="majorHAnsi" w:hAnsiTheme="majorHAnsi" w:cs="Calibri"/>
          <w:sz w:val="22"/>
          <w:szCs w:val="22"/>
        </w:rPr>
        <w:fldChar w:fldCharType="end"/>
      </w:r>
      <w:r w:rsidR="00494F6F" w:rsidRPr="007957A7">
        <w:rPr>
          <w:rFonts w:asciiTheme="majorHAnsi" w:hAnsiTheme="majorHAnsi" w:cs="Calibri"/>
          <w:sz w:val="22"/>
          <w:szCs w:val="22"/>
        </w:rPr>
        <w:t xml:space="preserve">, </w:t>
      </w:r>
      <w:r w:rsidR="00511EB6" w:rsidRPr="007957A7">
        <w:rPr>
          <w:rFonts w:asciiTheme="majorHAnsi" w:hAnsiTheme="majorHAnsi" w:cs="Calibri"/>
          <w:sz w:val="22"/>
          <w:szCs w:val="22"/>
        </w:rPr>
        <w:t xml:space="preserve">as </w:t>
      </w:r>
      <w:r w:rsidR="00494F6F" w:rsidRPr="007957A7">
        <w:rPr>
          <w:rFonts w:asciiTheme="majorHAnsi" w:hAnsiTheme="majorHAnsi" w:cs="Calibri"/>
          <w:sz w:val="22"/>
          <w:szCs w:val="22"/>
        </w:rPr>
        <w:t>o</w:t>
      </w:r>
      <w:r w:rsidR="00511EB6" w:rsidRPr="007957A7">
        <w:rPr>
          <w:rFonts w:asciiTheme="majorHAnsi" w:hAnsiTheme="majorHAnsi" w:cs="Calibri"/>
          <w:sz w:val="22"/>
          <w:szCs w:val="22"/>
        </w:rPr>
        <w:t>ffspring BMI starts resembling adult BM</w:t>
      </w:r>
      <w:r w:rsidR="00E97912" w:rsidRPr="007957A7">
        <w:rPr>
          <w:rFonts w:asciiTheme="majorHAnsi" w:hAnsiTheme="majorHAnsi" w:cs="Calibri"/>
          <w:sz w:val="22"/>
          <w:szCs w:val="22"/>
        </w:rPr>
        <w:t>I</w:t>
      </w:r>
      <w:r w:rsidR="00511EB6" w:rsidRPr="007957A7">
        <w:rPr>
          <w:rFonts w:asciiTheme="majorHAnsi" w:hAnsiTheme="majorHAnsi" w:cs="Calibri"/>
          <w:sz w:val="22"/>
          <w:szCs w:val="22"/>
        </w:rPr>
        <w:t xml:space="preserve"> as an anthropometric marker of adiposity</w:t>
      </w:r>
      <w:r w:rsidR="00494F6F" w:rsidRPr="007957A7">
        <w:rPr>
          <w:rFonts w:asciiTheme="majorHAnsi" w:hAnsiTheme="majorHAnsi" w:cs="Calibri"/>
          <w:sz w:val="22"/>
          <w:szCs w:val="22"/>
        </w:rPr>
        <w:t>,</w:t>
      </w:r>
      <w:r w:rsidR="00511EB6" w:rsidRPr="007957A7">
        <w:rPr>
          <w:rFonts w:asciiTheme="majorHAnsi" w:hAnsiTheme="majorHAnsi" w:cs="Calibri"/>
          <w:sz w:val="22"/>
          <w:szCs w:val="22"/>
        </w:rPr>
        <w:t xml:space="preserve"> and as the shared environment between </w:t>
      </w:r>
      <w:r w:rsidR="00494F6F" w:rsidRPr="007957A7">
        <w:rPr>
          <w:rFonts w:asciiTheme="majorHAnsi" w:hAnsiTheme="majorHAnsi" w:cs="Calibri"/>
          <w:sz w:val="22"/>
          <w:szCs w:val="22"/>
        </w:rPr>
        <w:t xml:space="preserve">adults and </w:t>
      </w:r>
      <w:r w:rsidR="00511EB6" w:rsidRPr="007957A7">
        <w:rPr>
          <w:rFonts w:asciiTheme="majorHAnsi" w:hAnsiTheme="majorHAnsi" w:cs="Calibri"/>
          <w:sz w:val="22"/>
          <w:szCs w:val="22"/>
        </w:rPr>
        <w:t xml:space="preserve">offspring </w:t>
      </w:r>
      <w:r w:rsidR="00494F6F" w:rsidRPr="007957A7">
        <w:rPr>
          <w:rFonts w:asciiTheme="majorHAnsi" w:hAnsiTheme="majorHAnsi" w:cs="Calibri"/>
          <w:sz w:val="22"/>
          <w:szCs w:val="22"/>
        </w:rPr>
        <w:t>progressively</w:t>
      </w:r>
      <w:r w:rsidR="00511EB6" w:rsidRPr="007957A7">
        <w:rPr>
          <w:rFonts w:asciiTheme="majorHAnsi" w:hAnsiTheme="majorHAnsi" w:cs="Calibri"/>
          <w:sz w:val="22"/>
          <w:szCs w:val="22"/>
        </w:rPr>
        <w:t xml:space="preserve"> increase</w:t>
      </w:r>
      <w:r w:rsidR="00AF2A0A" w:rsidRPr="007957A7">
        <w:rPr>
          <w:rFonts w:asciiTheme="majorHAnsi" w:hAnsiTheme="majorHAnsi" w:cs="Calibri"/>
          <w:sz w:val="22"/>
          <w:szCs w:val="22"/>
        </w:rPr>
        <w:t>s</w:t>
      </w:r>
      <w:r w:rsidR="004961C0" w:rsidRPr="007957A7">
        <w:rPr>
          <w:rFonts w:asciiTheme="majorHAnsi" w:hAnsiTheme="majorHAnsi" w:cs="Calibri"/>
          <w:sz w:val="22"/>
          <w:szCs w:val="22"/>
        </w:rPr>
        <w:t>. Consistently,</w:t>
      </w:r>
      <w:r w:rsidR="006E7FD5" w:rsidRPr="007957A7">
        <w:rPr>
          <w:rFonts w:asciiTheme="majorHAnsi" w:hAnsiTheme="majorHAnsi" w:cs="Calibri"/>
          <w:sz w:val="22"/>
          <w:szCs w:val="22"/>
        </w:rPr>
        <w:t xml:space="preserve"> BMI </w:t>
      </w:r>
      <w:r w:rsidR="00661095" w:rsidRPr="007957A7">
        <w:rPr>
          <w:rFonts w:asciiTheme="majorHAnsi" w:hAnsiTheme="majorHAnsi"/>
          <w:sz w:val="22"/>
          <w:szCs w:val="22"/>
        </w:rPr>
        <w:t xml:space="preserve">heritability </w:t>
      </w:r>
      <w:r w:rsidR="006E7FD5" w:rsidRPr="007957A7">
        <w:rPr>
          <w:rFonts w:asciiTheme="majorHAnsi" w:hAnsiTheme="majorHAnsi"/>
          <w:sz w:val="22"/>
          <w:szCs w:val="22"/>
        </w:rPr>
        <w:t xml:space="preserve">increased between </w:t>
      </w:r>
      <w:r w:rsidR="00661095" w:rsidRPr="007957A7">
        <w:rPr>
          <w:rFonts w:asciiTheme="majorHAnsi" w:hAnsiTheme="majorHAnsi"/>
          <w:sz w:val="22"/>
          <w:szCs w:val="22"/>
        </w:rPr>
        <w:t xml:space="preserve">adiposity </w:t>
      </w:r>
      <w:r w:rsidR="006E7FD5" w:rsidRPr="007957A7">
        <w:rPr>
          <w:rFonts w:asciiTheme="majorHAnsi" w:hAnsiTheme="majorHAnsi"/>
          <w:sz w:val="22"/>
          <w:szCs w:val="22"/>
        </w:rPr>
        <w:t xml:space="preserve">peak and </w:t>
      </w:r>
      <w:r w:rsidR="004961C0" w:rsidRPr="007957A7">
        <w:rPr>
          <w:rFonts w:asciiTheme="majorHAnsi" w:hAnsiTheme="majorHAnsi"/>
          <w:sz w:val="22"/>
          <w:szCs w:val="22"/>
        </w:rPr>
        <w:t xml:space="preserve">adiposity </w:t>
      </w:r>
      <w:r w:rsidR="006E7FD5" w:rsidRPr="007957A7">
        <w:rPr>
          <w:rFonts w:asciiTheme="majorHAnsi" w:hAnsiTheme="majorHAnsi"/>
          <w:sz w:val="22"/>
          <w:szCs w:val="22"/>
        </w:rPr>
        <w:t>rebound</w:t>
      </w:r>
      <w:r w:rsidR="006E635B" w:rsidRPr="007957A7">
        <w:rPr>
          <w:rFonts w:asciiTheme="majorHAnsi" w:hAnsiTheme="majorHAnsi" w:cs="Calibri"/>
          <w:sz w:val="22"/>
          <w:szCs w:val="22"/>
        </w:rPr>
        <w:t xml:space="preserve"> </w:t>
      </w:r>
      <w:r w:rsidR="00E97912" w:rsidRPr="007957A7">
        <w:rPr>
          <w:rFonts w:asciiTheme="majorHAnsi" w:hAnsiTheme="majorHAnsi" w:cs="Calibri"/>
          <w:sz w:val="22"/>
          <w:szCs w:val="22"/>
        </w:rPr>
        <w:t>and a</w:t>
      </w:r>
      <w:r w:rsidR="00E97912" w:rsidRPr="007957A7">
        <w:rPr>
          <w:rFonts w:asciiTheme="majorHAnsi" w:hAnsiTheme="majorHAnsi"/>
          <w:sz w:val="22"/>
          <w:szCs w:val="22"/>
        </w:rPr>
        <w:t xml:space="preserve"> considerable proportion of heritability was explained by common variants</w:t>
      </w:r>
      <w:r w:rsidR="002A4B4E" w:rsidRPr="002A4B4E">
        <w:rPr>
          <w:rFonts w:asciiTheme="majorHAnsi" w:hAnsiTheme="majorHAnsi" w:cs="Calibri"/>
          <w:sz w:val="22"/>
          <w:szCs w:val="22"/>
        </w:rPr>
        <w:t xml:space="preserve"> </w:t>
      </w:r>
      <w:r w:rsidR="002A4B4E" w:rsidRPr="00101E79">
        <w:rPr>
          <w:rFonts w:asciiTheme="majorHAnsi" w:hAnsiTheme="majorHAnsi" w:cs="Calibri"/>
          <w:sz w:val="22"/>
          <w:szCs w:val="22"/>
        </w:rPr>
        <w:t>in our study</w:t>
      </w:r>
      <w:r w:rsidR="00CF5B7D" w:rsidRPr="007957A7">
        <w:rPr>
          <w:rFonts w:asciiTheme="majorHAnsi" w:hAnsiTheme="majorHAnsi"/>
          <w:sz w:val="22"/>
          <w:szCs w:val="22"/>
        </w:rPr>
        <w:t>.</w:t>
      </w:r>
      <w:r w:rsidR="00E97912" w:rsidRPr="007957A7">
        <w:rPr>
          <w:rFonts w:asciiTheme="majorHAnsi" w:hAnsiTheme="majorHAnsi"/>
          <w:sz w:val="22"/>
          <w:szCs w:val="22"/>
        </w:rPr>
        <w:t xml:space="preserve"> The increase in BMI heritability </w:t>
      </w:r>
      <w:r w:rsidR="00F61986">
        <w:rPr>
          <w:rFonts w:asciiTheme="majorHAnsi" w:hAnsiTheme="majorHAnsi"/>
          <w:sz w:val="22"/>
          <w:szCs w:val="22"/>
        </w:rPr>
        <w:t>indicates</w:t>
      </w:r>
      <w:r w:rsidR="00E97912" w:rsidRPr="007957A7">
        <w:rPr>
          <w:rFonts w:asciiTheme="majorHAnsi" w:hAnsiTheme="majorHAnsi"/>
          <w:sz w:val="22"/>
          <w:szCs w:val="22"/>
        </w:rPr>
        <w:t xml:space="preserve"> a progressive decrease in the variance explained by the environment</w:t>
      </w:r>
      <w:r w:rsidR="005D7D73">
        <w:rPr>
          <w:rFonts w:asciiTheme="majorHAnsi" w:hAnsiTheme="majorHAnsi"/>
          <w:sz w:val="22"/>
          <w:szCs w:val="22"/>
        </w:rPr>
        <w:t>. Th</w:t>
      </w:r>
      <w:r w:rsidR="00065F61">
        <w:rPr>
          <w:rFonts w:asciiTheme="majorHAnsi" w:hAnsiTheme="majorHAnsi"/>
          <w:sz w:val="22"/>
          <w:szCs w:val="22"/>
        </w:rPr>
        <w:t>e increase in heritability with age</w:t>
      </w:r>
      <w:r w:rsidR="005D7D73">
        <w:rPr>
          <w:rFonts w:asciiTheme="majorHAnsi" w:hAnsiTheme="majorHAnsi"/>
          <w:sz w:val="22"/>
          <w:szCs w:val="22"/>
        </w:rPr>
        <w:t xml:space="preserve"> </w:t>
      </w:r>
      <w:r w:rsidR="009F44DB">
        <w:rPr>
          <w:rFonts w:asciiTheme="majorHAnsi" w:hAnsiTheme="majorHAnsi"/>
          <w:sz w:val="22"/>
          <w:szCs w:val="22"/>
        </w:rPr>
        <w:t>might be</w:t>
      </w:r>
      <w:r w:rsidR="005D7D73">
        <w:rPr>
          <w:rFonts w:asciiTheme="majorHAnsi" w:hAnsiTheme="majorHAnsi"/>
          <w:sz w:val="22"/>
          <w:szCs w:val="22"/>
        </w:rPr>
        <w:t xml:space="preserve"> explained by</w:t>
      </w:r>
      <w:r w:rsidR="00E34BC0">
        <w:rPr>
          <w:rFonts w:asciiTheme="majorHAnsi" w:hAnsiTheme="majorHAnsi"/>
          <w:sz w:val="22"/>
          <w:szCs w:val="22"/>
        </w:rPr>
        <w:t xml:space="preserve"> genotype-environment</w:t>
      </w:r>
      <w:r w:rsidR="00A144BD">
        <w:rPr>
          <w:rFonts w:asciiTheme="majorHAnsi" w:hAnsiTheme="majorHAnsi"/>
          <w:sz w:val="22"/>
          <w:szCs w:val="22"/>
        </w:rPr>
        <w:t xml:space="preserve"> correlations</w:t>
      </w:r>
      <w:r w:rsidR="00FB188E">
        <w:rPr>
          <w:rFonts w:asciiTheme="majorHAnsi" w:hAnsiTheme="majorHAnsi"/>
          <w:sz w:val="22"/>
          <w:szCs w:val="22"/>
        </w:rPr>
        <w:t>, in which small genetic differences are magnified as children</w:t>
      </w:r>
      <w:r w:rsidR="0064497A">
        <w:rPr>
          <w:rFonts w:asciiTheme="majorHAnsi" w:hAnsiTheme="majorHAnsi"/>
          <w:sz w:val="22"/>
          <w:szCs w:val="22"/>
        </w:rPr>
        <w:t xml:space="preserve"> progressively select, modify and create environments correlated with their genetic propensities</w:t>
      </w:r>
      <w:r w:rsidR="00A83961">
        <w:rPr>
          <w:rFonts w:asciiTheme="majorHAnsi" w:hAnsiTheme="majorHAnsi"/>
          <w:sz w:val="22"/>
          <w:szCs w:val="22"/>
        </w:rPr>
        <w:t>, which in turn</w:t>
      </w:r>
      <w:r w:rsidR="00492A4D">
        <w:rPr>
          <w:rFonts w:asciiTheme="majorHAnsi" w:hAnsiTheme="majorHAnsi" w:cs="Calibri"/>
          <w:sz w:val="22"/>
          <w:szCs w:val="22"/>
        </w:rPr>
        <w:t xml:space="preserve"> unmask</w:t>
      </w:r>
      <w:r w:rsidR="00A83961">
        <w:rPr>
          <w:rFonts w:asciiTheme="majorHAnsi" w:hAnsiTheme="majorHAnsi" w:cs="Calibri"/>
          <w:sz w:val="22"/>
          <w:szCs w:val="22"/>
        </w:rPr>
        <w:t>s</w:t>
      </w:r>
      <w:r w:rsidR="00492A4D">
        <w:rPr>
          <w:rFonts w:asciiTheme="majorHAnsi" w:hAnsiTheme="majorHAnsi" w:cs="Calibri"/>
          <w:sz w:val="22"/>
          <w:szCs w:val="22"/>
        </w:rPr>
        <w:t xml:space="preserve"> the effects of </w:t>
      </w:r>
      <w:r w:rsidR="00482638">
        <w:rPr>
          <w:rFonts w:asciiTheme="majorHAnsi" w:hAnsiTheme="majorHAnsi" w:cs="Calibri"/>
          <w:sz w:val="22"/>
          <w:szCs w:val="22"/>
        </w:rPr>
        <w:t>other</w:t>
      </w:r>
      <w:r w:rsidR="00492A4D">
        <w:rPr>
          <w:rFonts w:asciiTheme="majorHAnsi" w:hAnsiTheme="majorHAnsi" w:cs="Calibri"/>
          <w:sz w:val="22"/>
          <w:szCs w:val="22"/>
        </w:rPr>
        <w:t xml:space="preserve"> genetic variants</w:t>
      </w:r>
      <w:r w:rsidR="00492A4D">
        <w:rPr>
          <w:rFonts w:asciiTheme="majorHAnsi" w:hAnsiTheme="majorHAnsi"/>
          <w:sz w:val="22"/>
          <w:szCs w:val="22"/>
        </w:rPr>
        <w:t xml:space="preserve">, </w:t>
      </w:r>
      <w:r w:rsidR="00492A4D">
        <w:rPr>
          <w:rFonts w:asciiTheme="majorHAnsi" w:hAnsiTheme="majorHAnsi" w:cs="Calibri"/>
          <w:sz w:val="22"/>
          <w:szCs w:val="22"/>
        </w:rPr>
        <w:t>in a feedforward loop</w:t>
      </w:r>
      <w:r w:rsidR="00AD7BCF">
        <w:rPr>
          <w:rFonts w:asciiTheme="majorHAnsi" w:hAnsiTheme="majorHAnsi" w:cs="Calibri"/>
          <w:sz w:val="22"/>
          <w:szCs w:val="22"/>
        </w:rPr>
        <w:t>. Thus,</w:t>
      </w:r>
      <w:r w:rsidR="000A4EB2">
        <w:rPr>
          <w:rFonts w:asciiTheme="majorHAnsi" w:hAnsiTheme="majorHAnsi" w:cs="Calibri"/>
          <w:sz w:val="22"/>
          <w:szCs w:val="22"/>
        </w:rPr>
        <w:t xml:space="preserve"> </w:t>
      </w:r>
      <w:r w:rsidR="00A33C34">
        <w:rPr>
          <w:rFonts w:asciiTheme="majorHAnsi" w:hAnsiTheme="majorHAnsi" w:cs="Calibri"/>
          <w:sz w:val="22"/>
          <w:szCs w:val="22"/>
        </w:rPr>
        <w:t xml:space="preserve">gradually </w:t>
      </w:r>
      <w:r w:rsidR="0033131F">
        <w:rPr>
          <w:rFonts w:asciiTheme="majorHAnsi" w:hAnsiTheme="majorHAnsi" w:cs="Calibri"/>
          <w:sz w:val="22"/>
          <w:szCs w:val="22"/>
        </w:rPr>
        <w:t xml:space="preserve">increasing </w:t>
      </w:r>
      <w:r w:rsidR="000A4EB2">
        <w:rPr>
          <w:rFonts w:asciiTheme="majorHAnsi" w:hAnsiTheme="majorHAnsi" w:cs="Calibri"/>
          <w:sz w:val="22"/>
          <w:szCs w:val="22"/>
        </w:rPr>
        <w:t xml:space="preserve">the </w:t>
      </w:r>
      <w:r w:rsidR="00A70A24">
        <w:rPr>
          <w:rFonts w:asciiTheme="majorHAnsi" w:hAnsiTheme="majorHAnsi" w:cs="Calibri"/>
          <w:sz w:val="22"/>
          <w:szCs w:val="22"/>
        </w:rPr>
        <w:t xml:space="preserve">phenotype variance explained by genetic factors </w:t>
      </w:r>
      <w:r w:rsidR="000A4EB2">
        <w:rPr>
          <w:rFonts w:asciiTheme="majorHAnsi" w:hAnsiTheme="majorHAnsi" w:cs="Calibri"/>
          <w:sz w:val="22"/>
          <w:szCs w:val="22"/>
        </w:rPr>
        <w:t>and thereby increasing</w:t>
      </w:r>
      <w:r w:rsidR="000E15FC">
        <w:rPr>
          <w:rFonts w:asciiTheme="majorHAnsi" w:hAnsiTheme="majorHAnsi" w:cs="Calibri"/>
          <w:sz w:val="22"/>
          <w:szCs w:val="22"/>
        </w:rPr>
        <w:t>,</w:t>
      </w:r>
      <w:r w:rsidR="000A4EB2">
        <w:rPr>
          <w:rFonts w:asciiTheme="majorHAnsi" w:hAnsiTheme="majorHAnsi" w:cs="Calibri"/>
          <w:sz w:val="22"/>
          <w:szCs w:val="22"/>
        </w:rPr>
        <w:t xml:space="preserve"> </w:t>
      </w:r>
      <w:r w:rsidR="000E15FC">
        <w:rPr>
          <w:rFonts w:asciiTheme="majorHAnsi" w:hAnsiTheme="majorHAnsi" w:cs="Calibri"/>
          <w:sz w:val="22"/>
          <w:szCs w:val="22"/>
        </w:rPr>
        <w:t xml:space="preserve">throughout development, BMI </w:t>
      </w:r>
      <w:r w:rsidR="000A4EB2">
        <w:rPr>
          <w:rFonts w:asciiTheme="majorHAnsi" w:hAnsiTheme="majorHAnsi" w:cs="Calibri"/>
          <w:sz w:val="22"/>
          <w:szCs w:val="22"/>
        </w:rPr>
        <w:t>heritability</w:t>
      </w:r>
      <w:r w:rsidR="00AD7BCF">
        <w:rPr>
          <w:rFonts w:asciiTheme="majorHAnsi" w:hAnsiTheme="majorHAnsi" w:cs="Calibri"/>
          <w:sz w:val="22"/>
          <w:szCs w:val="22"/>
        </w:rPr>
        <w:t xml:space="preserve">. </w:t>
      </w:r>
      <w:r w:rsidR="00297E21">
        <w:rPr>
          <w:rFonts w:asciiTheme="majorHAnsi" w:hAnsiTheme="majorHAnsi" w:cs="Calibri"/>
          <w:sz w:val="22"/>
          <w:szCs w:val="22"/>
        </w:rPr>
        <w:t xml:space="preserve">All in all, </w:t>
      </w:r>
      <w:r w:rsidR="00074EB7">
        <w:rPr>
          <w:rFonts w:asciiTheme="majorHAnsi" w:hAnsiTheme="majorHAnsi" w:cs="Calibri"/>
          <w:sz w:val="22"/>
          <w:szCs w:val="22"/>
        </w:rPr>
        <w:t xml:space="preserve">our </w:t>
      </w:r>
      <w:r w:rsidR="00CA0E3A" w:rsidRPr="007957A7">
        <w:rPr>
          <w:rFonts w:asciiTheme="majorHAnsi" w:hAnsiTheme="majorHAnsi" w:cs="Calibri"/>
          <w:sz w:val="22"/>
          <w:szCs w:val="22"/>
        </w:rPr>
        <w:t xml:space="preserve">study supports the </w:t>
      </w:r>
      <w:r w:rsidR="00D26E15">
        <w:rPr>
          <w:rFonts w:asciiTheme="majorHAnsi" w:hAnsiTheme="majorHAnsi" w:cs="Calibri"/>
          <w:sz w:val="22"/>
          <w:szCs w:val="22"/>
        </w:rPr>
        <w:t xml:space="preserve">accrual of </w:t>
      </w:r>
      <w:r w:rsidR="00CA0E3A" w:rsidRPr="007957A7">
        <w:rPr>
          <w:rFonts w:asciiTheme="majorHAnsi" w:hAnsiTheme="majorHAnsi" w:cs="Calibri"/>
          <w:sz w:val="22"/>
          <w:szCs w:val="22"/>
        </w:rPr>
        <w:t xml:space="preserve">shared genetic determinants between </w:t>
      </w:r>
      <w:r w:rsidR="00FC368B">
        <w:rPr>
          <w:rFonts w:asciiTheme="majorHAnsi" w:hAnsiTheme="majorHAnsi" w:cs="Calibri"/>
          <w:sz w:val="22"/>
          <w:szCs w:val="22"/>
        </w:rPr>
        <w:t>later childhood</w:t>
      </w:r>
      <w:r w:rsidR="00CA0E3A" w:rsidRPr="007957A7">
        <w:rPr>
          <w:rFonts w:asciiTheme="majorHAnsi" w:hAnsiTheme="majorHAnsi" w:cs="Calibri"/>
          <w:sz w:val="22"/>
          <w:szCs w:val="22"/>
        </w:rPr>
        <w:t xml:space="preserve"> and adult BMI</w:t>
      </w:r>
      <w:r w:rsidR="00CA0E3A" w:rsidRPr="00517ED6">
        <w:rPr>
          <w:rFonts w:asciiTheme="majorHAnsi" w:hAnsiTheme="majorHAnsi" w:cs="Calibri"/>
          <w:sz w:val="22"/>
          <w:szCs w:val="22"/>
        </w:rPr>
        <w:fldChar w:fldCharType="begin">
          <w:fldData xml:space="preserve">PEVuZE5vdGU+PENpdGU+PEF1dGhvcj5CcmFkZmllbGQ8L0F1dGhvcj48WWVhcj4yMDEyPC9ZZWFy
PjxSZWNOdW0+MTU8L1JlY051bT48RGlzcGxheVRleHQ+WzUsIDZdPC9EaXNwbGF5VGV4dD48cmVj
b3JkPjxyZWMtbnVtYmVyPjE1PC9yZWMtbnVtYmVyPjxmb3JlaWduLWtleXM+PGtleSBhcHA9IkVO
IiBkYi1pZD0idHZ6c3h0c3Ixc3Qwdzhldjl4MXBwMnp2ZnoyMnhyOWFzNXZ2IiB0aW1lc3RhbXA9
IjE1MzIzMzk3NjEiPjE1PC9rZXk+PC9mb3JlaWduLWtleXM+PHJlZi10eXBlIG5hbWU9IkpvdXJu
YWwgQXJ0aWNsZSI+MTc8L3JlZi10eXBlPjxjb250cmlidXRvcnM+PGF1dGhvcnM+PGF1dGhvcj5C
cmFkZmllbGQsIEouIFAuPC9hdXRob3I+PGF1dGhvcj5UYWFsLCBILiBSLjwvYXV0aG9yPjxhdXRo
b3I+VGltcHNvbiwgTi4gSi48L2F1dGhvcj48YXV0aG9yPlNjaGVyYWcsIEEuPC9hdXRob3I+PGF1
dGhvcj5MZWNvZXVyLCBDLjwvYXV0aG9yPjxhdXRob3I+V2FycmluZ3RvbiwgTi4gTS48L2F1dGhv
cj48YXV0aG9yPkh5cHBvbmVuLCBFLjwvYXV0aG9yPjxhdXRob3I+SG9sc3QsIEMuPC9hdXRob3I+
PGF1dGhvcj5WYWxjYXJjZWwsIEIuPC9hdXRob3I+PGF1dGhvcj5UaGllcmluZywgRS48L2F1dGhv
cj48YXV0aG9yPlNhbGVtLCBSLiBNLjwvYXV0aG9yPjxhdXRob3I+U2NodW1hY2hlciwgRi4gUi48
L2F1dGhvcj48YXV0aG9yPkNvdXNtaW5lciwgRC4gTC48L2F1dGhvcj48YXV0aG9yPlNsZWltYW4s
IFAuIE0uIEEuPC9hdXRob3I+PGF1dGhvcj5aaGFvLCBKLiBILjwvYXV0aG9yPjxhdXRob3I+QmVy
a293aXR6LCBSLiBJLjwvYXV0aG9yPjxhdXRob3I+VmltYWxlc3dhcmFuLCBLLiBTLjwvYXV0aG9y
PjxhdXRob3I+SmFyaWNrLCBJLjwvYXV0aG9yPjxhdXRob3I+UGVubmVsbCwgQy4gRS48L2F1dGhv
cj48YXV0aG9yPkV2YW5zLCBELiBNLjwvYXV0aG9yPjxhdXRob3I+U3QgUG91cmNhaW4sIEIuPC9h
dXRob3I+PGF1dGhvcj5CZXJyeSwgRC4gSi48L2F1dGhvcj48YXV0aG9yPk1vb2stS2FuYW1vcmks
IEQuIE8uPC9hdXRob3I+PGF1dGhvcj5Ib2ZtYW4sIEEuPC9hdXRob3I+PGF1dGhvcj5SaXZhZGVu
ZWlyYSwgRi48L2F1dGhvcj48YXV0aG9yPlVpdHRlcmxpbmRlbiwgQS4gRy48L2F1dGhvcj48YXV0
aG9yPnZhbiBEdWlqbiwgQy4gTS48L2F1dGhvcj48YXV0aG9yPnZhbiBkZXIgVmFsaywgUi4gSi4g
UC48L2F1dGhvcj48YXV0aG9yPmRlIEpvbmdzdGUsIEouIEMuPC9hdXRob3I+PGF1dGhvcj5Qb3N0
bWEsIEQuIFMuPC9hdXRob3I+PGF1dGhvcj5Cb29tc21hLCBELiBJLjwvYXV0aG9yPjxhdXRob3I+
R2F1ZGVybWFuLCBXLiBKLjwvYXV0aG9yPjxhdXRob3I+SGFzc2FuZWluLCBNLiBULjwvYXV0aG9y
PjxhdXRob3I+TGluZGdyZW4sIEMuIE0uPC9hdXRob3I+PGF1dGhvcj5NYWdpLCBSLjwvYXV0aG9y
PjxhdXRob3I+Qm9yZWhhbSwgQy4gQS4gRy48L2F1dGhvcj48YXV0aG9yPk5ldmlsbGUsIEMuIEUu
PC9hdXRob3I+PGF1dGhvcj5Nb3Jlbm8sIEwuIEEuPC9hdXRob3I+PGF1dGhvcj5FbGxpb3R0LCBQ
LjwvYXV0aG9yPjxhdXRob3I+UG91dGEsIEEuPC9hdXRob3I+PGF1dGhvcj5IYXJ0aWthaW5lbiwg
QS4gTC48L2F1dGhvcj48YXV0aG9yPkxpLCBNLiBZLjwvYXV0aG9yPjxhdXRob3I+UmFpdGFrYXJp
LCBPLjwvYXV0aG9yPjxhdXRob3I+TGVodGltYWtpLCBULjwvYXV0aG9yPjxhdXRob3I+RXJpa3Nz
b24sIEouIEcuPC9hdXRob3I+PGF1dGhvcj5QYWxvdGllLCBBLjwvYXV0aG9yPjxhdXRob3I+RGFs
bG9uZ2V2aWxsZSwgSi48L2F1dGhvcj48YXV0aG9yPkRhcywgUy48L2F1dGhvcj48YXV0aG9yPkRl
bG91a2FzLCBQLjwvYXV0aG9yPjxhdXRob3I+TWNNYWhvbiwgRy48L2F1dGhvcj48YXV0aG9yPlJp
bmcsIFMuIE0uPC9hdXRob3I+PGF1dGhvcj5LZW1wLCBKLiBQLjwvYXV0aG9yPjxhdXRob3I+QnV4
dG9uLCBKLiBMLjwvYXV0aG9yPjxhdXRob3I+Qmxha2Vtb3JlLCBBLiBJLiBGLjwvYXV0aG9yPjxh
dXRob3I+QnVzdGFtYW50ZSwgTS48L2F1dGhvcj48YXV0aG9yPkd1eGVucywgTS48L2F1dGhvcj48
YXV0aG9yPkhpcnNjaGhvcm4sIEouIE4uPC9hdXRob3I+PGF1dGhvcj5HaWxsbWFuLCBNLiBXLjwv
YXV0aG9yPjxhdXRob3I+S3JlaW5lci1Nb2xsZXIsIEUuPC9hdXRob3I+PGF1dGhvcj5CaXNnYWFy
ZCwgSC48L2F1dGhvcj48YXV0aG9yPkdpbGxpbGFuZCwgRi4gRC48L2F1dGhvcj48YXV0aG9yPkhl
aW5yaWNoLCBKLjwvYXV0aG9yPjxhdXRob3I+V2hlZWxlciwgRS48L2F1dGhvcj48YXV0aG9yPkJh
cnJvc28sIEkuPC9hdXRob3I+PGF1dGhvcj5PJmFwb3M7UmFoaWxseSwgUy48L2F1dGhvcj48YXV0
aG9yPk1laXJoYWVnaGUsIEEuPC9hdXRob3I+PGF1dGhvcj5Tb3JlbnNlbiwgVC4gSS4gQS48L2F1
dGhvcj48YXV0aG9yPlBvd2VyLCBDLjwvYXV0aG9yPjxhdXRob3I+UGFsbWVyLCBMLiBKLjwvYXV0
aG9yPjxhdXRob3I+SGlubmV5LCBBLjwvYXV0aG9yPjxhdXRob3I+V2lkZW4sIEUuPC9hdXRob3I+
PGF1dGhvcj5GYXJvb3FpLCBJLiBTLjwvYXV0aG9yPjxhdXRob3I+TWNDYXJ0aHksIE0uIEkuPC9h
dXRob3I+PGF1dGhvcj5Gcm9ndWVsLCBQLjwvYXV0aG9yPjxhdXRob3I+TWV5cmUsIEQuPC9hdXRo
b3I+PGF1dGhvcj5IZWJlYnJhbmQsIEouPC9hdXRob3I+PGF1dGhvcj5KYXJ2ZWxpbiwgTS4gUi48
L2F1dGhvcj48YXV0aG9yPkphZGRvZSwgVi4gVy4gVi48L2F1dGhvcj48YXV0aG9yPlNtaXRoLCBH
LiBELjwvYXV0aG9yPjxhdXRob3I+SGFrb25hcnNvbiwgSC48L2F1dGhvcj48YXV0aG9yPkdyYW50
LCBTLiBGLiBBLjwvYXV0aG9yPjxhdXRob3I+RWFybHkgR3Jvd3RoIEdlbmV0aWNzIEVHRyBDb25z
b3J0aTwvYXV0aG9yPjwvYXV0aG9ycz48L2NvbnRyaWJ1dG9ycz48YXV0aC1hZGRyZXNzPkNoaWxk
cmVucyBIb3NwIFBoaWxhZGVscGhpYSwgQ3RyIEFwcGwgR2Vub20sIEFicmFtc29uIFJlcyBDdHIs
IFBoaWxhZGVscGhpYSwgUEEgMTkxMDQgVVNBJiN4RDtFcmFzbXVzIE1DLCBHZW5lcmF0IFN0dWR5
IEdycCBSLCBSb3R0ZXJkYW0sIE5ldGhlcmxhbmRzJiN4RDtFcmFzbXVzIE1DLCBEZXB0IEVwaWRl
bWlvbCwgUm90dGVyZGFtLCBOZXRoZXJsYW5kcyYjeEQ7RXJhc211cyBNQywgRGVwdCBQZWRpYXQs
IFJvdHRlcmRhbSwgTmV0aGVybGFuZHMmI3hEO1VuaXYgQnJpc3RvbCwgTVJDLCBDdHIgQ2F1c2Fs
IEFuYWwgVHJhbnNsYXQgRXBpZGVtaW9sLCBTY2ggU29jaWFsICZhbXA7IENvbW11bml0eSBNZWQs
IEJyaXN0b2wsIEF2b24sIEVuZ2xhbmQmI3hEO1VuaXYgRHVpc2J1cmcgRXNzZW4sIEluc3QgTWVk
IEluZm9ybWF0IEJpb21ldHJ5ICZhbXA7IEVwaWRlbWlvbCwgRXNzZW4sIEdlcm1hbnkmI3hEO1Vu
aXYgTGlsbGUgTm9yZCBGcmFuY2UsIENOUlMgODE5OSwgSW5zdCBQYXN0ZXVyLCBMaWxsZSwgRnJh
bmNlJiN4RDtVbml2IFdlc3Rlcm4gQXVzdHJhbGlhLCBTY2ggV29tZW5zICZhbXA7IEluZmFudHMg
SGx0aCwgUGVydGgsIFdBIDYwMDksIEF1c3RyYWxpYSYjeEQ7VUNMLCBJbnN0IENoaWxkIEhsdGgs
IEN0ciBQYWVkaWF0IEVwaWRlbWlvbCAmYW1wOyBCaW9zdGF0LCBNUkMgQ3RyIEVwaWRlbWlvbCBD
aGlsZCBIbHRoLCBMb25kb24sIEVuZ2xhbmQmI3hEO0NvcGVuaGFnZW4gVW5pdiBIb3NwLCBJbnN0
IFByZXZlbnQgTWVkLCBDb3BlbmhhZ2VuLCBEZW5tYXJrJiN4RDtVbml2IExvbmRvbiBJbXBlcmlh
bCBDb2xsIFNjaSBUZWNobm9sICZhbXA7IE1lZCwgRGVwdCBFcGlkZW1pb2wgJmFtcDsgQmlvc3Rh
dCwgTVJDIEhsdGggUHJvdGVjdCBBZ2N5IEhQQSwgQ3RyIEVudmlyb25tICZhbXA7IEhsdGgsU2No
IFB1YmwgSGx0aCxGYWMgTWVkLCBMb25kb24sIEVuZ2xhbmQmI3hEO0dlcm1hbiBSZXMgQ3RyIEVu
dmlyb25tIEhsdGgsIEhlbG1ob2x0eiBaZW50cnVtIE11ZW5jaGVuLCBJbnN0IEVwaWRlbWlvbCAx
LCBOZXVoZXJiZXJnLCBHZXJtYW55JiN4RDtDaGlsZHJlbnMgSG9zcCwgRGl2IEdlbmV0LCBCb3N0
b24sIE1BIDAyMTE1IFVTQSYjeEQ7Q2hpbGRyZW5zIEhvc3AsIERpdiBFbmRvY3Jpbm9sLCBCb3N0
b24sIE1BIDAyMTE1IFVTQSYjeEQ7Q2hpbGRyZW5zIEhvc3AsIFByb2dyYW0gR2Vub20sIEJvc3Rv
biwgTUEgMDIxMTUgVVNBJiN4RDtCcm9hZCBJbnN0LCBNZXRhYiBQcm9ncmFtLCBDYW1icmlkZ2Us
IE1BIFVTQSYjeEQ7QnJvYWQgSW5zdCwgUHJvZ3JhbSBNZWQgJmFtcDsgUG9wdWxhdCBHZW5ldCwg
Q2FtYnJpZGdlLCBNQSBVU0EmI3hEO0hhcnZhcmQgVW5pdiwgU2NoIE1lZCwgRGVwdCBHZW5ldCwg
Qm9zdG9uLCBNQSBVU0EmI3hEO1VuaXYgU28gQ2FsaWYsIEtlY2sgU2NoIE1lZCwgRGVwdCBQcmV2
ZW50IE1lZCwgTG9zIEFuZ2VsZXMsIENBIDkwMDMzIFVTQSYjeEQ7VW5pdiBIZWxzaW5raSwgSW5z
dCBNb2wgTWVkIEZpbmxhbmQgRklNTSwgSGVsc2lua2ksIEZpbmxhbmQmI3hEO0NoaWxkcmVucyBI
b3NwIFBoaWxhZGVscGhpYSwgRGl2IEh1bWFuIEdlbmV0LCBQaGlsYWRlbHBoaWEsIFBBIDE5MTA0
IFVTQSYjeEQ7VW5pdiBQZW5uLCBEZXB0IFBlZGlhdCwgUGVyZWxtYW4gU2NoIE1lZCwgUGhpbGFk
ZWxwaGlhLCBQQSAxOTEwNCBVU0EmI3hEO0NoaWxkcmVucyBIb3NwIFBoaWxhZGVscGhpYSwgRGVw
dCBDaGlsZCAmYW1wOyBBZG9sZXNjZW50IFBzeWNoaWF0ICZhbXA7IEJlaGF2IFNjaSwgUGhpbGFk
ZWxwaGlhLCBQQSAxOTEwNCBVU0EmI3hEO1VuaXYgUGVubiwgRGVwdCBQc3ljaGlhdCwgUGVyZWxt
YW4gU2NoIE1lZCwgQ3RyIFdlaWdodCAmYW1wOyBFYXRpbmcgRGlzb3JkZXJzLCBQaGlsYWRlbHBo
aWEsIFBBIDE5MTA0IFVTQSYjeEQ7VW5pdiBNYXJidXJnLCBJbnN0IE1lZCBCaW9tZXRyeSAmYW1w
OyBFcGlkZW1pb2wsIE1hcmJ1cmcsIEdlcm1hbnkmI3hEO1dlaWxsIENvcm5lbGwgTWVkIENvbGwg
UWF0YXIsIERlcHQgUGh5c2lvbCAmYW1wOyBCaW9waHlzLCBEb2hhLCBRYXRhciYjeEQ7RXJhc211
cyBNQywgRGVwdCBJbnRlcm5hbCBNZWQsIFJvdHRlcmRhbSwgTmV0aGVybGFuZHMmI3hEO1VuaXYg
R3JvbmluZ2VuLCBEZXB0IFBlZGlhdCBQdWxtb25vbCAmYW1wOyBQZWRpYXQgQWxsZXJnb2wsIEJl
YXRyaXggQ2hpbGRyZW5zIEhvc3AsIFVuaXYgTWVkIEN0ciBHcm9uaW5nZW4sR1JJQUMsUmVzIElu
c3QsIEdyb25pbmdlbiwgTmV0aGVybGFuZHMmI3hEO0VyYXNtdXMgVW5pdiwgRGl2IFJlc3AgTWVk
LCBEZXB0IFBlZGlhdCwgTWVkIEN0cixTb3BoaWEgQ2hpbGRyZW5zIEhvc3AsIFJvdHRlcmRhbSwg
TmV0aGVybGFuZHMmI3hEO1VuaXYgR3JvbmluZ2VuLCBVbml2IE1lZCBDdHIgR3JvbmluZ2VuLCBE
ZXB0IFB1bG0gTWVkICZhbXA7IFRCLCBHUklBQyBSZXMgSW5zdCwgR3JvbmluZ2VuLCBOZXRoZXJs
YW5kcyYjeEQ7VnJpamUgVW5pdiBBbXN0ZXJkYW0sIERlcHQgQmlvbCBQc3ljaG9sLCBBbXN0ZXJk
YW0sIE5ldGhlcmxhbmRzJiN4RDtVbml2IE94Zm9yZCwgR2VuZXQgJmFtcDsgR2Vub20gRXBpZGVt
aW9sIFVuaXQsIFdlbGxjb21lIFRydXN0IEN0ciBIdW1hbiBHZW5ldCwgT3hmb3JkLCBFbmdsYW5k
JiN4RDtVbml2IFRhcnR1LCBFc3RvbmlhbiBHZW5vbWUgQ3RyLCBFRS01MDA5MCBUYXJ0dSwgRXN0
b25pYSYjeEQ7VW5pdiBDb2xsIER1YmxpbiwgSW5zdCBTcG9ydCAmYW1wOyBIbHRoLCBEdWJsaW4g
MiwgSXJlbGFuZCYjeEQ7UXVlZW5zIFVuaXYgQmVsZmFzdCwgQ3RyIFB1YmwgSGx0aCwgSW5zdCBD
bGluIFNjaSBCLCBCZWxmYXN0LCBBbnRyaW0sIE5vcnRoIElyZWxhbmQmI3hEO1VuaXYgWmFyYWdv
emEsIEdyb3d0aCBFeGVyY2lzZSBOdXRyICZhbXA7IERldiBHRU5VRCBSZXMgR3JwLCBaYXJhZ296
YSwgU3BhaW4mI3hEO1VuaXYgWmFyYWdvemEsIFNjaCBIbHRoIFNjaSBFVUNTLCBaYXJhZ296YSwg
U3BhaW4mI3hEO05hdGwgSW5zdCBIbHRoICZhbXA7IFdlbGYsIERlcHQgTGlmZWNvdXJzZSAmYW1w
OyBTZXJ2LCBPdWx1LCBGaW5sYW5kJiN4RDtVbml2IE91bHUsIEluc3QgQ2xpbiBNZWQgT2JzdGV0
ICZhbXA7IEd5bmVjb2wsIE91bHUsIEZpbmxhbmQmI3hEO1VuaXYgUGVubiwgRGVwdCBCaW9zdGF0
ICZhbXA7IEVwaWRlbWlvbCwgUGhpbGFkZWxwaGlhLCBQQSAxOTEwNCBVU0EmI3hEO1R1cmt1IFVu
aXYgSG9zcCwgRGVwdCBDbGluIFBoeXNpb2wsIEZJTi0yMDUyMCBUdXJrdSwgRmlubGFuZCYjeEQ7
VW5pdiBUdXJrdSwgVHVya3UsIEZpbmxhbmQmI3hEO1RhbXBlcmUgVW5pdiBIb3NwLCBEZXB0IENs
aW4gQ2hlbSwgVGFtcGVyZSwgRmlubGFuZCYjeEQ7VW5pdiBUYW1wZXJlLCBGSU4tMzMxMDEgVGFt
cGVyZSwgRmlubGFuZCYjeEQ7TmF0bCBJbnN0IEhsdGggJmFtcDsgV2VsZiwgSGVsc2lua2ksIEZp
bmxhbmQmI3hEO1VuaXYgSGVsc2lua2ksIERlcHQgR2VuIFByYWN0aWNlICZhbXA7IFByaW1hcnkg
SGx0aCBDYXJlLCBIZWxzaW5raSwgRmlubGFuZCYjeEQ7VW5pdiBIZWxzaW5raSwgQ2VudCBIb3Nw
LCBVbml0IEdlbiBQcmFjdGljZSwgSGVsc2lua2ksIEZpbmxhbmQmI3hEO0ZvbGtoYWxzYW4gUmVz
IEN0ciwgSGVsc2lua2ksIEZpbmxhbmQmI3hEO1dlbGxjb21lIFRydXN0IFNhbmdlciBJbnN0LCBD
YW1icmlkZ2UsIEVuZ2xhbmQmI3hEO1VuaXYgSGVsc2lua2ksIERlcHQgTWVkIEdlbmV0LCBIZWxz
aW5raSwgRmlubGFuZCYjeEQ7VW5pdiBDZW50IEhvc3AsIEhlbHNpbmtpLCBGaW5sYW5kJiN4RDtV
bml2IExpbGxlIE5vcmQgRnJhbmNlLCBJTlNFUk0sIFU3NDQsIEluc3QgUGFzdGV1ciBMaWxsZSwg
TGlsbGUsIEZyYW5jZSYjeEQ7VW5pdiBCcmlzdG9sLCBTY2ggU29jaWFsICZhbXA7IENvbW11bml0
eSBNZWQsIEJyaXN0b2wsIEF2b24sIEVuZ2xhbmQmI3hEO1VuaXYgTG9uZG9uIEltcGVyaWFsIENv
bGwgU2NpIFRlY2hub2wgJmFtcDsgTWVkLCBTZWN0IEludGVncmF0IE1lZCwgTG9uZG9uLCBFbmds
YW5kJiN4RDtDdHIgUmVzIEVudmlyb25tIEVwaWRlbWlvbCBDUkVBTCwgQmFyY2Vsb25hLCBTcGFp
biYjeEQ7SG9zcCBNYXIgUmVzIEluc3QgSU1JTSwgQmFyY2Vsb25hLCBTcGFpbiYjeEQ7Q29uc29y
Y2lvIEludmVzdCBCaW9tZWQgUmVkIENJQkVSIEVwaWRlbWlvbCAmYW1wOyBTYWwsIEJhcmNlbG9u
YSwgU3BhaW4mI3hEO0N0ciBHZW5vbSBSZWd1bGF0IENSRywgR2VuZXMgJmFtcDsgRGlzIFByb2dy
YW0sIEJhcmNlbG9uYSwgU3BhaW4mI3hEO1BvbXBldSBGYWJyYSBVbml2IFVQRiwgQmFyY2Vsb25h
LCBTcGFpbiYjeEQ7SGFydmFyZCBVbml2LCBEZXB0IFBvcHVsYXQgTWVkLCBTY2ggTWVkLCBPYmVz
IFByZXZlbnQgUHJvZ3JhbSwgQm9zdG9uLCBNQSBVU0EmI3hEO0hhcnZhcmQgUGlsZ3JpbSBIbHRo
IENhcmUgSW5zdCwgQm9zdG9uLCBNQSBVU0EmI3hEO1VuaXYgQ29wZW5oYWdlbiwgR2VudG9mdGUs
IERlbm1hcmsmI3hEO0NvcGVuaGFnZW4gVW5pdiBIb3NwLCBHZW50b2Z0ZSwgRGVubWFyayYjeEQ7
VW5pdiBDYW1icmlkZ2UsIEFkZGVuYnJvb2tlcyBIb3NwLCBNZXRhYiBSZXMgTGFicywgSW5zdCBN
ZXRhYiBTY2ksIENhbWJyaWRnZSBDQjIgMlFRLCBFbmdsYW5kJiN4RDtBZGRlbmJyb29rZXMgSG9z
cCwgTklIUiwgQ2FtYnJpZGdlIEJpb21lZCBSZXMgQ3RyLCBJbnN0IE1ldGFiIFNjaSwgQ2FtYnJp
ZGdlLCBFbmdsYW5kJiN4RDtVbml2IENvcGVuaGFnZW4sIE5vdm8gTm9yZGlzayBGZG4gQ3RyIEJh
c2ljIE1ldGFiIFJlcywgU2VjdCBNZXRhYiBHZW5ldCwgQ29wZW5oYWdlbiwgRGVubWFyayYjeEQ7
T250YXJpbyBJbnN0IENhbmMgUmVzLCBUb3JvbnRvLCBPTiwgQ2FuYWRhJiN4RDtNdCBTaW5haSBI
b3NwLCBTYW11ZWwgTHVuZW5mZWxkIFJlcyBJbnN0LCBUb3JvbnRvLCBPTiBNNUcgMVg1LCBDYW5h
ZGEmI3hEO1VuaXYgRHVpc2J1cmcgRXNzZW4sIERlcHQgQ2hpbGQgJmFtcDsgQWRvbGVzY2VudCBQ
c3ljaGlhdCwgRXNzZW4sIEdlcm1hbnkmI3hEO1VuaXYgT3hmb3JkLCBPeGZvcmQgQ3RyIERpYWJl
dCBFbmRvY3Jpbm9sICZhbXA7IE1ldGFiLCBPeGZvcmQsIEVuZ2xhbmQmI3hEO1VuaXYgT3hmb3Jk
LCBXZWxsY29tZSBUcnVzdCBDdHIgSHVtYW4gR2VuZXQsIE94Zm9yZCwgRW5nbGFuZCYjeEQ7Q2h1
cmNoaWxsIEhvc3AsIE94Zm9yZCBOSUhSIEJpb21lZCBSZXMgQ3RyLCBPeGZvcmQgT1gzIDdMSiwg
RW5nbGFuZCYjeEQ7VW5pdiBMb25kb24gSW1wZXJpYWwgQ29sbCBTY2kgVGVjaG5vbCAmYW1wOyBN
ZWQsIERlcHQgR2Vub20gQ29tbW9uIERpcywgTG9uZG9uLCBFbmdsYW5kJiN4RDtNY01hc3RlciBV
bml2LCBEZXB0IENsaW4gRXBpZGVtaW9sICZhbXA7IEJpb3N0YXQsIEhhbWlsdG9uLCBPTiwgQ2Fu
YWRhJiN4RDtVbml2IE91bHUsIEluc3QgSGx0aCBTY2ksIE91bHUsIEZpbmxhbmQmI3hEO1VuaXYg
T3VsdSwgQmlvY3RyIE91bHUsIE91bHUsIEZpbmxhbmQmI3hEO1VuaXYgUGVubiwgUGVyZWxtYW4g
U2NoIE1lZCwgSW5zdCBEaWFiZXQgT2JlcyAmYW1wOyBNZXRhYiwgUGhpbGFkZWxwaGlhLCBQQSAx
OTEwNCBVU0E8L2F1dGgtYWRkcmVzcz48dGl0bGVzPjx0aXRsZT5BIGdlbm9tZS13aWRlIGFzc29j
aWF0aW9uIG1ldGEtYW5hbHlzaXMgaWRlbnRpZmllcyBuZXcgY2hpbGRob29kIG9iZXNpdHkgbG9j
aTwvdGl0bGU+PHNlY29uZGFyeS10aXRsZT5OYXR1cmUgR2VuZXRpY3M8L3NlY29uZGFyeS10aXRs
ZT48YWx0LXRpdGxlPk5hdCBHZW5ldDwvYWx0LXRpdGxlPjwvdGl0bGVzPjxwZXJpb2RpY2FsPjxm
dWxsLXRpdGxlPk5hdCBHZW5ldDwvZnVsbC10aXRsZT48YWJici0xPk5hdHVyZSBnZW5ldGljczwv
YWJici0xPjwvcGVyaW9kaWNhbD48YWx0LXBlcmlvZGljYWw+PGZ1bGwtdGl0bGU+TmF0IEdlbmV0
PC9mdWxsLXRpdGxlPjxhYmJyLTE+TmF0dXJlIGdlbmV0aWNzPC9hYmJyLTE+PC9hbHQtcGVyaW9k
aWNhbD48cGFnZXM+NTI2LSs8L3BhZ2VzPjx2b2x1bWU+NDQ8L3ZvbHVtZT48bnVtYmVyPjU8L251
bWJlcj48a2V5d29yZHM+PGtleXdvcmQ+Ym9keS1tYXNzIGluZGV4PC9rZXl3b3JkPjxrZXl3b3Jk
PmhlbGljb2JhY3Rlci1weWxvcmk8L2tleXdvcmQ+PGtleXdvcmQ+cHJldmVudGlvbjwva2V5d29y
ZD48a2V5d29yZD5vdmVyd2VpZ2h0PC9rZXl3b3JkPjxrZXl3b3JkPmJtaTwva2V5d29yZD48L2tl
eXdvcmRzPjxkYXRlcz48eWVhcj4yMDEyPC95ZWFyPjxwdWItZGF0ZXM+PGRhdGU+TWF5PC9kYXRl
PjwvcHViLWRhdGVzPjwvZGF0ZXM+PGlzYm4+MTA2MS00MDM2PC9pc2JuPjxhY2Nlc3Npb24tbnVt
PldPUzowMDAzMDM0MTYzMDAwMTI8L2FjY2Vzc2lvbi1udW0+PHVybHM+PHJlbGF0ZWQtdXJscz48
dXJsPiZsdDtHbyB0byBJU0kmZ3Q7Oi8vV09TOjAwMDMwMzQxNjMwMDAxMjwvdXJsPjwvcmVsYXRl
ZC11cmxzPjwvdXJscz48ZWxlY3Ryb25pYy1yZXNvdXJjZS1udW0+MTAuMTAzOC9uZy4yMjQ3PC9l
bGVjdHJvbmljLXJlc291cmNlLW51bT48bGFuZ3VhZ2U+RW5nbGlzaDwvbGFuZ3VhZ2U+PC9yZWNv
cmQ+PC9DaXRlPjxDaXRlPjxBdXRob3I+RmVsaXg8L0F1dGhvcj48WWVhcj4yMDE2PC9ZZWFyPjxS
ZWNOdW0+MTY8L1JlY051bT48cmVjb3JkPjxyZWMtbnVtYmVyPjE2PC9yZWMtbnVtYmVyPjxmb3Jl
aWduLWtleXM+PGtleSBhcHA9IkVOIiBkYi1pZD0idHZ6c3h0c3Ixc3Qwdzhldjl4MXBwMnp2Znoy
MnhyOWFzNXZ2IiB0aW1lc3RhbXA9IjE1MzIzMzk3NjEiPjE2PC9rZXk+PC9mb3JlaWduLWtleXM+
PHJlZi10eXBlIG5hbWU9IkpvdXJuYWwgQXJ0aWNsZSI+MTc8L3JlZi10eXBlPjxjb250cmlidXRv
cnM+PGF1dGhvcnM+PGF1dGhvcj5GZWxpeCwgSi4gRi48L2F1dGhvcj48YXV0aG9yPkJyYWRmaWVs
ZCwgSi4gUC48L2F1dGhvcj48YXV0aG9yPk1vbm5lcmVhdSwgQy48L2F1dGhvcj48YXV0aG9yPnZh
biBkZXIgVmFsaywgUi4gSi48L2F1dGhvcj48YXV0aG9yPlN0ZXJnaWFrb3VsaSwgRS48L2F1dGhv
cj48YXV0aG9yPkNoZXNpLCBBLjwvYXV0aG9yPjxhdXRob3I+R2FpbGxhcmQsIFIuPC9hdXRob3I+
PGF1dGhvcj5GZWVuc3RyYSwgQi48L2F1dGhvcj48YXV0aG9yPlRoaWVyaW5nLCBFLjwvYXV0aG9y
PjxhdXRob3I+S3JlaW5lci1Nb2xsZXIsIEUuPC9hdXRob3I+PGF1dGhvcj5NYWhhamFuLCBBLjwv
YXV0aG9yPjxhdXRob3I+UGl0a2FuZW4sIE4uPC9hdXRob3I+PGF1dGhvcj5Kb3JvLCBSLjwvYXV0
aG9yPjxhdXRob3I+Q2F2YWRpbm8sIEEuPC9hdXRob3I+PGF1dGhvcj5IdWlrYXJpLCBWLjwvYXV0
aG9yPjxhdXRob3I+RnJhbmtzLCBTLjwvYXV0aG9yPjxhdXRob3I+R3JvZW4tQmxva2h1aXMsIE0u
IE0uPC9hdXRob3I+PGF1dGhvcj5Db3VzbWluZXIsIEQuIEwuPC9hdXRob3I+PGF1dGhvcj5NYXJz
aCwgSi4gQS48L2F1dGhvcj48YXV0aG9yPkxlaHRpbWFraSwgVC48L2F1dGhvcj48YXV0aG9yPkN1
cnRpbiwgSi4gQS48L2F1dGhvcj48YXV0aG9yPlZpb3F1ZSwgSi48L2F1dGhvcj48YXV0aG9yPkFo
bHV3YWxpYSwgVC4gUy48L2F1dGhvcj48YXV0aG9yPk15aHJlLCBSLjwvYXV0aG9yPjxhdXRob3I+
UHJpY2UsIFQuIFMuPC9hdXRob3I+PGF1dGhvcj5WaWxvci1UZWplZG9yLCBOLjwvYXV0aG9yPjxh
dXRob3I+WWVuZ28sIEwuPC9hdXRob3I+PGF1dGhvcj5HcmFydXAsIE4uPC9hdXRob3I+PGF1dGhv
cj5OdGFsbGEsIEkuPC9hdXRob3I+PGF1dGhvcj5BbmcsIFcuPC9hdXRob3I+PGF1dGhvcj5BdGFs
YXksIE0uPC9hdXRob3I+PGF1dGhvcj5CaXNnYWFyZCwgSC48L2F1dGhvcj48YXV0aG9yPkJsYWtl
bW9yZSwgQS4gSS48L2F1dGhvcj48YXV0aG9yPkJvbm5lZm9uZCwgQS48L2F1dGhvcj48YXV0aG9y
PkNhcnN0ZW5zZW4sIEwuPC9hdXRob3I+PGF1dGhvcj5Cb25lIE1pbmVyYWwgRGVuc2l0eSBpbiBD
aGlsZGhvb2QsIFN0dWR5PC9hdXRob3I+PGF1dGhvcj5FYXJseSwgR2VuZXRpY3M8L2F1dGhvcj48
YXV0aG9yPkxpZmVjb3Vyc2UgRXBpZGVtaW9sb2d5LCBjb25zb3J0aXVtPC9hdXRob3I+PGF1dGhv
cj5Fcmlrc3NvbiwgSi48L2F1dGhvcj48YXV0aG9yPkZsZXhlZGVyLCBDLjwvYXV0aG9yPjxhdXRo
b3I+RnJhbmtlLCBMLjwvYXV0aG9yPjxhdXRob3I+R2VsbGVyLCBGLjwvYXV0aG9yPjxhdXRob3I+
R2VzZXJpY2ssIE0uPC9hdXRob3I+PGF1dGhvcj5IYXJ0aWthaW5lbiwgQS4gTC48L2F1dGhvcj48
YXV0aG9yPkhhd29ydGgsIEMuIE0uPC9hdXRob3I+PGF1dGhvcj5IaXJzY2hob3JuLCBKLiBOLjwv
YXV0aG9yPjxhdXRob3I+SG9mbWFuLCBBLjwvYXV0aG9yPjxhdXRob3I+SG9sbSwgSi4gQy48L2F1
dGhvcj48YXV0aG9yPkhvcmlrb3NoaSwgTS48L2F1dGhvcj48YXV0aG9yPkhvdHRlbmdhLCBKLiBK
LjwvYXV0aG9yPjxhdXRob3I+SHVhbmcsIEouPC9hdXRob3I+PGF1dGhvcj5LYWRhcm1pZGVlbiwg
SC4gTi48L2F1dGhvcj48YXV0aG9yPkthaG9uZW4sIE0uPC9hdXRob3I+PGF1dGhvcj5LaWVzcywg
Vy48L2F1dGhvcj48YXV0aG9yPkxha2thLCBILiBNLjwvYXV0aG9yPjxhdXRob3I+TGFra2EsIFQu
IEEuPC9hdXRob3I+PGF1dGhvcj5MZXdpbiwgQS4gTS48L2F1dGhvcj48YXV0aG9yPkxpYW5nLCBM
LjwvYXV0aG9yPjxhdXRob3I+THl5dGlrYWluZW4sIEwuIFAuPC9hdXRob3I+PGF1dGhvcj5NYSwg
Qi48L2F1dGhvcj48YXV0aG9yPk1hZ251cywgUC48L2F1dGhvcj48YXV0aG9yPk1jQ29ybWFjaywg
Uy4gRS48L2F1dGhvcj48YXV0aG9yPk1jTWFob24sIEcuPC9hdXRob3I+PGF1dGhvcj5NZW50Y2gs
IEYuIEQuPC9hdXRob3I+PGF1dGhvcj5NaWRkZWxkb3JwLCBDLiBNLjwvYXV0aG9yPjxhdXRob3I+
TXVycmF5LCBDLiBTLjwvYXV0aG9yPjxhdXRob3I+UGFoa2FsYSwgSy48L2F1dGhvcj48YXV0aG9y
PlBlcnMsIFQuIEguPC9hdXRob3I+PGF1dGhvcj5QZmFmZmxlLCBSLjwvYXV0aG9yPjxhdXRob3I+
UG9zdG1hLCBELiBTLjwvYXV0aG9yPjxhdXRob3I+UG93ZXIsIEMuPC9hdXRob3I+PGF1dGhvcj5T
aW1wc29uLCBBLjwvYXV0aG9yPjxhdXRob3I+U2VuZ3BpZWwsIFYuPC9hdXRob3I+PGF1dGhvcj5U
aWVzbGVyLCBDLiBNLjwvYXV0aG9yPjxhdXRob3I+VG9ycmVudCwgTS48L2F1dGhvcj48YXV0aG9y
PlVpdHRlcmxpbmRlbiwgQS4gRy48L2F1dGhvcj48YXV0aG9yPnZhbiBNZXVycywgSi4gQi48L2F1
dGhvcj48YXV0aG9yPlZpbmRpbmcsIFIuPC9hdXRob3I+PGF1dGhvcj5XYWFnZSwgSi48L2F1dGhv
cj48YXV0aG9yPldhcmRsZSwgSi48L2F1dGhvcj48YXV0aG9yPlplZ2dpbmksIEUuPC9hdXRob3I+
PGF1dGhvcj5aZW1lbCwgQi4gUy48L2F1dGhvcj48YXV0aG9yPkRlZG91c3NpcywgRy4gVi48L2F1
dGhvcj48YXV0aG9yPlBlZGVyc2VuLCBPLjwvYXV0aG9yPjxhdXRob3I+RnJvZ3VlbCwgUC48L2F1
dGhvcj48YXV0aG9yPlN1bnllciwgSi48L2F1dGhvcj48YXV0aG9yPlBsb21pbiwgUi48L2F1dGhv
cj48YXV0aG9yPkphY29ic3NvbiwgQi48L2F1dGhvcj48YXV0aG9yPkhhbnNlbiwgVC48L2F1dGhv
cj48YXV0aG9yPkdvbnphbGV6LCBKLiBSLjwvYXV0aG9yPjxhdXRob3I+Q3VzdG92aWMsIEEuPC9h
dXRob3I+PGF1dGhvcj5SYWl0YWthcmksIE8uIFQuPC9hdXRob3I+PGF1dGhvcj5QZW5uZWxsLCBD
LiBFLjwvYXV0aG9yPjxhdXRob3I+V2lkZW4sIEUuPC9hdXRob3I+PGF1dGhvcj5Cb29tc21hLCBE
LiBJLjwvYXV0aG9yPjxhdXRob3I+S29wcGVsbWFuLCBHLiBILjwvYXV0aG9yPjxhdXRob3I+U2Vi
ZXJ0LCBTLjwvYXV0aG9yPjxhdXRob3I+SmFydmVsaW4sIE0uIFIuPC9hdXRob3I+PGF1dGhvcj5I
eXBwb25lbiwgRS48L2F1dGhvcj48YXV0aG9yPk1jQ2FydGh5LCBNLiBJLjwvYXV0aG9yPjxhdXRo
b3I+TGluZGksIFYuPC9hdXRob3I+PGF1dGhvcj5IYXJyaSwgTi48L2F1dGhvcj48YXV0aG9yPktv
cm5lciwgQS48L2F1dGhvcj48YXV0aG9yPkJvbm5lbHlra2UsIEsuPC9hdXRob3I+PGF1dGhvcj5I
ZWlucmljaCwgSi48L2F1dGhvcj48YXV0aG9yPk1lbGJ5ZSwgTS48L2F1dGhvcj48YXV0aG9yPlJp
dmFkZW5laXJhLCBGLjwvYXV0aG9yPjxhdXRob3I+SGFrb25hcnNvbiwgSC48L2F1dGhvcj48YXV0
aG9yPlJpbmcsIFMuIE0uPC9hdXRob3I+PGF1dGhvcj5TbWl0aCwgRy4gRC48L2F1dGhvcj48YXV0
aG9yPlNvcmVuc2VuLCBULiBJLjwvYXV0aG9yPjxhdXRob3I+VGltcHNvbiwgTi4gSi48L2F1dGhv
cj48YXV0aG9yPkdyYW50LCBTLiBGLjwvYXV0aG9yPjxhdXRob3I+SmFkZG9lLCBWLiBXLjwvYXV0
aG9yPjxhdXRob3I+RWFybHkgR3Jvd3RoIEdlbmV0aWNzLCBDb25zb3J0aXVtPC9hdXRob3I+PGF1
dGhvcj5Cb25lIE1pbmVyYWwgRGVuc2l0eSBpbiBDaGlsZGhvb2QgU3R1ZHksIEJtZGNzPC9hdXRo
b3I+PC9hdXRob3JzPjwvY29udHJpYnV0b3JzPjxhdXRoLWFkZHJlc3M+VGhlIEdlbmVyYXRpb24g
UiBTdHVkeSBHcm91cCwgRGVwYXJ0bWVudCBvZiBQZWRpYXRyaWNzLCBEZXBhcnRtZW50IG9mIEVw
aWRlbWlvbG9neSwgai5mZWxpeEBlcmFzbXVzbWMubmwuJiN4RDtDZW50ZXIgZm9yIEFwcGxpZWQg
R2Vub21pY3MuJiN4RDtUaGUgR2VuZXJhdGlvbiBSIFN0dWR5IEdyb3VwLCBEZXBhcnRtZW50IG9m
IFBlZGlhdHJpY3MsIERlcGFydG1lbnQgb2YgRXBpZGVtaW9sb2d5LiYjeEQ7RGVwYXJ0bWVudCBv
ZiBQdWxtb25vbG9neSwgR1JJQUMgKEdyb25pbmdlbiBSZXNlYXJjaCBJbnN0aXR1dGUgZm9yIEFz
dGhtYSBhbmQgQ09QRCkuJiN4RDtNUkMgSW50ZWdyYXRpdmUgRXBpZGVtaW9sb2d5IFVuaXQgYXQg
dGhlIFVuaXZlcnNpdHkgb2YgQnJpc3RvbC4mI3hEO0RpdmlzaW9uIG9mIEh1bWFuIEdlbmV0aWNz
LiYjeEQ7RGVwYXJ0bWVudCBvZiBFcGlkZW1pb2xvZ3kgUmVzZWFyY2gsIFN0YXRlbnMgU2VydW0g
SW5zdGl0dXQsIENvcGVuaGFnZW4sIERlbm1hcmsuJiN4RDtJbnN0aXR1dGUgb2YgRXBpZGVtaW9s
b2d5IEksIEhlbG1ob2x0eiBaZW50cnVtIE11bmNoZW4tR2VybWFuIFJlc2VhcmNoIENlbnRlciBm
b3IgRW52aXJvbm1lbnRhbCBIZWFsdGgsIE5ldWhlcmJlcmcsIEdlcm1hbnksIERpdmlzaW9uIG9m
IE1ldGFib2xpYyBhbmQgTnV0cml0aW9uYWwgTWVkaWNpbmUsIERyIHZvbiBIYXVuZXIgQ2hpbGRy
ZW4mYXBvcztzIEhvc3BpdGFsLCBVbml2ZXJzaXR5IG9mIE11bmljaCBNZWRpY2FsIENlbnRlciwg
TXVuaWNoLCBHZXJtYW55LiYjeEQ7Q09QU0FDLCBDb3BlbmhhZ2VuIFByb3NwZWN0aXZlIFN0dWRp
ZXMgb24gQXN0aG1hIGluIENoaWxkaG9vZCwgSGVybGV2IGFuZCBHZW50b2Z0ZSBIb3NwaXRhbC4m
I3hEO1dlbGxjb21lIFRydXN0IENlbnRyZSBmb3IgSHVtYW4gR2VuZXRpY3MuJiN4RDtSZXNlYXJj
aCBDZW50cmUgb2YgQXBwbGllZCBhbmQgUHJldmVudGl2ZSBDYXJkaW92YXNjdWxhciBNZWRpY2lu
ZSwgSW5zdGl0dXRlIG9mIENsaW5pY2FsIE1lZGljaW5lLCBOZXVyb2xvZ3kuJiN4RDtJbnN0aXR1
dGUgb2YgQmlvbWVkaWNpbmUsIFBoeXNpb2xvZ3ksIFVuaXZlcnNpdHkgb2YgRWFzdGVybiBGaW5s
YW5kLCBLdW9waW8sIEZpbmxhbmQuJiN4RDtDZW50cmUgZm9yIEVudmlyb25tZW50YWwgYW5kIFBy
ZXZlbnRpdmUgTWVkaWNpbmUsIFdvbGZzb24gSW5zdGl0dXRlIG9mIFByZXZlbnRpdmUgTWVkaWNp
bmUsIEJhcnRzIGFuZCB0aGUgTG9uZG9uIFNjaG9vbCBvZiBNZWRpY2luZSBhbmQgRGVudGlzdHJ5
LCBRdWVlbiBNYXJ5IFVuaXZlcnNpdHkgb2YgTG9uZG9uLCBVSywgUG9wdWxhdGlvbiwgUG9saWN5
IGFuZCBQcmFjdGljZSwgVUNMIEluc3RpdHV0ZSBvZiBDaGlsZCBIZWFsdGguJiN4RDtDZW50cmUg
Zm9yIExpZmUgQ291cnNlIEVwaWRlbWlvbG9neS4mI3hEO0luc3RpdHV0ZSBvZiBSZXByb2R1Y3Rp
dmUgYW5kIERldmVsb3BtZW50YWwgQmlvbG9neS4mI3hEO0RlcGFydG1lbnQgb2YgQmlvbG9naWNh
bCBQc3ljaG9sb2d5LCBWVSBVbml2ZXJzaXR5IEFtc3RlcmRhbSwgTkNBIE5ldXJvc2NpZW5jZSBD
YW1wdXMgQW1zdGVyZGFtLCBFTUdPKyBJbnN0aXR1dGUgZm9yIEhlYWx0aCBhbmQgQ2FyZSBSZXNl
YXJjaCwgQW1zdGVyZGFtLCB0aGUgTmV0aGVybGFuZHMuJiN4RDtJbnN0aXR1dGUgZm9yIE1vbGVj
dWxhciBNZWRpY2luZSwgRmlubGFuZCAoRklNTSksIFVuaXZlcnNpdHkgb2YgSGVsc2lua2ksIEhl
bHNpbmtpLCBGaW5sYW5kLiYjeEQ7U2Nob29sIG9mIFdvbWVuJmFwb3M7cyBhbmQgSW5mYW50cyZh
cG9zOyBIZWFsdGgsIFRoZSBVbml2ZXJzaXR5IG9mIFdlc3Rlcm4gQXVzdHJhbGlhLCBQZXJ0aCwg
QXVzdHJhbGlhLiYjeEQ7RGVwYXJ0bWVudCBvZiBDbGluaWNhbCBDaGVtaXN0cnksIEZpbWxhYiBM
YWJvcmF0b3JpZXMsIFRhbXBlcmUsIEZpbmxhbmQsIERlcGFydG1lbnQgb2YgQ2xpbmljYWwgQ2hl
bWlzdHJ5LiYjeEQ7Q2VudHJlIGZvciBSZXNwaXJhdG9yeSBNZWRpY2luZSBhbmQgQWxsZXJneSwg
SW5zdGl0dXRlIG9mIEluZmxhbW1hdGlvbiBhbmQgUmVwYWlyLCBVbml2ZXJzaXR5IG9mIE1hbmNo
ZXN0ZXIgYW5kIFVuaXZlcnNpdHkgSG9zcGl0YWwgb2YgU291dGggTWFuY2hlc3RlciwgTWFuY2hl
c3RlciBBY2FkZW1pYyBIZWFsdGggU2NpZW5jZXMgQ2VudHJlLCBNYW5jaGVzdGVyLCBVSy4mI3hE
O1VuaXZlcnNpZGFkIE1pZ3VlbCBIZXJuYW5kZXosIEVsY2hlLUFsaWNhbnRlLCBTcGFpbiwgQ0lC
RVIgRXBpZGVtaW9sb2dpYSB5IFNhbHVkIFB1YmxpY2EgKENJQkVSRVNQKSwgU3BhaW4uJiN4RDtD
T1BTQUMsIENvcGVuaGFnZW4gUHJvc3BlY3RpdmUgU3R1ZGllcyBvbiBBc3RobWEgaW4gQ2hpbGRo
b29kLCBIZXJsZXYgYW5kIEdlbnRvZnRlIEhvc3BpdGFsLCBOb3ZvIE5vcmRpc2sgRm91bmRhdGlv
biBDZW50cmUgZm9yIEJhc2ljIE1ldGFib2xpYyBSZXNlYXJjaCwgU2VjdGlvbiBvZiBNZXRhYm9s
aWMgR2VuZXRpY3MsIEZhY3VsdHkgb2YgSGVhbHRoIGFuZCBNZWRpY2FsIFNjaWVuY2VzLCBVbml2
ZXJzaXR5IG9mIENvcGVuaGFnZW4sIENvcGVuaGFnZW4sIERlbm1hcmssIFN0ZW5vIERpYWJldGVz
IENlbnRlciwgR2VudG9mdGUsIERlbm1hcmsuJiN4RDtEZXBhcnRtZW50IG9mIEdlbmVzIGFuZCBF
bnZyaW9ubWVudCwgRGl2aXNpb24gb2YgRXBpZGVtaW9sb2d5LiYjeEQ7RGVwYXJ0bWVudCBvZiBT
eXN0ZW1zIFBoYXJtYWNvbG9neSBhbmQgVHJhbnNsYXRpb25hbCBUaGVyYXBldXRpY3MsIFVuaXZl
cnNpdHkgb2YgUGVubnN5bHZhbmlhIFBlcmVsbWFuIFNjaG9vbCBvZiBNZWRpY2luZSwgVVNBLiYj
eEQ7Q0lCRVIgRXBpZGVtaW9sb2dpYSB5IFNhbHVkIFB1YmxpY2EgKENJQkVSRVNQKSwgU3BhaW4s
IENlbnRyZSBmb3IgUmVzZWFyY2ggaW4gRW52aXJvbm1lbnRhbCBFcGlkZW1pb2xvZ3kgKENSRUFM
KSwgQmFyY2Vsb25hLCBTcGFpbiwgUG9tcGV1IEZhYnJhIFVuaXZlcnNpdHkgKFVQRiksIEJhcmNl
bG9uYSwgU3BhaW4uJiN4RDtDTlJTIFVNUjgxOTksIFBhc3RldXIgSW5zdGl0dXRlIExpbGxlLCBG
cmFuY2UsIEV1cm9wZWFuIEdlbm9taWMgSW5zdGl0dXRlIGZvciBEaWFiZXRlcyAoRUdJRCksIExp
bGxlLCBGcmFuY2UuJiN4RDtOb3ZvIE5vcmRpc2sgRm91bmRhdGlvbiBDZW50cmUgZm9yIEJhc2lj
IE1ldGFib2xpYyBSZXNlYXJjaCwgU2VjdGlvbiBvZiBNZXRhYm9saWMgR2VuZXRpY3MsIEZhY3Vs
dHkgb2YgSGVhbHRoIGFuZCBNZWRpY2FsIFNjaWVuY2VzLCBVbml2ZXJzaXR5IG9mIENvcGVuaGFn
ZW4sIENvcGVuaGFnZW4sIERlbm1hcmsuJiN4RDtEZXBhcnRtZW50IG9mIEhlYWx0aCBTY2llbmNl
cywgVW5pdmVyc2l0eSBvZiBMZWljZXN0ZXIsIExlaWNlc3RlciwgVUssIERlcGFydG1lbnQgb2Yg
TnV0cml0aW9uIGFuZCBEaWV0ZXRpY3MsIFNjaG9vbCBvZiBIZWFsdGggU2NpZW5jZSBhbmQgRWR1
Y2F0aW9uLCBIYXJva29waW8gVW5pdmVyc2l0eSwgQXRoZW5zLCBHcmVlY2UuJiN4RDtTZWN0aW9u
IG9mIEludmVzdGlnYXRpdmUgTWVkaWNpbmUsIERpdmlzaW9uIG9mIERpYWJldGVzLCBFbmRvY3Jp
bm9sb2d5LCBhbmQgTWV0YWJvbGlzbSwgRmFjdWx0eSBvZiBNZWRpY2luZSwgSW1wZXJpYWwgQ29s
bGVnZSwgTG9uZG9uLCBVSy4mI3hEO05hdGlvbmFsIEluc3RpdHV0ZSBmb3IgSGVhbHRoIGFuZCBX
ZWxmYXJlLCBIZWxzaW5raSwgRmlubGFuZC4mI3hEO0luc3RpdHV0ZSBvZiBFcGlkZW1pb2xvZ3kg
SSwgSGVsbWhvbHR6IFplbnRydW0gTXVuY2hlbi1HZXJtYW4gUmVzZWFyY2ggQ2VudGVyIGZvciBF
bnZpcm9ubWVudGFsIEhlYWx0aCwgTmV1aGVyYmVyZywgR2VybWFueS4mI3hEO0RlcGFydG1lbnQg
b2YgR2VuZXRpY3MuJiN4RDtDZW50ZXIgb2YgUGVkaWF0cmljIFJlc2VhcmNoLCBEZXBhcnRtZW50
IG9mIFdvbWVuJmFwb3M7cyBhbmQgQ2hpbGQgSGVhbHRoLCBMSUZFIENoaWxkIChMZWlwemlnIFJl
c2VhcmNoIENlbnRlciBmb3IgQ2l2aWxpemF0aW9uIERpc2Vhc2VzKS4mI3hEO0luc3RpdHV0ZSBv
ZiBDbGluaWNhbCBNZWRpY2luZS9PYnN0ZXRyaWNzIGFuZCBHeW5lY29sb2d5LiYjeEQ7RGVwYXJ0
bWVudCBvZiBQc3ljaG9sb2d5LCBVbml2ZXJzaXR5IG9mIFdhcndpY2ssIFVLLiYjeEQ7RGl2aXNp
b24gb2YgRW5kb2NyaW5vbG9neSBhbmQgQ2VudGVyIGZvciBCYXNpYyBhbmQgVHJhbnNsYXRpb25h
bCBPYmVzaXR5IFJlc2VhcmNoLCBCb3N0b24gQ2hpbGRyZW4mYXBvcztzIEhvc3BpdGFsLCBCb3N0
b24sIFVTQSwgTWVkaWNhbCBhbmQgUG9wdWxhdGlvbiBHZW5ldGljcyBQcm9ncmFtLCBCcm9hZCBJ
bnN0aXR1dGUgb2YgTUlUIGFuZCBIYXJ2YXJkLCBDYW1icmlkZ2UsIFVTQSwgRGVwYXJ0bWVudCBv
ZiBHZW5ldGljcywgSGFydmFyZCBNZWRpY2FsIFNjaG9vbCwgQm9zdG9uLCBVU0EuJiN4RDtUaGUg
R2VuZXJhdGlvbiBSIFN0dWR5IEdyb3VwLCBEZXBhcnRtZW50IG9mIEVwaWRlbWlvbG9neS4mI3hE
O1RoZSBDaGlsZHJlbiZhcG9zO3MgT2Jlc2l0eSBDbGluaWMsIERlcGFydG1lbnQgb2YgUGVkaWF0
cmljcywgQ29wZW5oYWdlbiBVbml2ZXJzaXR5IEhvc3BpdGFsIEhvbGJhZWssIFRoZSBEYW5pc2gg
Q2hpbGRob29kIE9iZXNpdHkgQmlvYmFuaywgRGVubWFyaywgSW5zdGl0dXRlIG9mIE1lZGljaW5l
LCBDb3BlbmhhZ2VuIFVuaXZlcnNpdHksIENvcGVuaGFnZW4sIERlbm1hcmsuJiN4RDtXZWxsY29t
ZSBUcnVzdCBDZW50cmUgZm9yIEh1bWFuIEdlbmV0aWNzLCBPeGZvcmQgQ2VudHJlIGZvciBEaWFi
ZXRlcywgRW5kb2NyaW5vbG9neSBhbmQgTWV0YWJvbGlzbSwgVW5pdmVyc2l0eSBvZiBPeGZvcmQs
IE94Zm9yZCwgVUsuJiN4RDtTdGF0ZSBLZXkgTGFib3JhdG9yeSBvZiBNZWRpY2FsIEdlbm9taWNz
LCBTaGFuZ2hhaSBJbnN0aXR1dGUgb2YgSGVtYXRvbG9neSwgUnVpIEppbiBIb3NwaXRhbCBBZmZp
bGlhdGVkIHdpdGggU2hhbmdoYWkgSmlhbyBUb25nIFVuaXZlcnNpdHkgU2Nob29sIG9mIE1lZGlj
aW5lLCBTaGFuZ2hhaSwgQ2hpbmEuJiN4RDtEZXBhcnRtZW50IG9mIFZldGVyaW5hcnkgQ2xpbmlj
YWwgYW5kIEFuaW1hbCBTY2llbmNlcywgRmFjdWx0eSBvZiBIZWFsdGggYW5kIE1lZGljYWwgU2Np
ZW5jZXMsIFVuaXZlcnNpdHkgb2YgQ29wZW5oYWdlbiwgRnJlZGVyaWtzYmVyZyBDLCBEZW5tYXJr
LiYjeEQ7RGVwYXJ0bWVudCBvZiBDbGluaWNhbCBQaHlzaW9sb2d5LCBVbml2ZXJzaXR5IG9mIFRh
bXBlcmUgU2Nob29sIG9mIE1lZGljaW5lLCBUYW1wZXJlLCBGaW5sYW5kLCBEZXBhcnRtZW50IG9m
IENsaW5pY2FsIFBoeXNpb2xvZ3ksIFRhbXBlcmUgVW5pdmVyc2l0eSBIb3NwaXRhbCwgVGFtcGVy
ZSwgRmlubGFuZC4mI3hEO0NlbnRlciBvZiBQZWRpYXRyaWMgUmVzZWFyY2gsIERlcGFydG1lbnQg
b2YgV29tZW4mYXBvcztzIGFuZCBDaGlsZCBIZWFsdGguJiN4RDtJbnN0aXR1dGUgb2YgQmlvbWVk
aWNpbmUsIFBoeXNpb2xvZ3ksIFVuaXZlcnNpdHkgb2YgRWFzdGVybiBGaW5sYW5kLCBLdW9waW8s
IEZpbmxhbmQsIEt1b3BpbyBSZXNlYXJjaCBJbnN0aXR1dGUgb2YgRXhlcmNpc2UgTWVkaWNpbmUs
IEt1b3BpbywgRmlubGFuZCwgRGVwYXJ0bWVudCBvZiBDbGluaWNhbCBQaHlzaW9sb2d5IGFuZCBO
dWNsZWFyIE1lZGljaW5lLCBLdW9waW8gVW5pdmVyc2l0eSBIb3NwaXRhbCwgS3VvcGlvLCBGaW5s
YW5kLiYjeEQ7RGVwYXJ0bWVudCBvZiBFcGlkZW1pb2xvZ3kgYW5kIEJpb3N0YXRpc3RpY3MsIE1S
QyBIZWFsdGggUHJvdGVjdGlvbiBBZ2VuY3kgKEhQRSkgQ2VudHJlIGZvciBFbnZpcm9ubWVudCBh
bmQgSGVhbHRoLCBTY2hvb2wgb2YgUHVibGljIEhlYWx0aCwgSW1wZXJpYWwgQ29sbGVnZSBMb25k
b24sIFVLLiYjeEQ7RGVwYXJ0bWVudCBvZiBFcGlkZW1pb2xvZ3ksIERlcGFydG1lbnQgb2YgQmlv
c3RhdGlzdGljcywgSGFydmFyZCBTY2hvb2wgb2YgUHVibGljIEhlYWx0aCwgQm9zdG9uLCBVU0Eu
JiN4RDtDb2xsZWdlIG9mIEluZm9ybWF0aW9uIFNjaWVuY2UgYW5kIFRlY2hub2xvZ3ksIERhbGlh
biBNYXJpdGltZSBVbml2ZXJzaXR5LCBEYWxpYW4sIExpYW9uaW5nIFByb3ZpbmNlLCBDaGluYS4m
I3hEO0RpdmlzaW9uIG9mIEVwaWRlbWlvbG9neSwgTm9yd2VnaWFuIEluc3RpdHV0ZSBvZiBQdWJs
aWMgSGVhbHRoLCBPc2xvLCBOb3J3YXkuJiN4RDtEaXZpc2lvbiBvZiBIdW1hbiBHZW5ldGljcywg
RGl2aXNpb24gb2YgRW5kb2NyaW5vbG9neSwgRGVwYXJ0bWVudCBvZiBQZWRpYXRyaWNzLCBQZXJl
bG1hbiBTY2hvb2wgb2YgTWVkaWNpbmUsIFVuaXZlcnNpdHkgb2YgUGVubnN5bHZhbmlhLCBQaGls
YWRlbHBoaWEsIFBBLCBVU0EuJiN4RDtSZXNlYXJjaCBDZW50cmUgb2YgQXBwbGllZCBhbmQgUHJl
dmVudGl2ZSBDYXJkaW92YXNjdWxhciBNZWRpY2luZSwgRGVwYXJ0bWVudCBvZiBIZWFsdGggYW5k
IFBoeXNpY2FsIEFjdGl2aXR5LCBQYWF2byBOdXJtaSBDZW50cmUsIFNwb3J0cyBhbmQgRXhlcmNp
c2UgTWVkaWNpbmUgVW5pdC4mI3hEO0RpdmlzaW9uIG9mIEVuZG9jcmlub2xvZ3kgYW5kIENlbnRl
ciBmb3IgQmFzaWMgYW5kIFRyYW5zbGF0aW9uYWwgT2Jlc2l0eSBSZXNlYXJjaCwgQm9zdG9uIENo
aWxkcmVuJmFwb3M7cyBIb3NwaXRhbCwgQm9zdG9uLCBVU0EsIE1lZGljYWwgYW5kIFBvcHVsYXRp
b24gR2VuZXRpY3MgUHJvZ3JhbSwgQnJvYWQgSW5zdGl0dXRlIG9mIE1JVCBhbmQgSGFydmFyZCwg
Q2FtYnJpZGdlLCBVU0EuJiN4RDtDZW50ZXIgb2YgUGVkaWF0cmljIFJlc2VhcmNoLCBEZXBhcnRt
ZW50IG9mIFdvbWVuJmFwb3M7cyBhbmQgQ2hpbGQgSGVhbHRoLCBDcmVzY05ldCwgTWVkaWNhbCBG
YWN1bHR5LCBVbml2ZXJzaXR5IG9mIExlaXB6aWcsIEdlcm1hbnkuJiN4RDtQb3B1bGF0aW9uLCBQ
b2xpY3kgYW5kIFByYWN0aWNlLCBVQ0wgSW5zdGl0dXRlIG9mIENoaWxkIEhlYWx0aC4mI3hEO0Nl
bnRyZSBmb3IgUmVzcGlyYXRvcnkgTWVkaWNpbmUgYW5kIEFsbGVyZ3ksIEluc3RpdHV0ZSBvZiBJ
bmZsYW1tYXRpb24gYW5kIFJlcGFpciwgVW5pdmVyc2l0eSBvZiBNYW5jaGVzdGVyIGFuZC4mI3hE
O0RlcGFydG1lbnQgb2YgT2JzdGV0cmljcyBhbmQgR3luZWNvbG9neSwgU2FobGdyZW5za2EgQWNh
ZGVteSwgU2FobGdyZW5za2EgVW5pdmVyc2l0eSBIb3NwdGlhbCwgR290aGVuYnVyZywgU3dlZGVu
LiYjeEQ7Q0lCRVIgRXBpZGVtaW9sb2dpYSB5IFNhbHVkIFB1YmxpY2EgKENJQkVSRVNQKSwgU3Bh
aW4sIEFyZWEgZGUgU2FsdXQgZGUgTWVub3JjYSwgaWItc2FsdXQsIE1lbm9yY2EsIFNwYWluLiYj
eEQ7VGhlIEdlbmVyYXRpb24gUiBTdHVkeSBHcm91cCwgRGVwYXJ0bWVudCBvZiBFcGlkZW1pb2xv
Z3ksIERlcGFydG1lbnQgb2YgSW50ZXJuYWwgTWVkaWNpbmUsIEVyYXNtdXMgTUMsIFVuaXZlcnNp
dHkgTWVkaWNhbCBDZW50ZXIgUm90dGVyZGFtLCBSb3R0ZXJkYW0sIFRoZSBOZXRoZXJsYW5kcy4m
I3hEO0RlcGFydG1lbnQgb2YgRXBpZGVtaW9sb2d5LCBEZXBhcnRtZW50IG9mIEludGVybmFsIE1l
ZGljaW5lLCBFcmFzbXVzIE1DLCBVbml2ZXJzaXR5IE1lZGljYWwgQ2VudGVyIFJvdHRlcmRhbSwg
Um90dGVyZGFtLCBUaGUgTmV0aGVybGFuZHMuJiN4RDtEZXBhcnRtZW50IG9mIFBlZGlhdHJpY3Ms
IE5hZXN0dmVkIEhvc3BpdGFsLCBOYWVzdHZlZCwgRGVubWFyaywgQ09QU0FDLCBDb3BlbmhhZ2Vu
IFByb3NwZWN0aXZlIFN0dWRpZXMgb24gQXN0aG1hIGluIENoaWxkaG9vZCwgSGVybGV2IGFuZCBH
ZW50b2Z0ZSBIb3NwaXRhbC4mI3hEO0RlcGFydG1lbnQgb2YgRXBpZGVtaW9sb2d5IGFuZCBQdWJs
aWMgSGVhbHRoLCBVbml2ZXJzaXR5IENvbGxlZ2UgTG9uZG9uLCBVSy4mI3hEO1dlbGxjb21lIFRy
dXN0IFNhbmdlciBJbnN0aXR1dGUsIFRoZSBNb3JnYW4gQnVpbGRpbmcsIFdlbGxjb21lIFRydXN0
IEdlbm9tZSBDYW1wdXMsIEhpbnh0b24sIENhbWJyaWRnZXNoaXJlLCBVSy4mI3hEO0RpdmlzaW9u
IG9mIEdhc3Ryb2VudGVyb2xvZ3ksIEhlcGF0b2xvZ3kgYW5kIE51dHJpdGlvbiwgVGhlIENoaWxk
cmVuJmFwb3M7cyBIb3NwaXRhbCBvZiBQaGlsYWRlbHBoaWEsIFBoaWxhZGVscGhpYSwgUEEsIFVT
QSwgRGVwYXJ0bWVudCBvZiBQZWRpYXRyaWNzLCBQZXJlbG1hbiBTY2hvb2wgb2YgTWVkaWNpbmUs
IFVuaXZlcnNpdHkgb2YgUGVubnN5bHZhbmlhLCBQaGlsYWRlbHBoaWEsIFBBLCBVU0EuJiN4RDtE
ZXBhcnRtZW50IG9mIE51dHJpdGlvbiBhbmQgRGlldGV0aWNzLCBTY2hvb2wgb2YgSGVhbHRoIFNj
aWVuY2UgYW5kIEVkdWNhdGlvbiwgSGFyb2tvcGlvIFVuaXZlcnNpdHksIEF0aGVucywgR3JlZWNl
LiYjeEQ7Q05SUyBVTVI4MTk5LCBQYXN0ZXVyIEluc3RpdHV0ZSBMaWxsZSwgRnJhbmNlLCBEZXBh
cnRtZW50IG9mIEdlbm9taWNzIG9mIENvbW1vbiBEaXNlYXNlLCBTY2hvb2wgb2YgUHVibGljIEhl
YWx0aCwgSW1wZXJpYWwgQ29sbGVnZSBMb25kb24sIEhhbW1lcnNtaXRoIEhvc3BpdGFsLCBMb25k
b24sIFVLLiYjeEQ7Q0lCRVIgRXBpZGVtaW9sb2dpYSB5IFNhbHVkIFB1YmxpY2EgKENJQkVSRVNQ
KSwgU3BhaW4sIENlbnRyZSBmb3IgUmVzZWFyY2ggaW4gRW52aXJvbm1lbnRhbCBFcGlkZW1pb2xv
Z3kgKENSRUFMKSwgQmFyY2Vsb25hLCBTcGFpbiwgUG9tcGV1IEZhYnJhIFVuaXZlcnNpdHkgKFVQ
RiksIEJhcmNlbG9uYSwgU3BhaW4sIElNSU0gKEhvc3BpdGFsIGRlbCBNYXIgTWVkaWNhbCBSZXNl
YXJjaCBJbnN0aXR1dGUpLCBCYXJjZWxvbmEsIFNwYWluLiYjeEQ7S2luZyZhcG9zO3MgQ29sbGVn
ZSBMb25kb24sIE1SQyBTb2NpYWwsIEdlbmV0aWMgYW5kIERldmVsb3BtZW50YWwgUHN5Y2hpYXRy
eSBDZW50cmUsIEluc3RpdHV0ZSBvZiBQc3ljaGlhdHJ5LCBQc3ljaG9sb2d5IGFuZCBOZXVyb3Nj
aWVuY2UsIERlIENyZXNwaWdueSBQYXJrLCBMb25kb24sIFVLLiYjeEQ7RGVwYXJ0bWVudCBvZiBH
ZW5lcyBhbmQgRW52cmlvbm1lbnQsIERpdmlzaW9uIG9mIEVwaWRlbWlvbG9neSwgRGVwYXJ0bWVu
dCBvZiBPYnN0ZXRyaWNzIGFuZCBHeW5lY29sb2d5LCBTYWhsZ3JlbnNrYSBBY2FkZW15LCBTYWhs
Z3JlbnNrYSBVbml2ZXJzaXR5IEhvc3B0aWFsLCBHb3RoZW5idXJnLCBTd2VkZW4uJiN4RDtSZXNl
YXJjaCBDZW50cmUgb2YgQXBwbGllZCBhbmQgUHJldmVudGl2ZSBDYXJkaW92YXNjdWxhciBNZWRp
Y2luZSwgRGVwYXJ0bWVudCBvZiBDbGluaWNhbCBQaHlzaW9sb2d5IGFuZCBOdWNsZWFyIE1lZGlj
aW5lLiYjeEQ7RGVwYXJ0bWVudCBvZiBQZWRpYXRyaWMgUHVsbW9ub2xvZ3kgYW5kIFBlZGlhdHJp
YyBBbGxlcmdvbG9neSwgQmVhdHJpeCBDaGlsZHJlbiZhcG9zO3MgSG9zcGl0YWwsIEdSSUFDIChH
cm9uaW5nZW4gUmVzZWFyY2ggSW5zdGl0dXRlIGZvciBBc3RobWEgYW5kIENPUEQpLCBVbml2ZXJz
aXR5IG9mIEdyb25pbmdlbiwgVW5pdmVyc2l0eSBNZWRpY2FsIENlbnRlciBHcm9uaW5nZW4sIEdy
b25pbmdlbiwgVGhlIE5ldGhlcmxhbmRzLiYjeEQ7Q2VudHJlIGZvciBMaWZlIENvdXJzZSBFcGlk
ZW1pb2xvZ3ksIEJpb2NlbnRlciBPdWx1LCBVbml2ZXJzaXR5IG9mIE91bHUsIE91bHUsIEZpbmxh
bmQuJiN4RDtDZW50cmUgZm9yIExpZmUgQ291cnNlIEVwaWRlbWlvbG9neSwgQmlvY2VudGVyIE91
bHUsIFVuaXZlcnNpdHkgb2YgT3VsdSwgT3VsdSwgRmlubGFuZCwgRGVwYXJ0bWVudCBvZiBFcGlk
ZW1pb2xvZ3kgYW5kIEJpb3N0YXRpc3RpY3MsIE1SQyBIZWFsdGggUHJvdGVjdGlvbiBBZ2VuY3kg
KEhQRSkgQ2VudHJlIGZvciBFbnZpcm9ubWVudCBhbmQgSGVhbHRoLCBTY2hvb2wgb2YgUHVibGlj
IEhlYWx0aCwgSW1wZXJpYWwgQ29sbGVnZSBMb25kb24sIFVLLCBVbml0IG9mIFByaW1hcnkgQ2Fy
ZSwgT3VsdSBVbml2ZXJzaXR5IEhvc3BpdGFsLCBPdWx1LCBGaW5sYW5kLCBEZXBhcnRtZW50IG9m
IENoaWxkcmVuIGFuZCBZb3VuZyBQZW9wbGUgYW5kIEZhbWlsaWVzLCBOYXRpb25hbCBJbnN0aXR1
dGUgZm9yIEhlYWx0aCBhbmQgV2VsZmFyZSwgT3VsdSwgRmlubGFuZC4mI3hEO1BvcHVsYXRpb24s
IFBvbGljeSBhbmQgUHJhY3RpY2UsIFVDTCBJbnN0aXR1dGUgb2YgQ2hpbGQgSGVhbHRoLCBTY2hv
b2wgb2YgUG9wdWxhdGlvbiBIZWFsdGggYW5kIFNhbnNvbSBJbnN0aXR1dGUsIFVuaXZlcnNpdHkg
b2YgU291dGggQXVzdHJhbGlhLCBBZGVsYWlkZSwgQXVzdHJhbGlhLCBTb3V0aCBBdXN0cmFsaWFu
IEhlYWx0aCBhbmQgTWVkaWNhbCBSZXNlYXJjaCBJbnN0aXR1dGUsIEFkZWxhaWRlLCBBdXN0cmFs
aWEuJiN4RDtXZWxsY29tZSBUcnVzdCBDZW50cmUgZm9yIEh1bWFuIEdlbmV0aWNzLCBPeGZvcmQg
Q2VudHJlIGZvciBEaWFiZXRlcywgRW5kb2NyaW5vbG9neSBhbmQgTWV0YWJvbGlzbSwgVW5pdmVy
c2l0eSBvZiBPeGZvcmQsIE94Zm9yZCwgVUssIE94Zm9yZCBOYXRpb25hbCBJbnN0aXR1dGUgZm9y
IEhlYWx0aCBSZXNlYXJjaCAoTklIUikgQmlvbWVkaWNhbCBSZXNlYXJjaCBDZW50cmUsIENodXJj
aGlsbCBIb3NwaXRhbCwgT3hmb3JkLCBVSy4mI3hEO0RlcGFydG1lbnQgb2YgUGVkaWF0cmljcywg
VHVya3UgVW5pdmVyc2l0eSBIb3NwaXRhbCwgVW5pdmVyc2l0eSBvZiBUdXJrdSwgVHVya3UsIEZp
bmxhbmQuJiN4RDtEZXBhcnRtZW50IG9mIEVwaWRlbWlvbG9neSBSZXNlYXJjaCwgU3RhdGVucyBT
ZXJ1bSBJbnN0aXR1dCwgQ29wZW5oYWdlbiwgRGVubWFyaywgRGVwYXJ0bWVudCBvZiBNZWRpY2lu
ZSwgU3RhbmZvcmQgVW5pdmVyc2l0eSBTY2hvb2wgb2YgTWVkaWNpbmUsIFN0YW5mb3JkLCBDQSwg
VVNBIGFuZC4mI3hEO0NlbnRlciBmb3IgQXBwbGllZCBHZW5vbWljcywgRGl2aXNpb24gb2YgSHVt
YW4gR2VuZXRpY3MsIERlcGFydG1lbnQgb2YgT2JzdGV0cmljcyBhbmQgR3luZWNvbG9neSwgU2Fo
bGdyZW5za2EgQWNhZGVteSwgU2FobGdyZW5za2EgVW5pdmVyc2l0eSBIb3NwdGlhbCwgR290aGVu
YnVyZywgU3dlZGVuLiYjeEQ7TVJDIEludGVncmF0aXZlIEVwaWRlbWlvbG9neSBVbml0IGF0IHRo
ZSBVbml2ZXJzaXR5IG9mIEJyaXN0b2wsIEF2b24gTG9uZ2l0dWRpbmFsIFN0dWR5IG9mIFBhcmVu
dHMgYW5kIENoaWxkcmVuIChBTFNQQUMpLCBTY2hvb2wgb2YgU29jaWFsIGFuZCBDb21tdW5pdHkg
TWVkaWNpbmUsIFVuaXZlcnNpdHkgb2YgQnJpc3RvbCwgQnJpc3RvbCwgVUsuJiN4RDtNUkMgSW50
ZWdyYXRpdmUgRXBpZGVtaW9sb2d5IFVuaXQgYXQgdGhlIFVuaXZlcnNpdHkgb2YgQnJpc3RvbCwg
Tm92byBOb3JkaXNrIEZvdW5kYXRpb24gQ2VudHJlIGZvciBCYXNpYyBNZXRhYm9saWMgUmVzZWFy
Y2gsIFNlY3Rpb24gb2YgTWV0YWJvbGljIEdlbmV0aWNzLCBGYWN1bHR5IG9mIEhlYWx0aCBhbmQg
TWVkaWNhbCBTY2llbmNlcywgVW5pdmVyc2l0eSBvZiBDb3BlbmhhZ2VuLCBDb3BlbmhhZ2VuLCBE
ZW5tYXJrLCBJbnN0aXR1dGUgb2YgUHJldmVudGl2ZSBNZWRpY2luZSwgQmlzcGViamVyZyBhbmQg
RnJlZGVyaWtzYmVyZyBIb3NwaXRhbCwgVGhlIENhcGl0YWwgUmVnaW9uLCBDb3BlbmhhZ2VuLCBE
ZW5tYXJrLiYjeEQ7Q2VudGVyIGZvciBBcHBsaWVkIEdlbm9taWNzLCBEaXZpc2lvbiBvZiBIdW1h
biBHZW5ldGljcywgRGl2aXNpb24gb2YgRW5kb2NyaW5vbG9neSwgRGVwYXJ0bWVudCBvZiBQZWRp
YXRyaWNzLCBQZXJlbG1hbiBTY2hvb2wgb2YgTWVkaWNpbmUsIFVuaXZlcnNpdHkgb2YgUGVubnN5
bHZhbmlhLCBQaGlsYWRlbHBoaWEsIFBBLCBVU0EuPC9hdXRoLWFkZHJlc3M+PHRpdGxlcz48dGl0
bGU+R2Vub21lLXdpZGUgYXNzb2NpYXRpb24gYW5hbHlzaXMgaWRlbnRpZmllcyB0aHJlZSBuZXcg
c3VzY2VwdGliaWxpdHkgbG9jaSBmb3IgY2hpbGRob29kIGJvZHkgbWFzcyBpbmRleDwvdGl0bGU+
PHNlY29uZGFyeS10aXRsZT5IdW0gTW9sIEdlbmV0PC9zZWNvbmRhcnktdGl0bGU+PGFsdC10aXRs
ZT5IdW1hbiBtb2xlY3VsYXIgZ2VuZXRpY3M8L2FsdC10aXRsZT48L3RpdGxlcz48cGVyaW9kaWNh
bD48ZnVsbC10aXRsZT5IdW0gTW9sIEdlbmV0PC9mdWxsLXRpdGxlPjxhYmJyLTE+SHVtYW4gbW9s
ZWN1bGFyIGdlbmV0aWNzPC9hYmJyLTE+PC9wZXJpb2RpY2FsPjxhbHQtcGVyaW9kaWNhbD48ZnVs
bC10aXRsZT5IdW0gTW9sIEdlbmV0PC9mdWxsLXRpdGxlPjxhYmJyLTE+SHVtYW4gbW9sZWN1bGFy
IGdlbmV0aWNzPC9hYmJyLTE+PC9hbHQtcGVyaW9kaWNhbD48cGFnZXM+Mzg5LTQwMzwvcGFnZXM+
PHZvbHVtZT4yNTwvdm9sdW1lPjxudW1iZXI+MjwvbnVtYmVyPjxrZXl3b3Jkcz48a2V5d29yZD5B
ZG9sZXNjZW50PC9rZXl3b3JkPjxrZXl3b3JkPkFkdWx0PC9rZXl3b3JkPjxrZXl3b3JkPipCb2R5
IE1hc3MgSW5kZXg8L2tleXdvcmQ+PGtleXdvcmQ+Q2hpbGQ8L2tleXdvcmQ+PGtleXdvcmQ+Q2hp
bGQsIFByZXNjaG9vbDwva2V5d29yZD48a2V5d29yZD5FdXJvcGVhbiBDb250aW5lbnRhbCBBbmNl
c3RyeSBHcm91cC9nZW5ldGljczwva2V5d29yZD48a2V5d29yZD5GZW1hbGU8L2tleXdvcmQ+PGtl
eXdvcmQ+R2VuZXRpYyBMb2NpPC9rZXl3b3JkPjxrZXl3b3JkPipHZW5vbWUtV2lkZSBBc3NvY2lh
dGlvbiBTdHVkeTwva2V5d29yZD48a2V5d29yZD5IdW1hbnM8L2tleXdvcmQ+PGtleXdvcmQ+TWFs
ZTwva2V5d29yZD48a2V5d29yZD5PYmVzaXR5LypnZW5ldGljczwva2V5d29yZD48a2V5d29yZD4q
UG9seW1vcnBoaXNtLCBTaW5nbGUgTnVjbGVvdGlkZTwva2V5d29yZD48a2V5d29yZD5SaXNrPC9r
ZXl3b3JkPjxrZXl3b3JkPllvdW5nIEFkdWx0PC9rZXl3b3JkPjwva2V5d29yZHM+PGRhdGVzPjx5
ZWFyPjIwMTY8L3llYXI+PHB1Yi1kYXRlcz48ZGF0ZT5KYW4gMTU8L2RhdGU+PC9wdWItZGF0ZXM+
PC9kYXRlcz48aXNibj4xNDYwLTIwODMgKEVsZWN0cm9uaWMpJiN4RDswOTY0LTY5MDYgKExpbmtp
bmcpPC9pc2JuPjxhY2Nlc3Npb24tbnVtPjI2NjA0MTQzPC9hY2Nlc3Npb24tbnVtPjx1cmxzPjxy
ZWxhdGVkLXVybHM+PHVybD5odHRwOi8vd3d3Lm5jYmkubmxtLm5paC5nb3YvcHVibWVkLzI2NjA0
MTQzPC91cmw+PC9yZWxhdGVkLXVybHM+PC91cmxzPjxjdXN0b20yPjQ4NTQwMjI8L2N1c3RvbTI+
PGVsZWN0cm9uaWMtcmVzb3VyY2UtbnVtPjEwLjEwOTMvaG1nL2RkdjQ3MjwvZWxlY3Ryb25pYy1y
ZXNvdXJjZS1udW0+PC9yZWNvcmQ+PC9DaXRlPjwvRW5kTm90ZT5=
</w:fldData>
        </w:fldChar>
      </w:r>
      <w:r w:rsidR="00CA0E3A" w:rsidRPr="007957A7">
        <w:rPr>
          <w:rFonts w:asciiTheme="majorHAnsi" w:hAnsiTheme="majorHAnsi" w:cs="Calibri"/>
          <w:sz w:val="22"/>
          <w:szCs w:val="22"/>
        </w:rPr>
        <w:instrText xml:space="preserve"> ADDIN EN.CITE </w:instrText>
      </w:r>
      <w:r w:rsidR="00CA0E3A" w:rsidRPr="007136D3">
        <w:rPr>
          <w:rFonts w:asciiTheme="majorHAnsi" w:hAnsiTheme="majorHAnsi" w:cs="Calibri"/>
          <w:sz w:val="22"/>
          <w:szCs w:val="22"/>
        </w:rPr>
        <w:fldChar w:fldCharType="begin">
          <w:fldData xml:space="preserve">PEVuZE5vdGU+PENpdGU+PEF1dGhvcj5CcmFkZmllbGQ8L0F1dGhvcj48WWVhcj4yMDEyPC9ZZWFy
PjxSZWNOdW0+MTU8L1JlY051bT48RGlzcGxheVRleHQ+WzUsIDZdPC9EaXNwbGF5VGV4dD48cmVj
b3JkPjxyZWMtbnVtYmVyPjE1PC9yZWMtbnVtYmVyPjxmb3JlaWduLWtleXM+PGtleSBhcHA9IkVO
IiBkYi1pZD0idHZ6c3h0c3Ixc3Qwdzhldjl4MXBwMnp2ZnoyMnhyOWFzNXZ2IiB0aW1lc3RhbXA9
IjE1MzIzMzk3NjEiPjE1PC9rZXk+PC9mb3JlaWduLWtleXM+PHJlZi10eXBlIG5hbWU9IkpvdXJu
YWwgQXJ0aWNsZSI+MTc8L3JlZi10eXBlPjxjb250cmlidXRvcnM+PGF1dGhvcnM+PGF1dGhvcj5C
cmFkZmllbGQsIEouIFAuPC9hdXRob3I+PGF1dGhvcj5UYWFsLCBILiBSLjwvYXV0aG9yPjxhdXRo
b3I+VGltcHNvbiwgTi4gSi48L2F1dGhvcj48YXV0aG9yPlNjaGVyYWcsIEEuPC9hdXRob3I+PGF1
dGhvcj5MZWNvZXVyLCBDLjwvYXV0aG9yPjxhdXRob3I+V2FycmluZ3RvbiwgTi4gTS48L2F1dGhv
cj48YXV0aG9yPkh5cHBvbmVuLCBFLjwvYXV0aG9yPjxhdXRob3I+SG9sc3QsIEMuPC9hdXRob3I+
PGF1dGhvcj5WYWxjYXJjZWwsIEIuPC9hdXRob3I+PGF1dGhvcj5UaGllcmluZywgRS48L2F1dGhv
cj48YXV0aG9yPlNhbGVtLCBSLiBNLjwvYXV0aG9yPjxhdXRob3I+U2NodW1hY2hlciwgRi4gUi48
L2F1dGhvcj48YXV0aG9yPkNvdXNtaW5lciwgRC4gTC48L2F1dGhvcj48YXV0aG9yPlNsZWltYW4s
IFAuIE0uIEEuPC9hdXRob3I+PGF1dGhvcj5aaGFvLCBKLiBILjwvYXV0aG9yPjxhdXRob3I+QmVy
a293aXR6LCBSLiBJLjwvYXV0aG9yPjxhdXRob3I+VmltYWxlc3dhcmFuLCBLLiBTLjwvYXV0aG9y
PjxhdXRob3I+SmFyaWNrLCBJLjwvYXV0aG9yPjxhdXRob3I+UGVubmVsbCwgQy4gRS48L2F1dGhv
cj48YXV0aG9yPkV2YW5zLCBELiBNLjwvYXV0aG9yPjxhdXRob3I+U3QgUG91cmNhaW4sIEIuPC9h
dXRob3I+PGF1dGhvcj5CZXJyeSwgRC4gSi48L2F1dGhvcj48YXV0aG9yPk1vb2stS2FuYW1vcmks
IEQuIE8uPC9hdXRob3I+PGF1dGhvcj5Ib2ZtYW4sIEEuPC9hdXRob3I+PGF1dGhvcj5SaXZhZGVu
ZWlyYSwgRi48L2F1dGhvcj48YXV0aG9yPlVpdHRlcmxpbmRlbiwgQS4gRy48L2F1dGhvcj48YXV0
aG9yPnZhbiBEdWlqbiwgQy4gTS48L2F1dGhvcj48YXV0aG9yPnZhbiBkZXIgVmFsaywgUi4gSi4g
UC48L2F1dGhvcj48YXV0aG9yPmRlIEpvbmdzdGUsIEouIEMuPC9hdXRob3I+PGF1dGhvcj5Qb3N0
bWEsIEQuIFMuPC9hdXRob3I+PGF1dGhvcj5Cb29tc21hLCBELiBJLjwvYXV0aG9yPjxhdXRob3I+
R2F1ZGVybWFuLCBXLiBKLjwvYXV0aG9yPjxhdXRob3I+SGFzc2FuZWluLCBNLiBULjwvYXV0aG9y
PjxhdXRob3I+TGluZGdyZW4sIEMuIE0uPC9hdXRob3I+PGF1dGhvcj5NYWdpLCBSLjwvYXV0aG9y
PjxhdXRob3I+Qm9yZWhhbSwgQy4gQS4gRy48L2F1dGhvcj48YXV0aG9yPk5ldmlsbGUsIEMuIEUu
PC9hdXRob3I+PGF1dGhvcj5Nb3Jlbm8sIEwuIEEuPC9hdXRob3I+PGF1dGhvcj5FbGxpb3R0LCBQ
LjwvYXV0aG9yPjxhdXRob3I+UG91dGEsIEEuPC9hdXRob3I+PGF1dGhvcj5IYXJ0aWthaW5lbiwg
QS4gTC48L2F1dGhvcj48YXV0aG9yPkxpLCBNLiBZLjwvYXV0aG9yPjxhdXRob3I+UmFpdGFrYXJp
LCBPLjwvYXV0aG9yPjxhdXRob3I+TGVodGltYWtpLCBULjwvYXV0aG9yPjxhdXRob3I+RXJpa3Nz
b24sIEouIEcuPC9hdXRob3I+PGF1dGhvcj5QYWxvdGllLCBBLjwvYXV0aG9yPjxhdXRob3I+RGFs
bG9uZ2V2aWxsZSwgSi48L2F1dGhvcj48YXV0aG9yPkRhcywgUy48L2F1dGhvcj48YXV0aG9yPkRl
bG91a2FzLCBQLjwvYXV0aG9yPjxhdXRob3I+TWNNYWhvbiwgRy48L2F1dGhvcj48YXV0aG9yPlJp
bmcsIFMuIE0uPC9hdXRob3I+PGF1dGhvcj5LZW1wLCBKLiBQLjwvYXV0aG9yPjxhdXRob3I+QnV4
dG9uLCBKLiBMLjwvYXV0aG9yPjxhdXRob3I+Qmxha2Vtb3JlLCBBLiBJLiBGLjwvYXV0aG9yPjxh
dXRob3I+QnVzdGFtYW50ZSwgTS48L2F1dGhvcj48YXV0aG9yPkd1eGVucywgTS48L2F1dGhvcj48
YXV0aG9yPkhpcnNjaGhvcm4sIEouIE4uPC9hdXRob3I+PGF1dGhvcj5HaWxsbWFuLCBNLiBXLjwv
YXV0aG9yPjxhdXRob3I+S3JlaW5lci1Nb2xsZXIsIEUuPC9hdXRob3I+PGF1dGhvcj5CaXNnYWFy
ZCwgSC48L2F1dGhvcj48YXV0aG9yPkdpbGxpbGFuZCwgRi4gRC48L2F1dGhvcj48YXV0aG9yPkhl
aW5yaWNoLCBKLjwvYXV0aG9yPjxhdXRob3I+V2hlZWxlciwgRS48L2F1dGhvcj48YXV0aG9yPkJh
cnJvc28sIEkuPC9hdXRob3I+PGF1dGhvcj5PJmFwb3M7UmFoaWxseSwgUy48L2F1dGhvcj48YXV0
aG9yPk1laXJoYWVnaGUsIEEuPC9hdXRob3I+PGF1dGhvcj5Tb3JlbnNlbiwgVC4gSS4gQS48L2F1
dGhvcj48YXV0aG9yPlBvd2VyLCBDLjwvYXV0aG9yPjxhdXRob3I+UGFsbWVyLCBMLiBKLjwvYXV0
aG9yPjxhdXRob3I+SGlubmV5LCBBLjwvYXV0aG9yPjxhdXRob3I+V2lkZW4sIEUuPC9hdXRob3I+
PGF1dGhvcj5GYXJvb3FpLCBJLiBTLjwvYXV0aG9yPjxhdXRob3I+TWNDYXJ0aHksIE0uIEkuPC9h
dXRob3I+PGF1dGhvcj5Gcm9ndWVsLCBQLjwvYXV0aG9yPjxhdXRob3I+TWV5cmUsIEQuPC9hdXRo
b3I+PGF1dGhvcj5IZWJlYnJhbmQsIEouPC9hdXRob3I+PGF1dGhvcj5KYXJ2ZWxpbiwgTS4gUi48
L2F1dGhvcj48YXV0aG9yPkphZGRvZSwgVi4gVy4gVi48L2F1dGhvcj48YXV0aG9yPlNtaXRoLCBH
LiBELjwvYXV0aG9yPjxhdXRob3I+SGFrb25hcnNvbiwgSC48L2F1dGhvcj48YXV0aG9yPkdyYW50
LCBTLiBGLiBBLjwvYXV0aG9yPjxhdXRob3I+RWFybHkgR3Jvd3RoIEdlbmV0aWNzIEVHRyBDb25z
b3J0aTwvYXV0aG9yPjwvYXV0aG9ycz48L2NvbnRyaWJ1dG9ycz48YXV0aC1hZGRyZXNzPkNoaWxk
cmVucyBIb3NwIFBoaWxhZGVscGhpYSwgQ3RyIEFwcGwgR2Vub20sIEFicmFtc29uIFJlcyBDdHIs
IFBoaWxhZGVscGhpYSwgUEEgMTkxMDQgVVNBJiN4RDtFcmFzbXVzIE1DLCBHZW5lcmF0IFN0dWR5
IEdycCBSLCBSb3R0ZXJkYW0sIE5ldGhlcmxhbmRzJiN4RDtFcmFzbXVzIE1DLCBEZXB0IEVwaWRl
bWlvbCwgUm90dGVyZGFtLCBOZXRoZXJsYW5kcyYjeEQ7RXJhc211cyBNQywgRGVwdCBQZWRpYXQs
IFJvdHRlcmRhbSwgTmV0aGVybGFuZHMmI3hEO1VuaXYgQnJpc3RvbCwgTVJDLCBDdHIgQ2F1c2Fs
IEFuYWwgVHJhbnNsYXQgRXBpZGVtaW9sLCBTY2ggU29jaWFsICZhbXA7IENvbW11bml0eSBNZWQs
IEJyaXN0b2wsIEF2b24sIEVuZ2xhbmQmI3hEO1VuaXYgRHVpc2J1cmcgRXNzZW4sIEluc3QgTWVk
IEluZm9ybWF0IEJpb21ldHJ5ICZhbXA7IEVwaWRlbWlvbCwgRXNzZW4sIEdlcm1hbnkmI3hEO1Vu
aXYgTGlsbGUgTm9yZCBGcmFuY2UsIENOUlMgODE5OSwgSW5zdCBQYXN0ZXVyLCBMaWxsZSwgRnJh
bmNlJiN4RDtVbml2IFdlc3Rlcm4gQXVzdHJhbGlhLCBTY2ggV29tZW5zICZhbXA7IEluZmFudHMg
SGx0aCwgUGVydGgsIFdBIDYwMDksIEF1c3RyYWxpYSYjeEQ7VUNMLCBJbnN0IENoaWxkIEhsdGgs
IEN0ciBQYWVkaWF0IEVwaWRlbWlvbCAmYW1wOyBCaW9zdGF0LCBNUkMgQ3RyIEVwaWRlbWlvbCBD
aGlsZCBIbHRoLCBMb25kb24sIEVuZ2xhbmQmI3hEO0NvcGVuaGFnZW4gVW5pdiBIb3NwLCBJbnN0
IFByZXZlbnQgTWVkLCBDb3BlbmhhZ2VuLCBEZW5tYXJrJiN4RDtVbml2IExvbmRvbiBJbXBlcmlh
bCBDb2xsIFNjaSBUZWNobm9sICZhbXA7IE1lZCwgRGVwdCBFcGlkZW1pb2wgJmFtcDsgQmlvc3Rh
dCwgTVJDIEhsdGggUHJvdGVjdCBBZ2N5IEhQQSwgQ3RyIEVudmlyb25tICZhbXA7IEhsdGgsU2No
IFB1YmwgSGx0aCxGYWMgTWVkLCBMb25kb24sIEVuZ2xhbmQmI3hEO0dlcm1hbiBSZXMgQ3RyIEVu
dmlyb25tIEhsdGgsIEhlbG1ob2x0eiBaZW50cnVtIE11ZW5jaGVuLCBJbnN0IEVwaWRlbWlvbCAx
LCBOZXVoZXJiZXJnLCBHZXJtYW55JiN4RDtDaGlsZHJlbnMgSG9zcCwgRGl2IEdlbmV0LCBCb3N0
b24sIE1BIDAyMTE1IFVTQSYjeEQ7Q2hpbGRyZW5zIEhvc3AsIERpdiBFbmRvY3Jpbm9sLCBCb3N0
b24sIE1BIDAyMTE1IFVTQSYjeEQ7Q2hpbGRyZW5zIEhvc3AsIFByb2dyYW0gR2Vub20sIEJvc3Rv
biwgTUEgMDIxMTUgVVNBJiN4RDtCcm9hZCBJbnN0LCBNZXRhYiBQcm9ncmFtLCBDYW1icmlkZ2Us
IE1BIFVTQSYjeEQ7QnJvYWQgSW5zdCwgUHJvZ3JhbSBNZWQgJmFtcDsgUG9wdWxhdCBHZW5ldCwg
Q2FtYnJpZGdlLCBNQSBVU0EmI3hEO0hhcnZhcmQgVW5pdiwgU2NoIE1lZCwgRGVwdCBHZW5ldCwg
Qm9zdG9uLCBNQSBVU0EmI3hEO1VuaXYgU28gQ2FsaWYsIEtlY2sgU2NoIE1lZCwgRGVwdCBQcmV2
ZW50IE1lZCwgTG9zIEFuZ2VsZXMsIENBIDkwMDMzIFVTQSYjeEQ7VW5pdiBIZWxzaW5raSwgSW5z
dCBNb2wgTWVkIEZpbmxhbmQgRklNTSwgSGVsc2lua2ksIEZpbmxhbmQmI3hEO0NoaWxkcmVucyBI
b3NwIFBoaWxhZGVscGhpYSwgRGl2IEh1bWFuIEdlbmV0LCBQaGlsYWRlbHBoaWEsIFBBIDE5MTA0
IFVTQSYjeEQ7VW5pdiBQZW5uLCBEZXB0IFBlZGlhdCwgUGVyZWxtYW4gU2NoIE1lZCwgUGhpbGFk
ZWxwaGlhLCBQQSAxOTEwNCBVU0EmI3hEO0NoaWxkcmVucyBIb3NwIFBoaWxhZGVscGhpYSwgRGVw
dCBDaGlsZCAmYW1wOyBBZG9sZXNjZW50IFBzeWNoaWF0ICZhbXA7IEJlaGF2IFNjaSwgUGhpbGFk
ZWxwaGlhLCBQQSAxOTEwNCBVU0EmI3hEO1VuaXYgUGVubiwgRGVwdCBQc3ljaGlhdCwgUGVyZWxt
YW4gU2NoIE1lZCwgQ3RyIFdlaWdodCAmYW1wOyBFYXRpbmcgRGlzb3JkZXJzLCBQaGlsYWRlbHBo
aWEsIFBBIDE5MTA0IFVTQSYjeEQ7VW5pdiBNYXJidXJnLCBJbnN0IE1lZCBCaW9tZXRyeSAmYW1w
OyBFcGlkZW1pb2wsIE1hcmJ1cmcsIEdlcm1hbnkmI3hEO1dlaWxsIENvcm5lbGwgTWVkIENvbGwg
UWF0YXIsIERlcHQgUGh5c2lvbCAmYW1wOyBCaW9waHlzLCBEb2hhLCBRYXRhciYjeEQ7RXJhc211
cyBNQywgRGVwdCBJbnRlcm5hbCBNZWQsIFJvdHRlcmRhbSwgTmV0aGVybGFuZHMmI3hEO1VuaXYg
R3JvbmluZ2VuLCBEZXB0IFBlZGlhdCBQdWxtb25vbCAmYW1wOyBQZWRpYXQgQWxsZXJnb2wsIEJl
YXRyaXggQ2hpbGRyZW5zIEhvc3AsIFVuaXYgTWVkIEN0ciBHcm9uaW5nZW4sR1JJQUMsUmVzIElu
c3QsIEdyb25pbmdlbiwgTmV0aGVybGFuZHMmI3hEO0VyYXNtdXMgVW5pdiwgRGl2IFJlc3AgTWVk
LCBEZXB0IFBlZGlhdCwgTWVkIEN0cixTb3BoaWEgQ2hpbGRyZW5zIEhvc3AsIFJvdHRlcmRhbSwg
TmV0aGVybGFuZHMmI3hEO1VuaXYgR3JvbmluZ2VuLCBVbml2IE1lZCBDdHIgR3JvbmluZ2VuLCBE
ZXB0IFB1bG0gTWVkICZhbXA7IFRCLCBHUklBQyBSZXMgSW5zdCwgR3JvbmluZ2VuLCBOZXRoZXJs
YW5kcyYjeEQ7VnJpamUgVW5pdiBBbXN0ZXJkYW0sIERlcHQgQmlvbCBQc3ljaG9sLCBBbXN0ZXJk
YW0sIE5ldGhlcmxhbmRzJiN4RDtVbml2IE94Zm9yZCwgR2VuZXQgJmFtcDsgR2Vub20gRXBpZGVt
aW9sIFVuaXQsIFdlbGxjb21lIFRydXN0IEN0ciBIdW1hbiBHZW5ldCwgT3hmb3JkLCBFbmdsYW5k
JiN4RDtVbml2IFRhcnR1LCBFc3RvbmlhbiBHZW5vbWUgQ3RyLCBFRS01MDA5MCBUYXJ0dSwgRXN0
b25pYSYjeEQ7VW5pdiBDb2xsIER1YmxpbiwgSW5zdCBTcG9ydCAmYW1wOyBIbHRoLCBEdWJsaW4g
MiwgSXJlbGFuZCYjeEQ7UXVlZW5zIFVuaXYgQmVsZmFzdCwgQ3RyIFB1YmwgSGx0aCwgSW5zdCBD
bGluIFNjaSBCLCBCZWxmYXN0LCBBbnRyaW0sIE5vcnRoIElyZWxhbmQmI3hEO1VuaXYgWmFyYWdv
emEsIEdyb3d0aCBFeGVyY2lzZSBOdXRyICZhbXA7IERldiBHRU5VRCBSZXMgR3JwLCBaYXJhZ296
YSwgU3BhaW4mI3hEO1VuaXYgWmFyYWdvemEsIFNjaCBIbHRoIFNjaSBFVUNTLCBaYXJhZ296YSwg
U3BhaW4mI3hEO05hdGwgSW5zdCBIbHRoICZhbXA7IFdlbGYsIERlcHQgTGlmZWNvdXJzZSAmYW1w
OyBTZXJ2LCBPdWx1LCBGaW5sYW5kJiN4RDtVbml2IE91bHUsIEluc3QgQ2xpbiBNZWQgT2JzdGV0
ICZhbXA7IEd5bmVjb2wsIE91bHUsIEZpbmxhbmQmI3hEO1VuaXYgUGVubiwgRGVwdCBCaW9zdGF0
ICZhbXA7IEVwaWRlbWlvbCwgUGhpbGFkZWxwaGlhLCBQQSAxOTEwNCBVU0EmI3hEO1R1cmt1IFVu
aXYgSG9zcCwgRGVwdCBDbGluIFBoeXNpb2wsIEZJTi0yMDUyMCBUdXJrdSwgRmlubGFuZCYjeEQ7
VW5pdiBUdXJrdSwgVHVya3UsIEZpbmxhbmQmI3hEO1RhbXBlcmUgVW5pdiBIb3NwLCBEZXB0IENs
aW4gQ2hlbSwgVGFtcGVyZSwgRmlubGFuZCYjeEQ7VW5pdiBUYW1wZXJlLCBGSU4tMzMxMDEgVGFt
cGVyZSwgRmlubGFuZCYjeEQ7TmF0bCBJbnN0IEhsdGggJmFtcDsgV2VsZiwgSGVsc2lua2ksIEZp
bmxhbmQmI3hEO1VuaXYgSGVsc2lua2ksIERlcHQgR2VuIFByYWN0aWNlICZhbXA7IFByaW1hcnkg
SGx0aCBDYXJlLCBIZWxzaW5raSwgRmlubGFuZCYjeEQ7VW5pdiBIZWxzaW5raSwgQ2VudCBIb3Nw
LCBVbml0IEdlbiBQcmFjdGljZSwgSGVsc2lua2ksIEZpbmxhbmQmI3hEO0ZvbGtoYWxzYW4gUmVz
IEN0ciwgSGVsc2lua2ksIEZpbmxhbmQmI3hEO1dlbGxjb21lIFRydXN0IFNhbmdlciBJbnN0LCBD
YW1icmlkZ2UsIEVuZ2xhbmQmI3hEO1VuaXYgSGVsc2lua2ksIERlcHQgTWVkIEdlbmV0LCBIZWxz
aW5raSwgRmlubGFuZCYjeEQ7VW5pdiBDZW50IEhvc3AsIEhlbHNpbmtpLCBGaW5sYW5kJiN4RDtV
bml2IExpbGxlIE5vcmQgRnJhbmNlLCBJTlNFUk0sIFU3NDQsIEluc3QgUGFzdGV1ciBMaWxsZSwg
TGlsbGUsIEZyYW5jZSYjeEQ7VW5pdiBCcmlzdG9sLCBTY2ggU29jaWFsICZhbXA7IENvbW11bml0
eSBNZWQsIEJyaXN0b2wsIEF2b24sIEVuZ2xhbmQmI3hEO1VuaXYgTG9uZG9uIEltcGVyaWFsIENv
bGwgU2NpIFRlY2hub2wgJmFtcDsgTWVkLCBTZWN0IEludGVncmF0IE1lZCwgTG9uZG9uLCBFbmds
YW5kJiN4RDtDdHIgUmVzIEVudmlyb25tIEVwaWRlbWlvbCBDUkVBTCwgQmFyY2Vsb25hLCBTcGFp
biYjeEQ7SG9zcCBNYXIgUmVzIEluc3QgSU1JTSwgQmFyY2Vsb25hLCBTcGFpbiYjeEQ7Q29uc29y
Y2lvIEludmVzdCBCaW9tZWQgUmVkIENJQkVSIEVwaWRlbWlvbCAmYW1wOyBTYWwsIEJhcmNlbG9u
YSwgU3BhaW4mI3hEO0N0ciBHZW5vbSBSZWd1bGF0IENSRywgR2VuZXMgJmFtcDsgRGlzIFByb2dy
YW0sIEJhcmNlbG9uYSwgU3BhaW4mI3hEO1BvbXBldSBGYWJyYSBVbml2IFVQRiwgQmFyY2Vsb25h
LCBTcGFpbiYjeEQ7SGFydmFyZCBVbml2LCBEZXB0IFBvcHVsYXQgTWVkLCBTY2ggTWVkLCBPYmVz
IFByZXZlbnQgUHJvZ3JhbSwgQm9zdG9uLCBNQSBVU0EmI3hEO0hhcnZhcmQgUGlsZ3JpbSBIbHRo
IENhcmUgSW5zdCwgQm9zdG9uLCBNQSBVU0EmI3hEO1VuaXYgQ29wZW5oYWdlbiwgR2VudG9mdGUs
IERlbm1hcmsmI3hEO0NvcGVuaGFnZW4gVW5pdiBIb3NwLCBHZW50b2Z0ZSwgRGVubWFyayYjeEQ7
VW5pdiBDYW1icmlkZ2UsIEFkZGVuYnJvb2tlcyBIb3NwLCBNZXRhYiBSZXMgTGFicywgSW5zdCBN
ZXRhYiBTY2ksIENhbWJyaWRnZSBDQjIgMlFRLCBFbmdsYW5kJiN4RDtBZGRlbmJyb29rZXMgSG9z
cCwgTklIUiwgQ2FtYnJpZGdlIEJpb21lZCBSZXMgQ3RyLCBJbnN0IE1ldGFiIFNjaSwgQ2FtYnJp
ZGdlLCBFbmdsYW5kJiN4RDtVbml2IENvcGVuaGFnZW4sIE5vdm8gTm9yZGlzayBGZG4gQ3RyIEJh
c2ljIE1ldGFiIFJlcywgU2VjdCBNZXRhYiBHZW5ldCwgQ29wZW5oYWdlbiwgRGVubWFyayYjeEQ7
T250YXJpbyBJbnN0IENhbmMgUmVzLCBUb3JvbnRvLCBPTiwgQ2FuYWRhJiN4RDtNdCBTaW5haSBI
b3NwLCBTYW11ZWwgTHVuZW5mZWxkIFJlcyBJbnN0LCBUb3JvbnRvLCBPTiBNNUcgMVg1LCBDYW5h
ZGEmI3hEO1VuaXYgRHVpc2J1cmcgRXNzZW4sIERlcHQgQ2hpbGQgJmFtcDsgQWRvbGVzY2VudCBQ
c3ljaGlhdCwgRXNzZW4sIEdlcm1hbnkmI3hEO1VuaXYgT3hmb3JkLCBPeGZvcmQgQ3RyIERpYWJl
dCBFbmRvY3Jpbm9sICZhbXA7IE1ldGFiLCBPeGZvcmQsIEVuZ2xhbmQmI3hEO1VuaXYgT3hmb3Jk
LCBXZWxsY29tZSBUcnVzdCBDdHIgSHVtYW4gR2VuZXQsIE94Zm9yZCwgRW5nbGFuZCYjeEQ7Q2h1
cmNoaWxsIEhvc3AsIE94Zm9yZCBOSUhSIEJpb21lZCBSZXMgQ3RyLCBPeGZvcmQgT1gzIDdMSiwg
RW5nbGFuZCYjeEQ7VW5pdiBMb25kb24gSW1wZXJpYWwgQ29sbCBTY2kgVGVjaG5vbCAmYW1wOyBN
ZWQsIERlcHQgR2Vub20gQ29tbW9uIERpcywgTG9uZG9uLCBFbmdsYW5kJiN4RDtNY01hc3RlciBV
bml2LCBEZXB0IENsaW4gRXBpZGVtaW9sICZhbXA7IEJpb3N0YXQsIEhhbWlsdG9uLCBPTiwgQ2Fu
YWRhJiN4RDtVbml2IE91bHUsIEluc3QgSGx0aCBTY2ksIE91bHUsIEZpbmxhbmQmI3hEO1VuaXYg
T3VsdSwgQmlvY3RyIE91bHUsIE91bHUsIEZpbmxhbmQmI3hEO1VuaXYgUGVubiwgUGVyZWxtYW4g
U2NoIE1lZCwgSW5zdCBEaWFiZXQgT2JlcyAmYW1wOyBNZXRhYiwgUGhpbGFkZWxwaGlhLCBQQSAx
OTEwNCBVU0E8L2F1dGgtYWRkcmVzcz48dGl0bGVzPjx0aXRsZT5BIGdlbm9tZS13aWRlIGFzc29j
aWF0aW9uIG1ldGEtYW5hbHlzaXMgaWRlbnRpZmllcyBuZXcgY2hpbGRob29kIG9iZXNpdHkgbG9j
aTwvdGl0bGU+PHNlY29uZGFyeS10aXRsZT5OYXR1cmUgR2VuZXRpY3M8L3NlY29uZGFyeS10aXRs
ZT48YWx0LXRpdGxlPk5hdCBHZW5ldDwvYWx0LXRpdGxlPjwvdGl0bGVzPjxwZXJpb2RpY2FsPjxm
dWxsLXRpdGxlPk5hdCBHZW5ldDwvZnVsbC10aXRsZT48YWJici0xPk5hdHVyZSBnZW5ldGljczwv
YWJici0xPjwvcGVyaW9kaWNhbD48YWx0LXBlcmlvZGljYWw+PGZ1bGwtdGl0bGU+TmF0IEdlbmV0
PC9mdWxsLXRpdGxlPjxhYmJyLTE+TmF0dXJlIGdlbmV0aWNzPC9hYmJyLTE+PC9hbHQtcGVyaW9k
aWNhbD48cGFnZXM+NTI2LSs8L3BhZ2VzPjx2b2x1bWU+NDQ8L3ZvbHVtZT48bnVtYmVyPjU8L251
bWJlcj48a2V5d29yZHM+PGtleXdvcmQ+Ym9keS1tYXNzIGluZGV4PC9rZXl3b3JkPjxrZXl3b3Jk
PmhlbGljb2JhY3Rlci1weWxvcmk8L2tleXdvcmQ+PGtleXdvcmQ+cHJldmVudGlvbjwva2V5d29y
ZD48a2V5d29yZD5vdmVyd2VpZ2h0PC9rZXl3b3JkPjxrZXl3b3JkPmJtaTwva2V5d29yZD48L2tl
eXdvcmRzPjxkYXRlcz48eWVhcj4yMDEyPC95ZWFyPjxwdWItZGF0ZXM+PGRhdGU+TWF5PC9kYXRl
PjwvcHViLWRhdGVzPjwvZGF0ZXM+PGlzYm4+MTA2MS00MDM2PC9pc2JuPjxhY2Nlc3Npb24tbnVt
PldPUzowMDAzMDM0MTYzMDAwMTI8L2FjY2Vzc2lvbi1udW0+PHVybHM+PHJlbGF0ZWQtdXJscz48
dXJsPiZsdDtHbyB0byBJU0kmZ3Q7Oi8vV09TOjAwMDMwMzQxNjMwMDAxMjwvdXJsPjwvcmVsYXRl
ZC11cmxzPjwvdXJscz48ZWxlY3Ryb25pYy1yZXNvdXJjZS1udW0+MTAuMTAzOC9uZy4yMjQ3PC9l
bGVjdHJvbmljLXJlc291cmNlLW51bT48bGFuZ3VhZ2U+RW5nbGlzaDwvbGFuZ3VhZ2U+PC9yZWNv
cmQ+PC9DaXRlPjxDaXRlPjxBdXRob3I+RmVsaXg8L0F1dGhvcj48WWVhcj4yMDE2PC9ZZWFyPjxS
ZWNOdW0+MTY8L1JlY051bT48cmVjb3JkPjxyZWMtbnVtYmVyPjE2PC9yZWMtbnVtYmVyPjxmb3Jl
aWduLWtleXM+PGtleSBhcHA9IkVOIiBkYi1pZD0idHZ6c3h0c3Ixc3Qwdzhldjl4MXBwMnp2Znoy
MnhyOWFzNXZ2IiB0aW1lc3RhbXA9IjE1MzIzMzk3NjEiPjE2PC9rZXk+PC9mb3JlaWduLWtleXM+
PHJlZi10eXBlIG5hbWU9IkpvdXJuYWwgQXJ0aWNsZSI+MTc8L3JlZi10eXBlPjxjb250cmlidXRv
cnM+PGF1dGhvcnM+PGF1dGhvcj5GZWxpeCwgSi4gRi48L2F1dGhvcj48YXV0aG9yPkJyYWRmaWVs
ZCwgSi4gUC48L2F1dGhvcj48YXV0aG9yPk1vbm5lcmVhdSwgQy48L2F1dGhvcj48YXV0aG9yPnZh
biBkZXIgVmFsaywgUi4gSi48L2F1dGhvcj48YXV0aG9yPlN0ZXJnaWFrb3VsaSwgRS48L2F1dGhv
cj48YXV0aG9yPkNoZXNpLCBBLjwvYXV0aG9yPjxhdXRob3I+R2FpbGxhcmQsIFIuPC9hdXRob3I+
PGF1dGhvcj5GZWVuc3RyYSwgQi48L2F1dGhvcj48YXV0aG9yPlRoaWVyaW5nLCBFLjwvYXV0aG9y
PjxhdXRob3I+S3JlaW5lci1Nb2xsZXIsIEUuPC9hdXRob3I+PGF1dGhvcj5NYWhhamFuLCBBLjwv
YXV0aG9yPjxhdXRob3I+UGl0a2FuZW4sIE4uPC9hdXRob3I+PGF1dGhvcj5Kb3JvLCBSLjwvYXV0
aG9yPjxhdXRob3I+Q2F2YWRpbm8sIEEuPC9hdXRob3I+PGF1dGhvcj5IdWlrYXJpLCBWLjwvYXV0
aG9yPjxhdXRob3I+RnJhbmtzLCBTLjwvYXV0aG9yPjxhdXRob3I+R3JvZW4tQmxva2h1aXMsIE0u
IE0uPC9hdXRob3I+PGF1dGhvcj5Db3VzbWluZXIsIEQuIEwuPC9hdXRob3I+PGF1dGhvcj5NYXJz
aCwgSi4gQS48L2F1dGhvcj48YXV0aG9yPkxlaHRpbWFraSwgVC48L2F1dGhvcj48YXV0aG9yPkN1
cnRpbiwgSi4gQS48L2F1dGhvcj48YXV0aG9yPlZpb3F1ZSwgSi48L2F1dGhvcj48YXV0aG9yPkFo
bHV3YWxpYSwgVC4gUy48L2F1dGhvcj48YXV0aG9yPk15aHJlLCBSLjwvYXV0aG9yPjxhdXRob3I+
UHJpY2UsIFQuIFMuPC9hdXRob3I+PGF1dGhvcj5WaWxvci1UZWplZG9yLCBOLjwvYXV0aG9yPjxh
dXRob3I+WWVuZ28sIEwuPC9hdXRob3I+PGF1dGhvcj5HcmFydXAsIE4uPC9hdXRob3I+PGF1dGhv
cj5OdGFsbGEsIEkuPC9hdXRob3I+PGF1dGhvcj5BbmcsIFcuPC9hdXRob3I+PGF1dGhvcj5BdGFs
YXksIE0uPC9hdXRob3I+PGF1dGhvcj5CaXNnYWFyZCwgSC48L2F1dGhvcj48YXV0aG9yPkJsYWtl
bW9yZSwgQS4gSS48L2F1dGhvcj48YXV0aG9yPkJvbm5lZm9uZCwgQS48L2F1dGhvcj48YXV0aG9y
PkNhcnN0ZW5zZW4sIEwuPC9hdXRob3I+PGF1dGhvcj5Cb25lIE1pbmVyYWwgRGVuc2l0eSBpbiBD
aGlsZGhvb2QsIFN0dWR5PC9hdXRob3I+PGF1dGhvcj5FYXJseSwgR2VuZXRpY3M8L2F1dGhvcj48
YXV0aG9yPkxpZmVjb3Vyc2UgRXBpZGVtaW9sb2d5LCBjb25zb3J0aXVtPC9hdXRob3I+PGF1dGhv
cj5Fcmlrc3NvbiwgSi48L2F1dGhvcj48YXV0aG9yPkZsZXhlZGVyLCBDLjwvYXV0aG9yPjxhdXRo
b3I+RnJhbmtlLCBMLjwvYXV0aG9yPjxhdXRob3I+R2VsbGVyLCBGLjwvYXV0aG9yPjxhdXRob3I+
R2VzZXJpY2ssIE0uPC9hdXRob3I+PGF1dGhvcj5IYXJ0aWthaW5lbiwgQS4gTC48L2F1dGhvcj48
YXV0aG9yPkhhd29ydGgsIEMuIE0uPC9hdXRob3I+PGF1dGhvcj5IaXJzY2hob3JuLCBKLiBOLjwv
YXV0aG9yPjxhdXRob3I+SG9mbWFuLCBBLjwvYXV0aG9yPjxhdXRob3I+SG9sbSwgSi4gQy48L2F1
dGhvcj48YXV0aG9yPkhvcmlrb3NoaSwgTS48L2F1dGhvcj48YXV0aG9yPkhvdHRlbmdhLCBKLiBK
LjwvYXV0aG9yPjxhdXRob3I+SHVhbmcsIEouPC9hdXRob3I+PGF1dGhvcj5LYWRhcm1pZGVlbiwg
SC4gTi48L2F1dGhvcj48YXV0aG9yPkthaG9uZW4sIE0uPC9hdXRob3I+PGF1dGhvcj5LaWVzcywg
Vy48L2F1dGhvcj48YXV0aG9yPkxha2thLCBILiBNLjwvYXV0aG9yPjxhdXRob3I+TGFra2EsIFQu
IEEuPC9hdXRob3I+PGF1dGhvcj5MZXdpbiwgQS4gTS48L2F1dGhvcj48YXV0aG9yPkxpYW5nLCBM
LjwvYXV0aG9yPjxhdXRob3I+THl5dGlrYWluZW4sIEwuIFAuPC9hdXRob3I+PGF1dGhvcj5NYSwg
Qi48L2F1dGhvcj48YXV0aG9yPk1hZ251cywgUC48L2F1dGhvcj48YXV0aG9yPk1jQ29ybWFjaywg
Uy4gRS48L2F1dGhvcj48YXV0aG9yPk1jTWFob24sIEcuPC9hdXRob3I+PGF1dGhvcj5NZW50Y2gs
IEYuIEQuPC9hdXRob3I+PGF1dGhvcj5NaWRkZWxkb3JwLCBDLiBNLjwvYXV0aG9yPjxhdXRob3I+
TXVycmF5LCBDLiBTLjwvYXV0aG9yPjxhdXRob3I+UGFoa2FsYSwgSy48L2F1dGhvcj48YXV0aG9y
PlBlcnMsIFQuIEguPC9hdXRob3I+PGF1dGhvcj5QZmFmZmxlLCBSLjwvYXV0aG9yPjxhdXRob3I+
UG9zdG1hLCBELiBTLjwvYXV0aG9yPjxhdXRob3I+UG93ZXIsIEMuPC9hdXRob3I+PGF1dGhvcj5T
aW1wc29uLCBBLjwvYXV0aG9yPjxhdXRob3I+U2VuZ3BpZWwsIFYuPC9hdXRob3I+PGF1dGhvcj5U
aWVzbGVyLCBDLiBNLjwvYXV0aG9yPjxhdXRob3I+VG9ycmVudCwgTS48L2F1dGhvcj48YXV0aG9y
PlVpdHRlcmxpbmRlbiwgQS4gRy48L2F1dGhvcj48YXV0aG9yPnZhbiBNZXVycywgSi4gQi48L2F1
dGhvcj48YXV0aG9yPlZpbmRpbmcsIFIuPC9hdXRob3I+PGF1dGhvcj5XYWFnZSwgSi48L2F1dGhv
cj48YXV0aG9yPldhcmRsZSwgSi48L2F1dGhvcj48YXV0aG9yPlplZ2dpbmksIEUuPC9hdXRob3I+
PGF1dGhvcj5aZW1lbCwgQi4gUy48L2F1dGhvcj48YXV0aG9yPkRlZG91c3NpcywgRy4gVi48L2F1
dGhvcj48YXV0aG9yPlBlZGVyc2VuLCBPLjwvYXV0aG9yPjxhdXRob3I+RnJvZ3VlbCwgUC48L2F1
dGhvcj48YXV0aG9yPlN1bnllciwgSi48L2F1dGhvcj48YXV0aG9yPlBsb21pbiwgUi48L2F1dGhv
cj48YXV0aG9yPkphY29ic3NvbiwgQi48L2F1dGhvcj48YXV0aG9yPkhhbnNlbiwgVC48L2F1dGhv
cj48YXV0aG9yPkdvbnphbGV6LCBKLiBSLjwvYXV0aG9yPjxhdXRob3I+Q3VzdG92aWMsIEEuPC9h
dXRob3I+PGF1dGhvcj5SYWl0YWthcmksIE8uIFQuPC9hdXRob3I+PGF1dGhvcj5QZW5uZWxsLCBD
LiBFLjwvYXV0aG9yPjxhdXRob3I+V2lkZW4sIEUuPC9hdXRob3I+PGF1dGhvcj5Cb29tc21hLCBE
LiBJLjwvYXV0aG9yPjxhdXRob3I+S29wcGVsbWFuLCBHLiBILjwvYXV0aG9yPjxhdXRob3I+U2Vi
ZXJ0LCBTLjwvYXV0aG9yPjxhdXRob3I+SmFydmVsaW4sIE0uIFIuPC9hdXRob3I+PGF1dGhvcj5I
eXBwb25lbiwgRS48L2F1dGhvcj48YXV0aG9yPk1jQ2FydGh5LCBNLiBJLjwvYXV0aG9yPjxhdXRo
b3I+TGluZGksIFYuPC9hdXRob3I+PGF1dGhvcj5IYXJyaSwgTi48L2F1dGhvcj48YXV0aG9yPktv
cm5lciwgQS48L2F1dGhvcj48YXV0aG9yPkJvbm5lbHlra2UsIEsuPC9hdXRob3I+PGF1dGhvcj5I
ZWlucmljaCwgSi48L2F1dGhvcj48YXV0aG9yPk1lbGJ5ZSwgTS48L2F1dGhvcj48YXV0aG9yPlJp
dmFkZW5laXJhLCBGLjwvYXV0aG9yPjxhdXRob3I+SGFrb25hcnNvbiwgSC48L2F1dGhvcj48YXV0
aG9yPlJpbmcsIFMuIE0uPC9hdXRob3I+PGF1dGhvcj5TbWl0aCwgRy4gRC48L2F1dGhvcj48YXV0
aG9yPlNvcmVuc2VuLCBULiBJLjwvYXV0aG9yPjxhdXRob3I+VGltcHNvbiwgTi4gSi48L2F1dGhv
cj48YXV0aG9yPkdyYW50LCBTLiBGLjwvYXV0aG9yPjxhdXRob3I+SmFkZG9lLCBWLiBXLjwvYXV0
aG9yPjxhdXRob3I+RWFybHkgR3Jvd3RoIEdlbmV0aWNzLCBDb25zb3J0aXVtPC9hdXRob3I+PGF1
dGhvcj5Cb25lIE1pbmVyYWwgRGVuc2l0eSBpbiBDaGlsZGhvb2QgU3R1ZHksIEJtZGNzPC9hdXRo
b3I+PC9hdXRob3JzPjwvY29udHJpYnV0b3JzPjxhdXRoLWFkZHJlc3M+VGhlIEdlbmVyYXRpb24g
UiBTdHVkeSBHcm91cCwgRGVwYXJ0bWVudCBvZiBQZWRpYXRyaWNzLCBEZXBhcnRtZW50IG9mIEVw
aWRlbWlvbG9neSwgai5mZWxpeEBlcmFzbXVzbWMubmwuJiN4RDtDZW50ZXIgZm9yIEFwcGxpZWQg
R2Vub21pY3MuJiN4RDtUaGUgR2VuZXJhdGlvbiBSIFN0dWR5IEdyb3VwLCBEZXBhcnRtZW50IG9m
IFBlZGlhdHJpY3MsIERlcGFydG1lbnQgb2YgRXBpZGVtaW9sb2d5LiYjeEQ7RGVwYXJ0bWVudCBv
ZiBQdWxtb25vbG9neSwgR1JJQUMgKEdyb25pbmdlbiBSZXNlYXJjaCBJbnN0aXR1dGUgZm9yIEFz
dGhtYSBhbmQgQ09QRCkuJiN4RDtNUkMgSW50ZWdyYXRpdmUgRXBpZGVtaW9sb2d5IFVuaXQgYXQg
dGhlIFVuaXZlcnNpdHkgb2YgQnJpc3RvbC4mI3hEO0RpdmlzaW9uIG9mIEh1bWFuIEdlbmV0aWNz
LiYjeEQ7RGVwYXJ0bWVudCBvZiBFcGlkZW1pb2xvZ3kgUmVzZWFyY2gsIFN0YXRlbnMgU2VydW0g
SW5zdGl0dXQsIENvcGVuaGFnZW4sIERlbm1hcmsuJiN4RDtJbnN0aXR1dGUgb2YgRXBpZGVtaW9s
b2d5IEksIEhlbG1ob2x0eiBaZW50cnVtIE11bmNoZW4tR2VybWFuIFJlc2VhcmNoIENlbnRlciBm
b3IgRW52aXJvbm1lbnRhbCBIZWFsdGgsIE5ldWhlcmJlcmcsIEdlcm1hbnksIERpdmlzaW9uIG9m
IE1ldGFib2xpYyBhbmQgTnV0cml0aW9uYWwgTWVkaWNpbmUsIERyIHZvbiBIYXVuZXIgQ2hpbGRy
ZW4mYXBvcztzIEhvc3BpdGFsLCBVbml2ZXJzaXR5IG9mIE11bmljaCBNZWRpY2FsIENlbnRlciwg
TXVuaWNoLCBHZXJtYW55LiYjeEQ7Q09QU0FDLCBDb3BlbmhhZ2VuIFByb3NwZWN0aXZlIFN0dWRp
ZXMgb24gQXN0aG1hIGluIENoaWxkaG9vZCwgSGVybGV2IGFuZCBHZW50b2Z0ZSBIb3NwaXRhbC4m
I3hEO1dlbGxjb21lIFRydXN0IENlbnRyZSBmb3IgSHVtYW4gR2VuZXRpY3MuJiN4RDtSZXNlYXJj
aCBDZW50cmUgb2YgQXBwbGllZCBhbmQgUHJldmVudGl2ZSBDYXJkaW92YXNjdWxhciBNZWRpY2lu
ZSwgSW5zdGl0dXRlIG9mIENsaW5pY2FsIE1lZGljaW5lLCBOZXVyb2xvZ3kuJiN4RDtJbnN0aXR1
dGUgb2YgQmlvbWVkaWNpbmUsIFBoeXNpb2xvZ3ksIFVuaXZlcnNpdHkgb2YgRWFzdGVybiBGaW5s
YW5kLCBLdW9waW8sIEZpbmxhbmQuJiN4RDtDZW50cmUgZm9yIEVudmlyb25tZW50YWwgYW5kIFBy
ZXZlbnRpdmUgTWVkaWNpbmUsIFdvbGZzb24gSW5zdGl0dXRlIG9mIFByZXZlbnRpdmUgTWVkaWNp
bmUsIEJhcnRzIGFuZCB0aGUgTG9uZG9uIFNjaG9vbCBvZiBNZWRpY2luZSBhbmQgRGVudGlzdHJ5
LCBRdWVlbiBNYXJ5IFVuaXZlcnNpdHkgb2YgTG9uZG9uLCBVSywgUG9wdWxhdGlvbiwgUG9saWN5
IGFuZCBQcmFjdGljZSwgVUNMIEluc3RpdHV0ZSBvZiBDaGlsZCBIZWFsdGguJiN4RDtDZW50cmUg
Zm9yIExpZmUgQ291cnNlIEVwaWRlbWlvbG9neS4mI3hEO0luc3RpdHV0ZSBvZiBSZXByb2R1Y3Rp
dmUgYW5kIERldmVsb3BtZW50YWwgQmlvbG9neS4mI3hEO0RlcGFydG1lbnQgb2YgQmlvbG9naWNh
bCBQc3ljaG9sb2d5LCBWVSBVbml2ZXJzaXR5IEFtc3RlcmRhbSwgTkNBIE5ldXJvc2NpZW5jZSBD
YW1wdXMgQW1zdGVyZGFtLCBFTUdPKyBJbnN0aXR1dGUgZm9yIEhlYWx0aCBhbmQgQ2FyZSBSZXNl
YXJjaCwgQW1zdGVyZGFtLCB0aGUgTmV0aGVybGFuZHMuJiN4RDtJbnN0aXR1dGUgZm9yIE1vbGVj
dWxhciBNZWRpY2luZSwgRmlubGFuZCAoRklNTSksIFVuaXZlcnNpdHkgb2YgSGVsc2lua2ksIEhl
bHNpbmtpLCBGaW5sYW5kLiYjeEQ7U2Nob29sIG9mIFdvbWVuJmFwb3M7cyBhbmQgSW5mYW50cyZh
cG9zOyBIZWFsdGgsIFRoZSBVbml2ZXJzaXR5IG9mIFdlc3Rlcm4gQXVzdHJhbGlhLCBQZXJ0aCwg
QXVzdHJhbGlhLiYjeEQ7RGVwYXJ0bWVudCBvZiBDbGluaWNhbCBDaGVtaXN0cnksIEZpbWxhYiBM
YWJvcmF0b3JpZXMsIFRhbXBlcmUsIEZpbmxhbmQsIERlcGFydG1lbnQgb2YgQ2xpbmljYWwgQ2hl
bWlzdHJ5LiYjeEQ7Q2VudHJlIGZvciBSZXNwaXJhdG9yeSBNZWRpY2luZSBhbmQgQWxsZXJneSwg
SW5zdGl0dXRlIG9mIEluZmxhbW1hdGlvbiBhbmQgUmVwYWlyLCBVbml2ZXJzaXR5IG9mIE1hbmNo
ZXN0ZXIgYW5kIFVuaXZlcnNpdHkgSG9zcGl0YWwgb2YgU291dGggTWFuY2hlc3RlciwgTWFuY2hl
c3RlciBBY2FkZW1pYyBIZWFsdGggU2NpZW5jZXMgQ2VudHJlLCBNYW5jaGVzdGVyLCBVSy4mI3hE
O1VuaXZlcnNpZGFkIE1pZ3VlbCBIZXJuYW5kZXosIEVsY2hlLUFsaWNhbnRlLCBTcGFpbiwgQ0lC
RVIgRXBpZGVtaW9sb2dpYSB5IFNhbHVkIFB1YmxpY2EgKENJQkVSRVNQKSwgU3BhaW4uJiN4RDtD
T1BTQUMsIENvcGVuaGFnZW4gUHJvc3BlY3RpdmUgU3R1ZGllcyBvbiBBc3RobWEgaW4gQ2hpbGRo
b29kLCBIZXJsZXYgYW5kIEdlbnRvZnRlIEhvc3BpdGFsLCBOb3ZvIE5vcmRpc2sgRm91bmRhdGlv
biBDZW50cmUgZm9yIEJhc2ljIE1ldGFib2xpYyBSZXNlYXJjaCwgU2VjdGlvbiBvZiBNZXRhYm9s
aWMgR2VuZXRpY3MsIEZhY3VsdHkgb2YgSGVhbHRoIGFuZCBNZWRpY2FsIFNjaWVuY2VzLCBVbml2
ZXJzaXR5IG9mIENvcGVuaGFnZW4sIENvcGVuaGFnZW4sIERlbm1hcmssIFN0ZW5vIERpYWJldGVz
IENlbnRlciwgR2VudG9mdGUsIERlbm1hcmsuJiN4RDtEZXBhcnRtZW50IG9mIEdlbmVzIGFuZCBF
bnZyaW9ubWVudCwgRGl2aXNpb24gb2YgRXBpZGVtaW9sb2d5LiYjeEQ7RGVwYXJ0bWVudCBvZiBT
eXN0ZW1zIFBoYXJtYWNvbG9neSBhbmQgVHJhbnNsYXRpb25hbCBUaGVyYXBldXRpY3MsIFVuaXZl
cnNpdHkgb2YgUGVubnN5bHZhbmlhIFBlcmVsbWFuIFNjaG9vbCBvZiBNZWRpY2luZSwgVVNBLiYj
eEQ7Q0lCRVIgRXBpZGVtaW9sb2dpYSB5IFNhbHVkIFB1YmxpY2EgKENJQkVSRVNQKSwgU3BhaW4s
IENlbnRyZSBmb3IgUmVzZWFyY2ggaW4gRW52aXJvbm1lbnRhbCBFcGlkZW1pb2xvZ3kgKENSRUFM
KSwgQmFyY2Vsb25hLCBTcGFpbiwgUG9tcGV1IEZhYnJhIFVuaXZlcnNpdHkgKFVQRiksIEJhcmNl
bG9uYSwgU3BhaW4uJiN4RDtDTlJTIFVNUjgxOTksIFBhc3RldXIgSW5zdGl0dXRlIExpbGxlLCBG
cmFuY2UsIEV1cm9wZWFuIEdlbm9taWMgSW5zdGl0dXRlIGZvciBEaWFiZXRlcyAoRUdJRCksIExp
bGxlLCBGcmFuY2UuJiN4RDtOb3ZvIE5vcmRpc2sgRm91bmRhdGlvbiBDZW50cmUgZm9yIEJhc2lj
IE1ldGFib2xpYyBSZXNlYXJjaCwgU2VjdGlvbiBvZiBNZXRhYm9saWMgR2VuZXRpY3MsIEZhY3Vs
dHkgb2YgSGVhbHRoIGFuZCBNZWRpY2FsIFNjaWVuY2VzLCBVbml2ZXJzaXR5IG9mIENvcGVuaGFn
ZW4sIENvcGVuaGFnZW4sIERlbm1hcmsuJiN4RDtEZXBhcnRtZW50IG9mIEhlYWx0aCBTY2llbmNl
cywgVW5pdmVyc2l0eSBvZiBMZWljZXN0ZXIsIExlaWNlc3RlciwgVUssIERlcGFydG1lbnQgb2Yg
TnV0cml0aW9uIGFuZCBEaWV0ZXRpY3MsIFNjaG9vbCBvZiBIZWFsdGggU2NpZW5jZSBhbmQgRWR1
Y2F0aW9uLCBIYXJva29waW8gVW5pdmVyc2l0eSwgQXRoZW5zLCBHcmVlY2UuJiN4RDtTZWN0aW9u
IG9mIEludmVzdGlnYXRpdmUgTWVkaWNpbmUsIERpdmlzaW9uIG9mIERpYWJldGVzLCBFbmRvY3Jp
bm9sb2d5LCBhbmQgTWV0YWJvbGlzbSwgRmFjdWx0eSBvZiBNZWRpY2luZSwgSW1wZXJpYWwgQ29s
bGVnZSwgTG9uZG9uLCBVSy4mI3hEO05hdGlvbmFsIEluc3RpdHV0ZSBmb3IgSGVhbHRoIGFuZCBX
ZWxmYXJlLCBIZWxzaW5raSwgRmlubGFuZC4mI3hEO0luc3RpdHV0ZSBvZiBFcGlkZW1pb2xvZ3kg
SSwgSGVsbWhvbHR6IFplbnRydW0gTXVuY2hlbi1HZXJtYW4gUmVzZWFyY2ggQ2VudGVyIGZvciBF
bnZpcm9ubWVudGFsIEhlYWx0aCwgTmV1aGVyYmVyZywgR2VybWFueS4mI3hEO0RlcGFydG1lbnQg
b2YgR2VuZXRpY3MuJiN4RDtDZW50ZXIgb2YgUGVkaWF0cmljIFJlc2VhcmNoLCBEZXBhcnRtZW50
IG9mIFdvbWVuJmFwb3M7cyBhbmQgQ2hpbGQgSGVhbHRoLCBMSUZFIENoaWxkIChMZWlwemlnIFJl
c2VhcmNoIENlbnRlciBmb3IgQ2l2aWxpemF0aW9uIERpc2Vhc2VzKS4mI3hEO0luc3RpdHV0ZSBv
ZiBDbGluaWNhbCBNZWRpY2luZS9PYnN0ZXRyaWNzIGFuZCBHeW5lY29sb2d5LiYjeEQ7RGVwYXJ0
bWVudCBvZiBQc3ljaG9sb2d5LCBVbml2ZXJzaXR5IG9mIFdhcndpY2ssIFVLLiYjeEQ7RGl2aXNp
b24gb2YgRW5kb2NyaW5vbG9neSBhbmQgQ2VudGVyIGZvciBCYXNpYyBhbmQgVHJhbnNsYXRpb25h
bCBPYmVzaXR5IFJlc2VhcmNoLCBCb3N0b24gQ2hpbGRyZW4mYXBvcztzIEhvc3BpdGFsLCBCb3N0
b24sIFVTQSwgTWVkaWNhbCBhbmQgUG9wdWxhdGlvbiBHZW5ldGljcyBQcm9ncmFtLCBCcm9hZCBJ
bnN0aXR1dGUgb2YgTUlUIGFuZCBIYXJ2YXJkLCBDYW1icmlkZ2UsIFVTQSwgRGVwYXJ0bWVudCBv
ZiBHZW5ldGljcywgSGFydmFyZCBNZWRpY2FsIFNjaG9vbCwgQm9zdG9uLCBVU0EuJiN4RDtUaGUg
R2VuZXJhdGlvbiBSIFN0dWR5IEdyb3VwLCBEZXBhcnRtZW50IG9mIEVwaWRlbWlvbG9neS4mI3hE
O1RoZSBDaGlsZHJlbiZhcG9zO3MgT2Jlc2l0eSBDbGluaWMsIERlcGFydG1lbnQgb2YgUGVkaWF0
cmljcywgQ29wZW5oYWdlbiBVbml2ZXJzaXR5IEhvc3BpdGFsIEhvbGJhZWssIFRoZSBEYW5pc2gg
Q2hpbGRob29kIE9iZXNpdHkgQmlvYmFuaywgRGVubWFyaywgSW5zdGl0dXRlIG9mIE1lZGljaW5l
LCBDb3BlbmhhZ2VuIFVuaXZlcnNpdHksIENvcGVuaGFnZW4sIERlbm1hcmsuJiN4RDtXZWxsY29t
ZSBUcnVzdCBDZW50cmUgZm9yIEh1bWFuIEdlbmV0aWNzLCBPeGZvcmQgQ2VudHJlIGZvciBEaWFi
ZXRlcywgRW5kb2NyaW5vbG9neSBhbmQgTWV0YWJvbGlzbSwgVW5pdmVyc2l0eSBvZiBPeGZvcmQs
IE94Zm9yZCwgVUsuJiN4RDtTdGF0ZSBLZXkgTGFib3JhdG9yeSBvZiBNZWRpY2FsIEdlbm9taWNz
LCBTaGFuZ2hhaSBJbnN0aXR1dGUgb2YgSGVtYXRvbG9neSwgUnVpIEppbiBIb3NwaXRhbCBBZmZp
bGlhdGVkIHdpdGggU2hhbmdoYWkgSmlhbyBUb25nIFVuaXZlcnNpdHkgU2Nob29sIG9mIE1lZGlj
aW5lLCBTaGFuZ2hhaSwgQ2hpbmEuJiN4RDtEZXBhcnRtZW50IG9mIFZldGVyaW5hcnkgQ2xpbmlj
YWwgYW5kIEFuaW1hbCBTY2llbmNlcywgRmFjdWx0eSBvZiBIZWFsdGggYW5kIE1lZGljYWwgU2Np
ZW5jZXMsIFVuaXZlcnNpdHkgb2YgQ29wZW5oYWdlbiwgRnJlZGVyaWtzYmVyZyBDLCBEZW5tYXJr
LiYjeEQ7RGVwYXJ0bWVudCBvZiBDbGluaWNhbCBQaHlzaW9sb2d5LCBVbml2ZXJzaXR5IG9mIFRh
bXBlcmUgU2Nob29sIG9mIE1lZGljaW5lLCBUYW1wZXJlLCBGaW5sYW5kLCBEZXBhcnRtZW50IG9m
IENsaW5pY2FsIFBoeXNpb2xvZ3ksIFRhbXBlcmUgVW5pdmVyc2l0eSBIb3NwaXRhbCwgVGFtcGVy
ZSwgRmlubGFuZC4mI3hEO0NlbnRlciBvZiBQZWRpYXRyaWMgUmVzZWFyY2gsIERlcGFydG1lbnQg
b2YgV29tZW4mYXBvcztzIGFuZCBDaGlsZCBIZWFsdGguJiN4RDtJbnN0aXR1dGUgb2YgQmlvbWVk
aWNpbmUsIFBoeXNpb2xvZ3ksIFVuaXZlcnNpdHkgb2YgRWFzdGVybiBGaW5sYW5kLCBLdW9waW8s
IEZpbmxhbmQsIEt1b3BpbyBSZXNlYXJjaCBJbnN0aXR1dGUgb2YgRXhlcmNpc2UgTWVkaWNpbmUs
IEt1b3BpbywgRmlubGFuZCwgRGVwYXJ0bWVudCBvZiBDbGluaWNhbCBQaHlzaW9sb2d5IGFuZCBO
dWNsZWFyIE1lZGljaW5lLCBLdW9waW8gVW5pdmVyc2l0eSBIb3NwaXRhbCwgS3VvcGlvLCBGaW5s
YW5kLiYjeEQ7RGVwYXJ0bWVudCBvZiBFcGlkZW1pb2xvZ3kgYW5kIEJpb3N0YXRpc3RpY3MsIE1S
QyBIZWFsdGggUHJvdGVjdGlvbiBBZ2VuY3kgKEhQRSkgQ2VudHJlIGZvciBFbnZpcm9ubWVudCBh
bmQgSGVhbHRoLCBTY2hvb2wgb2YgUHVibGljIEhlYWx0aCwgSW1wZXJpYWwgQ29sbGVnZSBMb25k
b24sIFVLLiYjeEQ7RGVwYXJ0bWVudCBvZiBFcGlkZW1pb2xvZ3ksIERlcGFydG1lbnQgb2YgQmlv
c3RhdGlzdGljcywgSGFydmFyZCBTY2hvb2wgb2YgUHVibGljIEhlYWx0aCwgQm9zdG9uLCBVU0Eu
JiN4RDtDb2xsZWdlIG9mIEluZm9ybWF0aW9uIFNjaWVuY2UgYW5kIFRlY2hub2xvZ3ksIERhbGlh
biBNYXJpdGltZSBVbml2ZXJzaXR5LCBEYWxpYW4sIExpYW9uaW5nIFByb3ZpbmNlLCBDaGluYS4m
I3hEO0RpdmlzaW9uIG9mIEVwaWRlbWlvbG9neSwgTm9yd2VnaWFuIEluc3RpdHV0ZSBvZiBQdWJs
aWMgSGVhbHRoLCBPc2xvLCBOb3J3YXkuJiN4RDtEaXZpc2lvbiBvZiBIdW1hbiBHZW5ldGljcywg
RGl2aXNpb24gb2YgRW5kb2NyaW5vbG9neSwgRGVwYXJ0bWVudCBvZiBQZWRpYXRyaWNzLCBQZXJl
bG1hbiBTY2hvb2wgb2YgTWVkaWNpbmUsIFVuaXZlcnNpdHkgb2YgUGVubnN5bHZhbmlhLCBQaGls
YWRlbHBoaWEsIFBBLCBVU0EuJiN4RDtSZXNlYXJjaCBDZW50cmUgb2YgQXBwbGllZCBhbmQgUHJl
dmVudGl2ZSBDYXJkaW92YXNjdWxhciBNZWRpY2luZSwgRGVwYXJ0bWVudCBvZiBIZWFsdGggYW5k
IFBoeXNpY2FsIEFjdGl2aXR5LCBQYWF2byBOdXJtaSBDZW50cmUsIFNwb3J0cyBhbmQgRXhlcmNp
c2UgTWVkaWNpbmUgVW5pdC4mI3hEO0RpdmlzaW9uIG9mIEVuZG9jcmlub2xvZ3kgYW5kIENlbnRl
ciBmb3IgQmFzaWMgYW5kIFRyYW5zbGF0aW9uYWwgT2Jlc2l0eSBSZXNlYXJjaCwgQm9zdG9uIENo
aWxkcmVuJmFwb3M7cyBIb3NwaXRhbCwgQm9zdG9uLCBVU0EsIE1lZGljYWwgYW5kIFBvcHVsYXRp
b24gR2VuZXRpY3MgUHJvZ3JhbSwgQnJvYWQgSW5zdGl0dXRlIG9mIE1JVCBhbmQgSGFydmFyZCwg
Q2FtYnJpZGdlLCBVU0EuJiN4RDtDZW50ZXIgb2YgUGVkaWF0cmljIFJlc2VhcmNoLCBEZXBhcnRt
ZW50IG9mIFdvbWVuJmFwb3M7cyBhbmQgQ2hpbGQgSGVhbHRoLCBDcmVzY05ldCwgTWVkaWNhbCBG
YWN1bHR5LCBVbml2ZXJzaXR5IG9mIExlaXB6aWcsIEdlcm1hbnkuJiN4RDtQb3B1bGF0aW9uLCBQ
b2xpY3kgYW5kIFByYWN0aWNlLCBVQ0wgSW5zdGl0dXRlIG9mIENoaWxkIEhlYWx0aC4mI3hEO0Nl
bnRyZSBmb3IgUmVzcGlyYXRvcnkgTWVkaWNpbmUgYW5kIEFsbGVyZ3ksIEluc3RpdHV0ZSBvZiBJ
bmZsYW1tYXRpb24gYW5kIFJlcGFpciwgVW5pdmVyc2l0eSBvZiBNYW5jaGVzdGVyIGFuZC4mI3hE
O0RlcGFydG1lbnQgb2YgT2JzdGV0cmljcyBhbmQgR3luZWNvbG9neSwgU2FobGdyZW5za2EgQWNh
ZGVteSwgU2FobGdyZW5za2EgVW5pdmVyc2l0eSBIb3NwdGlhbCwgR290aGVuYnVyZywgU3dlZGVu
LiYjeEQ7Q0lCRVIgRXBpZGVtaW9sb2dpYSB5IFNhbHVkIFB1YmxpY2EgKENJQkVSRVNQKSwgU3Bh
aW4sIEFyZWEgZGUgU2FsdXQgZGUgTWVub3JjYSwgaWItc2FsdXQsIE1lbm9yY2EsIFNwYWluLiYj
eEQ7VGhlIEdlbmVyYXRpb24gUiBTdHVkeSBHcm91cCwgRGVwYXJ0bWVudCBvZiBFcGlkZW1pb2xv
Z3ksIERlcGFydG1lbnQgb2YgSW50ZXJuYWwgTWVkaWNpbmUsIEVyYXNtdXMgTUMsIFVuaXZlcnNp
dHkgTWVkaWNhbCBDZW50ZXIgUm90dGVyZGFtLCBSb3R0ZXJkYW0sIFRoZSBOZXRoZXJsYW5kcy4m
I3hEO0RlcGFydG1lbnQgb2YgRXBpZGVtaW9sb2d5LCBEZXBhcnRtZW50IG9mIEludGVybmFsIE1l
ZGljaW5lLCBFcmFzbXVzIE1DLCBVbml2ZXJzaXR5IE1lZGljYWwgQ2VudGVyIFJvdHRlcmRhbSwg
Um90dGVyZGFtLCBUaGUgTmV0aGVybGFuZHMuJiN4RDtEZXBhcnRtZW50IG9mIFBlZGlhdHJpY3Ms
IE5hZXN0dmVkIEhvc3BpdGFsLCBOYWVzdHZlZCwgRGVubWFyaywgQ09QU0FDLCBDb3BlbmhhZ2Vu
IFByb3NwZWN0aXZlIFN0dWRpZXMgb24gQXN0aG1hIGluIENoaWxkaG9vZCwgSGVybGV2IGFuZCBH
ZW50b2Z0ZSBIb3NwaXRhbC4mI3hEO0RlcGFydG1lbnQgb2YgRXBpZGVtaW9sb2d5IGFuZCBQdWJs
aWMgSGVhbHRoLCBVbml2ZXJzaXR5IENvbGxlZ2UgTG9uZG9uLCBVSy4mI3hEO1dlbGxjb21lIFRy
dXN0IFNhbmdlciBJbnN0aXR1dGUsIFRoZSBNb3JnYW4gQnVpbGRpbmcsIFdlbGxjb21lIFRydXN0
IEdlbm9tZSBDYW1wdXMsIEhpbnh0b24sIENhbWJyaWRnZXNoaXJlLCBVSy4mI3hEO0RpdmlzaW9u
IG9mIEdhc3Ryb2VudGVyb2xvZ3ksIEhlcGF0b2xvZ3kgYW5kIE51dHJpdGlvbiwgVGhlIENoaWxk
cmVuJmFwb3M7cyBIb3NwaXRhbCBvZiBQaGlsYWRlbHBoaWEsIFBoaWxhZGVscGhpYSwgUEEsIFVT
QSwgRGVwYXJ0bWVudCBvZiBQZWRpYXRyaWNzLCBQZXJlbG1hbiBTY2hvb2wgb2YgTWVkaWNpbmUs
IFVuaXZlcnNpdHkgb2YgUGVubnN5bHZhbmlhLCBQaGlsYWRlbHBoaWEsIFBBLCBVU0EuJiN4RDtE
ZXBhcnRtZW50IG9mIE51dHJpdGlvbiBhbmQgRGlldGV0aWNzLCBTY2hvb2wgb2YgSGVhbHRoIFNj
aWVuY2UgYW5kIEVkdWNhdGlvbiwgSGFyb2tvcGlvIFVuaXZlcnNpdHksIEF0aGVucywgR3JlZWNl
LiYjeEQ7Q05SUyBVTVI4MTk5LCBQYXN0ZXVyIEluc3RpdHV0ZSBMaWxsZSwgRnJhbmNlLCBEZXBh
cnRtZW50IG9mIEdlbm9taWNzIG9mIENvbW1vbiBEaXNlYXNlLCBTY2hvb2wgb2YgUHVibGljIEhl
YWx0aCwgSW1wZXJpYWwgQ29sbGVnZSBMb25kb24sIEhhbW1lcnNtaXRoIEhvc3BpdGFsLCBMb25k
b24sIFVLLiYjeEQ7Q0lCRVIgRXBpZGVtaW9sb2dpYSB5IFNhbHVkIFB1YmxpY2EgKENJQkVSRVNQ
KSwgU3BhaW4sIENlbnRyZSBmb3IgUmVzZWFyY2ggaW4gRW52aXJvbm1lbnRhbCBFcGlkZW1pb2xv
Z3kgKENSRUFMKSwgQmFyY2Vsb25hLCBTcGFpbiwgUG9tcGV1IEZhYnJhIFVuaXZlcnNpdHkgKFVQ
RiksIEJhcmNlbG9uYSwgU3BhaW4sIElNSU0gKEhvc3BpdGFsIGRlbCBNYXIgTWVkaWNhbCBSZXNl
YXJjaCBJbnN0aXR1dGUpLCBCYXJjZWxvbmEsIFNwYWluLiYjeEQ7S2luZyZhcG9zO3MgQ29sbGVn
ZSBMb25kb24sIE1SQyBTb2NpYWwsIEdlbmV0aWMgYW5kIERldmVsb3BtZW50YWwgUHN5Y2hpYXRy
eSBDZW50cmUsIEluc3RpdHV0ZSBvZiBQc3ljaGlhdHJ5LCBQc3ljaG9sb2d5IGFuZCBOZXVyb3Nj
aWVuY2UsIERlIENyZXNwaWdueSBQYXJrLCBMb25kb24sIFVLLiYjeEQ7RGVwYXJ0bWVudCBvZiBH
ZW5lcyBhbmQgRW52cmlvbm1lbnQsIERpdmlzaW9uIG9mIEVwaWRlbWlvbG9neSwgRGVwYXJ0bWVu
dCBvZiBPYnN0ZXRyaWNzIGFuZCBHeW5lY29sb2d5LCBTYWhsZ3JlbnNrYSBBY2FkZW15LCBTYWhs
Z3JlbnNrYSBVbml2ZXJzaXR5IEhvc3B0aWFsLCBHb3RoZW5idXJnLCBTd2VkZW4uJiN4RDtSZXNl
YXJjaCBDZW50cmUgb2YgQXBwbGllZCBhbmQgUHJldmVudGl2ZSBDYXJkaW92YXNjdWxhciBNZWRp
Y2luZSwgRGVwYXJ0bWVudCBvZiBDbGluaWNhbCBQaHlzaW9sb2d5IGFuZCBOdWNsZWFyIE1lZGlj
aW5lLiYjeEQ7RGVwYXJ0bWVudCBvZiBQZWRpYXRyaWMgUHVsbW9ub2xvZ3kgYW5kIFBlZGlhdHJp
YyBBbGxlcmdvbG9neSwgQmVhdHJpeCBDaGlsZHJlbiZhcG9zO3MgSG9zcGl0YWwsIEdSSUFDIChH
cm9uaW5nZW4gUmVzZWFyY2ggSW5zdGl0dXRlIGZvciBBc3RobWEgYW5kIENPUEQpLCBVbml2ZXJz
aXR5IG9mIEdyb25pbmdlbiwgVW5pdmVyc2l0eSBNZWRpY2FsIENlbnRlciBHcm9uaW5nZW4sIEdy
b25pbmdlbiwgVGhlIE5ldGhlcmxhbmRzLiYjeEQ7Q2VudHJlIGZvciBMaWZlIENvdXJzZSBFcGlk
ZW1pb2xvZ3ksIEJpb2NlbnRlciBPdWx1LCBVbml2ZXJzaXR5IG9mIE91bHUsIE91bHUsIEZpbmxh
bmQuJiN4RDtDZW50cmUgZm9yIExpZmUgQ291cnNlIEVwaWRlbWlvbG9neSwgQmlvY2VudGVyIE91
bHUsIFVuaXZlcnNpdHkgb2YgT3VsdSwgT3VsdSwgRmlubGFuZCwgRGVwYXJ0bWVudCBvZiBFcGlk
ZW1pb2xvZ3kgYW5kIEJpb3N0YXRpc3RpY3MsIE1SQyBIZWFsdGggUHJvdGVjdGlvbiBBZ2VuY3kg
KEhQRSkgQ2VudHJlIGZvciBFbnZpcm9ubWVudCBhbmQgSGVhbHRoLCBTY2hvb2wgb2YgUHVibGlj
IEhlYWx0aCwgSW1wZXJpYWwgQ29sbGVnZSBMb25kb24sIFVLLCBVbml0IG9mIFByaW1hcnkgQ2Fy
ZSwgT3VsdSBVbml2ZXJzaXR5IEhvc3BpdGFsLCBPdWx1LCBGaW5sYW5kLCBEZXBhcnRtZW50IG9m
IENoaWxkcmVuIGFuZCBZb3VuZyBQZW9wbGUgYW5kIEZhbWlsaWVzLCBOYXRpb25hbCBJbnN0aXR1
dGUgZm9yIEhlYWx0aCBhbmQgV2VsZmFyZSwgT3VsdSwgRmlubGFuZC4mI3hEO1BvcHVsYXRpb24s
IFBvbGljeSBhbmQgUHJhY3RpY2UsIFVDTCBJbnN0aXR1dGUgb2YgQ2hpbGQgSGVhbHRoLCBTY2hv
b2wgb2YgUG9wdWxhdGlvbiBIZWFsdGggYW5kIFNhbnNvbSBJbnN0aXR1dGUsIFVuaXZlcnNpdHkg
b2YgU291dGggQXVzdHJhbGlhLCBBZGVsYWlkZSwgQXVzdHJhbGlhLCBTb3V0aCBBdXN0cmFsaWFu
IEhlYWx0aCBhbmQgTWVkaWNhbCBSZXNlYXJjaCBJbnN0aXR1dGUsIEFkZWxhaWRlLCBBdXN0cmFs
aWEuJiN4RDtXZWxsY29tZSBUcnVzdCBDZW50cmUgZm9yIEh1bWFuIEdlbmV0aWNzLCBPeGZvcmQg
Q2VudHJlIGZvciBEaWFiZXRlcywgRW5kb2NyaW5vbG9neSBhbmQgTWV0YWJvbGlzbSwgVW5pdmVy
c2l0eSBvZiBPeGZvcmQsIE94Zm9yZCwgVUssIE94Zm9yZCBOYXRpb25hbCBJbnN0aXR1dGUgZm9y
IEhlYWx0aCBSZXNlYXJjaCAoTklIUikgQmlvbWVkaWNhbCBSZXNlYXJjaCBDZW50cmUsIENodXJj
aGlsbCBIb3NwaXRhbCwgT3hmb3JkLCBVSy4mI3hEO0RlcGFydG1lbnQgb2YgUGVkaWF0cmljcywg
VHVya3UgVW5pdmVyc2l0eSBIb3NwaXRhbCwgVW5pdmVyc2l0eSBvZiBUdXJrdSwgVHVya3UsIEZp
bmxhbmQuJiN4RDtEZXBhcnRtZW50IG9mIEVwaWRlbWlvbG9neSBSZXNlYXJjaCwgU3RhdGVucyBT
ZXJ1bSBJbnN0aXR1dCwgQ29wZW5oYWdlbiwgRGVubWFyaywgRGVwYXJ0bWVudCBvZiBNZWRpY2lu
ZSwgU3RhbmZvcmQgVW5pdmVyc2l0eSBTY2hvb2wgb2YgTWVkaWNpbmUsIFN0YW5mb3JkLCBDQSwg
VVNBIGFuZC4mI3hEO0NlbnRlciBmb3IgQXBwbGllZCBHZW5vbWljcywgRGl2aXNpb24gb2YgSHVt
YW4gR2VuZXRpY3MsIERlcGFydG1lbnQgb2YgT2JzdGV0cmljcyBhbmQgR3luZWNvbG9neSwgU2Fo
bGdyZW5za2EgQWNhZGVteSwgU2FobGdyZW5za2EgVW5pdmVyc2l0eSBIb3NwdGlhbCwgR290aGVu
YnVyZywgU3dlZGVuLiYjeEQ7TVJDIEludGVncmF0aXZlIEVwaWRlbWlvbG9neSBVbml0IGF0IHRo
ZSBVbml2ZXJzaXR5IG9mIEJyaXN0b2wsIEF2b24gTG9uZ2l0dWRpbmFsIFN0dWR5IG9mIFBhcmVu
dHMgYW5kIENoaWxkcmVuIChBTFNQQUMpLCBTY2hvb2wgb2YgU29jaWFsIGFuZCBDb21tdW5pdHkg
TWVkaWNpbmUsIFVuaXZlcnNpdHkgb2YgQnJpc3RvbCwgQnJpc3RvbCwgVUsuJiN4RDtNUkMgSW50
ZWdyYXRpdmUgRXBpZGVtaW9sb2d5IFVuaXQgYXQgdGhlIFVuaXZlcnNpdHkgb2YgQnJpc3RvbCwg
Tm92byBOb3JkaXNrIEZvdW5kYXRpb24gQ2VudHJlIGZvciBCYXNpYyBNZXRhYm9saWMgUmVzZWFy
Y2gsIFNlY3Rpb24gb2YgTWV0YWJvbGljIEdlbmV0aWNzLCBGYWN1bHR5IG9mIEhlYWx0aCBhbmQg
TWVkaWNhbCBTY2llbmNlcywgVW5pdmVyc2l0eSBvZiBDb3BlbmhhZ2VuLCBDb3BlbmhhZ2VuLCBE
ZW5tYXJrLCBJbnN0aXR1dGUgb2YgUHJldmVudGl2ZSBNZWRpY2luZSwgQmlzcGViamVyZyBhbmQg
RnJlZGVyaWtzYmVyZyBIb3NwaXRhbCwgVGhlIENhcGl0YWwgUmVnaW9uLCBDb3BlbmhhZ2VuLCBE
ZW5tYXJrLiYjeEQ7Q2VudGVyIGZvciBBcHBsaWVkIEdlbm9taWNzLCBEaXZpc2lvbiBvZiBIdW1h
biBHZW5ldGljcywgRGl2aXNpb24gb2YgRW5kb2NyaW5vbG9neSwgRGVwYXJ0bWVudCBvZiBQZWRp
YXRyaWNzLCBQZXJlbG1hbiBTY2hvb2wgb2YgTWVkaWNpbmUsIFVuaXZlcnNpdHkgb2YgUGVubnN5
bHZhbmlhLCBQaGlsYWRlbHBoaWEsIFBBLCBVU0EuPC9hdXRoLWFkZHJlc3M+PHRpdGxlcz48dGl0
bGU+R2Vub21lLXdpZGUgYXNzb2NpYXRpb24gYW5hbHlzaXMgaWRlbnRpZmllcyB0aHJlZSBuZXcg
c3VzY2VwdGliaWxpdHkgbG9jaSBmb3IgY2hpbGRob29kIGJvZHkgbWFzcyBpbmRleDwvdGl0bGU+
PHNlY29uZGFyeS10aXRsZT5IdW0gTW9sIEdlbmV0PC9zZWNvbmRhcnktdGl0bGU+PGFsdC10aXRs
ZT5IdW1hbiBtb2xlY3VsYXIgZ2VuZXRpY3M8L2FsdC10aXRsZT48L3RpdGxlcz48cGVyaW9kaWNh
bD48ZnVsbC10aXRsZT5IdW0gTW9sIEdlbmV0PC9mdWxsLXRpdGxlPjxhYmJyLTE+SHVtYW4gbW9s
ZWN1bGFyIGdlbmV0aWNzPC9hYmJyLTE+PC9wZXJpb2RpY2FsPjxhbHQtcGVyaW9kaWNhbD48ZnVs
bC10aXRsZT5IdW0gTW9sIEdlbmV0PC9mdWxsLXRpdGxlPjxhYmJyLTE+SHVtYW4gbW9sZWN1bGFy
IGdlbmV0aWNzPC9hYmJyLTE+PC9hbHQtcGVyaW9kaWNhbD48cGFnZXM+Mzg5LTQwMzwvcGFnZXM+
PHZvbHVtZT4yNTwvdm9sdW1lPjxudW1iZXI+MjwvbnVtYmVyPjxrZXl3b3Jkcz48a2V5d29yZD5B
ZG9sZXNjZW50PC9rZXl3b3JkPjxrZXl3b3JkPkFkdWx0PC9rZXl3b3JkPjxrZXl3b3JkPipCb2R5
IE1hc3MgSW5kZXg8L2tleXdvcmQ+PGtleXdvcmQ+Q2hpbGQ8L2tleXdvcmQ+PGtleXdvcmQ+Q2hp
bGQsIFByZXNjaG9vbDwva2V5d29yZD48a2V5d29yZD5FdXJvcGVhbiBDb250aW5lbnRhbCBBbmNl
c3RyeSBHcm91cC9nZW5ldGljczwva2V5d29yZD48a2V5d29yZD5GZW1hbGU8L2tleXdvcmQ+PGtl
eXdvcmQ+R2VuZXRpYyBMb2NpPC9rZXl3b3JkPjxrZXl3b3JkPipHZW5vbWUtV2lkZSBBc3NvY2lh
dGlvbiBTdHVkeTwva2V5d29yZD48a2V5d29yZD5IdW1hbnM8L2tleXdvcmQ+PGtleXdvcmQ+TWFs
ZTwva2V5d29yZD48a2V5d29yZD5PYmVzaXR5LypnZW5ldGljczwva2V5d29yZD48a2V5d29yZD4q
UG9seW1vcnBoaXNtLCBTaW5nbGUgTnVjbGVvdGlkZTwva2V5d29yZD48a2V5d29yZD5SaXNrPC9r
ZXl3b3JkPjxrZXl3b3JkPllvdW5nIEFkdWx0PC9rZXl3b3JkPjwva2V5d29yZHM+PGRhdGVzPjx5
ZWFyPjIwMTY8L3llYXI+PHB1Yi1kYXRlcz48ZGF0ZT5KYW4gMTU8L2RhdGU+PC9wdWItZGF0ZXM+
PC9kYXRlcz48aXNibj4xNDYwLTIwODMgKEVsZWN0cm9uaWMpJiN4RDswOTY0LTY5MDYgKExpbmtp
bmcpPC9pc2JuPjxhY2Nlc3Npb24tbnVtPjI2NjA0MTQzPC9hY2Nlc3Npb24tbnVtPjx1cmxzPjxy
ZWxhdGVkLXVybHM+PHVybD5odHRwOi8vd3d3Lm5jYmkubmxtLm5paC5nb3YvcHVibWVkLzI2NjA0
MTQzPC91cmw+PC9yZWxhdGVkLXVybHM+PC91cmxzPjxjdXN0b20yPjQ4NTQwMjI8L2N1c3RvbTI+
PGVsZWN0cm9uaWMtcmVzb3VyY2UtbnVtPjEwLjEwOTMvaG1nL2RkdjQ3MjwvZWxlY3Ryb25pYy1y
ZXNvdXJjZS1udW0+PC9yZWNvcmQ+PC9DaXRlPjwvRW5kTm90ZT5=
</w:fldData>
        </w:fldChar>
      </w:r>
      <w:r w:rsidR="00CA0E3A" w:rsidRPr="007957A7">
        <w:rPr>
          <w:rFonts w:asciiTheme="majorHAnsi" w:hAnsiTheme="majorHAnsi" w:cs="Calibri"/>
          <w:sz w:val="22"/>
          <w:szCs w:val="22"/>
        </w:rPr>
        <w:instrText xml:space="preserve"> ADDIN EN.CITE.DATA </w:instrText>
      </w:r>
      <w:r w:rsidR="00CA0E3A" w:rsidRPr="007136D3">
        <w:rPr>
          <w:rFonts w:asciiTheme="majorHAnsi" w:hAnsiTheme="majorHAnsi" w:cs="Calibri"/>
          <w:sz w:val="22"/>
          <w:szCs w:val="22"/>
        </w:rPr>
      </w:r>
      <w:r w:rsidR="00CA0E3A" w:rsidRPr="007136D3">
        <w:rPr>
          <w:rFonts w:asciiTheme="majorHAnsi" w:hAnsiTheme="majorHAnsi" w:cs="Calibri"/>
          <w:sz w:val="22"/>
          <w:szCs w:val="22"/>
        </w:rPr>
        <w:fldChar w:fldCharType="end"/>
      </w:r>
      <w:r w:rsidR="00CA0E3A" w:rsidRPr="00517ED6">
        <w:rPr>
          <w:rFonts w:asciiTheme="majorHAnsi" w:hAnsiTheme="majorHAnsi" w:cs="Calibri"/>
          <w:sz w:val="22"/>
          <w:szCs w:val="22"/>
        </w:rPr>
      </w:r>
      <w:r w:rsidR="00CA0E3A" w:rsidRPr="00517ED6">
        <w:rPr>
          <w:rFonts w:asciiTheme="majorHAnsi" w:hAnsiTheme="majorHAnsi" w:cs="Calibri"/>
          <w:sz w:val="22"/>
          <w:szCs w:val="22"/>
        </w:rPr>
        <w:fldChar w:fldCharType="separate"/>
      </w:r>
      <w:r w:rsidR="00CA0E3A" w:rsidRPr="007957A7">
        <w:rPr>
          <w:rFonts w:asciiTheme="majorHAnsi" w:hAnsiTheme="majorHAnsi" w:cs="Calibri"/>
          <w:noProof/>
          <w:sz w:val="22"/>
          <w:szCs w:val="22"/>
        </w:rPr>
        <w:t>[</w:t>
      </w:r>
      <w:hyperlink w:anchor="_ENREF_5" w:tooltip="Bradfield, 2012 #15" w:history="1">
        <w:r w:rsidR="009C72D5" w:rsidRPr="007957A7">
          <w:rPr>
            <w:rFonts w:asciiTheme="majorHAnsi" w:hAnsiTheme="majorHAnsi" w:cs="Calibri"/>
            <w:noProof/>
            <w:sz w:val="22"/>
            <w:szCs w:val="22"/>
          </w:rPr>
          <w:t>5</w:t>
        </w:r>
      </w:hyperlink>
      <w:r w:rsidR="00CA0E3A" w:rsidRPr="007957A7">
        <w:rPr>
          <w:rFonts w:asciiTheme="majorHAnsi" w:hAnsiTheme="majorHAnsi" w:cs="Calibri"/>
          <w:noProof/>
          <w:sz w:val="22"/>
          <w:szCs w:val="22"/>
        </w:rPr>
        <w:t xml:space="preserve">, </w:t>
      </w:r>
      <w:hyperlink w:anchor="_ENREF_6" w:tooltip="Felix, 2016 #16" w:history="1">
        <w:r w:rsidR="009C72D5" w:rsidRPr="007957A7">
          <w:rPr>
            <w:rFonts w:asciiTheme="majorHAnsi" w:hAnsiTheme="majorHAnsi" w:cs="Calibri"/>
            <w:noProof/>
            <w:sz w:val="22"/>
            <w:szCs w:val="22"/>
          </w:rPr>
          <w:t>6</w:t>
        </w:r>
      </w:hyperlink>
      <w:r w:rsidR="00CA0E3A" w:rsidRPr="007957A7">
        <w:rPr>
          <w:rFonts w:asciiTheme="majorHAnsi" w:hAnsiTheme="majorHAnsi" w:cs="Calibri"/>
          <w:noProof/>
          <w:sz w:val="22"/>
          <w:szCs w:val="22"/>
        </w:rPr>
        <w:t>]</w:t>
      </w:r>
      <w:r w:rsidR="00CA0E3A" w:rsidRPr="00517ED6">
        <w:rPr>
          <w:rFonts w:asciiTheme="majorHAnsi" w:hAnsiTheme="majorHAnsi" w:cs="Calibri"/>
          <w:sz w:val="22"/>
          <w:szCs w:val="22"/>
        </w:rPr>
        <w:fldChar w:fldCharType="end"/>
      </w:r>
      <w:r w:rsidR="00CA0E3A" w:rsidRPr="007957A7">
        <w:rPr>
          <w:rFonts w:asciiTheme="majorHAnsi" w:hAnsiTheme="majorHAnsi" w:cs="Calibri"/>
          <w:sz w:val="22"/>
          <w:szCs w:val="22"/>
        </w:rPr>
        <w:t>, but not with infant BMI.</w:t>
      </w:r>
      <w:r w:rsidR="00CA0E3A">
        <w:rPr>
          <w:rFonts w:asciiTheme="majorHAnsi" w:hAnsiTheme="majorHAnsi" w:cs="Calibri"/>
          <w:sz w:val="22"/>
          <w:szCs w:val="22"/>
        </w:rPr>
        <w:t xml:space="preserve"> </w:t>
      </w:r>
    </w:p>
    <w:p w14:paraId="3CA11B71" w14:textId="77777777" w:rsidR="008F346C" w:rsidRDefault="008F346C" w:rsidP="00604664">
      <w:pPr>
        <w:spacing w:after="0"/>
        <w:jc w:val="both"/>
        <w:rPr>
          <w:rFonts w:asciiTheme="majorHAnsi" w:hAnsiTheme="majorHAnsi" w:cs="Calibri"/>
          <w:sz w:val="22"/>
          <w:szCs w:val="22"/>
        </w:rPr>
      </w:pPr>
    </w:p>
    <w:p w14:paraId="4F9D2BB9" w14:textId="7CCCBE3F" w:rsidR="006D2518" w:rsidRPr="007957A7" w:rsidRDefault="006859DD" w:rsidP="00604664">
      <w:pPr>
        <w:spacing w:after="0"/>
        <w:jc w:val="both"/>
        <w:rPr>
          <w:rFonts w:asciiTheme="majorHAnsi" w:hAnsiTheme="majorHAnsi" w:cs="Calibri"/>
          <w:sz w:val="22"/>
          <w:szCs w:val="22"/>
        </w:rPr>
      </w:pPr>
      <w:r w:rsidRPr="007957A7">
        <w:rPr>
          <w:rFonts w:asciiTheme="majorHAnsi" w:hAnsiTheme="majorHAnsi" w:cs="Calibri"/>
          <w:sz w:val="22"/>
          <w:szCs w:val="22"/>
        </w:rPr>
        <w:t>In our study</w:t>
      </w:r>
      <w:r w:rsidR="0048347E" w:rsidRPr="007957A7">
        <w:rPr>
          <w:rFonts w:asciiTheme="majorHAnsi" w:hAnsiTheme="majorHAnsi" w:cs="Calibri"/>
          <w:sz w:val="22"/>
          <w:szCs w:val="22"/>
        </w:rPr>
        <w:t xml:space="preserve">, </w:t>
      </w:r>
      <w:r w:rsidR="00726227" w:rsidRPr="007957A7">
        <w:rPr>
          <w:rFonts w:asciiTheme="majorHAnsi" w:hAnsiTheme="majorHAnsi" w:cs="Calibri"/>
          <w:sz w:val="22"/>
          <w:szCs w:val="22"/>
        </w:rPr>
        <w:t xml:space="preserve">the </w:t>
      </w:r>
      <w:r w:rsidR="00046C15">
        <w:rPr>
          <w:rFonts w:asciiTheme="majorHAnsi" w:hAnsiTheme="majorHAnsi" w:cs="Calibri"/>
          <w:sz w:val="22"/>
          <w:szCs w:val="22"/>
        </w:rPr>
        <w:t xml:space="preserve">IGF-1 </w:t>
      </w:r>
      <w:r w:rsidR="0048347E" w:rsidRPr="007957A7">
        <w:rPr>
          <w:rFonts w:asciiTheme="majorHAnsi" w:hAnsiTheme="majorHAnsi" w:cs="Calibri"/>
          <w:sz w:val="22"/>
          <w:szCs w:val="22"/>
        </w:rPr>
        <w:t xml:space="preserve">pathway </w:t>
      </w:r>
      <w:r w:rsidR="00726227" w:rsidRPr="007957A7">
        <w:rPr>
          <w:rFonts w:asciiTheme="majorHAnsi" w:hAnsiTheme="majorHAnsi" w:cs="Calibri"/>
          <w:sz w:val="22"/>
          <w:szCs w:val="22"/>
        </w:rPr>
        <w:t xml:space="preserve">that </w:t>
      </w:r>
      <w:r w:rsidR="0048347E" w:rsidRPr="007957A7">
        <w:rPr>
          <w:rFonts w:asciiTheme="majorHAnsi" w:hAnsiTheme="majorHAnsi" w:cs="Calibri"/>
          <w:sz w:val="22"/>
          <w:szCs w:val="22"/>
        </w:rPr>
        <w:t>link</w:t>
      </w:r>
      <w:r w:rsidR="00726227" w:rsidRPr="007957A7">
        <w:rPr>
          <w:rFonts w:asciiTheme="majorHAnsi" w:hAnsiTheme="majorHAnsi" w:cs="Calibri"/>
          <w:sz w:val="22"/>
          <w:szCs w:val="22"/>
        </w:rPr>
        <w:t>s</w:t>
      </w:r>
      <w:r w:rsidR="0048347E" w:rsidRPr="007957A7">
        <w:rPr>
          <w:rFonts w:asciiTheme="majorHAnsi" w:hAnsiTheme="majorHAnsi" w:cs="Calibri"/>
          <w:sz w:val="22"/>
          <w:szCs w:val="22"/>
        </w:rPr>
        <w:t xml:space="preserve"> diet with growth</w:t>
      </w:r>
      <w:r w:rsidR="00BF1E76" w:rsidRPr="007957A7">
        <w:rPr>
          <w:rFonts w:asciiTheme="majorHAnsi" w:hAnsiTheme="majorHAnsi" w:cs="Calibri"/>
          <w:sz w:val="22"/>
          <w:szCs w:val="22"/>
        </w:rPr>
        <w:t xml:space="preserve"> </w:t>
      </w:r>
      <w:r w:rsidR="0048347E" w:rsidRPr="007957A7">
        <w:rPr>
          <w:rFonts w:asciiTheme="majorHAnsi" w:hAnsiTheme="majorHAnsi" w:cs="Calibri"/>
          <w:sz w:val="22"/>
          <w:szCs w:val="22"/>
        </w:rPr>
        <w:t>w</w:t>
      </w:r>
      <w:r w:rsidR="00BF1E76" w:rsidRPr="007957A7">
        <w:rPr>
          <w:rFonts w:asciiTheme="majorHAnsi" w:hAnsiTheme="majorHAnsi" w:cs="Calibri"/>
          <w:sz w:val="22"/>
          <w:szCs w:val="22"/>
        </w:rPr>
        <w:t>as</w:t>
      </w:r>
      <w:r w:rsidR="0048347E" w:rsidRPr="007957A7">
        <w:rPr>
          <w:rFonts w:asciiTheme="majorHAnsi" w:hAnsiTheme="majorHAnsi" w:cs="Calibri"/>
          <w:sz w:val="22"/>
          <w:szCs w:val="22"/>
        </w:rPr>
        <w:t xml:space="preserve"> enriched for variants associated with Age-AR, but not Age-AP in </w:t>
      </w:r>
      <w:r w:rsidR="00E703C5" w:rsidRPr="007957A7">
        <w:rPr>
          <w:rFonts w:asciiTheme="majorHAnsi" w:hAnsiTheme="majorHAnsi" w:cs="Calibri"/>
          <w:sz w:val="22"/>
          <w:szCs w:val="22"/>
        </w:rPr>
        <w:t xml:space="preserve">the </w:t>
      </w:r>
      <w:r w:rsidR="0048347E" w:rsidRPr="007957A7">
        <w:rPr>
          <w:rFonts w:asciiTheme="majorHAnsi" w:hAnsiTheme="majorHAnsi" w:cs="Calibri"/>
          <w:sz w:val="22"/>
          <w:szCs w:val="22"/>
        </w:rPr>
        <w:t>M</w:t>
      </w:r>
      <w:r w:rsidR="00E703C5" w:rsidRPr="007957A7">
        <w:rPr>
          <w:rFonts w:asciiTheme="majorHAnsi" w:hAnsiTheme="majorHAnsi" w:cs="Calibri"/>
          <w:sz w:val="22"/>
          <w:szCs w:val="22"/>
        </w:rPr>
        <w:t>AGENTA</w:t>
      </w:r>
      <w:r w:rsidRPr="007957A7">
        <w:rPr>
          <w:rFonts w:asciiTheme="majorHAnsi" w:hAnsiTheme="majorHAnsi" w:cs="Calibri"/>
          <w:sz w:val="22"/>
          <w:szCs w:val="22"/>
        </w:rPr>
        <w:t xml:space="preserve"> </w:t>
      </w:r>
      <w:r w:rsidR="0048347E" w:rsidRPr="007957A7">
        <w:rPr>
          <w:rFonts w:asciiTheme="majorHAnsi" w:hAnsiTheme="majorHAnsi" w:cs="Calibri"/>
          <w:sz w:val="22"/>
          <w:szCs w:val="22"/>
        </w:rPr>
        <w:t>analysis</w:t>
      </w:r>
      <w:r w:rsidR="00F815F2">
        <w:rPr>
          <w:rFonts w:asciiTheme="majorHAnsi" w:hAnsiTheme="majorHAnsi" w:cs="Calibri"/>
          <w:sz w:val="22"/>
          <w:szCs w:val="22"/>
        </w:rPr>
        <w:t xml:space="preserve">. </w:t>
      </w:r>
      <w:r w:rsidR="00B310A8" w:rsidRPr="007957A7">
        <w:rPr>
          <w:rFonts w:asciiTheme="majorHAnsi" w:hAnsiTheme="majorHAnsi" w:cs="Arial"/>
          <w:sz w:val="22"/>
          <w:szCs w:val="22"/>
        </w:rPr>
        <w:t>H</w:t>
      </w:r>
      <w:r w:rsidR="00DE676A" w:rsidRPr="007957A7">
        <w:rPr>
          <w:rFonts w:asciiTheme="majorHAnsi" w:hAnsiTheme="majorHAnsi" w:cs="Arial"/>
          <w:sz w:val="22"/>
          <w:szCs w:val="22"/>
        </w:rPr>
        <w:t xml:space="preserve">igher IGF-1 levels, via genetic and/or nutritional factors, </w:t>
      </w:r>
      <w:r w:rsidR="00B54FD4" w:rsidRPr="007957A7">
        <w:rPr>
          <w:rFonts w:asciiTheme="majorHAnsi" w:hAnsiTheme="majorHAnsi" w:cs="Arial"/>
          <w:sz w:val="22"/>
          <w:szCs w:val="22"/>
        </w:rPr>
        <w:t xml:space="preserve">can </w:t>
      </w:r>
      <w:r w:rsidR="00DE676A" w:rsidRPr="007957A7">
        <w:rPr>
          <w:rFonts w:asciiTheme="majorHAnsi" w:hAnsiTheme="majorHAnsi" w:cs="Arial"/>
          <w:sz w:val="22"/>
          <w:szCs w:val="22"/>
        </w:rPr>
        <w:t>reduce GH levels via a negative feedback</w:t>
      </w:r>
      <w:r w:rsidR="00DE676A" w:rsidRPr="00517ED6">
        <w:rPr>
          <w:rFonts w:asciiTheme="majorHAnsi" w:hAnsiTheme="majorHAnsi" w:cs="Arial"/>
          <w:sz w:val="22"/>
          <w:szCs w:val="22"/>
        </w:rPr>
        <w:fldChar w:fldCharType="begin">
          <w:fldData xml:space="preserve">PEVuZE5vdGU+PENpdGU+PEF1dGhvcj5CZXJyeW1hbjwvQXV0aG9yPjxZZWFyPjIwMTM8L1llYXI+
PFJlY051bT43MTwvUmVjTnVtPjxEaXNwbGF5VGV4dD5bNDYsIDQ3XTwvRGlzcGxheVRleHQ+PHJl
Y29yZD48cmVjLW51bWJlcj43MTwvcmVjLW51bWJlcj48Zm9yZWlnbi1rZXlzPjxrZXkgYXBwPSJF
TiIgZGItaWQ9InR2enN4dHNyMXN0MHc4ZXY5eDFwcDJ6dmZ6MjJ4cjlhczV2diIgdGltZXN0YW1w
PSIxNTMyMzM5NzY0Ij43MTwva2V5PjwvZm9yZWlnbi1rZXlzPjxyZWYtdHlwZSBuYW1lPSJKb3Vy
bmFsIEFydGljbGUiPjE3PC9yZWYtdHlwZT48Y29udHJpYnV0b3JzPjxhdXRob3JzPjxhdXRob3I+
QmVycnltYW4sIEQuIEUuPC9hdXRob3I+PGF1dGhvcj5HbGFkLCBDLiBBLiBNLjwvYXV0aG9yPjxh
dXRob3I+TGlzdCwgRS4gTy48L2F1dGhvcj48YXV0aG9yPkpvaGFubnNzb24sIEcuPC9hdXRob3I+
PC9hdXRob3JzPjwvY29udHJpYnV0b3JzPjxhdXRoLWFkZHJlc3M+T2hpbyBVbml2LCBFZGlzb24g
QmlvdGVjaG5vbCBJbnN0LCBBdGhlbnMsIE9IIDQ1NzAxIFVTQSYjeEQ7VW5pdiBHb3RoZW5idXJn
LCBEZXB0IEVuZG9jcmlub2wsIEluc3QgTWVkLCBTYWhsZ3JlbnNrYSBBY2FkLFNhaGxncmVuc2th
IFVuaXYgSG9zcCwgU0UtNDEzNDUgR290aGVuYnVyZywgU3dlZGVuPC9hdXRoLWFkZHJlc3M+PHRp
dGxlcz48dGl0bGU+VGhlIEdIL0lHRi0xIGF4aXMgaW4gb2Jlc2l0eTogcGF0aG9waHlzaW9sb2d5
IGFuZCB0aGVyYXBldXRpYyBjb25zaWRlcmF0aW9uczwvdGl0bGU+PHNlY29uZGFyeS10aXRsZT5O
YXR1cmUgUmV2aWV3cyBFbmRvY3Jpbm9sb2d5PC9zZWNvbmRhcnktdGl0bGU+PGFsdC10aXRsZT5O
YXQgUmV2IEVuZG9jcmlub2w8L2FsdC10aXRsZT48L3RpdGxlcz48cGVyaW9kaWNhbD48ZnVsbC10
aXRsZT5OYXR1cmUgUmV2aWV3cyBFbmRvY3Jpbm9sb2d5PC9mdWxsLXRpdGxlPjxhYmJyLTE+TmF0
IFJldiBFbmRvY3Jpbm9sPC9hYmJyLTE+PC9wZXJpb2RpY2FsPjxhbHQtcGVyaW9kaWNhbD48ZnVs
bC10aXRsZT5OYXR1cmUgUmV2aWV3cyBFbmRvY3Jpbm9sb2d5PC9mdWxsLXRpdGxlPjxhYmJyLTE+
TmF0IFJldiBFbmRvY3Jpbm9sPC9hYmJyLTE+PC9hbHQtcGVyaW9kaWNhbD48cGFnZXM+MzQ2LTM1
NjwvcGFnZXM+PHZvbHVtZT45PC92b2x1bWU+PG51bWJlcj42PC9udW1iZXI+PGtleXdvcmRzPjxr
ZXl3b3JkPmh1bWFuIGdyb3d0aC1ob3Jtb25lPC9rZXl3b3JkPjxrZXl3b3JkPnBsYWNlYm8tY29u
dHJvbGxlZCB0cmlhbDwva2V5d29yZD48a2V5d29yZD5hYmRvbWluYWwgdmlzY2VyYWwgZmF0PC9r
ZXl3b3JkPjxrZXl3b3JkPmRpZXQtaW5kdWNlZCBvYmVzaXR5PC9rZXl3b3JkPjxrZXl3b3JkPmdl
bmUtZGlzcnVwdGVkIG1pY2U8L2tleXdvcmQ+PGtleXdvcmQ+cmVjZXB0b3IvYmluZGluZyBwcm90
ZWluIGdlbmU8L2tleXdvcmQ+PGtleXdvcmQ+c3ViY3V0YW5lb3VzIGFkaXBvc2UtdGlzc3Vlczwv
a2V5d29yZD48a2V5d29yZD5pbXByb3ZlcyBpbnN1bGluIHNlbnNpdGl2aXR5PC9rZXl3b3JkPjxr
ZXl3b3JkPnJhbmRvbWl6ZWQgY29udHJvbGxlZC10cmlhbDwva2V5d29yZD48a2V5d29yZD50eXBl
LTIgZGlhYmV0aWMtcGF0aWVudHM8L2tleXdvcmQ+PC9rZXl3b3Jkcz48ZGF0ZXM+PHllYXI+MjAx
MzwveWVhcj48cHViLWRhdGVzPjxkYXRlPkp1bjwvZGF0ZT48L3B1Yi1kYXRlcz48L2RhdGVzPjxp
c2JuPjE3NTktNTAyOTwvaXNibj48YWNjZXNzaW9uLW51bT5XT1M6MDAwMzE5MzM1OTAwMDA4PC9h
Y2Nlc3Npb24tbnVtPjx1cmxzPjxyZWxhdGVkLXVybHM+PHVybD4mbHQ7R28gdG8gSVNJJmd0Ozov
L1dPUzowMDAzMTkzMzU5MDAwMDg8L3VybD48L3JlbGF0ZWQtdXJscz48L3VybHM+PGVsZWN0cm9u
aWMtcmVzb3VyY2UtbnVtPjEwLjEwMzgvbnJlbmRvLjIwMTMuNjQ8L2VsZWN0cm9uaWMtcmVzb3Vy
Y2UtbnVtPjxsYW5ndWFnZT5FbmdsaXNoPC9sYW5ndWFnZT48L3JlY29yZD48L0NpdGU+PENpdGU+
PEF1dGhvcj5Mb2NoZTwvQXV0aG9yPjxZZWFyPjE5ODc8L1llYXI+PFJlY051bT43MjwvUmVjTnVt
PjxyZWNvcmQ+PHJlYy1udW1iZXI+NzI8L3JlYy1udW1iZXI+PGZvcmVpZ24ta2V5cz48a2V5IGFw
cD0iRU4iIGRiLWlkPSJ0dnpzeHRzcjFzdDB3OGV2OXgxcHAyenZmejIyeHI5YXM1dnYiIHRpbWVz
dGFtcD0iMTUzMjMzOTc2NCI+NzI8L2tleT48L2ZvcmVpZ24ta2V5cz48cmVmLXR5cGUgbmFtZT0i
Sm91cm5hbCBBcnRpY2xlIj4xNzwvcmVmLXR5cGU+PGNvbnRyaWJ1dG9ycz48YXV0aG9ycz48YXV0
aG9yPkxvY2hlLCBTLjwvYXV0aG9yPjxhdXRob3I+Q2FwcGEsIE0uPC9hdXRob3I+PGF1dGhvcj5C
b3JyZWxsaSwgUC48L2F1dGhvcj48YXV0aG9yPkZhZWRkYSwgQS48L2F1dGhvcj48YXV0aG9yPkNy
aW5vLCBBLjwvYXV0aG9yPjxhdXRob3I+Q2VsbGEsIFMuIEcuPC9hdXRob3I+PGF1dGhvcj5Db3Jk
YSwgUi48L2F1dGhvcj48YXV0aG9yPk11bGxlciwgRS4gRS48L2F1dGhvcj48YXV0aG9yPlBpbnRv
ciwgQy48L2F1dGhvcj48L2F1dGhvcnM+PC9jb250cmlidXRvcnM+PGF1dGgtYWRkcmVzcz5CYW1i
aW4gR2VzdSBIb3NwLERlcHQgUGVkaWF0IEVuZG9jcmlub2wsUm9tZSxJdGFseSYjeEQ7VW5pdiBD
YWdsaWFyaSxEZXB0IFBlZGlhdCAxLENoYWlyIFBlZGlhdCBFbmRvY3Jpbm9sLEktMDkxMDAgQ2Fn
bGlhcmksSXRhbHkmI3hEO1VuaXYgTWlsYW4sRGVwdCBQaGFybWFjb2wsSS0yMDEyMiBNaWxhbixJ
dGFseTwvYXV0aC1hZGRyZXNzPjx0aXRsZXM+PHRpdGxlPlJlZHVjZWQgR3Jvd3RoLUhvcm1vbmUg
UmVzcG9uc2UgdG8gR3Jvd3RoIEhvcm1vbmUtUmVsZWFzaW5nIEhvcm1vbmUgaW4gQ2hpbGRyZW4g
d2l0aCBTaW1wbGUgT2Jlc2l0eSAtIEV2aWRlbmNlIGZvciBTb21hdG9tZWRpbi1DIE1lZGlhdGVk
IEluaGliaXRpb248L3RpdGxlPjxzZWNvbmRhcnktdGl0bGU+Q2xpbmljYWwgRW5kb2NyaW5vbG9n
eTwvc2Vjb25kYXJ5LXRpdGxlPjxhbHQtdGl0bGU+Q2xpbiBFbmRvY3Jpbm9sPC9hbHQtdGl0bGU+
PC90aXRsZXM+PHBlcmlvZGljYWw+PGZ1bGwtdGl0bGU+Q2xpbmljYWwgRW5kb2NyaW5vbG9neTwv
ZnVsbC10aXRsZT48YWJici0xPkNsaW4gRW5kb2NyaW5vbDwvYWJici0xPjwvcGVyaW9kaWNhbD48
YWx0LXBlcmlvZGljYWw+PGZ1bGwtdGl0bGU+Q2xpbmljYWwgRW5kb2NyaW5vbG9neTwvZnVsbC10
aXRsZT48YWJici0xPkNsaW4gRW5kb2NyaW5vbDwvYWJici0xPjwvYWx0LXBlcmlvZGljYWw+PHBh
Z2VzPjE0NS0xNTM8L3BhZ2VzPjx2b2x1bWU+Mjc8L3ZvbHVtZT48bnVtYmVyPjI8L251bWJlcj48
ZGF0ZXM+PHllYXI+MTk4NzwveWVhcj48cHViLWRhdGVzPjxkYXRlPkF1ZzwvZGF0ZT48L3B1Yi1k
YXRlcz48L2RhdGVzPjxpc2JuPjAzMDAtMDY2NDwvaXNibj48YWNjZXNzaW9uLW51bT5XT1M6QTE5
ODdKMzA1MjAwMDAxPC9hY2Nlc3Npb24tbnVtPjx1cmxzPjxyZWxhdGVkLXVybHM+PHVybD4mbHQ7
R28gdG8gSVNJJmd0OzovL1dPUzpBMTk4N0ozMDUyMDAwMDE8L3VybD48L3JlbGF0ZWQtdXJscz48
L3VybHM+PGVsZWN0cm9uaWMtcmVzb3VyY2UtbnVtPkRPSSAxMC4xMTExL2ouMTM2NS0yMjY1LjE5
ODcudGIwMTEzOS54PC9lbGVjdHJvbmljLXJlc291cmNlLW51bT48bGFuZ3VhZ2U+RW5nbGlzaDwv
bGFuZ3VhZ2U+PC9yZWNvcmQ+PC9DaXRlPjwvRW5kTm90ZT4A
</w:fldData>
        </w:fldChar>
      </w:r>
      <w:r w:rsidR="004935A2">
        <w:rPr>
          <w:rFonts w:asciiTheme="majorHAnsi" w:hAnsiTheme="majorHAnsi" w:cs="Arial"/>
          <w:sz w:val="22"/>
          <w:szCs w:val="22"/>
        </w:rPr>
        <w:instrText xml:space="preserve"> ADDIN EN.CITE </w:instrText>
      </w:r>
      <w:r w:rsidR="004935A2">
        <w:rPr>
          <w:rFonts w:asciiTheme="majorHAnsi" w:hAnsiTheme="majorHAnsi" w:cs="Arial"/>
          <w:sz w:val="22"/>
          <w:szCs w:val="22"/>
        </w:rPr>
        <w:fldChar w:fldCharType="begin">
          <w:fldData xml:space="preserve">PEVuZE5vdGU+PENpdGU+PEF1dGhvcj5CZXJyeW1hbjwvQXV0aG9yPjxZZWFyPjIwMTM8L1llYXI+
PFJlY051bT43MTwvUmVjTnVtPjxEaXNwbGF5VGV4dD5bNDYsIDQ3XTwvRGlzcGxheVRleHQ+PHJl
Y29yZD48cmVjLW51bWJlcj43MTwvcmVjLW51bWJlcj48Zm9yZWlnbi1rZXlzPjxrZXkgYXBwPSJF
TiIgZGItaWQ9InR2enN4dHNyMXN0MHc4ZXY5eDFwcDJ6dmZ6MjJ4cjlhczV2diIgdGltZXN0YW1w
PSIxNTMyMzM5NzY0Ij43MTwva2V5PjwvZm9yZWlnbi1rZXlzPjxyZWYtdHlwZSBuYW1lPSJKb3Vy
bmFsIEFydGljbGUiPjE3PC9yZWYtdHlwZT48Y29udHJpYnV0b3JzPjxhdXRob3JzPjxhdXRob3I+
QmVycnltYW4sIEQuIEUuPC9hdXRob3I+PGF1dGhvcj5HbGFkLCBDLiBBLiBNLjwvYXV0aG9yPjxh
dXRob3I+TGlzdCwgRS4gTy48L2F1dGhvcj48YXV0aG9yPkpvaGFubnNzb24sIEcuPC9hdXRob3I+
PC9hdXRob3JzPjwvY29udHJpYnV0b3JzPjxhdXRoLWFkZHJlc3M+T2hpbyBVbml2LCBFZGlzb24g
QmlvdGVjaG5vbCBJbnN0LCBBdGhlbnMsIE9IIDQ1NzAxIFVTQSYjeEQ7VW5pdiBHb3RoZW5idXJn
LCBEZXB0IEVuZG9jcmlub2wsIEluc3QgTWVkLCBTYWhsZ3JlbnNrYSBBY2FkLFNhaGxncmVuc2th
IFVuaXYgSG9zcCwgU0UtNDEzNDUgR290aGVuYnVyZywgU3dlZGVuPC9hdXRoLWFkZHJlc3M+PHRp
dGxlcz48dGl0bGU+VGhlIEdIL0lHRi0xIGF4aXMgaW4gb2Jlc2l0eTogcGF0aG9waHlzaW9sb2d5
IGFuZCB0aGVyYXBldXRpYyBjb25zaWRlcmF0aW9uczwvdGl0bGU+PHNlY29uZGFyeS10aXRsZT5O
YXR1cmUgUmV2aWV3cyBFbmRvY3Jpbm9sb2d5PC9zZWNvbmRhcnktdGl0bGU+PGFsdC10aXRsZT5O
YXQgUmV2IEVuZG9jcmlub2w8L2FsdC10aXRsZT48L3RpdGxlcz48cGVyaW9kaWNhbD48ZnVsbC10
aXRsZT5OYXR1cmUgUmV2aWV3cyBFbmRvY3Jpbm9sb2d5PC9mdWxsLXRpdGxlPjxhYmJyLTE+TmF0
IFJldiBFbmRvY3Jpbm9sPC9hYmJyLTE+PC9wZXJpb2RpY2FsPjxhbHQtcGVyaW9kaWNhbD48ZnVs
bC10aXRsZT5OYXR1cmUgUmV2aWV3cyBFbmRvY3Jpbm9sb2d5PC9mdWxsLXRpdGxlPjxhYmJyLTE+
TmF0IFJldiBFbmRvY3Jpbm9sPC9hYmJyLTE+PC9hbHQtcGVyaW9kaWNhbD48cGFnZXM+MzQ2LTM1
NjwvcGFnZXM+PHZvbHVtZT45PC92b2x1bWU+PG51bWJlcj42PC9udW1iZXI+PGtleXdvcmRzPjxr
ZXl3b3JkPmh1bWFuIGdyb3d0aC1ob3Jtb25lPC9rZXl3b3JkPjxrZXl3b3JkPnBsYWNlYm8tY29u
dHJvbGxlZCB0cmlhbDwva2V5d29yZD48a2V5d29yZD5hYmRvbWluYWwgdmlzY2VyYWwgZmF0PC9r
ZXl3b3JkPjxrZXl3b3JkPmRpZXQtaW5kdWNlZCBvYmVzaXR5PC9rZXl3b3JkPjxrZXl3b3JkPmdl
bmUtZGlzcnVwdGVkIG1pY2U8L2tleXdvcmQ+PGtleXdvcmQ+cmVjZXB0b3IvYmluZGluZyBwcm90
ZWluIGdlbmU8L2tleXdvcmQ+PGtleXdvcmQ+c3ViY3V0YW5lb3VzIGFkaXBvc2UtdGlzc3Vlczwv
a2V5d29yZD48a2V5d29yZD5pbXByb3ZlcyBpbnN1bGluIHNlbnNpdGl2aXR5PC9rZXl3b3JkPjxr
ZXl3b3JkPnJhbmRvbWl6ZWQgY29udHJvbGxlZC10cmlhbDwva2V5d29yZD48a2V5d29yZD50eXBl
LTIgZGlhYmV0aWMtcGF0aWVudHM8L2tleXdvcmQ+PC9rZXl3b3Jkcz48ZGF0ZXM+PHllYXI+MjAx
MzwveWVhcj48cHViLWRhdGVzPjxkYXRlPkp1bjwvZGF0ZT48L3B1Yi1kYXRlcz48L2RhdGVzPjxp
c2JuPjE3NTktNTAyOTwvaXNibj48YWNjZXNzaW9uLW51bT5XT1M6MDAwMzE5MzM1OTAwMDA4PC9h
Y2Nlc3Npb24tbnVtPjx1cmxzPjxyZWxhdGVkLXVybHM+PHVybD4mbHQ7R28gdG8gSVNJJmd0Ozov
L1dPUzowMDAzMTkzMzU5MDAwMDg8L3VybD48L3JlbGF0ZWQtdXJscz48L3VybHM+PGVsZWN0cm9u
aWMtcmVzb3VyY2UtbnVtPjEwLjEwMzgvbnJlbmRvLjIwMTMuNjQ8L2VsZWN0cm9uaWMtcmVzb3Vy
Y2UtbnVtPjxsYW5ndWFnZT5FbmdsaXNoPC9sYW5ndWFnZT48L3JlY29yZD48L0NpdGU+PENpdGU+
PEF1dGhvcj5Mb2NoZTwvQXV0aG9yPjxZZWFyPjE5ODc8L1llYXI+PFJlY051bT43MjwvUmVjTnVt
PjxyZWNvcmQ+PHJlYy1udW1iZXI+NzI8L3JlYy1udW1iZXI+PGZvcmVpZ24ta2V5cz48a2V5IGFw
cD0iRU4iIGRiLWlkPSJ0dnpzeHRzcjFzdDB3OGV2OXgxcHAyenZmejIyeHI5YXM1dnYiIHRpbWVz
dGFtcD0iMTUzMjMzOTc2NCI+NzI8L2tleT48L2ZvcmVpZ24ta2V5cz48cmVmLXR5cGUgbmFtZT0i
Sm91cm5hbCBBcnRpY2xlIj4xNzwvcmVmLXR5cGU+PGNvbnRyaWJ1dG9ycz48YXV0aG9ycz48YXV0
aG9yPkxvY2hlLCBTLjwvYXV0aG9yPjxhdXRob3I+Q2FwcGEsIE0uPC9hdXRob3I+PGF1dGhvcj5C
b3JyZWxsaSwgUC48L2F1dGhvcj48YXV0aG9yPkZhZWRkYSwgQS48L2F1dGhvcj48YXV0aG9yPkNy
aW5vLCBBLjwvYXV0aG9yPjxhdXRob3I+Q2VsbGEsIFMuIEcuPC9hdXRob3I+PGF1dGhvcj5Db3Jk
YSwgUi48L2F1dGhvcj48YXV0aG9yPk11bGxlciwgRS4gRS48L2F1dGhvcj48YXV0aG9yPlBpbnRv
ciwgQy48L2F1dGhvcj48L2F1dGhvcnM+PC9jb250cmlidXRvcnM+PGF1dGgtYWRkcmVzcz5CYW1i
aW4gR2VzdSBIb3NwLERlcHQgUGVkaWF0IEVuZG9jcmlub2wsUm9tZSxJdGFseSYjeEQ7VW5pdiBD
YWdsaWFyaSxEZXB0IFBlZGlhdCAxLENoYWlyIFBlZGlhdCBFbmRvY3Jpbm9sLEktMDkxMDAgQ2Fn
bGlhcmksSXRhbHkmI3hEO1VuaXYgTWlsYW4sRGVwdCBQaGFybWFjb2wsSS0yMDEyMiBNaWxhbixJ
dGFseTwvYXV0aC1hZGRyZXNzPjx0aXRsZXM+PHRpdGxlPlJlZHVjZWQgR3Jvd3RoLUhvcm1vbmUg
UmVzcG9uc2UgdG8gR3Jvd3RoIEhvcm1vbmUtUmVsZWFzaW5nIEhvcm1vbmUgaW4gQ2hpbGRyZW4g
d2l0aCBTaW1wbGUgT2Jlc2l0eSAtIEV2aWRlbmNlIGZvciBTb21hdG9tZWRpbi1DIE1lZGlhdGVk
IEluaGliaXRpb248L3RpdGxlPjxzZWNvbmRhcnktdGl0bGU+Q2xpbmljYWwgRW5kb2NyaW5vbG9n
eTwvc2Vjb25kYXJ5LXRpdGxlPjxhbHQtdGl0bGU+Q2xpbiBFbmRvY3Jpbm9sPC9hbHQtdGl0bGU+
PC90aXRsZXM+PHBlcmlvZGljYWw+PGZ1bGwtdGl0bGU+Q2xpbmljYWwgRW5kb2NyaW5vbG9neTwv
ZnVsbC10aXRsZT48YWJici0xPkNsaW4gRW5kb2NyaW5vbDwvYWJici0xPjwvcGVyaW9kaWNhbD48
YWx0LXBlcmlvZGljYWw+PGZ1bGwtdGl0bGU+Q2xpbmljYWwgRW5kb2NyaW5vbG9neTwvZnVsbC10
aXRsZT48YWJici0xPkNsaW4gRW5kb2NyaW5vbDwvYWJici0xPjwvYWx0LXBlcmlvZGljYWw+PHBh
Z2VzPjE0NS0xNTM8L3BhZ2VzPjx2b2x1bWU+Mjc8L3ZvbHVtZT48bnVtYmVyPjI8L251bWJlcj48
ZGF0ZXM+PHllYXI+MTk4NzwveWVhcj48cHViLWRhdGVzPjxkYXRlPkF1ZzwvZGF0ZT48L3B1Yi1k
YXRlcz48L2RhdGVzPjxpc2JuPjAzMDAtMDY2NDwvaXNibj48YWNjZXNzaW9uLW51bT5XT1M6QTE5
ODdKMzA1MjAwMDAxPC9hY2Nlc3Npb24tbnVtPjx1cmxzPjxyZWxhdGVkLXVybHM+PHVybD4mbHQ7
R28gdG8gSVNJJmd0OzovL1dPUzpBMTk4N0ozMDUyMDAwMDE8L3VybD48L3JlbGF0ZWQtdXJscz48
L3VybHM+PGVsZWN0cm9uaWMtcmVzb3VyY2UtbnVtPkRPSSAxMC4xMTExL2ouMTM2NS0yMjY1LjE5
ODcudGIwMTEzOS54PC9lbGVjdHJvbmljLXJlc291cmNlLW51bT48bGFuZ3VhZ2U+RW5nbGlzaDwv
bGFuZ3VhZ2U+PC9yZWNvcmQ+PC9DaXRlPjwvRW5kTm90ZT4A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00DE676A" w:rsidRPr="00517ED6">
        <w:rPr>
          <w:rFonts w:asciiTheme="majorHAnsi" w:hAnsiTheme="majorHAnsi" w:cs="Arial"/>
          <w:sz w:val="22"/>
          <w:szCs w:val="22"/>
        </w:rPr>
      </w:r>
      <w:r w:rsidR="00DE676A" w:rsidRPr="00517ED6">
        <w:rPr>
          <w:rFonts w:asciiTheme="majorHAnsi" w:hAnsiTheme="majorHAnsi" w:cs="Arial"/>
          <w:sz w:val="22"/>
          <w:szCs w:val="22"/>
        </w:rPr>
        <w:fldChar w:fldCharType="separate"/>
      </w:r>
      <w:r w:rsidR="004935A2">
        <w:rPr>
          <w:rFonts w:asciiTheme="majorHAnsi" w:hAnsiTheme="majorHAnsi" w:cs="Arial"/>
          <w:noProof/>
          <w:sz w:val="22"/>
          <w:szCs w:val="22"/>
        </w:rPr>
        <w:t>[</w:t>
      </w:r>
      <w:hyperlink w:anchor="_ENREF_46" w:tooltip="Berryman, 2013 #71" w:history="1">
        <w:r w:rsidR="009C72D5">
          <w:rPr>
            <w:rFonts w:asciiTheme="majorHAnsi" w:hAnsiTheme="majorHAnsi" w:cs="Arial"/>
            <w:noProof/>
            <w:sz w:val="22"/>
            <w:szCs w:val="22"/>
          </w:rPr>
          <w:t>46</w:t>
        </w:r>
      </w:hyperlink>
      <w:r w:rsidR="004935A2">
        <w:rPr>
          <w:rFonts w:asciiTheme="majorHAnsi" w:hAnsiTheme="majorHAnsi" w:cs="Arial"/>
          <w:noProof/>
          <w:sz w:val="22"/>
          <w:szCs w:val="22"/>
        </w:rPr>
        <w:t xml:space="preserve">, </w:t>
      </w:r>
      <w:hyperlink w:anchor="_ENREF_47" w:tooltip="Loche, 1987 #72" w:history="1">
        <w:r w:rsidR="009C72D5">
          <w:rPr>
            <w:rFonts w:asciiTheme="majorHAnsi" w:hAnsiTheme="majorHAnsi" w:cs="Arial"/>
            <w:noProof/>
            <w:sz w:val="22"/>
            <w:szCs w:val="22"/>
          </w:rPr>
          <w:t>47</w:t>
        </w:r>
      </w:hyperlink>
      <w:r w:rsidR="004935A2">
        <w:rPr>
          <w:rFonts w:asciiTheme="majorHAnsi" w:hAnsiTheme="majorHAnsi" w:cs="Arial"/>
          <w:noProof/>
          <w:sz w:val="22"/>
          <w:szCs w:val="22"/>
        </w:rPr>
        <w:t>]</w:t>
      </w:r>
      <w:r w:rsidR="00DE676A" w:rsidRPr="00517ED6">
        <w:rPr>
          <w:rFonts w:asciiTheme="majorHAnsi" w:hAnsiTheme="majorHAnsi" w:cs="Arial"/>
          <w:sz w:val="22"/>
          <w:szCs w:val="22"/>
        </w:rPr>
        <w:fldChar w:fldCharType="end"/>
      </w:r>
      <w:r w:rsidR="00DE676A" w:rsidRPr="007957A7">
        <w:rPr>
          <w:rFonts w:asciiTheme="majorHAnsi" w:hAnsiTheme="majorHAnsi" w:cs="Arial"/>
          <w:sz w:val="22"/>
          <w:szCs w:val="22"/>
        </w:rPr>
        <w:t xml:space="preserve">. Subsequent lower circulating levels of GH </w:t>
      </w:r>
      <w:r w:rsidR="00906B42" w:rsidRPr="007957A7">
        <w:rPr>
          <w:rFonts w:asciiTheme="majorHAnsi" w:hAnsiTheme="majorHAnsi" w:cs="Arial"/>
          <w:sz w:val="22"/>
          <w:szCs w:val="22"/>
        </w:rPr>
        <w:t>can</w:t>
      </w:r>
      <w:r w:rsidR="00DE676A" w:rsidRPr="007957A7">
        <w:rPr>
          <w:rFonts w:asciiTheme="majorHAnsi" w:hAnsiTheme="majorHAnsi" w:cs="Arial"/>
          <w:sz w:val="22"/>
          <w:szCs w:val="22"/>
        </w:rPr>
        <w:t xml:space="preserve"> suppress lipolysis and contribute to fat </w:t>
      </w:r>
      <w:r w:rsidR="00BB3B0B" w:rsidRPr="007957A7">
        <w:rPr>
          <w:rFonts w:asciiTheme="majorHAnsi" w:hAnsiTheme="majorHAnsi" w:cs="Arial"/>
          <w:sz w:val="22"/>
          <w:szCs w:val="22"/>
        </w:rPr>
        <w:t>accumulation</w:t>
      </w:r>
      <w:r w:rsidR="00DE676A" w:rsidRPr="00517ED6">
        <w:rPr>
          <w:rFonts w:asciiTheme="majorHAnsi" w:hAnsiTheme="majorHAnsi" w:cs="Arial"/>
          <w:sz w:val="22"/>
          <w:szCs w:val="22"/>
        </w:rPr>
        <w:fldChar w:fldCharType="begin">
          <w:fldData xml:space="preserve">PEVuZE5vdGU+PENpdGU+PEF1dGhvcj5KdXVsPC9BdXRob3I+PFllYXI+MTk5NDwvWWVhcj48UmVj
TnVtPjczPC9SZWNOdW0+PERpc3BsYXlUZXh0Pls0OCwgNDldPC9EaXNwbGF5VGV4dD48cmVjb3Jk
PjxyZWMtbnVtYmVyPjczPC9yZWMtbnVtYmVyPjxmb3JlaWduLWtleXM+PGtleSBhcHA9IkVOIiBk
Yi1pZD0idHZ6c3h0c3Ixc3Qwdzhldjl4MXBwMnp2ZnoyMnhyOWFzNXZ2IiB0aW1lc3RhbXA9IjE1
MzIzMzk3NjQiPjczPC9rZXk+PC9mb3JlaWduLWtleXM+PHJlZi10eXBlIG5hbWU9IkpvdXJuYWwg
QXJ0aWNsZSI+MTc8L3JlZi10eXBlPjxjb250cmlidXRvcnM+PGF1dGhvcnM+PGF1dGhvcj5KdXVs
LCBBLjwvYXV0aG9yPjxhdXRob3I+QmFuZywgUC48L2F1dGhvcj48YXV0aG9yPkhlcnRlbCwgTi4g
VC48L2F1dGhvcj48YXV0aG9yPk1haW4sIEsuPC9hdXRob3I+PGF1dGhvcj5EYWxnYWFyZCwgUC48
L2F1dGhvcj48YXV0aG9yPkpvcmdlbnNlbiwgSy48L2F1dGhvcj48YXV0aG9yPk11bGxlciwgSi48
L2F1dGhvcj48YXV0aG9yPkhhbGwsIEsuPC9hdXRob3I+PGF1dGhvcj5Ta2Fra2ViYWVrLCBOLiBF
LjwvYXV0aG9yPjwvYXV0aG9ycz48L2NvbnRyaWJ1dG9ycz48YXV0aC1hZGRyZXNzPlVuaXYgQ29w
ZW5oYWdlbiwgU3RhdCBSZXMgVW5pdCwgRGstMTE2OCBDb3BlbmhhZ2VuLCBEZW5tYXJrJiN4RDtL
YXJvbGluc2thIEhvc3AsIERlcHQgRW5kb2NyaW5vbCwgUy0xMDQwMSBTdG9ja2hvbG0sIFN3ZWRl
bjwvYXV0aC1hZGRyZXNzPjx0aXRsZXM+PHRpdGxlPlNlcnVtIEluc3VsaW4tTGlrZSBHcm93dGgg
RmFjdG9yLUkgaW4gMTAzMCBIZWFsdGh5LUNoaWxkcmVuLCBBZG9sZXNjZW50cywgYW5kIEFkdWx0
cyAtIFJlbGF0aW9uIHRvIEFnZSwgU2V4LCBTdGFnZSBvZiBQdWJlcnR5LCBUZXN0aWN1bGFyIFNp
emUsIGFuZCBCb2R5LU1hc3MgSW5kZXg8L3RpdGxlPjxzZWNvbmRhcnktdGl0bGU+Sm91cm5hbCBv
ZiBDbGluaWNhbCBFbmRvY3Jpbm9sb2d5ICZhbXA7IE1ldGFib2xpc208L3NlY29uZGFyeS10aXRs
ZT48YWx0LXRpdGxlPkogQ2xpbiBFbmRvY3IgTWV0YWI8L2FsdC10aXRsZT48L3RpdGxlcz48cGVy
aW9kaWNhbD48ZnVsbC10aXRsZT5Kb3VybmFsIG9mIENsaW5pY2FsIEVuZG9jcmlub2xvZ3kgJmFt
cDsgTWV0YWJvbGlzbTwvZnVsbC10aXRsZT48YWJici0xPkogQ2xpbiBFbmRvY3IgTWV0YWI8L2Fi
YnItMT48L3BlcmlvZGljYWw+PGFsdC1wZXJpb2RpY2FsPjxmdWxsLXRpdGxlPkpvdXJuYWwgb2Yg
Q2xpbmljYWwgRW5kb2NyaW5vbG9neSAmYW1wOyBNZXRhYm9saXNtPC9mdWxsLXRpdGxlPjxhYmJy
LTE+SiBDbGluIEVuZG9jciBNZXRhYjwvYWJici0xPjwvYWx0LXBlcmlvZGljYWw+PHBhZ2VzPjc0
NC03NTI8L3BhZ2VzPjx2b2x1bWU+Nzg8L3ZvbHVtZT48bnVtYmVyPjM8L251bWJlcj48a2V5d29y
ZHM+PGtleXdvcmQ+c29tYXRvbWVkaW4tYzwva2V5d29yZD48a2V5d29yZD5hbm9yZXhpYS1uZXJ2
b3NhPC9rZXl3b3JkPjxrZXl3b3JkPmJpbmRpbmctcHJvdGVpbjwva2V5d29yZD48a2V5d29yZD5p
Z2YtaTwva2V5d29yZD48a2V5d29yZD5ob3Jtb25lIGRlZmljaWVuY3k8L2tleXdvcmQ+PGtleXdv
cmQ+b2Jlc2Ugc3ViamVjdHM8L2tleXdvcmQ+PGtleXdvcmQ+cmFkaW9pbW11bm9hc3NheTwva2V5
d29yZD48a2V5d29yZD5zZWNyZXRpb248L2tleXdvcmQ+PGtleXdvcmQ+d2VpZ2h0PC9rZXl3b3Jk
PjxrZXl3b3JkPmluaGliaXRpb248L2tleXdvcmQ+PC9rZXl3b3Jkcz48ZGF0ZXM+PHllYXI+MTk5
NDwveWVhcj48cHViLWRhdGVzPjxkYXRlPk1hcjwvZGF0ZT48L3B1Yi1kYXRlcz48L2RhdGVzPjxp
c2JuPjAwMjEtOTcyWDwvaXNibj48YWNjZXNzaW9uLW51bT5XT1M6QTE5OTRNWjMwNzAwMDQwPC9h
Y2Nlc3Npb24tbnVtPjx1cmxzPjxyZWxhdGVkLXVybHM+PHVybD4mbHQ7R28gdG8gSVNJJmd0Ozov
L1dPUzpBMTk5NE1aMzA3MDAwNDA8L3VybD48L3JlbGF0ZWQtdXJscz48L3VybHM+PGVsZWN0cm9u
aWMtcmVzb3VyY2UtbnVtPkRvaSAxMC4xMjEwL0pjLjc4LjMuNzQ0PC9lbGVjdHJvbmljLXJlc291
cmNlLW51bT48bGFuZ3VhZ2U+RW5nbGlzaDwvbGFuZ3VhZ2U+PC9yZWNvcmQ+PC9DaXRlPjxDaXRl
PjxBdXRob3I+SnV1bDwvQXV0aG9yPjxZZWFyPjE5OTQ8L1llYXI+PFJlY051bT43NDwvUmVjTnVt
PjxyZWNvcmQ+PHJlYy1udW1iZXI+NzQ8L3JlYy1udW1iZXI+PGZvcmVpZ24ta2V5cz48a2V5IGFw
cD0iRU4iIGRiLWlkPSJ0dnpzeHRzcjFzdDB3OGV2OXgxcHAyenZmejIyeHI5YXM1dnYiIHRpbWVz
dGFtcD0iMTUzMjMzOTc2NCI+NzQ8L2tleT48L2ZvcmVpZ24ta2V5cz48cmVmLXR5cGUgbmFtZT0i
Sm91cm5hbCBBcnRpY2xlIj4xNzwvcmVmLXR5cGU+PGNvbnRyaWJ1dG9ycz48YXV0aG9ycz48YXV0
aG9yPkp1dWwsIEEuPC9hdXRob3I+PGF1dGhvcj5QZWRlcnNlbiwgUy4gQS48L2F1dGhvcj48YXV0
aG9yPlNvcmVuc2VuLCBTLjwvYXV0aG9yPjxhdXRob3I+V2lua2xlciwgSy48L2F1dGhvcj48YXV0
aG9yPkpvcmdlbnNlbiwgSi4gTy4gTC48L2F1dGhvcj48YXV0aG9yPkNocmlzdGlhbnNlbiwgSi4g
Uy48L2F1dGhvcj48YXV0aG9yPlNrYWtrZWJhZWssIE4uIEUuPC9hdXRob3I+PC9hdXRob3JzPjwv
Y29udHJpYnV0b3JzPjxhdXRoLWFkZHJlc3M+VW5pdiBDb3BlbmhhZ2VuLEh2aWRvdnJlIEhvc3As
RGVwdCBDbGluIENoZW0sQ29wZW5oYWdlbixEZW5tYXJrJiN4RDtVbml2IENvcGVuaGFnZW4sSHZp
ZG92cmUgSG9zcCxEZXB0IFBoeXNpb2wgJmFtcDsgTnVjbCBNZWQsQ29wZW5oYWdlbixEZW5tYXJr
JiN4RDtBYXJodXMgVW5pdixBYXJodXMgS29tbXVuZSBIb3NwLERlcHQgSW50ZXJuYWwgTWVkIEVu
ZG9jcmlub2wgJmFtcDsgRGlhYmV0LERrLTgwMDAgQWFyaHVzLERlbm1hcms8L2F1dGgtYWRkcmVz
cz48dGl0bGVzPjx0aXRsZT5Hcm93dGgtSG9ybW9uZSAoR2gpIFRyZWF0bWVudCBJbmNyZWFzZXMg
U2VydW0gSW5zdWxpbi1MaWtlIEdyb3d0aC1GYWN0b3IgQmluZGluZyBQcm90ZWluLTMsIEJvbmUg
SXNvZW56eW1lIEFsa2FsaW5lLVBob3NwaGF0YXNlIGFuZCBGb3JlYXJtIEJvbmUtTWluZXJhbCBD
b250ZW50IGluIFlvdW5nLUFkdWx0cyB3aXRoIEdoIERlZmljaWVuY3kgb2YgQ2hpbGRob29kLU9u
c2V0PC90aXRsZT48c2Vjb25kYXJ5LXRpdGxlPkV1cm9wZWFuIEpvdXJuYWwgb2YgRW5kb2NyaW5v
bG9neTwvc2Vjb25kYXJ5LXRpdGxlPjxhbHQtdGl0bGU+RXVyIEogRW5kb2NyaW5vbDwvYWx0LXRp
dGxlPjwvdGl0bGVzPjxwZXJpb2RpY2FsPjxmdWxsLXRpdGxlPkV1cm9wZWFuIEpvdXJuYWwgb2Yg
RW5kb2NyaW5vbG9neTwvZnVsbC10aXRsZT48YWJici0xPkV1ciBKIEVuZG9jcmlub2w8L2FiYnIt
MT48L3BlcmlvZGljYWw+PGFsdC1wZXJpb2RpY2FsPjxmdWxsLXRpdGxlPkV1cm9wZWFuIEpvdXJu
YWwgb2YgRW5kb2NyaW5vbG9neTwvZnVsbC10aXRsZT48YWJici0xPkV1ciBKIEVuZG9jcmlub2w8
L2FiYnItMT48L2FsdC1wZXJpb2RpY2FsPjxwYWdlcz40MS00OTwvcGFnZXM+PHZvbHVtZT4xMzE8
L3ZvbHVtZT48bnVtYmVyPjE8L251bWJlcj48a2V5d29yZHM+PGtleXdvcmQ+Ym9keS1jb21wb3Np
dGlvbjwva2V5d29yZD48a2V5d29yZD5sdW1iYXIgc3BpbmU8L2tleXdvcmQ+PGtleXdvcmQ+ZmFj
dG9yIGlnZjwva2V5d29yZD48a2V5d29yZD5mYWN0b3ItaTwva2V5d29yZD48a2V5d29yZD5kZW5z
aXR5PC9rZXl3b3JkPjxrZXl3b3JkPmFic29ycHRpb21ldHJ5PC9rZXl3b3JkPjxrZXl3b3JkPm9z
dGVvcG9yb3Npczwva2V5d29yZD48a2V5d29yZD5oeXBvZ29uYWRpc208L2tleXdvcmQ+PGtleXdv
cmQ+cHViZXJ0eTwva2V5d29yZD48a2V5d29yZD50aGVyYXB5PC9rZXl3b3JkPjwva2V5d29yZHM+
PGRhdGVzPjx5ZWFyPjE5OTQ8L3llYXI+PHB1Yi1kYXRlcz48ZGF0ZT5KdWw8L2RhdGU+PC9wdWIt
ZGF0ZXM+PC9kYXRlcz48aXNibj4wODA0LTQ2NDM8L2lzYm4+PGFjY2Vzc2lvbi1udW0+V09TOkEx
OTk0Tlk4ODYwMDAwNzwvYWNjZXNzaW9uLW51bT48dXJscz48cmVsYXRlZC11cmxzPjx1cmw+Jmx0
O0dvIHRvIElTSSZndDs6Ly9XT1M6QTE5OTROWTg4NjAwMDA3PC91cmw+PC9yZWxhdGVkLXVybHM+
PC91cmxzPjxsYW5ndWFnZT5FbmdsaXNoPC9sYW5ndWFnZT48L3JlY29yZD48L0NpdGU+PC9FbmRO
b3RlPgB=
</w:fldData>
        </w:fldChar>
      </w:r>
      <w:r w:rsidR="004935A2">
        <w:rPr>
          <w:rFonts w:asciiTheme="majorHAnsi" w:hAnsiTheme="majorHAnsi" w:cs="Arial"/>
          <w:sz w:val="22"/>
          <w:szCs w:val="22"/>
        </w:rPr>
        <w:instrText xml:space="preserve"> ADDIN EN.CITE </w:instrText>
      </w:r>
      <w:r w:rsidR="004935A2">
        <w:rPr>
          <w:rFonts w:asciiTheme="majorHAnsi" w:hAnsiTheme="majorHAnsi" w:cs="Arial"/>
          <w:sz w:val="22"/>
          <w:szCs w:val="22"/>
        </w:rPr>
        <w:fldChar w:fldCharType="begin">
          <w:fldData xml:space="preserve">PEVuZE5vdGU+PENpdGU+PEF1dGhvcj5KdXVsPC9BdXRob3I+PFllYXI+MTk5NDwvWWVhcj48UmVj
TnVtPjczPC9SZWNOdW0+PERpc3BsYXlUZXh0Pls0OCwgNDldPC9EaXNwbGF5VGV4dD48cmVjb3Jk
PjxyZWMtbnVtYmVyPjczPC9yZWMtbnVtYmVyPjxmb3JlaWduLWtleXM+PGtleSBhcHA9IkVOIiBk
Yi1pZD0idHZ6c3h0c3Ixc3Qwdzhldjl4MXBwMnp2ZnoyMnhyOWFzNXZ2IiB0aW1lc3RhbXA9IjE1
MzIzMzk3NjQiPjczPC9rZXk+PC9mb3JlaWduLWtleXM+PHJlZi10eXBlIG5hbWU9IkpvdXJuYWwg
QXJ0aWNsZSI+MTc8L3JlZi10eXBlPjxjb250cmlidXRvcnM+PGF1dGhvcnM+PGF1dGhvcj5KdXVs
LCBBLjwvYXV0aG9yPjxhdXRob3I+QmFuZywgUC48L2F1dGhvcj48YXV0aG9yPkhlcnRlbCwgTi4g
VC48L2F1dGhvcj48YXV0aG9yPk1haW4sIEsuPC9hdXRob3I+PGF1dGhvcj5EYWxnYWFyZCwgUC48
L2F1dGhvcj48YXV0aG9yPkpvcmdlbnNlbiwgSy48L2F1dGhvcj48YXV0aG9yPk11bGxlciwgSi48
L2F1dGhvcj48YXV0aG9yPkhhbGwsIEsuPC9hdXRob3I+PGF1dGhvcj5Ta2Fra2ViYWVrLCBOLiBF
LjwvYXV0aG9yPjwvYXV0aG9ycz48L2NvbnRyaWJ1dG9ycz48YXV0aC1hZGRyZXNzPlVuaXYgQ29w
ZW5oYWdlbiwgU3RhdCBSZXMgVW5pdCwgRGstMTE2OCBDb3BlbmhhZ2VuLCBEZW5tYXJrJiN4RDtL
YXJvbGluc2thIEhvc3AsIERlcHQgRW5kb2NyaW5vbCwgUy0xMDQwMSBTdG9ja2hvbG0sIFN3ZWRl
bjwvYXV0aC1hZGRyZXNzPjx0aXRsZXM+PHRpdGxlPlNlcnVtIEluc3VsaW4tTGlrZSBHcm93dGgg
RmFjdG9yLUkgaW4gMTAzMCBIZWFsdGh5LUNoaWxkcmVuLCBBZG9sZXNjZW50cywgYW5kIEFkdWx0
cyAtIFJlbGF0aW9uIHRvIEFnZSwgU2V4LCBTdGFnZSBvZiBQdWJlcnR5LCBUZXN0aWN1bGFyIFNp
emUsIGFuZCBCb2R5LU1hc3MgSW5kZXg8L3RpdGxlPjxzZWNvbmRhcnktdGl0bGU+Sm91cm5hbCBv
ZiBDbGluaWNhbCBFbmRvY3Jpbm9sb2d5ICZhbXA7IE1ldGFib2xpc208L3NlY29uZGFyeS10aXRs
ZT48YWx0LXRpdGxlPkogQ2xpbiBFbmRvY3IgTWV0YWI8L2FsdC10aXRsZT48L3RpdGxlcz48cGVy
aW9kaWNhbD48ZnVsbC10aXRsZT5Kb3VybmFsIG9mIENsaW5pY2FsIEVuZG9jcmlub2xvZ3kgJmFt
cDsgTWV0YWJvbGlzbTwvZnVsbC10aXRsZT48YWJici0xPkogQ2xpbiBFbmRvY3IgTWV0YWI8L2Fi
YnItMT48L3BlcmlvZGljYWw+PGFsdC1wZXJpb2RpY2FsPjxmdWxsLXRpdGxlPkpvdXJuYWwgb2Yg
Q2xpbmljYWwgRW5kb2NyaW5vbG9neSAmYW1wOyBNZXRhYm9saXNtPC9mdWxsLXRpdGxlPjxhYmJy
LTE+SiBDbGluIEVuZG9jciBNZXRhYjwvYWJici0xPjwvYWx0LXBlcmlvZGljYWw+PHBhZ2VzPjc0
NC03NTI8L3BhZ2VzPjx2b2x1bWU+Nzg8L3ZvbHVtZT48bnVtYmVyPjM8L251bWJlcj48a2V5d29y
ZHM+PGtleXdvcmQ+c29tYXRvbWVkaW4tYzwva2V5d29yZD48a2V5d29yZD5hbm9yZXhpYS1uZXJ2
b3NhPC9rZXl3b3JkPjxrZXl3b3JkPmJpbmRpbmctcHJvdGVpbjwva2V5d29yZD48a2V5d29yZD5p
Z2YtaTwva2V5d29yZD48a2V5d29yZD5ob3Jtb25lIGRlZmljaWVuY3k8L2tleXdvcmQ+PGtleXdv
cmQ+b2Jlc2Ugc3ViamVjdHM8L2tleXdvcmQ+PGtleXdvcmQ+cmFkaW9pbW11bm9hc3NheTwva2V5
d29yZD48a2V5d29yZD5zZWNyZXRpb248L2tleXdvcmQ+PGtleXdvcmQ+d2VpZ2h0PC9rZXl3b3Jk
PjxrZXl3b3JkPmluaGliaXRpb248L2tleXdvcmQ+PC9rZXl3b3Jkcz48ZGF0ZXM+PHllYXI+MTk5
NDwveWVhcj48cHViLWRhdGVzPjxkYXRlPk1hcjwvZGF0ZT48L3B1Yi1kYXRlcz48L2RhdGVzPjxp
c2JuPjAwMjEtOTcyWDwvaXNibj48YWNjZXNzaW9uLW51bT5XT1M6QTE5OTRNWjMwNzAwMDQwPC9h
Y2Nlc3Npb24tbnVtPjx1cmxzPjxyZWxhdGVkLXVybHM+PHVybD4mbHQ7R28gdG8gSVNJJmd0Ozov
L1dPUzpBMTk5NE1aMzA3MDAwNDA8L3VybD48L3JlbGF0ZWQtdXJscz48L3VybHM+PGVsZWN0cm9u
aWMtcmVzb3VyY2UtbnVtPkRvaSAxMC4xMjEwL0pjLjc4LjMuNzQ0PC9lbGVjdHJvbmljLXJlc291
cmNlLW51bT48bGFuZ3VhZ2U+RW5nbGlzaDwvbGFuZ3VhZ2U+PC9yZWNvcmQ+PC9DaXRlPjxDaXRl
PjxBdXRob3I+SnV1bDwvQXV0aG9yPjxZZWFyPjE5OTQ8L1llYXI+PFJlY051bT43NDwvUmVjTnVt
PjxyZWNvcmQ+PHJlYy1udW1iZXI+NzQ8L3JlYy1udW1iZXI+PGZvcmVpZ24ta2V5cz48a2V5IGFw
cD0iRU4iIGRiLWlkPSJ0dnpzeHRzcjFzdDB3OGV2OXgxcHAyenZmejIyeHI5YXM1dnYiIHRpbWVz
dGFtcD0iMTUzMjMzOTc2NCI+NzQ8L2tleT48L2ZvcmVpZ24ta2V5cz48cmVmLXR5cGUgbmFtZT0i
Sm91cm5hbCBBcnRpY2xlIj4xNzwvcmVmLXR5cGU+PGNvbnRyaWJ1dG9ycz48YXV0aG9ycz48YXV0
aG9yPkp1dWwsIEEuPC9hdXRob3I+PGF1dGhvcj5QZWRlcnNlbiwgUy4gQS48L2F1dGhvcj48YXV0
aG9yPlNvcmVuc2VuLCBTLjwvYXV0aG9yPjxhdXRob3I+V2lua2xlciwgSy48L2F1dGhvcj48YXV0
aG9yPkpvcmdlbnNlbiwgSi4gTy4gTC48L2F1dGhvcj48YXV0aG9yPkNocmlzdGlhbnNlbiwgSi4g
Uy48L2F1dGhvcj48YXV0aG9yPlNrYWtrZWJhZWssIE4uIEUuPC9hdXRob3I+PC9hdXRob3JzPjwv
Y29udHJpYnV0b3JzPjxhdXRoLWFkZHJlc3M+VW5pdiBDb3BlbmhhZ2VuLEh2aWRvdnJlIEhvc3As
RGVwdCBDbGluIENoZW0sQ29wZW5oYWdlbixEZW5tYXJrJiN4RDtVbml2IENvcGVuaGFnZW4sSHZp
ZG92cmUgSG9zcCxEZXB0IFBoeXNpb2wgJmFtcDsgTnVjbCBNZWQsQ29wZW5oYWdlbixEZW5tYXJr
JiN4RDtBYXJodXMgVW5pdixBYXJodXMgS29tbXVuZSBIb3NwLERlcHQgSW50ZXJuYWwgTWVkIEVu
ZG9jcmlub2wgJmFtcDsgRGlhYmV0LERrLTgwMDAgQWFyaHVzLERlbm1hcms8L2F1dGgtYWRkcmVz
cz48dGl0bGVzPjx0aXRsZT5Hcm93dGgtSG9ybW9uZSAoR2gpIFRyZWF0bWVudCBJbmNyZWFzZXMg
U2VydW0gSW5zdWxpbi1MaWtlIEdyb3d0aC1GYWN0b3IgQmluZGluZyBQcm90ZWluLTMsIEJvbmUg
SXNvZW56eW1lIEFsa2FsaW5lLVBob3NwaGF0YXNlIGFuZCBGb3JlYXJtIEJvbmUtTWluZXJhbCBD
b250ZW50IGluIFlvdW5nLUFkdWx0cyB3aXRoIEdoIERlZmljaWVuY3kgb2YgQ2hpbGRob29kLU9u
c2V0PC90aXRsZT48c2Vjb25kYXJ5LXRpdGxlPkV1cm9wZWFuIEpvdXJuYWwgb2YgRW5kb2NyaW5v
bG9neTwvc2Vjb25kYXJ5LXRpdGxlPjxhbHQtdGl0bGU+RXVyIEogRW5kb2NyaW5vbDwvYWx0LXRp
dGxlPjwvdGl0bGVzPjxwZXJpb2RpY2FsPjxmdWxsLXRpdGxlPkV1cm9wZWFuIEpvdXJuYWwgb2Yg
RW5kb2NyaW5vbG9neTwvZnVsbC10aXRsZT48YWJici0xPkV1ciBKIEVuZG9jcmlub2w8L2FiYnIt
MT48L3BlcmlvZGljYWw+PGFsdC1wZXJpb2RpY2FsPjxmdWxsLXRpdGxlPkV1cm9wZWFuIEpvdXJu
YWwgb2YgRW5kb2NyaW5vbG9neTwvZnVsbC10aXRsZT48YWJici0xPkV1ciBKIEVuZG9jcmlub2w8
L2FiYnItMT48L2FsdC1wZXJpb2RpY2FsPjxwYWdlcz40MS00OTwvcGFnZXM+PHZvbHVtZT4xMzE8
L3ZvbHVtZT48bnVtYmVyPjE8L251bWJlcj48a2V5d29yZHM+PGtleXdvcmQ+Ym9keS1jb21wb3Np
dGlvbjwva2V5d29yZD48a2V5d29yZD5sdW1iYXIgc3BpbmU8L2tleXdvcmQ+PGtleXdvcmQ+ZmFj
dG9yIGlnZjwva2V5d29yZD48a2V5d29yZD5mYWN0b3ItaTwva2V5d29yZD48a2V5d29yZD5kZW5z
aXR5PC9rZXl3b3JkPjxrZXl3b3JkPmFic29ycHRpb21ldHJ5PC9rZXl3b3JkPjxrZXl3b3JkPm9z
dGVvcG9yb3Npczwva2V5d29yZD48a2V5d29yZD5oeXBvZ29uYWRpc208L2tleXdvcmQ+PGtleXdv
cmQ+cHViZXJ0eTwva2V5d29yZD48a2V5d29yZD50aGVyYXB5PC9rZXl3b3JkPjwva2V5d29yZHM+
PGRhdGVzPjx5ZWFyPjE5OTQ8L3llYXI+PHB1Yi1kYXRlcz48ZGF0ZT5KdWw8L2RhdGU+PC9wdWIt
ZGF0ZXM+PC9kYXRlcz48aXNibj4wODA0LTQ2NDM8L2lzYm4+PGFjY2Vzc2lvbi1udW0+V09TOkEx
OTk0Tlk4ODYwMDAwNzwvYWNjZXNzaW9uLW51bT48dXJscz48cmVsYXRlZC11cmxzPjx1cmw+Jmx0
O0dvIHRvIElTSSZndDs6Ly9XT1M6QTE5OTROWTg4NjAwMDA3PC91cmw+PC9yZWxhdGVkLXVybHM+
PC91cmxzPjxsYW5ndWFnZT5FbmdsaXNoPC9sYW5ndWFnZT48L3JlY29yZD48L0NpdGU+PC9FbmRO
b3RlPgB=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00DE676A" w:rsidRPr="00517ED6">
        <w:rPr>
          <w:rFonts w:asciiTheme="majorHAnsi" w:hAnsiTheme="majorHAnsi" w:cs="Arial"/>
          <w:sz w:val="22"/>
          <w:szCs w:val="22"/>
        </w:rPr>
      </w:r>
      <w:r w:rsidR="00DE676A" w:rsidRPr="00517ED6">
        <w:rPr>
          <w:rFonts w:asciiTheme="majorHAnsi" w:hAnsiTheme="majorHAnsi" w:cs="Arial"/>
          <w:sz w:val="22"/>
          <w:szCs w:val="22"/>
        </w:rPr>
        <w:fldChar w:fldCharType="separate"/>
      </w:r>
      <w:r w:rsidR="004935A2">
        <w:rPr>
          <w:rFonts w:asciiTheme="majorHAnsi" w:hAnsiTheme="majorHAnsi" w:cs="Arial"/>
          <w:noProof/>
          <w:sz w:val="22"/>
          <w:szCs w:val="22"/>
        </w:rPr>
        <w:t>[</w:t>
      </w:r>
      <w:hyperlink w:anchor="_ENREF_48" w:tooltip="Juul, 1994 #73" w:history="1">
        <w:r w:rsidR="009C72D5">
          <w:rPr>
            <w:rFonts w:asciiTheme="majorHAnsi" w:hAnsiTheme="majorHAnsi" w:cs="Arial"/>
            <w:noProof/>
            <w:sz w:val="22"/>
            <w:szCs w:val="22"/>
          </w:rPr>
          <w:t>48</w:t>
        </w:r>
      </w:hyperlink>
      <w:r w:rsidR="004935A2">
        <w:rPr>
          <w:rFonts w:asciiTheme="majorHAnsi" w:hAnsiTheme="majorHAnsi" w:cs="Arial"/>
          <w:noProof/>
          <w:sz w:val="22"/>
          <w:szCs w:val="22"/>
        </w:rPr>
        <w:t xml:space="preserve">, </w:t>
      </w:r>
      <w:hyperlink w:anchor="_ENREF_49" w:tooltip="Juul, 1994 #74" w:history="1">
        <w:r w:rsidR="009C72D5">
          <w:rPr>
            <w:rFonts w:asciiTheme="majorHAnsi" w:hAnsiTheme="majorHAnsi" w:cs="Arial"/>
            <w:noProof/>
            <w:sz w:val="22"/>
            <w:szCs w:val="22"/>
          </w:rPr>
          <w:t>49</w:t>
        </w:r>
      </w:hyperlink>
      <w:r w:rsidR="004935A2">
        <w:rPr>
          <w:rFonts w:asciiTheme="majorHAnsi" w:hAnsiTheme="majorHAnsi" w:cs="Arial"/>
          <w:noProof/>
          <w:sz w:val="22"/>
          <w:szCs w:val="22"/>
        </w:rPr>
        <w:t>]</w:t>
      </w:r>
      <w:r w:rsidR="00DE676A" w:rsidRPr="00517ED6">
        <w:rPr>
          <w:rFonts w:asciiTheme="majorHAnsi" w:hAnsiTheme="majorHAnsi" w:cs="Arial"/>
          <w:sz w:val="22"/>
          <w:szCs w:val="22"/>
        </w:rPr>
        <w:fldChar w:fldCharType="end"/>
      </w:r>
      <w:r w:rsidR="00BB3B0B" w:rsidRPr="007957A7">
        <w:rPr>
          <w:rFonts w:asciiTheme="majorHAnsi" w:hAnsiTheme="majorHAnsi" w:cs="Arial"/>
          <w:sz w:val="22"/>
          <w:szCs w:val="22"/>
        </w:rPr>
        <w:t>, changing</w:t>
      </w:r>
      <w:r w:rsidR="00DE676A" w:rsidRPr="007957A7">
        <w:rPr>
          <w:rFonts w:asciiTheme="majorHAnsi" w:hAnsiTheme="majorHAnsi" w:cs="Arial"/>
          <w:sz w:val="22"/>
          <w:szCs w:val="22"/>
        </w:rPr>
        <w:t xml:space="preserve"> BMI trajectories and Age-AR, and</w:t>
      </w:r>
      <w:r w:rsidR="004208C2" w:rsidRPr="007957A7">
        <w:rPr>
          <w:rFonts w:asciiTheme="majorHAnsi" w:hAnsiTheme="majorHAnsi" w:cs="Arial"/>
          <w:sz w:val="22"/>
          <w:szCs w:val="22"/>
        </w:rPr>
        <w:t>,</w:t>
      </w:r>
      <w:r w:rsidR="00DE676A" w:rsidRPr="007957A7">
        <w:rPr>
          <w:rFonts w:asciiTheme="majorHAnsi" w:hAnsiTheme="majorHAnsi" w:cs="Arial"/>
          <w:sz w:val="22"/>
          <w:szCs w:val="22"/>
        </w:rPr>
        <w:t xml:space="preserve"> thereby</w:t>
      </w:r>
      <w:r w:rsidR="004208C2" w:rsidRPr="007957A7">
        <w:rPr>
          <w:rFonts w:asciiTheme="majorHAnsi" w:hAnsiTheme="majorHAnsi" w:cs="Arial"/>
          <w:sz w:val="22"/>
          <w:szCs w:val="22"/>
        </w:rPr>
        <w:t>,</w:t>
      </w:r>
      <w:r w:rsidR="00DE676A" w:rsidRPr="007957A7">
        <w:rPr>
          <w:rFonts w:asciiTheme="majorHAnsi" w:hAnsiTheme="majorHAnsi" w:cs="Arial"/>
          <w:sz w:val="22"/>
          <w:szCs w:val="22"/>
        </w:rPr>
        <w:t xml:space="preserve"> </w:t>
      </w:r>
      <w:r w:rsidR="00BB3B0B" w:rsidRPr="007957A7">
        <w:rPr>
          <w:rFonts w:asciiTheme="majorHAnsi" w:hAnsiTheme="majorHAnsi" w:cs="Arial"/>
          <w:sz w:val="22"/>
          <w:szCs w:val="22"/>
        </w:rPr>
        <w:t xml:space="preserve">increasing </w:t>
      </w:r>
      <w:r w:rsidR="00DE676A" w:rsidRPr="007957A7">
        <w:rPr>
          <w:rFonts w:asciiTheme="majorHAnsi" w:hAnsiTheme="majorHAnsi" w:cs="Arial"/>
          <w:sz w:val="22"/>
          <w:szCs w:val="22"/>
        </w:rPr>
        <w:t>risk of obesity and metabolic disorders.</w:t>
      </w:r>
      <w:r w:rsidR="002A29BE" w:rsidRPr="007957A7">
        <w:rPr>
          <w:rFonts w:asciiTheme="majorHAnsi" w:hAnsiTheme="majorHAnsi" w:cs="Arial"/>
          <w:sz w:val="22"/>
          <w:szCs w:val="22"/>
        </w:rPr>
        <w:t xml:space="preserve"> </w:t>
      </w:r>
      <w:r w:rsidR="00F815F2">
        <w:rPr>
          <w:rFonts w:asciiTheme="majorHAnsi" w:hAnsiTheme="majorHAnsi" w:cs="Arial"/>
          <w:sz w:val="22"/>
          <w:szCs w:val="22"/>
        </w:rPr>
        <w:t xml:space="preserve">The regulation of the GH/IGF-1 axis is modulated by leptin </w:t>
      </w:r>
      <w:r w:rsidR="00C04EA3">
        <w:rPr>
          <w:rFonts w:asciiTheme="majorHAnsi" w:hAnsiTheme="majorHAnsi" w:cs="Arial"/>
          <w:sz w:val="22"/>
          <w:szCs w:val="22"/>
        </w:rPr>
        <w:t xml:space="preserve">and adiponectin </w:t>
      </w:r>
      <w:r w:rsidR="00F815F2">
        <w:rPr>
          <w:rFonts w:asciiTheme="majorHAnsi" w:hAnsiTheme="majorHAnsi" w:cs="Arial"/>
          <w:sz w:val="22"/>
          <w:szCs w:val="22"/>
        </w:rPr>
        <w:t>levels</w:t>
      </w:r>
      <w:r w:rsidR="00CA0E3A">
        <w:rPr>
          <w:rFonts w:asciiTheme="majorHAnsi" w:hAnsiTheme="majorHAnsi" w:cs="Calibri"/>
          <w:sz w:val="22"/>
          <w:szCs w:val="22"/>
        </w:rPr>
        <w:fldChar w:fldCharType="begin">
          <w:fldData xml:space="preserve">PEVuZE5vdGU+PENpdGU+PEF1dGhvcj5DdWk8L0F1dGhvcj48WWVhcj4yMDE3PC9ZZWFyPjxSZWNO
dW0+MjIzPC9SZWNOdW0+PERpc3BsYXlUZXh0Pls1MF08L0Rpc3BsYXlUZXh0PjxyZWNvcmQ+PHJl
Yy1udW1iZXI+MjIzPC9yZWMtbnVtYmVyPjxmb3JlaWduLWtleXM+PGtleSBhcHA9IkVOIiBkYi1p
ZD0idHZ6c3h0c3Ixc3Qwdzhldjl4MXBwMnp2ZnoyMnhyOWFzNXZ2IiB0aW1lc3RhbXA9IjE1Mzcz
NjMyOTMiPjIyMzwva2V5PjwvZm9yZWlnbi1rZXlzPjxyZWYtdHlwZSBuYW1lPSJKb3VybmFsIEFy
dGljbGUiPjE3PC9yZWYtdHlwZT48Y29udHJpYnV0b3JzPjxhdXRob3JzPjxhdXRob3I+Q3VpLCBI
LjwvYXV0aG9yPjxhdXRob3I+TG9wZXosIE0uPC9hdXRob3I+PGF1dGhvcj5SYWhtb3VuaSwgSy48
L2F1dGhvcj48L2F1dGhvcnM+PC9jb250cmlidXRvcnM+PGF1dGgtYWRkcmVzcz5EZXBhcnRtZW50
IG9mIFBoYXJtYWNvbG9neSwgVW5pdmVyc2l0eSBvZiBJb3dhLCBJb3dhIENpdHksIElvd2EgNTIy
NDYsIFVTQS4mI3hEO0ZyYXRlcm5hbCBPcmRlciBvZiBFYWdsZXMgRGlhYmV0ZXMgUmVzZWFyY2gg
Q2VudGVyLCBVbml2ZXJzaXR5IG9mIElvd2EsIElvd2EgQ2l0eSwgSW93YSA1MjI0MiwgVVNBLiYj
eEQ7RGVwYXJ0bWVudCBvZiBQaHlzaW9sb2d5LCBDZW50ZXIgZm9yIFJlc2VhcmNoIGluIE1vbGVj
dWxhciBNZWRpY2luZSBhbmQgQ2hyb25pYyBEaXNlYXNlcyAoQ2lNVVMpLCBVbml2ZXJzaXR5IG9m
IFNhbnRpYWdvIGRlIENvbXBvc3RlbGEtSW5zdGl0dXRvIGRlIEludmVzdGlnYWNpb24gU2FuaXRh
cmlhLCBTYW50aWFnbyBkZSBDb21wb3N0ZWxhIDE1NzgyLCBTcGFpbi4mI3hEO0NlbnRybyBkZSBJ
bnZlc3RpZ2FjaW9uIEJpb21lZGljYSBlbiBSZWQtRmlzaW9wYXRvbG9naWEgZGUgbGEgT2Jlc2lk
YWQgeSBOdXRyaWNpb24gKENJQkVSb2JuKSwgU2FudGlhZ28gZGUgQ29tcG9zdGVsYSAxNTcwNiwg
U3BhaW4uPC9hdXRoLWFkZHJlc3M+PHRpdGxlcz48dGl0bGU+VGhlIGNlbGx1bGFyIGFuZCBtb2xl
Y3VsYXIgYmFzZXMgb2YgbGVwdGluIGFuZCBnaHJlbGluIHJlc2lzdGFuY2UgaW4gb2Jlc2l0eTwv
dGl0bGU+PHNlY29uZGFyeS10aXRsZT5OYXQgUmV2IEVuZG9jcmlub2w8L3NlY29uZGFyeS10aXRs
ZT48L3RpdGxlcz48cGVyaW9kaWNhbD48ZnVsbC10aXRsZT5OYXR1cmUgUmV2aWV3cyBFbmRvY3Jp
bm9sb2d5PC9mdWxsLXRpdGxlPjxhYmJyLTE+TmF0IFJldiBFbmRvY3Jpbm9sPC9hYmJyLTE+PC9w
ZXJpb2RpY2FsPjxwYWdlcz4zMzgtMzUxPC9wYWdlcz48dm9sdW1lPjEzPC92b2x1bWU+PG51bWJl
cj42PC9udW1iZXI+PGtleXdvcmRzPjxrZXl3b3JkPkFuaW1hbHM8L2tleXdvcmQ+PGtleXdvcmQ+
Q3ljbGljIEFNUDwva2V5d29yZD48a2V5d29yZD5EcnVnIFJlc2lzdGFuY2U8L2tleXdvcmQ+PGtl
eXdvcmQ+RW5lcmd5IE1ldGFib2xpc20vcGh5c2lvbG9neTwva2V5d29yZD48a2V5d29yZD5HaHJl
bGluLypwaGFybWFjb2xvZ3kvKnBoeXNpb2xvZ3k8L2tleXdvcmQ+PGtleXdvcmQ+SG9tZW9zdGFz
aXM8L2tleXdvcmQ+PGtleXdvcmQ+SHVtYW5zPC9rZXl3b3JkPjxrZXl3b3JkPkh5cG90aGFsYW11
czwva2V5d29yZD48a2V5d29yZD5MZXB0aW4vcGhhcm1hY29sb2d5LypwaHlzaW9sb2d5PC9rZXl3
b3JkPjxrZXl3b3JkPk9iZXNpdHkvKnBoeXNpb3BhdGhvbG9neTwva2V5d29yZD48a2V5d29yZD5S
ZWNlcHRvcnMsIEdocmVsaW4vcGh5c2lvbG9neTwva2V5d29yZD48a2V5d29yZD5SZWNlcHRvcnMs
IExlcHRpbi8qcGh5c2lvbG9neTwva2V5d29yZD48a2V5d29yZD5TaWduYWwgVHJhbnNkdWN0aW9u
PC9rZXl3b3JkPjwva2V5d29yZHM+PGRhdGVzPjx5ZWFyPjIwMTc8L3llYXI+PHB1Yi1kYXRlcz48
ZGF0ZT5KdW48L2RhdGU+PC9wdWItZGF0ZXM+PC9kYXRlcz48aXNibj4xNzU5LTUwMzcgKEVsZWN0
cm9uaWMpJiN4RDsxNzU5LTUwMjkgKExpbmtpbmcpPC9pc2JuPjxhY2Nlc3Npb24tbnVtPjI4MjMy
NjY3PC9hY2Nlc3Npb24tbnVtPjx1cmxzPjxyZWxhdGVkLXVybHM+PHVybD5odHRwczovL3d3dy5u
Y2JpLm5sbS5uaWguZ292L3B1Ym1lZC8yODIzMjY2NzwvdXJsPjwvcmVsYXRlZC11cmxzPjwvdXJs
cz48ZWxlY3Ryb25pYy1yZXNvdXJjZS1udW0+MTAuMTAzOC9ucmVuZG8uMjAxNi4yMjI8L2VsZWN0
cm9uaWMtcmVzb3VyY2UtbnVtPjwvcmVjb3JkPjwvQ2l0ZT48L0VuZE5vdGU+AG==
</w:fldData>
        </w:fldChar>
      </w:r>
      <w:r w:rsidR="004935A2">
        <w:rPr>
          <w:rFonts w:asciiTheme="majorHAnsi" w:hAnsiTheme="majorHAnsi" w:cs="Calibri"/>
          <w:sz w:val="22"/>
          <w:szCs w:val="22"/>
        </w:rPr>
        <w:instrText xml:space="preserve"> ADDIN EN.CITE </w:instrText>
      </w:r>
      <w:r w:rsidR="004935A2">
        <w:rPr>
          <w:rFonts w:asciiTheme="majorHAnsi" w:hAnsiTheme="majorHAnsi" w:cs="Calibri"/>
          <w:sz w:val="22"/>
          <w:szCs w:val="22"/>
        </w:rPr>
        <w:fldChar w:fldCharType="begin">
          <w:fldData xml:space="preserve">PEVuZE5vdGU+PENpdGU+PEF1dGhvcj5DdWk8L0F1dGhvcj48WWVhcj4yMDE3PC9ZZWFyPjxSZWNO
dW0+MjIzPC9SZWNOdW0+PERpc3BsYXlUZXh0Pls1MF08L0Rpc3BsYXlUZXh0PjxyZWNvcmQ+PHJl
Yy1udW1iZXI+MjIzPC9yZWMtbnVtYmVyPjxmb3JlaWduLWtleXM+PGtleSBhcHA9IkVOIiBkYi1p
ZD0idHZ6c3h0c3Ixc3Qwdzhldjl4MXBwMnp2ZnoyMnhyOWFzNXZ2IiB0aW1lc3RhbXA9IjE1Mzcz
NjMyOTMiPjIyMzwva2V5PjwvZm9yZWlnbi1rZXlzPjxyZWYtdHlwZSBuYW1lPSJKb3VybmFsIEFy
dGljbGUiPjE3PC9yZWYtdHlwZT48Y29udHJpYnV0b3JzPjxhdXRob3JzPjxhdXRob3I+Q3VpLCBI
LjwvYXV0aG9yPjxhdXRob3I+TG9wZXosIE0uPC9hdXRob3I+PGF1dGhvcj5SYWhtb3VuaSwgSy48
L2F1dGhvcj48L2F1dGhvcnM+PC9jb250cmlidXRvcnM+PGF1dGgtYWRkcmVzcz5EZXBhcnRtZW50
IG9mIFBoYXJtYWNvbG9neSwgVW5pdmVyc2l0eSBvZiBJb3dhLCBJb3dhIENpdHksIElvd2EgNTIy
NDYsIFVTQS4mI3hEO0ZyYXRlcm5hbCBPcmRlciBvZiBFYWdsZXMgRGlhYmV0ZXMgUmVzZWFyY2gg
Q2VudGVyLCBVbml2ZXJzaXR5IG9mIElvd2EsIElvd2EgQ2l0eSwgSW93YSA1MjI0MiwgVVNBLiYj
eEQ7RGVwYXJ0bWVudCBvZiBQaHlzaW9sb2d5LCBDZW50ZXIgZm9yIFJlc2VhcmNoIGluIE1vbGVj
dWxhciBNZWRpY2luZSBhbmQgQ2hyb25pYyBEaXNlYXNlcyAoQ2lNVVMpLCBVbml2ZXJzaXR5IG9m
IFNhbnRpYWdvIGRlIENvbXBvc3RlbGEtSW5zdGl0dXRvIGRlIEludmVzdGlnYWNpb24gU2FuaXRh
cmlhLCBTYW50aWFnbyBkZSBDb21wb3N0ZWxhIDE1NzgyLCBTcGFpbi4mI3hEO0NlbnRybyBkZSBJ
bnZlc3RpZ2FjaW9uIEJpb21lZGljYSBlbiBSZWQtRmlzaW9wYXRvbG9naWEgZGUgbGEgT2Jlc2lk
YWQgeSBOdXRyaWNpb24gKENJQkVSb2JuKSwgU2FudGlhZ28gZGUgQ29tcG9zdGVsYSAxNTcwNiwg
U3BhaW4uPC9hdXRoLWFkZHJlc3M+PHRpdGxlcz48dGl0bGU+VGhlIGNlbGx1bGFyIGFuZCBtb2xl
Y3VsYXIgYmFzZXMgb2YgbGVwdGluIGFuZCBnaHJlbGluIHJlc2lzdGFuY2UgaW4gb2Jlc2l0eTwv
dGl0bGU+PHNlY29uZGFyeS10aXRsZT5OYXQgUmV2IEVuZG9jcmlub2w8L3NlY29uZGFyeS10aXRs
ZT48L3RpdGxlcz48cGVyaW9kaWNhbD48ZnVsbC10aXRsZT5OYXR1cmUgUmV2aWV3cyBFbmRvY3Jp
bm9sb2d5PC9mdWxsLXRpdGxlPjxhYmJyLTE+TmF0IFJldiBFbmRvY3Jpbm9sPC9hYmJyLTE+PC9w
ZXJpb2RpY2FsPjxwYWdlcz4zMzgtMzUxPC9wYWdlcz48dm9sdW1lPjEzPC92b2x1bWU+PG51bWJl
cj42PC9udW1iZXI+PGtleXdvcmRzPjxrZXl3b3JkPkFuaW1hbHM8L2tleXdvcmQ+PGtleXdvcmQ+
Q3ljbGljIEFNUDwva2V5d29yZD48a2V5d29yZD5EcnVnIFJlc2lzdGFuY2U8L2tleXdvcmQ+PGtl
eXdvcmQ+RW5lcmd5IE1ldGFib2xpc20vcGh5c2lvbG9neTwva2V5d29yZD48a2V5d29yZD5HaHJl
bGluLypwaGFybWFjb2xvZ3kvKnBoeXNpb2xvZ3k8L2tleXdvcmQ+PGtleXdvcmQ+SG9tZW9zdGFz
aXM8L2tleXdvcmQ+PGtleXdvcmQ+SHVtYW5zPC9rZXl3b3JkPjxrZXl3b3JkPkh5cG90aGFsYW11
czwva2V5d29yZD48a2V5d29yZD5MZXB0aW4vcGhhcm1hY29sb2d5LypwaHlzaW9sb2d5PC9rZXl3
b3JkPjxrZXl3b3JkPk9iZXNpdHkvKnBoeXNpb3BhdGhvbG9neTwva2V5d29yZD48a2V5d29yZD5S
ZWNlcHRvcnMsIEdocmVsaW4vcGh5c2lvbG9neTwva2V5d29yZD48a2V5d29yZD5SZWNlcHRvcnMs
IExlcHRpbi8qcGh5c2lvbG9neTwva2V5d29yZD48a2V5d29yZD5TaWduYWwgVHJhbnNkdWN0aW9u
PC9rZXl3b3JkPjwva2V5d29yZHM+PGRhdGVzPjx5ZWFyPjIwMTc8L3llYXI+PHB1Yi1kYXRlcz48
ZGF0ZT5KdW48L2RhdGU+PC9wdWItZGF0ZXM+PC9kYXRlcz48aXNibj4xNzU5LTUwMzcgKEVsZWN0
cm9uaWMpJiN4RDsxNzU5LTUwMjkgKExpbmtpbmcpPC9pc2JuPjxhY2Nlc3Npb24tbnVtPjI4MjMy
NjY3PC9hY2Nlc3Npb24tbnVtPjx1cmxzPjxyZWxhdGVkLXVybHM+PHVybD5odHRwczovL3d3dy5u
Y2JpLm5sbS5uaWguZ292L3B1Ym1lZC8yODIzMjY2NzwvdXJsPjwvcmVsYXRlZC11cmxzPjwvdXJs
cz48ZWxlY3Ryb25pYy1yZXNvdXJjZS1udW0+MTAuMTAzOC9ucmVuZG8uMjAxNi4yMjI8L2VsZWN0
cm9uaWMtcmVzb3VyY2UtbnVtPjwvcmVjb3JkPjwvQ2l0ZT48L0VuZE5vdGU+AG==
</w:fldData>
        </w:fldChar>
      </w:r>
      <w:r w:rsidR="004935A2">
        <w:rPr>
          <w:rFonts w:asciiTheme="majorHAnsi" w:hAnsiTheme="majorHAnsi" w:cs="Calibri"/>
          <w:sz w:val="22"/>
          <w:szCs w:val="22"/>
        </w:rPr>
        <w:instrText xml:space="preserve"> ADDIN EN.CITE.DATA </w:instrText>
      </w:r>
      <w:r w:rsidR="004935A2">
        <w:rPr>
          <w:rFonts w:asciiTheme="majorHAnsi" w:hAnsiTheme="majorHAnsi" w:cs="Calibri"/>
          <w:sz w:val="22"/>
          <w:szCs w:val="22"/>
        </w:rPr>
      </w:r>
      <w:r w:rsidR="004935A2">
        <w:rPr>
          <w:rFonts w:asciiTheme="majorHAnsi" w:hAnsiTheme="majorHAnsi" w:cs="Calibri"/>
          <w:sz w:val="22"/>
          <w:szCs w:val="22"/>
        </w:rPr>
        <w:fldChar w:fldCharType="end"/>
      </w:r>
      <w:r w:rsidR="00CA0E3A">
        <w:rPr>
          <w:rFonts w:asciiTheme="majorHAnsi" w:hAnsiTheme="majorHAnsi" w:cs="Calibri"/>
          <w:sz w:val="22"/>
          <w:szCs w:val="22"/>
        </w:rPr>
      </w:r>
      <w:r w:rsidR="00CA0E3A">
        <w:rPr>
          <w:rFonts w:asciiTheme="majorHAnsi" w:hAnsiTheme="majorHAnsi" w:cs="Calibri"/>
          <w:sz w:val="22"/>
          <w:szCs w:val="22"/>
        </w:rPr>
        <w:fldChar w:fldCharType="separate"/>
      </w:r>
      <w:r w:rsidR="004935A2">
        <w:rPr>
          <w:rFonts w:asciiTheme="majorHAnsi" w:hAnsiTheme="majorHAnsi" w:cs="Calibri"/>
          <w:noProof/>
          <w:sz w:val="22"/>
          <w:szCs w:val="22"/>
        </w:rPr>
        <w:t>[</w:t>
      </w:r>
      <w:hyperlink w:anchor="_ENREF_50" w:tooltip="Cui, 2017 #223" w:history="1">
        <w:r w:rsidR="009C72D5">
          <w:rPr>
            <w:rFonts w:asciiTheme="majorHAnsi" w:hAnsiTheme="majorHAnsi" w:cs="Calibri"/>
            <w:noProof/>
            <w:sz w:val="22"/>
            <w:szCs w:val="22"/>
          </w:rPr>
          <w:t>50</w:t>
        </w:r>
      </w:hyperlink>
      <w:r w:rsidR="004935A2">
        <w:rPr>
          <w:rFonts w:asciiTheme="majorHAnsi" w:hAnsiTheme="majorHAnsi" w:cs="Calibri"/>
          <w:noProof/>
          <w:sz w:val="22"/>
          <w:szCs w:val="22"/>
        </w:rPr>
        <w:t>]</w:t>
      </w:r>
      <w:r w:rsidR="00CA0E3A">
        <w:rPr>
          <w:rFonts w:asciiTheme="majorHAnsi" w:hAnsiTheme="majorHAnsi" w:cs="Calibri"/>
          <w:sz w:val="22"/>
          <w:szCs w:val="22"/>
        </w:rPr>
        <w:fldChar w:fldCharType="end"/>
      </w:r>
      <w:r w:rsidR="00CA0E3A">
        <w:rPr>
          <w:rFonts w:asciiTheme="majorHAnsi" w:hAnsiTheme="majorHAnsi" w:cs="Arial"/>
          <w:sz w:val="22"/>
          <w:szCs w:val="22"/>
        </w:rPr>
        <w:t>, two hormones</w:t>
      </w:r>
      <w:r w:rsidR="000B4D75">
        <w:rPr>
          <w:rFonts w:asciiTheme="majorHAnsi" w:hAnsiTheme="majorHAnsi" w:cs="Arial"/>
          <w:sz w:val="22"/>
          <w:szCs w:val="22"/>
        </w:rPr>
        <w:t xml:space="preserve"> regulated by </w:t>
      </w:r>
      <w:r w:rsidR="000B4D75" w:rsidRPr="00635B9B">
        <w:rPr>
          <w:rFonts w:asciiTheme="majorHAnsi" w:hAnsiTheme="majorHAnsi" w:cs="Arial"/>
          <w:i/>
          <w:sz w:val="22"/>
          <w:szCs w:val="22"/>
        </w:rPr>
        <w:t>LEPR</w:t>
      </w:r>
      <w:r w:rsidR="00521043">
        <w:rPr>
          <w:rFonts w:asciiTheme="majorHAnsi" w:hAnsiTheme="majorHAnsi" w:cs="Arial"/>
          <w:i/>
          <w:sz w:val="22"/>
          <w:szCs w:val="22"/>
        </w:rPr>
        <w:t xml:space="preserve">, </w:t>
      </w:r>
      <w:r w:rsidR="000B4D75" w:rsidRPr="00635B9B">
        <w:rPr>
          <w:rFonts w:asciiTheme="majorHAnsi" w:hAnsiTheme="majorHAnsi" w:cs="Arial"/>
          <w:i/>
          <w:sz w:val="22"/>
          <w:szCs w:val="22"/>
        </w:rPr>
        <w:t>LEPROT</w:t>
      </w:r>
      <w:r w:rsidR="000B4D75">
        <w:rPr>
          <w:rFonts w:asciiTheme="majorHAnsi" w:hAnsiTheme="majorHAnsi" w:cs="Arial"/>
          <w:sz w:val="22"/>
          <w:szCs w:val="22"/>
        </w:rPr>
        <w:t xml:space="preserve"> and </w:t>
      </w:r>
      <w:r w:rsidR="000B4D75" w:rsidRPr="00635B9B">
        <w:rPr>
          <w:rFonts w:asciiTheme="majorHAnsi" w:hAnsiTheme="majorHAnsi" w:cs="Arial"/>
          <w:i/>
          <w:sz w:val="22"/>
          <w:szCs w:val="22"/>
        </w:rPr>
        <w:t>TFAP2B</w:t>
      </w:r>
      <w:r w:rsidR="00DF3AC8">
        <w:rPr>
          <w:rFonts w:asciiTheme="majorHAnsi" w:hAnsiTheme="majorHAnsi" w:cs="Arial"/>
          <w:i/>
          <w:sz w:val="22"/>
          <w:szCs w:val="22"/>
        </w:rPr>
        <w:t xml:space="preserve"> </w:t>
      </w:r>
      <w:r w:rsidR="00DF3AC8" w:rsidRPr="00635B9B">
        <w:rPr>
          <w:rFonts w:asciiTheme="majorHAnsi" w:hAnsiTheme="majorHAnsi" w:cs="Arial"/>
          <w:sz w:val="22"/>
          <w:szCs w:val="22"/>
        </w:rPr>
        <w:t>genes</w:t>
      </w:r>
      <w:r w:rsidR="000B4D75" w:rsidRPr="00DF3AC8">
        <w:rPr>
          <w:rFonts w:asciiTheme="majorHAnsi" w:hAnsiTheme="majorHAnsi" w:cs="Arial"/>
          <w:sz w:val="22"/>
          <w:szCs w:val="22"/>
        </w:rPr>
        <w:t xml:space="preserve"> </w:t>
      </w:r>
      <w:r w:rsidR="000B4D75">
        <w:rPr>
          <w:rFonts w:asciiTheme="majorHAnsi" w:hAnsiTheme="majorHAnsi" w:cs="Arial"/>
          <w:sz w:val="22"/>
          <w:szCs w:val="22"/>
        </w:rPr>
        <w:t>respectively.</w:t>
      </w:r>
    </w:p>
    <w:p w14:paraId="47CE259C" w14:textId="77777777" w:rsidR="0016721C" w:rsidRPr="007957A7" w:rsidRDefault="0016721C" w:rsidP="00604664">
      <w:pPr>
        <w:spacing w:after="0"/>
        <w:jc w:val="both"/>
        <w:rPr>
          <w:rFonts w:asciiTheme="majorHAnsi" w:hAnsiTheme="majorHAnsi" w:cs="Calibri"/>
          <w:sz w:val="22"/>
          <w:szCs w:val="22"/>
        </w:rPr>
      </w:pPr>
    </w:p>
    <w:p w14:paraId="726A54C1" w14:textId="3BE82BC3" w:rsidR="004A1221" w:rsidRDefault="00115E8E" w:rsidP="004A1221">
      <w:pPr>
        <w:spacing w:after="0"/>
        <w:jc w:val="both"/>
        <w:rPr>
          <w:rFonts w:asciiTheme="majorHAnsi" w:hAnsiTheme="majorHAnsi"/>
          <w:sz w:val="22"/>
          <w:szCs w:val="22"/>
        </w:rPr>
      </w:pPr>
      <w:r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variant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at</w:t>
      </w:r>
      <w:r w:rsidR="00591A02" w:rsidRPr="007957A7">
        <w:rPr>
          <w:rFonts w:asciiTheme="majorHAnsi" w:hAnsiTheme="majorHAnsi" w:cs="Calibri"/>
          <w:sz w:val="22"/>
          <w:szCs w:val="22"/>
        </w:rPr>
        <w:t xml:space="preserve"> </w:t>
      </w:r>
      <w:r w:rsidR="004B5693" w:rsidRPr="007957A7">
        <w:rPr>
          <w:rFonts w:asciiTheme="majorHAnsi" w:hAnsiTheme="majorHAnsi" w:cs="Calibri"/>
          <w:i/>
          <w:sz w:val="22"/>
          <w:szCs w:val="22"/>
        </w:rPr>
        <w:t>LEPR/LEPROT</w:t>
      </w:r>
      <w:r w:rsidR="00591A02" w:rsidRPr="007957A7">
        <w:rPr>
          <w:rFonts w:asciiTheme="majorHAnsi" w:hAnsiTheme="majorHAnsi" w:cs="Calibri"/>
          <w:sz w:val="22"/>
          <w:szCs w:val="22"/>
        </w:rPr>
        <w:t xml:space="preserve"> </w:t>
      </w:r>
      <w:r w:rsidR="00A377E6" w:rsidRPr="007957A7">
        <w:rPr>
          <w:rFonts w:asciiTheme="majorHAnsi" w:hAnsiTheme="majorHAnsi"/>
          <w:sz w:val="22"/>
          <w:szCs w:val="22"/>
        </w:rPr>
        <w:t>colocalized</w:t>
      </w:r>
      <w:r w:rsidR="00591A02" w:rsidRPr="007957A7">
        <w:rPr>
          <w:rFonts w:asciiTheme="majorHAnsi" w:hAnsiTheme="majorHAnsi"/>
          <w:sz w:val="22"/>
          <w:szCs w:val="22"/>
        </w:rPr>
        <w:t xml:space="preserve"> </w:t>
      </w:r>
      <w:r w:rsidR="00A377E6" w:rsidRPr="007957A7">
        <w:rPr>
          <w:rFonts w:asciiTheme="majorHAnsi" w:hAnsiTheme="majorHAnsi"/>
          <w:sz w:val="22"/>
          <w:szCs w:val="22"/>
        </w:rPr>
        <w:t>with</w:t>
      </w:r>
      <w:r w:rsidR="00591A02" w:rsidRPr="007957A7">
        <w:rPr>
          <w:rFonts w:asciiTheme="majorHAnsi" w:hAnsiTheme="majorHAnsi"/>
          <w:sz w:val="22"/>
          <w:szCs w:val="22"/>
        </w:rPr>
        <w:t xml:space="preserve"> </w:t>
      </w:r>
      <w:r w:rsidR="00E4029C" w:rsidRPr="007957A7">
        <w:rPr>
          <w:rFonts w:asciiTheme="majorHAnsi" w:hAnsiTheme="majorHAnsi"/>
          <w:sz w:val="22"/>
          <w:szCs w:val="22"/>
        </w:rPr>
        <w:t>causal</w:t>
      </w:r>
      <w:r w:rsidR="00591A02" w:rsidRPr="007957A7">
        <w:rPr>
          <w:rFonts w:asciiTheme="majorHAnsi" w:hAnsiTheme="majorHAnsi"/>
          <w:sz w:val="22"/>
          <w:szCs w:val="22"/>
        </w:rPr>
        <w:t xml:space="preserve"> </w:t>
      </w:r>
      <w:r w:rsidR="00E4029C" w:rsidRPr="007957A7">
        <w:rPr>
          <w:rFonts w:asciiTheme="majorHAnsi" w:hAnsiTheme="majorHAnsi"/>
          <w:sz w:val="22"/>
          <w:szCs w:val="22"/>
        </w:rPr>
        <w:t>variant</w:t>
      </w:r>
      <w:r w:rsidR="00D50D08" w:rsidRPr="007957A7">
        <w:rPr>
          <w:rFonts w:asciiTheme="majorHAnsi" w:hAnsiTheme="majorHAnsi"/>
          <w:sz w:val="22"/>
          <w:szCs w:val="22"/>
        </w:rPr>
        <w:t>s</w:t>
      </w:r>
      <w:r w:rsidR="00591A02" w:rsidRPr="007957A7">
        <w:rPr>
          <w:rFonts w:asciiTheme="majorHAnsi" w:hAnsiTheme="majorHAnsi"/>
          <w:sz w:val="22"/>
          <w:szCs w:val="22"/>
        </w:rPr>
        <w:t xml:space="preserve"> </w:t>
      </w:r>
      <w:r w:rsidR="00E4029C" w:rsidRPr="007957A7">
        <w:rPr>
          <w:rFonts w:asciiTheme="majorHAnsi" w:hAnsiTheme="majorHAnsi"/>
          <w:sz w:val="22"/>
          <w:szCs w:val="22"/>
        </w:rPr>
        <w:t>regulating</w:t>
      </w:r>
      <w:r w:rsidR="00591A02" w:rsidRPr="007957A7">
        <w:rPr>
          <w:rFonts w:asciiTheme="majorHAnsi" w:hAnsiTheme="majorHAnsi"/>
          <w:sz w:val="22"/>
          <w:szCs w:val="22"/>
        </w:rPr>
        <w:t xml:space="preserve"> </w:t>
      </w:r>
      <w:r w:rsidR="00E4029C" w:rsidRPr="007957A7">
        <w:rPr>
          <w:rFonts w:asciiTheme="majorHAnsi" w:hAnsiTheme="majorHAnsi"/>
          <w:sz w:val="22"/>
          <w:szCs w:val="22"/>
        </w:rPr>
        <w:t>the</w:t>
      </w:r>
      <w:r w:rsidR="00591A02" w:rsidRPr="007957A7">
        <w:rPr>
          <w:rFonts w:asciiTheme="majorHAnsi" w:hAnsiTheme="majorHAnsi"/>
          <w:sz w:val="22"/>
          <w:szCs w:val="22"/>
        </w:rPr>
        <w:t xml:space="preserve"> </w:t>
      </w:r>
      <w:r w:rsidR="00E4029C" w:rsidRPr="007957A7">
        <w:rPr>
          <w:rFonts w:asciiTheme="majorHAnsi" w:hAnsiTheme="majorHAnsi"/>
          <w:sz w:val="22"/>
          <w:szCs w:val="22"/>
        </w:rPr>
        <w:t>expression</w:t>
      </w:r>
      <w:r w:rsidR="00591A02" w:rsidRPr="007957A7">
        <w:rPr>
          <w:rFonts w:asciiTheme="majorHAnsi" w:hAnsiTheme="majorHAnsi"/>
          <w:sz w:val="22"/>
          <w:szCs w:val="22"/>
        </w:rPr>
        <w:t xml:space="preserve"> </w:t>
      </w:r>
      <w:r w:rsidR="00E4029C" w:rsidRPr="007957A7">
        <w:rPr>
          <w:rFonts w:asciiTheme="majorHAnsi" w:hAnsiTheme="majorHAnsi"/>
          <w:sz w:val="22"/>
          <w:szCs w:val="22"/>
        </w:rPr>
        <w:t>of</w:t>
      </w:r>
      <w:r w:rsidR="00591A02" w:rsidRPr="007957A7">
        <w:rPr>
          <w:rFonts w:asciiTheme="majorHAnsi" w:hAnsiTheme="majorHAnsi"/>
          <w:sz w:val="22"/>
          <w:szCs w:val="22"/>
        </w:rPr>
        <w:t xml:space="preserve"> </w:t>
      </w:r>
      <w:r w:rsidR="004E3F2D" w:rsidRPr="00635B9B">
        <w:rPr>
          <w:rFonts w:asciiTheme="majorHAnsi" w:hAnsiTheme="majorHAnsi"/>
          <w:i/>
          <w:sz w:val="22"/>
          <w:szCs w:val="22"/>
        </w:rPr>
        <w:t>LEPR</w:t>
      </w:r>
      <w:r w:rsidR="004E3F2D">
        <w:rPr>
          <w:rFonts w:asciiTheme="majorHAnsi" w:hAnsiTheme="majorHAnsi"/>
          <w:sz w:val="22"/>
          <w:szCs w:val="22"/>
        </w:rPr>
        <w:t xml:space="preserve"> and </w:t>
      </w:r>
      <w:r w:rsidR="004E3F2D" w:rsidRPr="00635B9B">
        <w:rPr>
          <w:rFonts w:asciiTheme="majorHAnsi" w:hAnsiTheme="majorHAnsi"/>
          <w:i/>
          <w:sz w:val="22"/>
          <w:szCs w:val="22"/>
        </w:rPr>
        <w:t>LEPROT</w:t>
      </w:r>
      <w:r w:rsidR="004E3F2D">
        <w:rPr>
          <w:rFonts w:asciiTheme="majorHAnsi" w:hAnsiTheme="majorHAnsi"/>
          <w:sz w:val="22"/>
          <w:szCs w:val="22"/>
        </w:rPr>
        <w:t xml:space="preserve"> in different tissues</w:t>
      </w:r>
      <w:r w:rsidR="00E4029C" w:rsidRPr="007957A7">
        <w:rPr>
          <w:rFonts w:asciiTheme="majorHAnsi" w:hAnsiTheme="majorHAnsi"/>
          <w:sz w:val="22"/>
          <w:szCs w:val="22"/>
        </w:rPr>
        <w:t>.</w:t>
      </w:r>
      <w:r w:rsidR="004E3F2D">
        <w:rPr>
          <w:rFonts w:asciiTheme="majorHAnsi" w:hAnsiTheme="majorHAnsi"/>
          <w:sz w:val="22"/>
          <w:szCs w:val="22"/>
        </w:rPr>
        <w:t xml:space="preserve"> </w:t>
      </w:r>
      <w:r w:rsidR="00A57458" w:rsidRPr="007957A7">
        <w:rPr>
          <w:rFonts w:asciiTheme="majorHAnsi" w:hAnsiTheme="majorHAnsi" w:cs="Calibri"/>
          <w:i/>
          <w:sz w:val="22"/>
          <w:szCs w:val="22"/>
        </w:rPr>
        <w:t>LEPROT</w:t>
      </w:r>
      <w:r w:rsidR="00A57458" w:rsidRPr="007957A7">
        <w:rPr>
          <w:rFonts w:asciiTheme="majorHAnsi" w:hAnsiTheme="majorHAnsi" w:cs="Calibri"/>
          <w:sz w:val="22"/>
          <w:szCs w:val="22"/>
        </w:rPr>
        <w:t xml:space="preserve"> and the </w:t>
      </w:r>
      <w:r w:rsidR="00A57458" w:rsidRPr="007957A7">
        <w:rPr>
          <w:rFonts w:asciiTheme="majorHAnsi" w:hAnsiTheme="majorHAnsi" w:cs="Calibri"/>
          <w:i/>
          <w:sz w:val="22"/>
          <w:szCs w:val="22"/>
        </w:rPr>
        <w:t>LEPR</w:t>
      </w:r>
      <w:r w:rsidR="00A57458" w:rsidRPr="007957A7">
        <w:rPr>
          <w:rFonts w:asciiTheme="majorHAnsi" w:hAnsiTheme="majorHAnsi" w:cs="Calibri"/>
          <w:sz w:val="22"/>
          <w:szCs w:val="22"/>
        </w:rPr>
        <w:t xml:space="preserve"> genes share the same promoter</w:t>
      </w:r>
      <w:r w:rsidR="00A57458">
        <w:rPr>
          <w:rFonts w:asciiTheme="majorHAnsi" w:hAnsiTheme="majorHAnsi" w:cs="Calibri"/>
          <w:sz w:val="22"/>
          <w:szCs w:val="22"/>
        </w:rPr>
        <w:t>,</w:t>
      </w:r>
      <w:r w:rsidR="00A57458" w:rsidRPr="007957A7">
        <w:rPr>
          <w:rFonts w:asciiTheme="majorHAnsi" w:hAnsiTheme="majorHAnsi" w:cs="Calibri"/>
          <w:sz w:val="22"/>
          <w:szCs w:val="22"/>
        </w:rPr>
        <w:t xml:space="preserve"> but encode distinct transcripts</w:t>
      </w:r>
      <w:r w:rsidR="00A57458" w:rsidRPr="00517ED6">
        <w:rPr>
          <w:rFonts w:asciiTheme="majorHAnsi" w:hAnsiTheme="majorHAnsi" w:cs="Calibri"/>
          <w:sz w:val="22"/>
          <w:szCs w:val="22"/>
        </w:rPr>
        <w:fldChar w:fldCharType="begin">
          <w:fldData xml:space="preserve">PEVuZE5vdGU+PENpdGU+PEF1dGhvcj5CYWlsbGV1bDwvQXV0aG9yPjxZZWFyPjE5OTc8L1llYXI+
PFJlY051bT41NjwvUmVjTnVtPjxEaXNwbGF5VGV4dD5bMTNdPC9EaXNwbGF5VGV4dD48cmVjb3Jk
PjxyZWMtbnVtYmVyPjU2PC9yZWMtbnVtYmVyPjxmb3JlaWduLWtleXM+PGtleSBhcHA9IkVOIiBk
Yi1pZD0idHZ6c3h0c3Ixc3Qwdzhldjl4MXBwMnp2ZnoyMnhyOWFzNXZ2IiB0aW1lc3RhbXA9IjE1
MzIzMzk3NjMiPjU2PC9rZXk+PC9mb3JlaWduLWtleXM+PHJlZi10eXBlIG5hbWU9IkpvdXJuYWwg
QXJ0aWNsZSI+MTc8L3JlZi10eXBlPjxjb250cmlidXRvcnM+PGF1dGhvcnM+PGF1dGhvcj5CYWls
bGV1bCwgQi48L2F1dGhvcj48YXV0aG9yPkFrZXJibG9tLCBJLjwvYXV0aG9yPjxhdXRob3I+U3Ry
b3NiZXJnLCBBLiBELjwvYXV0aG9yPjwvYXV0aG9ycz48L2NvbnRyaWJ1dG9ycz48YXV0aC1hZGRy
ZXNzPkluc3RpdHV0IENvY2hpbiBkZSBHZW5ldGlxdWUgTW9sZWN1bGFpcmUsIExhYm9yYXRvaXJl
IGQmYXBvcztJbW11bm9QaGFybWFjb2xvZ2llIE1vbGVjdWxhaXJlLCBDTlJTIFVQUiAwNDE1LCAy
MiBydWUgTWVjaGFpbiwgNzUwMTQgUGFyaXMsIEZyYW5jZS4gYmFpbGxldWxAaWNnbS5jb2NoaW4u
aW5zZXJtLmZyPC9hdXRoLWFkZHJlc3M+PHRpdGxlcz48dGl0bGU+VGhlIGxlcHRpbiByZWNlcHRv
ciBwcm9tb3RlciBjb250cm9scyBleHByZXNzaW9uIG9mIGEgc2Vjb25kIGRpc3RpbmN0IHByb3Rl
aW48L3RpdGxlPjxzZWNvbmRhcnktdGl0bGU+TnVjbGVpYyBBY2lkcyBSZXM8L3NlY29uZGFyeS10
aXRsZT48YWx0LXRpdGxlPk51Y2xlaWMgYWNpZHMgcmVzZWFyY2g8L2FsdC10aXRsZT48L3RpdGxl
cz48cGVyaW9kaWNhbD48ZnVsbC10aXRsZT5OdWNsZWljIEFjaWRzIFJlczwvZnVsbC10aXRsZT48
YWJici0xPk51Y2xlaWMgYWNpZHMgcmVzZWFyY2g8L2FiYnItMT48L3BlcmlvZGljYWw+PGFsdC1w
ZXJpb2RpY2FsPjxmdWxsLXRpdGxlPk51Y2xlaWMgQWNpZHMgUmVzPC9mdWxsLXRpdGxlPjxhYmJy
LTE+TnVjbGVpYyBhY2lkcyByZXNlYXJjaDwvYWJici0xPjwvYWx0LXBlcmlvZGljYWw+PHBhZ2Vz
PjI3NTItODwvcGFnZXM+PHZvbHVtZT4yNTwvdm9sdW1lPjxudW1iZXI+MTQ8L251bWJlcj48a2V5
d29yZHM+PGtleXdvcmQ+QWx0ZXJuYXRpdmUgU3BsaWNpbmc8L2tleXdvcmQ+PGtleXdvcmQ+QW1p
bm8gQWNpZCBTZXF1ZW5jZTwva2V5d29yZD48a2V5d29yZD5BbmltYWxzPC9rZXl3b3JkPjxrZXl3
b3JkPkJhc2UgU2VxdWVuY2U8L2tleXdvcmQ+PGtleXdvcmQ+Q2FycmllciBQcm90ZWlucy8qZ2Vu
ZXRpY3M8L2tleXdvcmQ+PGtleXdvcmQ+RE5BLCBDb21wbGVtZW50YXJ5PC9rZXl3b3JkPjxrZXl3
b3JkPkdlbmUgRXhwcmVzc2lvbiBSZWd1bGF0aW9uPC9rZXl3b3JkPjxrZXl3b3JkPkhlTGEgQ2Vs
bHM8L2tleXdvcmQ+PGtleXdvcmQ+SHVtYW5zPC9rZXl3b3JkPjxrZXl3b3JkPk1pY2U8L2tleXdv
cmQ+PGtleXdvcmQ+TW9sZWN1bGFyIFNlcXVlbmNlIERhdGE8L2tleXdvcmQ+PGtleXdvcmQ+T3Bl
biBSZWFkaW5nIEZyYW1lczwva2V5d29yZD48a2V5d29yZD4qUHJvbW90ZXIgUmVnaW9ucywgR2Vu
ZXRpYzwva2V5d29yZD48a2V5d29yZD5STkEsIE1lc3Nlbmdlcjwva2V5d29yZD48a2V5d29yZD4q
UmVjZXB0b3JzLCBDZWxsIFN1cmZhY2U8L2tleXdvcmQ+PGtleXdvcmQ+UmVjZXB0b3JzLCBMZXB0
aW48L2tleXdvcmQ+PGtleXdvcmQ+U2VxdWVuY2UgSG9tb2xvZ3ksIEFtaW5vIEFjaWQ8L2tleXdv
cmQ+PC9rZXl3b3Jkcz48ZGF0ZXM+PHllYXI+MTk5NzwveWVhcj48cHViLWRhdGVzPjxkYXRlPkp1
bCAxNTwvZGF0ZT48L3B1Yi1kYXRlcz48L2RhdGVzPjxpc2JuPjAzMDUtMTA0OCAoUHJpbnQpJiN4
RDswMzA1LTEwNDggKExpbmtpbmcpPC9pc2JuPjxhY2Nlc3Npb24tbnVtPjkyMDcwMjE8L2FjY2Vz
c2lvbi1udW0+PHVybHM+PHJlbGF0ZWQtdXJscz48dXJsPmh0dHA6Ly93d3cubmNiaS5ubG0ubmlo
Lmdvdi9wdWJtZWQvOTIwNzAyMTwvdXJsPjwvcmVsYXRlZC11cmxzPjwvdXJscz48Y3VzdG9tMj4x
NDY3OTk8L2N1c3RvbTI+PC9yZWNvcmQ+PC9DaXRlPjwvRW5kTm90ZT4A
</w:fldData>
        </w:fldChar>
      </w:r>
      <w:r w:rsidR="00A57458">
        <w:rPr>
          <w:rFonts w:asciiTheme="majorHAnsi" w:hAnsiTheme="majorHAnsi" w:cs="Calibri"/>
          <w:sz w:val="22"/>
          <w:szCs w:val="22"/>
        </w:rPr>
        <w:instrText xml:space="preserve"> ADDIN EN.CITE </w:instrText>
      </w:r>
      <w:r w:rsidR="00A57458">
        <w:rPr>
          <w:rFonts w:asciiTheme="majorHAnsi" w:hAnsiTheme="majorHAnsi" w:cs="Calibri"/>
          <w:sz w:val="22"/>
          <w:szCs w:val="22"/>
        </w:rPr>
        <w:fldChar w:fldCharType="begin">
          <w:fldData xml:space="preserve">PEVuZE5vdGU+PENpdGU+PEF1dGhvcj5CYWlsbGV1bDwvQXV0aG9yPjxZZWFyPjE5OTc8L1llYXI+
PFJlY051bT41NjwvUmVjTnVtPjxEaXNwbGF5VGV4dD5bMTNdPC9EaXNwbGF5VGV4dD48cmVjb3Jk
PjxyZWMtbnVtYmVyPjU2PC9yZWMtbnVtYmVyPjxmb3JlaWduLWtleXM+PGtleSBhcHA9IkVOIiBk
Yi1pZD0idHZ6c3h0c3Ixc3Qwdzhldjl4MXBwMnp2ZnoyMnhyOWFzNXZ2IiB0aW1lc3RhbXA9IjE1
MzIzMzk3NjMiPjU2PC9rZXk+PC9mb3JlaWduLWtleXM+PHJlZi10eXBlIG5hbWU9IkpvdXJuYWwg
QXJ0aWNsZSI+MTc8L3JlZi10eXBlPjxjb250cmlidXRvcnM+PGF1dGhvcnM+PGF1dGhvcj5CYWls
bGV1bCwgQi48L2F1dGhvcj48YXV0aG9yPkFrZXJibG9tLCBJLjwvYXV0aG9yPjxhdXRob3I+U3Ry
b3NiZXJnLCBBLiBELjwvYXV0aG9yPjwvYXV0aG9ycz48L2NvbnRyaWJ1dG9ycz48YXV0aC1hZGRy
ZXNzPkluc3RpdHV0IENvY2hpbiBkZSBHZW5ldGlxdWUgTW9sZWN1bGFpcmUsIExhYm9yYXRvaXJl
IGQmYXBvcztJbW11bm9QaGFybWFjb2xvZ2llIE1vbGVjdWxhaXJlLCBDTlJTIFVQUiAwNDE1LCAy
MiBydWUgTWVjaGFpbiwgNzUwMTQgUGFyaXMsIEZyYW5jZS4gYmFpbGxldWxAaWNnbS5jb2NoaW4u
aW5zZXJtLmZyPC9hdXRoLWFkZHJlc3M+PHRpdGxlcz48dGl0bGU+VGhlIGxlcHRpbiByZWNlcHRv
ciBwcm9tb3RlciBjb250cm9scyBleHByZXNzaW9uIG9mIGEgc2Vjb25kIGRpc3RpbmN0IHByb3Rl
aW48L3RpdGxlPjxzZWNvbmRhcnktdGl0bGU+TnVjbGVpYyBBY2lkcyBSZXM8L3NlY29uZGFyeS10
aXRsZT48YWx0LXRpdGxlPk51Y2xlaWMgYWNpZHMgcmVzZWFyY2g8L2FsdC10aXRsZT48L3RpdGxl
cz48cGVyaW9kaWNhbD48ZnVsbC10aXRsZT5OdWNsZWljIEFjaWRzIFJlczwvZnVsbC10aXRsZT48
YWJici0xPk51Y2xlaWMgYWNpZHMgcmVzZWFyY2g8L2FiYnItMT48L3BlcmlvZGljYWw+PGFsdC1w
ZXJpb2RpY2FsPjxmdWxsLXRpdGxlPk51Y2xlaWMgQWNpZHMgUmVzPC9mdWxsLXRpdGxlPjxhYmJy
LTE+TnVjbGVpYyBhY2lkcyByZXNlYXJjaDwvYWJici0xPjwvYWx0LXBlcmlvZGljYWw+PHBhZ2Vz
PjI3NTItODwvcGFnZXM+PHZvbHVtZT4yNTwvdm9sdW1lPjxudW1iZXI+MTQ8L251bWJlcj48a2V5
d29yZHM+PGtleXdvcmQ+QWx0ZXJuYXRpdmUgU3BsaWNpbmc8L2tleXdvcmQ+PGtleXdvcmQ+QW1p
bm8gQWNpZCBTZXF1ZW5jZTwva2V5d29yZD48a2V5d29yZD5BbmltYWxzPC9rZXl3b3JkPjxrZXl3
b3JkPkJhc2UgU2VxdWVuY2U8L2tleXdvcmQ+PGtleXdvcmQ+Q2FycmllciBQcm90ZWlucy8qZ2Vu
ZXRpY3M8L2tleXdvcmQ+PGtleXdvcmQ+RE5BLCBDb21wbGVtZW50YXJ5PC9rZXl3b3JkPjxrZXl3
b3JkPkdlbmUgRXhwcmVzc2lvbiBSZWd1bGF0aW9uPC9rZXl3b3JkPjxrZXl3b3JkPkhlTGEgQ2Vs
bHM8L2tleXdvcmQ+PGtleXdvcmQ+SHVtYW5zPC9rZXl3b3JkPjxrZXl3b3JkPk1pY2U8L2tleXdv
cmQ+PGtleXdvcmQ+TW9sZWN1bGFyIFNlcXVlbmNlIERhdGE8L2tleXdvcmQ+PGtleXdvcmQ+T3Bl
biBSZWFkaW5nIEZyYW1lczwva2V5d29yZD48a2V5d29yZD4qUHJvbW90ZXIgUmVnaW9ucywgR2Vu
ZXRpYzwva2V5d29yZD48a2V5d29yZD5STkEsIE1lc3Nlbmdlcjwva2V5d29yZD48a2V5d29yZD4q
UmVjZXB0b3JzLCBDZWxsIFN1cmZhY2U8L2tleXdvcmQ+PGtleXdvcmQ+UmVjZXB0b3JzLCBMZXB0
aW48L2tleXdvcmQ+PGtleXdvcmQ+U2VxdWVuY2UgSG9tb2xvZ3ksIEFtaW5vIEFjaWQ8L2tleXdv
cmQ+PC9rZXl3b3Jkcz48ZGF0ZXM+PHllYXI+MTk5NzwveWVhcj48cHViLWRhdGVzPjxkYXRlPkp1
bCAxNTwvZGF0ZT48L3B1Yi1kYXRlcz48L2RhdGVzPjxpc2JuPjAzMDUtMTA0OCAoUHJpbnQpJiN4
RDswMzA1LTEwNDggKExpbmtpbmcpPC9pc2JuPjxhY2Nlc3Npb24tbnVtPjkyMDcwMjE8L2FjY2Vz
c2lvbi1udW0+PHVybHM+PHJlbGF0ZWQtdXJscz48dXJsPmh0dHA6Ly93d3cubmNiaS5ubG0ubmlo
Lmdvdi9wdWJtZWQvOTIwNzAyMTwvdXJsPjwvcmVsYXRlZC11cmxzPjwvdXJscz48Y3VzdG9tMj4x
NDY3OTk8L2N1c3RvbTI+PC9yZWNvcmQ+PC9DaXRlPjwvRW5kTm90ZT4A
</w:fldData>
        </w:fldChar>
      </w:r>
      <w:r w:rsidR="00A57458">
        <w:rPr>
          <w:rFonts w:asciiTheme="majorHAnsi" w:hAnsiTheme="majorHAnsi" w:cs="Calibri"/>
          <w:sz w:val="22"/>
          <w:szCs w:val="22"/>
        </w:rPr>
        <w:instrText xml:space="preserve"> ADDIN EN.CITE.DATA </w:instrText>
      </w:r>
      <w:r w:rsidR="00A57458">
        <w:rPr>
          <w:rFonts w:asciiTheme="majorHAnsi" w:hAnsiTheme="majorHAnsi" w:cs="Calibri"/>
          <w:sz w:val="22"/>
          <w:szCs w:val="22"/>
        </w:rPr>
      </w:r>
      <w:r w:rsidR="00A57458">
        <w:rPr>
          <w:rFonts w:asciiTheme="majorHAnsi" w:hAnsiTheme="majorHAnsi" w:cs="Calibri"/>
          <w:sz w:val="22"/>
          <w:szCs w:val="22"/>
        </w:rPr>
        <w:fldChar w:fldCharType="end"/>
      </w:r>
      <w:r w:rsidR="00A57458" w:rsidRPr="00517ED6">
        <w:rPr>
          <w:rFonts w:asciiTheme="majorHAnsi" w:hAnsiTheme="majorHAnsi" w:cs="Calibri"/>
          <w:sz w:val="22"/>
          <w:szCs w:val="22"/>
        </w:rPr>
      </w:r>
      <w:r w:rsidR="00A57458" w:rsidRPr="00517ED6">
        <w:rPr>
          <w:rFonts w:asciiTheme="majorHAnsi" w:hAnsiTheme="majorHAnsi" w:cs="Calibri"/>
          <w:sz w:val="22"/>
          <w:szCs w:val="22"/>
        </w:rPr>
        <w:fldChar w:fldCharType="separate"/>
      </w:r>
      <w:r w:rsidR="00A57458">
        <w:rPr>
          <w:rFonts w:asciiTheme="majorHAnsi" w:hAnsiTheme="majorHAnsi" w:cs="Calibri"/>
          <w:noProof/>
          <w:sz w:val="22"/>
          <w:szCs w:val="22"/>
        </w:rPr>
        <w:t>[</w:t>
      </w:r>
      <w:hyperlink w:anchor="_ENREF_13" w:tooltip="Bailleul, 1997 #56" w:history="1">
        <w:r w:rsidR="009C72D5">
          <w:rPr>
            <w:rFonts w:asciiTheme="majorHAnsi" w:hAnsiTheme="majorHAnsi" w:cs="Calibri"/>
            <w:noProof/>
            <w:sz w:val="22"/>
            <w:szCs w:val="22"/>
          </w:rPr>
          <w:t>13</w:t>
        </w:r>
      </w:hyperlink>
      <w:r w:rsidR="00A57458">
        <w:rPr>
          <w:rFonts w:asciiTheme="majorHAnsi" w:hAnsiTheme="majorHAnsi" w:cs="Calibri"/>
          <w:noProof/>
          <w:sz w:val="22"/>
          <w:szCs w:val="22"/>
        </w:rPr>
        <w:t>]</w:t>
      </w:r>
      <w:r w:rsidR="00A57458" w:rsidRPr="00517ED6">
        <w:rPr>
          <w:rFonts w:asciiTheme="majorHAnsi" w:hAnsiTheme="majorHAnsi" w:cs="Calibri"/>
          <w:sz w:val="22"/>
          <w:szCs w:val="22"/>
        </w:rPr>
        <w:fldChar w:fldCharType="end"/>
      </w:r>
      <w:r w:rsidR="00A57458">
        <w:rPr>
          <w:rFonts w:asciiTheme="majorHAnsi" w:hAnsiTheme="majorHAnsi" w:cs="Calibri"/>
          <w:sz w:val="22"/>
          <w:szCs w:val="22"/>
        </w:rPr>
        <w:t xml:space="preserve">. </w:t>
      </w:r>
      <w:r w:rsidR="0012551F" w:rsidRPr="003F07D8">
        <w:rPr>
          <w:rFonts w:asciiTheme="majorHAnsi" w:hAnsiTheme="majorHAnsi"/>
          <w:i/>
          <w:sz w:val="22"/>
          <w:szCs w:val="22"/>
        </w:rPr>
        <w:t>LEPROT</w:t>
      </w:r>
      <w:r w:rsidR="0012551F" w:rsidRPr="003F07D8">
        <w:rPr>
          <w:rFonts w:asciiTheme="majorHAnsi" w:hAnsiTheme="majorHAnsi"/>
          <w:sz w:val="22"/>
          <w:szCs w:val="22"/>
        </w:rPr>
        <w:t xml:space="preserve"> is co-transcribed with the </w:t>
      </w:r>
      <w:r w:rsidR="0012551F" w:rsidRPr="003F07D8">
        <w:rPr>
          <w:rFonts w:asciiTheme="majorHAnsi" w:hAnsiTheme="majorHAnsi"/>
          <w:i/>
          <w:sz w:val="22"/>
          <w:szCs w:val="22"/>
        </w:rPr>
        <w:t>LEPR</w:t>
      </w:r>
      <w:r w:rsidR="0012551F">
        <w:rPr>
          <w:rFonts w:asciiTheme="majorHAnsi" w:hAnsiTheme="majorHAnsi"/>
          <w:sz w:val="22"/>
          <w:szCs w:val="22"/>
        </w:rPr>
        <w:t xml:space="preserve"> and both are expressed in multiple tissues with different functionality</w:t>
      </w:r>
      <w:r w:rsidR="0012551F" w:rsidRPr="003F07D8">
        <w:rPr>
          <w:rFonts w:asciiTheme="majorHAnsi" w:hAnsiTheme="majorHAnsi"/>
          <w:sz w:val="22"/>
          <w:szCs w:val="22"/>
        </w:rPr>
        <w:t>.</w:t>
      </w:r>
      <w:r w:rsidR="0012551F">
        <w:rPr>
          <w:rFonts w:asciiTheme="majorHAnsi" w:hAnsiTheme="majorHAnsi"/>
          <w:sz w:val="22"/>
          <w:szCs w:val="22"/>
        </w:rPr>
        <w:t xml:space="preserve"> LEPR</w:t>
      </w:r>
      <w:r w:rsidR="0012551F" w:rsidRPr="005E28C0">
        <w:rPr>
          <w:rFonts w:asciiTheme="majorHAnsi" w:hAnsiTheme="majorHAnsi"/>
          <w:sz w:val="22"/>
          <w:szCs w:val="22"/>
        </w:rPr>
        <w:t xml:space="preserve"> is widely distributed in peripheral tissues, shows signaling capability, and is thought to transport leptin across the blood-brain barrier (25). Some</w:t>
      </w:r>
      <w:r w:rsidR="0012551F">
        <w:rPr>
          <w:rFonts w:asciiTheme="majorHAnsi" w:hAnsiTheme="majorHAnsi"/>
          <w:sz w:val="22"/>
          <w:szCs w:val="22"/>
        </w:rPr>
        <w:t xml:space="preserve"> LEPR</w:t>
      </w:r>
      <w:r w:rsidR="0012551F" w:rsidRPr="005E28C0">
        <w:rPr>
          <w:rFonts w:asciiTheme="majorHAnsi" w:hAnsiTheme="majorHAnsi"/>
          <w:sz w:val="22"/>
          <w:szCs w:val="22"/>
        </w:rPr>
        <w:t xml:space="preserve"> isoforms may function in leptin clearance or buffering (soluble </w:t>
      </w:r>
      <w:r w:rsidR="0012551F">
        <w:rPr>
          <w:rFonts w:asciiTheme="majorHAnsi" w:hAnsiTheme="majorHAnsi"/>
          <w:sz w:val="22"/>
          <w:szCs w:val="22"/>
        </w:rPr>
        <w:t>LEPR</w:t>
      </w:r>
      <w:r w:rsidR="0012551F" w:rsidRPr="005E28C0">
        <w:rPr>
          <w:rFonts w:asciiTheme="majorHAnsi" w:hAnsiTheme="majorHAnsi"/>
          <w:sz w:val="22"/>
          <w:szCs w:val="22"/>
        </w:rPr>
        <w:t>)</w:t>
      </w:r>
      <w:r w:rsidR="0012551F">
        <w:rPr>
          <w:rFonts w:asciiTheme="majorHAnsi" w:hAnsiTheme="majorHAnsi"/>
          <w:sz w:val="22"/>
          <w:szCs w:val="22"/>
        </w:rPr>
        <w:t xml:space="preserve">. </w:t>
      </w:r>
      <w:r w:rsidR="00602F2F">
        <w:rPr>
          <w:rFonts w:asciiTheme="majorHAnsi" w:hAnsiTheme="majorHAnsi" w:cs="Calibri"/>
          <w:sz w:val="22"/>
          <w:szCs w:val="22"/>
        </w:rPr>
        <w:t xml:space="preserve">In </w:t>
      </w:r>
      <w:r w:rsidR="00B310A8" w:rsidRPr="007957A7">
        <w:rPr>
          <w:rFonts w:asciiTheme="majorHAnsi" w:hAnsiTheme="majorHAnsi" w:cs="Calibri"/>
          <w:sz w:val="22"/>
          <w:szCs w:val="22"/>
        </w:rPr>
        <w:t>our eQTL data</w:t>
      </w:r>
      <w:r w:rsidR="00602F2F">
        <w:rPr>
          <w:rFonts w:asciiTheme="majorHAnsi" w:hAnsiTheme="majorHAnsi" w:cs="Calibri"/>
          <w:sz w:val="22"/>
          <w:szCs w:val="22"/>
        </w:rPr>
        <w:t>,</w:t>
      </w:r>
      <w:r w:rsidR="00B310A8" w:rsidRPr="007957A7">
        <w:rPr>
          <w:rFonts w:asciiTheme="majorHAnsi" w:hAnsiTheme="majorHAnsi" w:cs="Calibri"/>
          <w:sz w:val="22"/>
          <w:szCs w:val="22"/>
        </w:rPr>
        <w:t xml:space="preserve"> the G allele which raises BMI at AP up-regulates the NM017526 transcript of </w:t>
      </w:r>
      <w:r w:rsidR="00B310A8" w:rsidRPr="007957A7">
        <w:rPr>
          <w:rFonts w:asciiTheme="majorHAnsi" w:hAnsiTheme="majorHAnsi" w:cs="Calibri"/>
          <w:i/>
          <w:sz w:val="22"/>
          <w:szCs w:val="22"/>
        </w:rPr>
        <w:t>LEPROT</w:t>
      </w:r>
      <w:r w:rsidR="00E763B9">
        <w:rPr>
          <w:rFonts w:asciiTheme="majorHAnsi" w:hAnsiTheme="majorHAnsi" w:cs="Calibri"/>
          <w:i/>
          <w:sz w:val="22"/>
          <w:szCs w:val="22"/>
        </w:rPr>
        <w:t>,</w:t>
      </w:r>
      <w:r w:rsidR="00B310A8" w:rsidRPr="007957A7">
        <w:rPr>
          <w:rFonts w:asciiTheme="majorHAnsi" w:hAnsiTheme="majorHAnsi" w:cs="Calibri"/>
          <w:sz w:val="22"/>
          <w:szCs w:val="22"/>
        </w:rPr>
        <w:t xml:space="preserve"> but </w:t>
      </w:r>
      <w:r w:rsidR="00E763B9" w:rsidRPr="007957A7">
        <w:rPr>
          <w:rFonts w:asciiTheme="majorHAnsi" w:hAnsiTheme="majorHAnsi" w:cs="Calibri"/>
          <w:sz w:val="22"/>
          <w:szCs w:val="22"/>
        </w:rPr>
        <w:t>down</w:t>
      </w:r>
      <w:r w:rsidR="00E763B9">
        <w:rPr>
          <w:rFonts w:asciiTheme="majorHAnsi" w:hAnsiTheme="majorHAnsi" w:cs="Calibri"/>
          <w:sz w:val="22"/>
          <w:szCs w:val="22"/>
        </w:rPr>
        <w:t>-</w:t>
      </w:r>
      <w:r w:rsidR="00B310A8" w:rsidRPr="007957A7">
        <w:rPr>
          <w:rFonts w:asciiTheme="majorHAnsi" w:hAnsiTheme="majorHAnsi" w:cs="Calibri"/>
          <w:sz w:val="22"/>
          <w:szCs w:val="22"/>
        </w:rPr>
        <w:t xml:space="preserve">regulates AK023598 transcript </w:t>
      </w:r>
      <w:r w:rsidR="00A46D8E" w:rsidRPr="007957A7">
        <w:rPr>
          <w:rFonts w:asciiTheme="majorHAnsi" w:hAnsiTheme="majorHAnsi" w:cs="Calibri"/>
          <w:sz w:val="22"/>
          <w:szCs w:val="22"/>
        </w:rPr>
        <w:t xml:space="preserve">from </w:t>
      </w:r>
      <w:r w:rsidR="00B310A8" w:rsidRPr="007957A7">
        <w:rPr>
          <w:rFonts w:asciiTheme="majorHAnsi" w:hAnsiTheme="majorHAnsi" w:cs="Calibri"/>
          <w:sz w:val="22"/>
          <w:szCs w:val="22"/>
        </w:rPr>
        <w:t>the same gene in adult tissues. This observation was consistent across the different eQTL studies and tissues</w:t>
      </w:r>
      <w:r w:rsidR="00D726C5">
        <w:rPr>
          <w:rFonts w:asciiTheme="majorHAnsi" w:hAnsiTheme="majorHAnsi" w:cs="Calibri"/>
          <w:sz w:val="22"/>
          <w:szCs w:val="22"/>
        </w:rPr>
        <w:t>,</w:t>
      </w:r>
      <w:r w:rsidR="00B310A8" w:rsidRPr="007957A7">
        <w:rPr>
          <w:rFonts w:asciiTheme="majorHAnsi" w:hAnsiTheme="majorHAnsi" w:cs="Calibri"/>
          <w:sz w:val="22"/>
          <w:szCs w:val="22"/>
        </w:rPr>
        <w:t xml:space="preserve"> suggesting this variant may regulate the alternative splicing of a cassette exon</w:t>
      </w:r>
      <w:r w:rsidR="00C31C5D">
        <w:rPr>
          <w:rFonts w:asciiTheme="majorHAnsi" w:hAnsiTheme="majorHAnsi" w:cs="Calibri"/>
          <w:sz w:val="22"/>
          <w:szCs w:val="22"/>
        </w:rPr>
        <w:t xml:space="preserve"> in adult blood, and subcutaneous and omental adipose tissue</w:t>
      </w:r>
      <w:r w:rsidR="00B310A8" w:rsidRPr="007957A7">
        <w:rPr>
          <w:rFonts w:asciiTheme="majorHAnsi" w:hAnsiTheme="majorHAnsi" w:cs="Calibri"/>
          <w:sz w:val="22"/>
          <w:szCs w:val="22"/>
        </w:rPr>
        <w:t xml:space="preserve">. </w:t>
      </w:r>
      <w:r w:rsidR="001864E5">
        <w:rPr>
          <w:rFonts w:asciiTheme="majorHAnsi" w:hAnsiTheme="majorHAnsi"/>
          <w:sz w:val="22"/>
          <w:szCs w:val="22"/>
        </w:rPr>
        <w:t>In addition,</w:t>
      </w:r>
      <w:r w:rsidR="001864E5" w:rsidRPr="007957A7">
        <w:rPr>
          <w:rFonts w:asciiTheme="majorHAnsi" w:hAnsiTheme="majorHAnsi"/>
          <w:sz w:val="22"/>
          <w:szCs w:val="22"/>
        </w:rPr>
        <w:t xml:space="preserve"> </w:t>
      </w:r>
      <w:r w:rsidR="001864E5">
        <w:rPr>
          <w:rFonts w:asciiTheme="majorHAnsi" w:hAnsiTheme="majorHAnsi"/>
          <w:sz w:val="22"/>
          <w:szCs w:val="22"/>
        </w:rPr>
        <w:t>t</w:t>
      </w:r>
      <w:r w:rsidR="001864E5" w:rsidRPr="007957A7">
        <w:rPr>
          <w:rFonts w:asciiTheme="majorHAnsi" w:hAnsiTheme="majorHAnsi"/>
          <w:sz w:val="22"/>
          <w:szCs w:val="22"/>
        </w:rPr>
        <w:t xml:space="preserve">he </w:t>
      </w:r>
      <w:r w:rsidR="001864E5" w:rsidRPr="007957A7">
        <w:rPr>
          <w:rFonts w:asciiTheme="majorHAnsi" w:hAnsiTheme="majorHAnsi"/>
          <w:i/>
          <w:sz w:val="22"/>
          <w:szCs w:val="22"/>
        </w:rPr>
        <w:t>LEPR/LEPROT</w:t>
      </w:r>
      <w:r w:rsidR="001864E5" w:rsidRPr="007957A7">
        <w:rPr>
          <w:rFonts w:asciiTheme="majorHAnsi" w:hAnsiTheme="majorHAnsi"/>
          <w:sz w:val="22"/>
          <w:szCs w:val="22"/>
        </w:rPr>
        <w:t xml:space="preserve"> variant was associated with methylation levels in the </w:t>
      </w:r>
      <w:r w:rsidR="001864E5" w:rsidRPr="00635B9B">
        <w:rPr>
          <w:rFonts w:asciiTheme="majorHAnsi" w:hAnsiTheme="majorHAnsi"/>
          <w:i/>
          <w:sz w:val="22"/>
          <w:szCs w:val="22"/>
        </w:rPr>
        <w:t>LEPR</w:t>
      </w:r>
      <w:r w:rsidR="001864E5" w:rsidRPr="007957A7">
        <w:rPr>
          <w:rFonts w:asciiTheme="majorHAnsi" w:hAnsiTheme="majorHAnsi"/>
          <w:sz w:val="22"/>
          <w:szCs w:val="22"/>
        </w:rPr>
        <w:t xml:space="preserve"> intron</w:t>
      </w:r>
      <w:r w:rsidR="00602F2F" w:rsidRPr="007957A7">
        <w:rPr>
          <w:rFonts w:asciiTheme="majorHAnsi" w:hAnsiTheme="majorHAnsi"/>
          <w:sz w:val="22"/>
          <w:szCs w:val="22"/>
        </w:rPr>
        <w:t xml:space="preserve"> during mother’s pregnancy and </w:t>
      </w:r>
      <w:r w:rsidR="00602F2F">
        <w:rPr>
          <w:rFonts w:asciiTheme="majorHAnsi" w:hAnsiTheme="majorHAnsi"/>
          <w:sz w:val="22"/>
          <w:szCs w:val="22"/>
        </w:rPr>
        <w:t xml:space="preserve">at </w:t>
      </w:r>
      <w:r w:rsidR="00602F2F" w:rsidRPr="007957A7">
        <w:rPr>
          <w:rFonts w:asciiTheme="majorHAnsi" w:hAnsiTheme="majorHAnsi"/>
          <w:sz w:val="22"/>
          <w:szCs w:val="22"/>
        </w:rPr>
        <w:t>specific developmental stages of the offspring.</w:t>
      </w:r>
      <w:r w:rsidR="001864E5" w:rsidRPr="007957A7">
        <w:rPr>
          <w:rFonts w:asciiTheme="majorHAnsi" w:hAnsiTheme="majorHAnsi"/>
          <w:sz w:val="22"/>
          <w:szCs w:val="22"/>
        </w:rPr>
        <w:t xml:space="preserve"> </w:t>
      </w:r>
      <w:r w:rsidR="004A1221" w:rsidRPr="007957A7">
        <w:rPr>
          <w:rFonts w:asciiTheme="majorHAnsi" w:hAnsiTheme="majorHAnsi"/>
          <w:sz w:val="22"/>
          <w:szCs w:val="22"/>
        </w:rPr>
        <w:t xml:space="preserve">Taken </w:t>
      </w:r>
      <w:r w:rsidR="004A1221" w:rsidRPr="007957A7">
        <w:rPr>
          <w:rFonts w:asciiTheme="majorHAnsi" w:hAnsiTheme="majorHAnsi"/>
          <w:sz w:val="22"/>
          <w:szCs w:val="22"/>
        </w:rPr>
        <w:lastRenderedPageBreak/>
        <w:t xml:space="preserve">together, this functional analysis suggests that </w:t>
      </w:r>
      <w:r w:rsidR="00A57458">
        <w:rPr>
          <w:rFonts w:asciiTheme="majorHAnsi" w:hAnsiTheme="majorHAnsi"/>
          <w:sz w:val="22"/>
          <w:szCs w:val="22"/>
        </w:rPr>
        <w:t xml:space="preserve">distinct </w:t>
      </w:r>
      <w:r w:rsidR="00A57458" w:rsidRPr="007957A7">
        <w:rPr>
          <w:rFonts w:asciiTheme="majorHAnsi" w:hAnsiTheme="majorHAnsi"/>
          <w:sz w:val="22"/>
          <w:szCs w:val="22"/>
        </w:rPr>
        <w:t>molecular mechanism</w:t>
      </w:r>
      <w:r w:rsidR="00A57458">
        <w:rPr>
          <w:rFonts w:asciiTheme="majorHAnsi" w:hAnsiTheme="majorHAnsi"/>
          <w:sz w:val="22"/>
          <w:szCs w:val="22"/>
        </w:rPr>
        <w:t>s</w:t>
      </w:r>
      <w:r w:rsidR="00A57458" w:rsidRPr="007957A7">
        <w:rPr>
          <w:rFonts w:asciiTheme="majorHAnsi" w:hAnsiTheme="majorHAnsi"/>
          <w:sz w:val="22"/>
          <w:szCs w:val="22"/>
        </w:rPr>
        <w:t xml:space="preserve"> in </w:t>
      </w:r>
      <w:r w:rsidR="00A57458">
        <w:rPr>
          <w:rFonts w:asciiTheme="majorHAnsi" w:hAnsiTheme="majorHAnsi"/>
          <w:sz w:val="22"/>
          <w:szCs w:val="22"/>
        </w:rPr>
        <w:t>different</w:t>
      </w:r>
      <w:r w:rsidR="00A57458" w:rsidRPr="007957A7">
        <w:rPr>
          <w:rFonts w:asciiTheme="majorHAnsi" w:hAnsiTheme="majorHAnsi"/>
          <w:sz w:val="22"/>
          <w:szCs w:val="22"/>
        </w:rPr>
        <w:t xml:space="preserve"> tissues </w:t>
      </w:r>
      <w:r w:rsidR="00A57458">
        <w:rPr>
          <w:rFonts w:asciiTheme="majorHAnsi" w:hAnsiTheme="majorHAnsi"/>
          <w:sz w:val="22"/>
          <w:szCs w:val="22"/>
        </w:rPr>
        <w:t xml:space="preserve">are involved in the </w:t>
      </w:r>
      <w:r w:rsidR="004A1221" w:rsidRPr="007957A7">
        <w:rPr>
          <w:rFonts w:asciiTheme="majorHAnsi" w:hAnsiTheme="majorHAnsi"/>
          <w:sz w:val="22"/>
          <w:szCs w:val="22"/>
        </w:rPr>
        <w:t xml:space="preserve">expression regulation </w:t>
      </w:r>
      <w:r w:rsidR="00A57458">
        <w:rPr>
          <w:rFonts w:asciiTheme="majorHAnsi" w:hAnsiTheme="majorHAnsi"/>
          <w:sz w:val="22"/>
          <w:szCs w:val="22"/>
        </w:rPr>
        <w:t>of these genes</w:t>
      </w:r>
      <w:r w:rsidR="00602F2F">
        <w:rPr>
          <w:rFonts w:asciiTheme="majorHAnsi" w:hAnsiTheme="majorHAnsi"/>
          <w:sz w:val="22"/>
          <w:szCs w:val="22"/>
        </w:rPr>
        <w:t xml:space="preserve"> at different developmental stages</w:t>
      </w:r>
      <w:r w:rsidR="004A1221" w:rsidRPr="007957A7">
        <w:rPr>
          <w:rFonts w:asciiTheme="majorHAnsi" w:hAnsiTheme="majorHAnsi"/>
          <w:sz w:val="22"/>
          <w:szCs w:val="22"/>
        </w:rPr>
        <w:t>.</w:t>
      </w:r>
    </w:p>
    <w:p w14:paraId="55AFED58" w14:textId="09C815D3" w:rsidR="00067864" w:rsidRDefault="00067864" w:rsidP="00B208F9">
      <w:pPr>
        <w:spacing w:after="0"/>
        <w:jc w:val="both"/>
        <w:rPr>
          <w:rFonts w:asciiTheme="majorHAnsi" w:hAnsiTheme="majorHAnsi"/>
          <w:sz w:val="22"/>
          <w:szCs w:val="22"/>
        </w:rPr>
      </w:pPr>
    </w:p>
    <w:p w14:paraId="5BF9E856" w14:textId="50C29616" w:rsidR="00067864" w:rsidRPr="00E808A8" w:rsidRDefault="00493911" w:rsidP="00B208F9">
      <w:pPr>
        <w:spacing w:after="0"/>
        <w:jc w:val="both"/>
        <w:rPr>
          <w:rFonts w:asciiTheme="majorHAnsi" w:hAnsiTheme="majorHAnsi"/>
          <w:sz w:val="22"/>
          <w:szCs w:val="22"/>
        </w:rPr>
      </w:pPr>
      <w:r w:rsidRPr="00E808A8">
        <w:rPr>
          <w:rFonts w:asciiTheme="majorHAnsi" w:hAnsiTheme="majorHAnsi" w:cs="Calibri"/>
          <w:i/>
          <w:sz w:val="22"/>
          <w:szCs w:val="22"/>
        </w:rPr>
        <w:t>LEPROT</w:t>
      </w:r>
      <w:r w:rsidRPr="00E808A8">
        <w:rPr>
          <w:rFonts w:asciiTheme="majorHAnsi" w:hAnsiTheme="majorHAnsi" w:cs="Calibri"/>
          <w:sz w:val="22"/>
          <w:szCs w:val="22"/>
        </w:rPr>
        <w:t xml:space="preserve"> and the </w:t>
      </w:r>
      <w:r w:rsidRPr="00E808A8">
        <w:rPr>
          <w:rFonts w:asciiTheme="majorHAnsi" w:hAnsiTheme="majorHAnsi" w:cs="Calibri"/>
          <w:i/>
          <w:sz w:val="22"/>
          <w:szCs w:val="22"/>
        </w:rPr>
        <w:t>LEPR</w:t>
      </w:r>
      <w:r w:rsidRPr="00E808A8">
        <w:rPr>
          <w:rFonts w:asciiTheme="majorHAnsi" w:hAnsiTheme="majorHAnsi" w:cs="Calibri"/>
          <w:sz w:val="22"/>
          <w:szCs w:val="22"/>
        </w:rPr>
        <w:t xml:space="preserve"> downstream</w:t>
      </w:r>
      <w:r w:rsidR="003F07D8" w:rsidRPr="00E808A8">
        <w:rPr>
          <w:rFonts w:asciiTheme="majorHAnsi" w:hAnsiTheme="majorHAnsi" w:cs="Calibri"/>
          <w:sz w:val="22"/>
          <w:szCs w:val="22"/>
        </w:rPr>
        <w:t xml:space="preserve"> mechanisms</w:t>
      </w:r>
      <w:r w:rsidRPr="00E808A8">
        <w:rPr>
          <w:rFonts w:asciiTheme="majorHAnsi" w:hAnsiTheme="majorHAnsi" w:cs="Calibri"/>
          <w:sz w:val="22"/>
          <w:szCs w:val="22"/>
        </w:rPr>
        <w:t xml:space="preserve"> involve</w:t>
      </w:r>
      <w:r w:rsidR="003F07D8" w:rsidRPr="00E808A8">
        <w:rPr>
          <w:rFonts w:asciiTheme="majorHAnsi" w:hAnsiTheme="majorHAnsi" w:cs="Calibri"/>
          <w:sz w:val="22"/>
          <w:szCs w:val="22"/>
        </w:rPr>
        <w:t>d</w:t>
      </w:r>
      <w:r w:rsidRPr="00E808A8">
        <w:rPr>
          <w:rFonts w:asciiTheme="majorHAnsi" w:hAnsiTheme="majorHAnsi" w:cs="Calibri"/>
          <w:sz w:val="22"/>
          <w:szCs w:val="22"/>
        </w:rPr>
        <w:t xml:space="preserve"> on the regulation of </w:t>
      </w:r>
      <w:r w:rsidR="00841115" w:rsidRPr="00E808A8">
        <w:rPr>
          <w:rFonts w:asciiTheme="majorHAnsi" w:hAnsiTheme="majorHAnsi" w:cs="Calibri"/>
          <w:sz w:val="22"/>
          <w:szCs w:val="22"/>
        </w:rPr>
        <w:t>BMI</w:t>
      </w:r>
      <w:r w:rsidR="003F07D8" w:rsidRPr="00E808A8">
        <w:rPr>
          <w:rFonts w:asciiTheme="majorHAnsi" w:hAnsiTheme="majorHAnsi" w:cs="Calibri"/>
          <w:sz w:val="22"/>
          <w:szCs w:val="22"/>
        </w:rPr>
        <w:t xml:space="preserve"> are likely to be developmental stage-dependent. </w:t>
      </w:r>
      <w:r w:rsidR="00DE2FB1" w:rsidRPr="00E808A8">
        <w:rPr>
          <w:rFonts w:asciiTheme="majorHAnsi" w:hAnsiTheme="majorHAnsi"/>
          <w:sz w:val="22"/>
          <w:szCs w:val="22"/>
        </w:rPr>
        <w:t xml:space="preserve">In humans, loss-of-function mutations in the </w:t>
      </w:r>
      <w:r w:rsidR="00DE2FB1" w:rsidRPr="00E808A8">
        <w:rPr>
          <w:rFonts w:asciiTheme="majorHAnsi" w:hAnsiTheme="majorHAnsi"/>
          <w:i/>
          <w:sz w:val="22"/>
          <w:szCs w:val="22"/>
        </w:rPr>
        <w:t>LEPR</w:t>
      </w:r>
      <w:r w:rsidR="00DE2FB1" w:rsidRPr="00E808A8">
        <w:rPr>
          <w:rFonts w:asciiTheme="majorHAnsi" w:hAnsiTheme="majorHAnsi"/>
          <w:sz w:val="22"/>
          <w:szCs w:val="22"/>
        </w:rPr>
        <w:t xml:space="preserve"> markedly increase weight of infants after birth that persists through adulthood </w:t>
      </w:r>
      <w:r w:rsidR="00DE2FB1" w:rsidRPr="00DF3807">
        <w:rPr>
          <w:rFonts w:asciiTheme="majorHAnsi" w:hAnsiTheme="majorHAnsi" w:cs="Calibri"/>
          <w:sz w:val="22"/>
          <w:szCs w:val="22"/>
        </w:rPr>
        <w:fldChar w:fldCharType="begin">
          <w:fldData xml:space="preserve">PEVuZE5vdGU+PENpdGU+PEF1dGhvcj5DbGVtZW50PC9BdXRob3I+PFllYXI+MTk5ODwvWWVhcj48
UmVjTnVtPjUzPC9SZWNOdW0+PERpc3BsYXlUZXh0Pls1MiwgNTNdPC9EaXNwbGF5VGV4dD48cmVj
b3JkPjxyZWMtbnVtYmVyPjUzPC9yZWMtbnVtYmVyPjxmb3JlaWduLWtleXM+PGtleSBhcHA9IkVO
IiBkYi1pZD0idHZ6c3h0c3Ixc3Qwdzhldjl4MXBwMnp2ZnoyMnhyOWFzNXZ2IiB0aW1lc3RhbXA9
IjE1MzIzMzk3NjMiPjUzPC9rZXk+PC9mb3JlaWduLWtleXM+PHJlZi10eXBlIG5hbWU9IkpvdXJu
YWwgQXJ0aWNsZSI+MTc8L3JlZi10eXBlPjxjb250cmlidXRvcnM+PGF1dGhvcnM+PGF1dGhvcj5D
bGVtZW50LCBLLjwvYXV0aG9yPjxhdXRob3I+VmFpc3NlLCBDLjwvYXV0aG9yPjxhdXRob3I+TGFo
bG91LCBOLjwvYXV0aG9yPjxhdXRob3I+Q2Ficm9sLCBTLjwvYXV0aG9yPjxhdXRob3I+UGVsbG91
eCwgVi48L2F1dGhvcj48YXV0aG9yPkNhc3N1dG8sIEQuPC9hdXRob3I+PGF1dGhvcj5Hb3VybWVs
ZW4sIE0uPC9hdXRob3I+PGF1dGhvcj5EaW5hLCBDLjwvYXV0aG9yPjxhdXRob3I+Q2hhbWJheiwg
Si48L2F1dGhvcj48YXV0aG9yPkxhY29ydGUsIEouIE0uPC9hdXRob3I+PGF1dGhvcj5CYXNkZXZh
bnQsIEEuPC9hdXRob3I+PGF1dGhvcj5Cb3VnbmVyZXMsIFAuPC9hdXRob3I+PGF1dGhvcj5MZWJv
dWMsIFkuPC9hdXRob3I+PGF1dGhvcj5Gcm9ndWVsLCBQLjwvYXV0aG9yPjxhdXRob3I+R3V5LUdy
YW5kLCBCLjwvYXV0aG9yPjwvYXV0aG9ycz48L2NvbnRyaWJ1dG9ycz48YXV0aC1hZGRyZXNzPkxh
Ym9yYXRvaXJlIGRlIE51dHJpdGlvbiBldCBTZXJ2aWNlIGRlIE1lZGVjaW5lIGV0IE51dHJpdGlv
biwgSG90ZWwtRGlldSBwbGFjZSBkdSBQYXJ2aXMgTm90cmUgRGFtZSwgUGFyaXMsIEZyYW5jZS48
L2F1dGgtYWRkcmVzcz48dGl0bGVzPjx0aXRsZT5BIG11dGF0aW9uIGluIHRoZSBodW1hbiBsZXB0
aW4gcmVjZXB0b3IgZ2VuZSBjYXVzZXMgb2Jlc2l0eSBhbmQgcGl0dWl0YXJ5IGR5c2Z1bmN0aW9u
PC90aXRsZT48c2Vjb25kYXJ5LXRpdGxlPk5hdHVyZTwvc2Vjb25kYXJ5LXRpdGxlPjxhbHQtdGl0
bGU+TmF0dXJlPC9hbHQtdGl0bGU+PC90aXRsZXM+PHBlcmlvZGljYWw+PGZ1bGwtdGl0bGU+TmF0
dXJlPC9mdWxsLXRpdGxlPjxhYmJyLTE+TmF0dXJlPC9hYmJyLTE+PC9wZXJpb2RpY2FsPjxhbHQt
cGVyaW9kaWNhbD48ZnVsbC10aXRsZT5OYXR1cmU8L2Z1bGwtdGl0bGU+PGFiYnItMT5OYXR1cmU8
L2FiYnItMT48L2FsdC1wZXJpb2RpY2FsPjxwYWdlcz4zOTgtNDAxPC9wYWdlcz48dm9sdW1lPjM5
Mjwvdm9sdW1lPjxudW1iZXI+NjY3NDwvbnVtYmVyPjxrZXl3b3Jkcz48a2V5d29yZD5BZHVsdDwv
a2V5d29yZD48a2V5d29yZD5Cb2R5IEhlaWdodDwva2V5d29yZD48a2V5d29yZD5Cb2R5IFdlaWdo
dDwva2V5d29yZD48a2V5d29yZD5DYXJyaWVyIFByb3RlaW5zLypnZW5ldGljcy9waHlzaW9sb2d5
PC9rZXl3b3JkPjxrZXl3b3JkPkZhbWlseSBIZWFsdGg8L2tleXdvcmQ+PGtleXdvcmQ+RmVtYWxl
PC9rZXl3b3JkPjxrZXl3b3JkPkdlbm90eXBlPC9rZXl3b3JkPjxrZXl3b3JkPkhvbW96eWdvdGU8
L2tleXdvcmQ+PGtleXdvcmQ+SHVtYW4gR3Jvd3RoIEhvcm1vbmUvc2VjcmV0aW9uPC9rZXl3b3Jk
PjxrZXl3b3JkPkh1bWFuczwva2V5d29yZD48a2V5d29yZD5NYWxlPC9rZXl3b3JkPjxrZXl3b3Jk
PipNdXRhdGlvbjwva2V5d29yZD48a2V5d29yZD5PYmVzaXR5LypnZW5ldGljczwva2V5d29yZD48
a2V5d29yZD5QaXR1aXRhcnkgRGlzZWFzZXMvKmdlbmV0aWNzL3BoeXNpb3BhdGhvbG9neTwva2V5
d29yZD48a2V5d29yZD5Qb2x5bW9ycGhpc20sIFNpbmdsZS1TdHJhbmRlZCBDb25mb3JtYXRpb25h
bDwva2V5d29yZD48a2V5d29yZD5STkEsIE1lc3Nlbmdlci9tZXRhYm9saXNtPC9rZXl3b3JkPjxr
ZXl3b3JkPipSZWNlcHRvcnMsIENlbGwgU3VyZmFjZTwva2V5d29yZD48a2V5d29yZD5SZWNlcHRv
cnMsIExlcHRpbjwva2V5d29yZD48L2tleXdvcmRzPjxkYXRlcz48eWVhcj4xOTk4PC95ZWFyPjxw
dWItZGF0ZXM+PGRhdGU+TWFyIDI2PC9kYXRlPjwvcHViLWRhdGVzPjwvZGF0ZXM+PGlzYm4+MDAy
OC0wODM2IChQcmludCkmI3hEOzAwMjgtMDgzNiAoTGlua2luZyk8L2lzYm4+PGFjY2Vzc2lvbi1u
dW0+OTUzNzMyNDwvYWNjZXNzaW9uLW51bT48dXJscz48cmVsYXRlZC11cmxzPjx1cmw+aHR0cDov
L3d3dy5uY2JpLm5sbS5uaWguZ292L3B1Ym1lZC85NTM3MzI0PC91cmw+PC9yZWxhdGVkLXVybHM+
PC91cmxzPjxlbGVjdHJvbmljLXJlc291cmNlLW51bT4xMC4xMDM4LzMyOTExPC9lbGVjdHJvbmlj
LXJlc291cmNlLW51bT48L3JlY29yZD48L0NpdGU+PENpdGU+PEF1dGhvcj5GYXJvb3FpPC9BdXRo
b3I+PFllYXI+MjAwNzwvWWVhcj48UmVjTnVtPjU0PC9SZWNOdW0+PHJlY29yZD48cmVjLW51bWJl
cj41NDwvcmVjLW51bWJlcj48Zm9yZWlnbi1rZXlzPjxrZXkgYXBwPSJFTiIgZGItaWQ9InR2enN4
dHNyMXN0MHc4ZXY5eDFwcDJ6dmZ6MjJ4cjlhczV2diIgdGltZXN0YW1wPSIxNTMyMzM5NzYzIj41
NDwva2V5PjwvZm9yZWlnbi1rZXlzPjxyZWYtdHlwZSBuYW1lPSJKb3VybmFsIEFydGljbGUiPjE3
PC9yZWYtdHlwZT48Y29udHJpYnV0b3JzPjxhdXRob3JzPjxhdXRob3I+RmFyb29xaSwgSS4gUy48
L2F1dGhvcj48YXV0aG9yPldhbmdlbnN0ZWVuLCBULjwvYXV0aG9yPjxhdXRob3I+Q29sbGlucywg
Uy48L2F1dGhvcj48YXV0aG9yPktpbWJlciwgVy48L2F1dGhvcj48YXV0aG9yPk1hdGFyZXNlLCBH
LjwvYXV0aG9yPjxhdXRob3I+S2VvZ2gsIEouIE0uPC9hdXRob3I+PGF1dGhvcj5MYW5rLCBFLjwv
YXV0aG9yPjxhdXRob3I+Qm90dG9tbGV5LCBCLjwvYXV0aG9yPjxhdXRob3I+TG9wZXotRmVybmFu
ZGV6LCBKLjwvYXV0aG9yPjxhdXRob3I+RmVycmF6LUFtYXJvLCBJLjwvYXV0aG9yPjxhdXRob3I+
RGF0dGFuaSwgTS4gVC48L2F1dGhvcj48YXV0aG9yPkVyY2FuLCBPLjwvYXV0aG9yPjxhdXRob3I+
TXlocmUsIEEuIEcuPC9hdXRob3I+PGF1dGhvcj5SZXR0ZXJzdG9sLCBMLjwvYXV0aG9yPjxhdXRo
b3I+U3RhbmhvcGUsIFIuPC9hdXRob3I+PGF1dGhvcj5FZGdlLCBKLiBBLjwvYXV0aG9yPjxhdXRo
b3I+TWNLZW56aWUsIFMuPC9hdXRob3I+PGF1dGhvcj5MZXNzYW4sIE4uPC9hdXRob3I+PGF1dGhv
cj5HaG9kc2ksIE0uPC9hdXRob3I+PGF1dGhvcj5EZSBSb3NhLCBWLjwvYXV0aG9yPjxhdXRob3I+
UGVybmEsIEYuPC9hdXRob3I+PGF1dGhvcj5Gb250YW5hLCBTLjwvYXV0aG9yPjxhdXRob3I+QmFy
cm9zbywgSS48L2F1dGhvcj48YXV0aG9yPlVuZGxpZW4sIEQuIEUuPC9hdXRob3I+PGF1dGhvcj5P
JmFwb3M7UmFoaWxseSwgUy48L2F1dGhvcj48L2F1dGhvcnM+PC9jb250cmlidXRvcnM+PGF1dGgt
YWRkcmVzcz5DYW1icmlkZ2UgSW5zdGl0dXRlIGZvciBNZWRpY2FsIFJlc2VhcmNoLCBVbml2ZXJz
aXR5IERlcGFydG1lbnQgb2YgQ2xpbmljYWwgQmlvY2hlbWlzdHJ5LCBBZGRlbmJyb29rZSZhcG9z
O3MgSG9zcGl0YWwsIENhbWJyaWRnZSwgVW5pdGVkIEtpbmdkb20uIGlzZjIwQGNhbS5hYy51azwv
YXV0aC1hZGRyZXNzPjx0aXRsZXM+PHRpdGxlPkNsaW5pY2FsIGFuZCBtb2xlY3VsYXIgZ2VuZXRp
YyBzcGVjdHJ1bSBvZiBjb25nZW5pdGFsIGRlZmljaWVuY3kgb2YgdGhlIGxlcHRpbiByZWNlcHRv
cjwvdGl0bGU+PHNlY29uZGFyeS10aXRsZT5OIEVuZ2wgSiBNZWQ8L3NlY29uZGFyeS10aXRsZT48
YWx0LXRpdGxlPlRoZSBOZXcgRW5nbGFuZCBqb3VybmFsIG9mIG1lZGljaW5lPC9hbHQtdGl0bGU+
PC90aXRsZXM+PHBlcmlvZGljYWw+PGZ1bGwtdGl0bGU+TiBFbmdsIEogTWVkPC9mdWxsLXRpdGxl
PjxhYmJyLTE+VGhlIE5ldyBFbmdsYW5kIGpvdXJuYWwgb2YgbWVkaWNpbmU8L2FiYnItMT48L3Bl
cmlvZGljYWw+PGFsdC1wZXJpb2RpY2FsPjxmdWxsLXRpdGxlPk4gRW5nbCBKIE1lZDwvZnVsbC10
aXRsZT48YWJici0xPlRoZSBOZXcgRW5nbGFuZCBqb3VybmFsIG9mIG1lZGljaW5lPC9hYmJyLTE+
PC9hbHQtcGVyaW9kaWNhbD48cGFnZXM+MjM3LTQ3PC9wYWdlcz48dm9sdW1lPjM1Njwvdm9sdW1l
PjxudW1iZXI+MzwvbnVtYmVyPjxrZXl3b3Jkcz48a2V5d29yZD5BZHVsdDwva2V5d29yZD48a2V5
d29yZD5BZ2Ugb2YgT25zZXQ8L2tleXdvcmQ+PGtleXdvcmQ+QmFzYWwgTWV0YWJvbGlzbTwva2V5
d29yZD48a2V5d29yZD5Cb2R5IENvbXBvc2l0aW9uPC9rZXl3b3JkPjxrZXl3b3JkPkNoaWxkPC9r
ZXl3b3JkPjxrZXl3b3JkPkRpYWdub3NpcywgRGlmZmVyZW50aWFsPC9rZXl3b3JkPjxrZXl3b3Jk
PkZlbWFsZTwva2V5d29yZD48a2V5d29yZD5HZW5vdHlwZTwva2V5d29yZD48a2V5d29yZD5IdW1h
bnM8L2tleXdvcmQ+PGtleXdvcmQ+SHlwZXJwaGFnaWEvYmxvb2QvY29tcGxpY2F0aW9ucy9nZW5l
dGljczwva2V5d29yZD48a2V5d29yZD5IeXBvZ29uYWRpc20vYmxvb2QvY29tcGxpY2F0aW9ucy9n
ZW5ldGljczwva2V5d29yZD48a2V5d29yZD5JbW11bm9sb2dpYyBEZWZpY2llbmN5IFN5bmRyb21l
cy9ibG9vZC9jb21wbGljYXRpb25zL2dlbmV0aWNzPC9rZXl3b3JkPjxrZXl3b3JkPkxlcHRpbi9i
bG9vZDwva2V5d29yZD48a2V5d29yZD5MeW1waG9jeXRlIENvdW50PC9rZXl3b3JkPjxrZXl3b3Jk
Pk1hbGU8L2tleXdvcmQ+PGtleXdvcmQ+TWV0YWJvbGlzbSwgSW5ib3JuIEVycm9ycy9ibG9vZC8q
ZGlhZ25vc2lzLypnZW5ldGljczwva2V5d29yZD48a2V5d29yZD5NdXRhdGlvbjwva2V5d29yZD48
a2V5d29yZD5PYmVzaXR5L2Jsb29kL2NvbXBsaWNhdGlvbnMvKmdlbmV0aWNzPC9rZXl3b3JkPjxr
ZXl3b3JkPlBlZGlncmVlPC9rZXl3b3JkPjxrZXl3b3JkPlBoZW5vdHlwZTwva2V5d29yZD48a2V5
d29yZD5SZWNlcHRvcnMsIENlbGwgU3VyZmFjZS8qZGVmaWNpZW5jeS8qZ2VuZXRpY3M8L2tleXdv
cmQ+PGtleXdvcmQ+UmVjZXB0b3JzLCBMZXB0aW48L2tleXdvcmQ+PC9rZXl3b3Jkcz48ZGF0ZXM+
PHllYXI+MjAwNzwveWVhcj48cHViLWRhdGVzPjxkYXRlPkphbiAxODwvZGF0ZT48L3B1Yi1kYXRl
cz48L2RhdGVzPjxpc2JuPjE1MzMtNDQwNiAoRWxlY3Ryb25pYykmI3hEOzAwMjgtNDc5MyAoTGlu
a2luZyk8L2lzYm4+PGFjY2Vzc2lvbi1udW0+MTcyMjk5NTE8L2FjY2Vzc2lvbi1udW0+PHVybHM+
PHJlbGF0ZWQtdXJscz48dXJsPmh0dHA6Ly93d3cubmNiaS5ubG0ubmloLmdvdi9wdWJtZWQvMTcy
Mjk5NTE8L3VybD48L3JlbGF0ZWQtdXJscz48L3VybHM+PGN1c3RvbTI+MjY3MDE5NzwvY3VzdG9t
Mj48ZWxlY3Ryb25pYy1yZXNvdXJjZS1udW0+MTAuMTA1Ni9ORUpNb2EwNjM5ODg8L2VsZWN0cm9u
aWMtcmVzb3VyY2UtbnVtPjwvcmVjb3JkPjwvQ2l0ZT48L0VuZE5vdGU+
</w:fldData>
        </w:fldChar>
      </w:r>
      <w:r w:rsidR="00DE2FB1" w:rsidRPr="00E808A8">
        <w:rPr>
          <w:rFonts w:asciiTheme="majorHAnsi" w:hAnsiTheme="majorHAnsi" w:cs="Calibri"/>
          <w:sz w:val="22"/>
          <w:szCs w:val="22"/>
        </w:rPr>
        <w:instrText xml:space="preserve"> ADDIN EN.CITE </w:instrText>
      </w:r>
      <w:r w:rsidR="00DE2FB1" w:rsidRPr="00E525E5">
        <w:rPr>
          <w:rFonts w:asciiTheme="majorHAnsi" w:hAnsiTheme="majorHAnsi" w:cs="Calibri"/>
          <w:sz w:val="22"/>
          <w:szCs w:val="22"/>
        </w:rPr>
        <w:fldChar w:fldCharType="begin">
          <w:fldData xml:space="preserve">PEVuZE5vdGU+PENpdGU+PEF1dGhvcj5DbGVtZW50PC9BdXRob3I+PFllYXI+MTk5ODwvWWVhcj48
UmVjTnVtPjUzPC9SZWNOdW0+PERpc3BsYXlUZXh0Pls1MiwgNTNdPC9EaXNwbGF5VGV4dD48cmVj
b3JkPjxyZWMtbnVtYmVyPjUzPC9yZWMtbnVtYmVyPjxmb3JlaWduLWtleXM+PGtleSBhcHA9IkVO
IiBkYi1pZD0idHZ6c3h0c3Ixc3Qwdzhldjl4MXBwMnp2ZnoyMnhyOWFzNXZ2IiB0aW1lc3RhbXA9
IjE1MzIzMzk3NjMiPjUzPC9rZXk+PC9mb3JlaWduLWtleXM+PHJlZi10eXBlIG5hbWU9IkpvdXJu
YWwgQXJ0aWNsZSI+MTc8L3JlZi10eXBlPjxjb250cmlidXRvcnM+PGF1dGhvcnM+PGF1dGhvcj5D
bGVtZW50LCBLLjwvYXV0aG9yPjxhdXRob3I+VmFpc3NlLCBDLjwvYXV0aG9yPjxhdXRob3I+TGFo
bG91LCBOLjwvYXV0aG9yPjxhdXRob3I+Q2Ficm9sLCBTLjwvYXV0aG9yPjxhdXRob3I+UGVsbG91
eCwgVi48L2F1dGhvcj48YXV0aG9yPkNhc3N1dG8sIEQuPC9hdXRob3I+PGF1dGhvcj5Hb3VybWVs
ZW4sIE0uPC9hdXRob3I+PGF1dGhvcj5EaW5hLCBDLjwvYXV0aG9yPjxhdXRob3I+Q2hhbWJheiwg
Si48L2F1dGhvcj48YXV0aG9yPkxhY29ydGUsIEouIE0uPC9hdXRob3I+PGF1dGhvcj5CYXNkZXZh
bnQsIEEuPC9hdXRob3I+PGF1dGhvcj5Cb3VnbmVyZXMsIFAuPC9hdXRob3I+PGF1dGhvcj5MZWJv
dWMsIFkuPC9hdXRob3I+PGF1dGhvcj5Gcm9ndWVsLCBQLjwvYXV0aG9yPjxhdXRob3I+R3V5LUdy
YW5kLCBCLjwvYXV0aG9yPjwvYXV0aG9ycz48L2NvbnRyaWJ1dG9ycz48YXV0aC1hZGRyZXNzPkxh
Ym9yYXRvaXJlIGRlIE51dHJpdGlvbiBldCBTZXJ2aWNlIGRlIE1lZGVjaW5lIGV0IE51dHJpdGlv
biwgSG90ZWwtRGlldSBwbGFjZSBkdSBQYXJ2aXMgTm90cmUgRGFtZSwgUGFyaXMsIEZyYW5jZS48
L2F1dGgtYWRkcmVzcz48dGl0bGVzPjx0aXRsZT5BIG11dGF0aW9uIGluIHRoZSBodW1hbiBsZXB0
aW4gcmVjZXB0b3IgZ2VuZSBjYXVzZXMgb2Jlc2l0eSBhbmQgcGl0dWl0YXJ5IGR5c2Z1bmN0aW9u
PC90aXRsZT48c2Vjb25kYXJ5LXRpdGxlPk5hdHVyZTwvc2Vjb25kYXJ5LXRpdGxlPjxhbHQtdGl0
bGU+TmF0dXJlPC9hbHQtdGl0bGU+PC90aXRsZXM+PHBlcmlvZGljYWw+PGZ1bGwtdGl0bGU+TmF0
dXJlPC9mdWxsLXRpdGxlPjxhYmJyLTE+TmF0dXJlPC9hYmJyLTE+PC9wZXJpb2RpY2FsPjxhbHQt
cGVyaW9kaWNhbD48ZnVsbC10aXRsZT5OYXR1cmU8L2Z1bGwtdGl0bGU+PGFiYnItMT5OYXR1cmU8
L2FiYnItMT48L2FsdC1wZXJpb2RpY2FsPjxwYWdlcz4zOTgtNDAxPC9wYWdlcz48dm9sdW1lPjM5
Mjwvdm9sdW1lPjxudW1iZXI+NjY3NDwvbnVtYmVyPjxrZXl3b3Jkcz48a2V5d29yZD5BZHVsdDwv
a2V5d29yZD48a2V5d29yZD5Cb2R5IEhlaWdodDwva2V5d29yZD48a2V5d29yZD5Cb2R5IFdlaWdo
dDwva2V5d29yZD48a2V5d29yZD5DYXJyaWVyIFByb3RlaW5zLypnZW5ldGljcy9waHlzaW9sb2d5
PC9rZXl3b3JkPjxrZXl3b3JkPkZhbWlseSBIZWFsdGg8L2tleXdvcmQ+PGtleXdvcmQ+RmVtYWxl
PC9rZXl3b3JkPjxrZXl3b3JkPkdlbm90eXBlPC9rZXl3b3JkPjxrZXl3b3JkPkhvbW96eWdvdGU8
L2tleXdvcmQ+PGtleXdvcmQ+SHVtYW4gR3Jvd3RoIEhvcm1vbmUvc2VjcmV0aW9uPC9rZXl3b3Jk
PjxrZXl3b3JkPkh1bWFuczwva2V5d29yZD48a2V5d29yZD5NYWxlPC9rZXl3b3JkPjxrZXl3b3Jk
PipNdXRhdGlvbjwva2V5d29yZD48a2V5d29yZD5PYmVzaXR5LypnZW5ldGljczwva2V5d29yZD48
a2V5d29yZD5QaXR1aXRhcnkgRGlzZWFzZXMvKmdlbmV0aWNzL3BoeXNpb3BhdGhvbG9neTwva2V5
d29yZD48a2V5d29yZD5Qb2x5bW9ycGhpc20sIFNpbmdsZS1TdHJhbmRlZCBDb25mb3JtYXRpb25h
bDwva2V5d29yZD48a2V5d29yZD5STkEsIE1lc3Nlbmdlci9tZXRhYm9saXNtPC9rZXl3b3JkPjxr
ZXl3b3JkPipSZWNlcHRvcnMsIENlbGwgU3VyZmFjZTwva2V5d29yZD48a2V5d29yZD5SZWNlcHRv
cnMsIExlcHRpbjwva2V5d29yZD48L2tleXdvcmRzPjxkYXRlcz48eWVhcj4xOTk4PC95ZWFyPjxw
dWItZGF0ZXM+PGRhdGU+TWFyIDI2PC9kYXRlPjwvcHViLWRhdGVzPjwvZGF0ZXM+PGlzYm4+MDAy
OC0wODM2IChQcmludCkmI3hEOzAwMjgtMDgzNiAoTGlua2luZyk8L2lzYm4+PGFjY2Vzc2lvbi1u
dW0+OTUzNzMyNDwvYWNjZXNzaW9uLW51bT48dXJscz48cmVsYXRlZC11cmxzPjx1cmw+aHR0cDov
L3d3dy5uY2JpLm5sbS5uaWguZ292L3B1Ym1lZC85NTM3MzI0PC91cmw+PC9yZWxhdGVkLXVybHM+
PC91cmxzPjxlbGVjdHJvbmljLXJlc291cmNlLW51bT4xMC4xMDM4LzMyOTExPC9lbGVjdHJvbmlj
LXJlc291cmNlLW51bT48L3JlY29yZD48L0NpdGU+PENpdGU+PEF1dGhvcj5GYXJvb3FpPC9BdXRo
b3I+PFllYXI+MjAwNzwvWWVhcj48UmVjTnVtPjU0PC9SZWNOdW0+PHJlY29yZD48cmVjLW51bWJl
cj41NDwvcmVjLW51bWJlcj48Zm9yZWlnbi1rZXlzPjxrZXkgYXBwPSJFTiIgZGItaWQ9InR2enN4
dHNyMXN0MHc4ZXY5eDFwcDJ6dmZ6MjJ4cjlhczV2diIgdGltZXN0YW1wPSIxNTMyMzM5NzYzIj41
NDwva2V5PjwvZm9yZWlnbi1rZXlzPjxyZWYtdHlwZSBuYW1lPSJKb3VybmFsIEFydGljbGUiPjE3
PC9yZWYtdHlwZT48Y29udHJpYnV0b3JzPjxhdXRob3JzPjxhdXRob3I+RmFyb29xaSwgSS4gUy48
L2F1dGhvcj48YXV0aG9yPldhbmdlbnN0ZWVuLCBULjwvYXV0aG9yPjxhdXRob3I+Q29sbGlucywg
Uy48L2F1dGhvcj48YXV0aG9yPktpbWJlciwgVy48L2F1dGhvcj48YXV0aG9yPk1hdGFyZXNlLCBH
LjwvYXV0aG9yPjxhdXRob3I+S2VvZ2gsIEouIE0uPC9hdXRob3I+PGF1dGhvcj5MYW5rLCBFLjwv
YXV0aG9yPjxhdXRob3I+Qm90dG9tbGV5LCBCLjwvYXV0aG9yPjxhdXRob3I+TG9wZXotRmVybmFu
ZGV6LCBKLjwvYXV0aG9yPjxhdXRob3I+RmVycmF6LUFtYXJvLCBJLjwvYXV0aG9yPjxhdXRob3I+
RGF0dGFuaSwgTS4gVC48L2F1dGhvcj48YXV0aG9yPkVyY2FuLCBPLjwvYXV0aG9yPjxhdXRob3I+
TXlocmUsIEEuIEcuPC9hdXRob3I+PGF1dGhvcj5SZXR0ZXJzdG9sLCBMLjwvYXV0aG9yPjxhdXRo
b3I+U3RhbmhvcGUsIFIuPC9hdXRob3I+PGF1dGhvcj5FZGdlLCBKLiBBLjwvYXV0aG9yPjxhdXRo
b3I+TWNLZW56aWUsIFMuPC9hdXRob3I+PGF1dGhvcj5MZXNzYW4sIE4uPC9hdXRob3I+PGF1dGhv
cj5HaG9kc2ksIE0uPC9hdXRob3I+PGF1dGhvcj5EZSBSb3NhLCBWLjwvYXV0aG9yPjxhdXRob3I+
UGVybmEsIEYuPC9hdXRob3I+PGF1dGhvcj5Gb250YW5hLCBTLjwvYXV0aG9yPjxhdXRob3I+QmFy
cm9zbywgSS48L2F1dGhvcj48YXV0aG9yPlVuZGxpZW4sIEQuIEUuPC9hdXRob3I+PGF1dGhvcj5P
JmFwb3M7UmFoaWxseSwgUy48L2F1dGhvcj48L2F1dGhvcnM+PC9jb250cmlidXRvcnM+PGF1dGgt
YWRkcmVzcz5DYW1icmlkZ2UgSW5zdGl0dXRlIGZvciBNZWRpY2FsIFJlc2VhcmNoLCBVbml2ZXJz
aXR5IERlcGFydG1lbnQgb2YgQ2xpbmljYWwgQmlvY2hlbWlzdHJ5LCBBZGRlbmJyb29rZSZhcG9z
O3MgSG9zcGl0YWwsIENhbWJyaWRnZSwgVW5pdGVkIEtpbmdkb20uIGlzZjIwQGNhbS5hYy51azwv
YXV0aC1hZGRyZXNzPjx0aXRsZXM+PHRpdGxlPkNsaW5pY2FsIGFuZCBtb2xlY3VsYXIgZ2VuZXRp
YyBzcGVjdHJ1bSBvZiBjb25nZW5pdGFsIGRlZmljaWVuY3kgb2YgdGhlIGxlcHRpbiByZWNlcHRv
cjwvdGl0bGU+PHNlY29uZGFyeS10aXRsZT5OIEVuZ2wgSiBNZWQ8L3NlY29uZGFyeS10aXRsZT48
YWx0LXRpdGxlPlRoZSBOZXcgRW5nbGFuZCBqb3VybmFsIG9mIG1lZGljaW5lPC9hbHQtdGl0bGU+
PC90aXRsZXM+PHBlcmlvZGljYWw+PGZ1bGwtdGl0bGU+TiBFbmdsIEogTWVkPC9mdWxsLXRpdGxl
PjxhYmJyLTE+VGhlIE5ldyBFbmdsYW5kIGpvdXJuYWwgb2YgbWVkaWNpbmU8L2FiYnItMT48L3Bl
cmlvZGljYWw+PGFsdC1wZXJpb2RpY2FsPjxmdWxsLXRpdGxlPk4gRW5nbCBKIE1lZDwvZnVsbC10
aXRsZT48YWJici0xPlRoZSBOZXcgRW5nbGFuZCBqb3VybmFsIG9mIG1lZGljaW5lPC9hYmJyLTE+
PC9hbHQtcGVyaW9kaWNhbD48cGFnZXM+MjM3LTQ3PC9wYWdlcz48dm9sdW1lPjM1Njwvdm9sdW1l
PjxudW1iZXI+MzwvbnVtYmVyPjxrZXl3b3Jkcz48a2V5d29yZD5BZHVsdDwva2V5d29yZD48a2V5
d29yZD5BZ2Ugb2YgT25zZXQ8L2tleXdvcmQ+PGtleXdvcmQ+QmFzYWwgTWV0YWJvbGlzbTwva2V5
d29yZD48a2V5d29yZD5Cb2R5IENvbXBvc2l0aW9uPC9rZXl3b3JkPjxrZXl3b3JkPkNoaWxkPC9r
ZXl3b3JkPjxrZXl3b3JkPkRpYWdub3NpcywgRGlmZmVyZW50aWFsPC9rZXl3b3JkPjxrZXl3b3Jk
PkZlbWFsZTwva2V5d29yZD48a2V5d29yZD5HZW5vdHlwZTwva2V5d29yZD48a2V5d29yZD5IdW1h
bnM8L2tleXdvcmQ+PGtleXdvcmQ+SHlwZXJwaGFnaWEvYmxvb2QvY29tcGxpY2F0aW9ucy9nZW5l
dGljczwva2V5d29yZD48a2V5d29yZD5IeXBvZ29uYWRpc20vYmxvb2QvY29tcGxpY2F0aW9ucy9n
ZW5ldGljczwva2V5d29yZD48a2V5d29yZD5JbW11bm9sb2dpYyBEZWZpY2llbmN5IFN5bmRyb21l
cy9ibG9vZC9jb21wbGljYXRpb25zL2dlbmV0aWNzPC9rZXl3b3JkPjxrZXl3b3JkPkxlcHRpbi9i
bG9vZDwva2V5d29yZD48a2V5d29yZD5MeW1waG9jeXRlIENvdW50PC9rZXl3b3JkPjxrZXl3b3Jk
Pk1hbGU8L2tleXdvcmQ+PGtleXdvcmQ+TWV0YWJvbGlzbSwgSW5ib3JuIEVycm9ycy9ibG9vZC8q
ZGlhZ25vc2lzLypnZW5ldGljczwva2V5d29yZD48a2V5d29yZD5NdXRhdGlvbjwva2V5d29yZD48
a2V5d29yZD5PYmVzaXR5L2Jsb29kL2NvbXBsaWNhdGlvbnMvKmdlbmV0aWNzPC9rZXl3b3JkPjxr
ZXl3b3JkPlBlZGlncmVlPC9rZXl3b3JkPjxrZXl3b3JkPlBoZW5vdHlwZTwva2V5d29yZD48a2V5
d29yZD5SZWNlcHRvcnMsIENlbGwgU3VyZmFjZS8qZGVmaWNpZW5jeS8qZ2VuZXRpY3M8L2tleXdv
cmQ+PGtleXdvcmQ+UmVjZXB0b3JzLCBMZXB0aW48L2tleXdvcmQ+PC9rZXl3b3Jkcz48ZGF0ZXM+
PHllYXI+MjAwNzwveWVhcj48cHViLWRhdGVzPjxkYXRlPkphbiAxODwvZGF0ZT48L3B1Yi1kYXRl
cz48L2RhdGVzPjxpc2JuPjE1MzMtNDQwNiAoRWxlY3Ryb25pYykmI3hEOzAwMjgtNDc5MyAoTGlu
a2luZyk8L2lzYm4+PGFjY2Vzc2lvbi1udW0+MTcyMjk5NTE8L2FjY2Vzc2lvbi1udW0+PHVybHM+
PHJlbGF0ZWQtdXJscz48dXJsPmh0dHA6Ly93d3cubmNiaS5ubG0ubmloLmdvdi9wdWJtZWQvMTcy
Mjk5NTE8L3VybD48L3JlbGF0ZWQtdXJscz48L3VybHM+PGN1c3RvbTI+MjY3MDE5NzwvY3VzdG9t
Mj48ZWxlY3Ryb25pYy1yZXNvdXJjZS1udW0+MTAuMTA1Ni9ORUpNb2EwNjM5ODg8L2VsZWN0cm9u
aWMtcmVzb3VyY2UtbnVtPjwvcmVjb3JkPjwvQ2l0ZT48L0VuZE5vdGU+
</w:fldData>
        </w:fldChar>
      </w:r>
      <w:r w:rsidR="00DE2FB1" w:rsidRPr="00E808A8">
        <w:rPr>
          <w:rFonts w:asciiTheme="majorHAnsi" w:hAnsiTheme="majorHAnsi" w:cs="Calibri"/>
          <w:sz w:val="22"/>
          <w:szCs w:val="22"/>
        </w:rPr>
        <w:instrText xml:space="preserve"> ADDIN EN.CITE.DATA </w:instrText>
      </w:r>
      <w:r w:rsidR="00DE2FB1" w:rsidRPr="00E525E5">
        <w:rPr>
          <w:rFonts w:asciiTheme="majorHAnsi" w:hAnsiTheme="majorHAnsi" w:cs="Calibri"/>
          <w:sz w:val="22"/>
          <w:szCs w:val="22"/>
        </w:rPr>
      </w:r>
      <w:r w:rsidR="00DE2FB1" w:rsidRPr="00E525E5">
        <w:rPr>
          <w:rFonts w:asciiTheme="majorHAnsi" w:hAnsiTheme="majorHAnsi" w:cs="Calibri"/>
          <w:sz w:val="22"/>
          <w:szCs w:val="22"/>
        </w:rPr>
        <w:fldChar w:fldCharType="end"/>
      </w:r>
      <w:r w:rsidR="00DE2FB1" w:rsidRPr="00DF3807">
        <w:rPr>
          <w:rFonts w:asciiTheme="majorHAnsi" w:hAnsiTheme="majorHAnsi" w:cs="Calibri"/>
          <w:sz w:val="22"/>
          <w:szCs w:val="22"/>
        </w:rPr>
      </w:r>
      <w:r w:rsidR="00DE2FB1" w:rsidRPr="00DF3807">
        <w:rPr>
          <w:rFonts w:asciiTheme="majorHAnsi" w:hAnsiTheme="majorHAnsi" w:cs="Calibri"/>
          <w:sz w:val="22"/>
          <w:szCs w:val="22"/>
        </w:rPr>
        <w:fldChar w:fldCharType="separate"/>
      </w:r>
      <w:r w:rsidR="00DE2FB1" w:rsidRPr="00E808A8">
        <w:rPr>
          <w:rFonts w:asciiTheme="majorHAnsi" w:hAnsiTheme="majorHAnsi" w:cs="Calibri"/>
          <w:noProof/>
          <w:sz w:val="22"/>
          <w:szCs w:val="22"/>
        </w:rPr>
        <w:t>[</w:t>
      </w:r>
      <w:hyperlink w:anchor="_ENREF_52" w:tooltip="Clement, 1998 #53" w:history="1">
        <w:r w:rsidR="00DE2FB1" w:rsidRPr="00E808A8">
          <w:rPr>
            <w:rFonts w:asciiTheme="majorHAnsi" w:hAnsiTheme="majorHAnsi" w:cs="Calibri"/>
            <w:noProof/>
            <w:sz w:val="22"/>
            <w:szCs w:val="22"/>
          </w:rPr>
          <w:t>52</w:t>
        </w:r>
      </w:hyperlink>
      <w:r w:rsidR="00DE2FB1" w:rsidRPr="00E808A8">
        <w:rPr>
          <w:rFonts w:asciiTheme="majorHAnsi" w:hAnsiTheme="majorHAnsi" w:cs="Calibri"/>
          <w:noProof/>
          <w:sz w:val="22"/>
          <w:szCs w:val="22"/>
        </w:rPr>
        <w:t xml:space="preserve">, </w:t>
      </w:r>
      <w:hyperlink w:anchor="_ENREF_53" w:tooltip="Farooqi, 2007 #54" w:history="1">
        <w:r w:rsidR="00DE2FB1" w:rsidRPr="00E808A8">
          <w:rPr>
            <w:rFonts w:asciiTheme="majorHAnsi" w:hAnsiTheme="majorHAnsi" w:cs="Calibri"/>
            <w:noProof/>
            <w:sz w:val="22"/>
            <w:szCs w:val="22"/>
          </w:rPr>
          <w:t>53</w:t>
        </w:r>
      </w:hyperlink>
      <w:r w:rsidR="00DE2FB1" w:rsidRPr="00E808A8">
        <w:rPr>
          <w:rFonts w:asciiTheme="majorHAnsi" w:hAnsiTheme="majorHAnsi" w:cs="Calibri"/>
          <w:noProof/>
          <w:sz w:val="22"/>
          <w:szCs w:val="22"/>
        </w:rPr>
        <w:t>]</w:t>
      </w:r>
      <w:r w:rsidR="00DE2FB1" w:rsidRPr="00DF3807">
        <w:rPr>
          <w:rFonts w:asciiTheme="majorHAnsi" w:hAnsiTheme="majorHAnsi" w:cs="Calibri"/>
          <w:sz w:val="22"/>
          <w:szCs w:val="22"/>
        </w:rPr>
        <w:fldChar w:fldCharType="end"/>
      </w:r>
      <w:r w:rsidR="00DE2FB1" w:rsidRPr="00E808A8">
        <w:rPr>
          <w:rFonts w:asciiTheme="majorHAnsi" w:hAnsiTheme="majorHAnsi"/>
          <w:sz w:val="22"/>
          <w:szCs w:val="22"/>
        </w:rPr>
        <w:t>. However, t</w:t>
      </w:r>
      <w:r w:rsidR="0012551F" w:rsidRPr="00E808A8">
        <w:rPr>
          <w:rFonts w:asciiTheme="majorHAnsi" w:hAnsiTheme="majorHAnsi" w:cs="Calibri"/>
          <w:sz w:val="22"/>
          <w:szCs w:val="22"/>
        </w:rPr>
        <w:t xml:space="preserve">he regulatory elements </w:t>
      </w:r>
      <w:r w:rsidR="00C31C5D" w:rsidRPr="00E808A8">
        <w:rPr>
          <w:rFonts w:asciiTheme="majorHAnsi" w:hAnsiTheme="majorHAnsi" w:cs="Calibri"/>
          <w:sz w:val="22"/>
          <w:szCs w:val="22"/>
        </w:rPr>
        <w:t xml:space="preserve">of </w:t>
      </w:r>
      <w:r w:rsidR="00C31C5D" w:rsidRPr="00E808A8">
        <w:rPr>
          <w:rFonts w:asciiTheme="majorHAnsi" w:hAnsiTheme="majorHAnsi" w:cs="Calibri"/>
          <w:i/>
          <w:sz w:val="22"/>
          <w:szCs w:val="22"/>
        </w:rPr>
        <w:t>LEPROT</w:t>
      </w:r>
      <w:r w:rsidR="00C31C5D" w:rsidRPr="00E808A8">
        <w:rPr>
          <w:rFonts w:asciiTheme="majorHAnsi" w:hAnsiTheme="majorHAnsi" w:cs="Calibri"/>
          <w:sz w:val="22"/>
          <w:szCs w:val="22"/>
        </w:rPr>
        <w:t xml:space="preserve"> and the </w:t>
      </w:r>
      <w:r w:rsidR="00C31C5D" w:rsidRPr="00E808A8">
        <w:rPr>
          <w:rFonts w:asciiTheme="majorHAnsi" w:hAnsiTheme="majorHAnsi" w:cs="Calibri"/>
          <w:i/>
          <w:sz w:val="22"/>
          <w:szCs w:val="22"/>
        </w:rPr>
        <w:t>LEPR</w:t>
      </w:r>
      <w:r w:rsidR="00C31C5D" w:rsidRPr="00E808A8">
        <w:rPr>
          <w:rFonts w:asciiTheme="majorHAnsi" w:hAnsiTheme="majorHAnsi" w:cs="Calibri"/>
          <w:sz w:val="22"/>
          <w:szCs w:val="22"/>
        </w:rPr>
        <w:t xml:space="preserve"> </w:t>
      </w:r>
      <w:r w:rsidR="0012551F" w:rsidRPr="00E808A8">
        <w:rPr>
          <w:rFonts w:asciiTheme="majorHAnsi" w:hAnsiTheme="majorHAnsi" w:cs="Calibri"/>
          <w:sz w:val="22"/>
          <w:szCs w:val="22"/>
        </w:rPr>
        <w:t xml:space="preserve">tagged by our GWAS SNP are not </w:t>
      </w:r>
      <w:r w:rsidR="000C498F" w:rsidRPr="00E808A8">
        <w:rPr>
          <w:rFonts w:asciiTheme="majorHAnsi" w:hAnsiTheme="majorHAnsi"/>
          <w:sz w:val="22"/>
          <w:szCs w:val="22"/>
        </w:rPr>
        <w:t xml:space="preserve">associated with BMI or any measure of adiposity in </w:t>
      </w:r>
      <w:r w:rsidR="00DE2FB1" w:rsidRPr="00E808A8">
        <w:rPr>
          <w:rFonts w:asciiTheme="majorHAnsi" w:hAnsiTheme="majorHAnsi"/>
          <w:sz w:val="22"/>
          <w:szCs w:val="22"/>
        </w:rPr>
        <w:t>adults or in later childhood</w:t>
      </w:r>
      <w:r w:rsidR="00C8476E" w:rsidRPr="00E808A8">
        <w:rPr>
          <w:rFonts w:asciiTheme="majorHAnsi" w:hAnsiTheme="majorHAnsi"/>
          <w:sz w:val="22"/>
          <w:szCs w:val="22"/>
        </w:rPr>
        <w:t xml:space="preserve">, despite being associated with </w:t>
      </w:r>
      <w:r w:rsidR="00DE2FB1" w:rsidRPr="00E808A8">
        <w:rPr>
          <w:rFonts w:asciiTheme="majorHAnsi" w:hAnsiTheme="majorHAnsi"/>
          <w:sz w:val="22"/>
          <w:szCs w:val="22"/>
        </w:rPr>
        <w:t>BMI</w:t>
      </w:r>
      <w:r w:rsidR="00FD0FA2" w:rsidRPr="00E808A8">
        <w:rPr>
          <w:rFonts w:asciiTheme="majorHAnsi" w:hAnsiTheme="majorHAnsi"/>
          <w:sz w:val="22"/>
          <w:szCs w:val="22"/>
        </w:rPr>
        <w:t xml:space="preserve"> </w:t>
      </w:r>
      <w:r w:rsidR="00DE2FB1" w:rsidRPr="00E808A8">
        <w:rPr>
          <w:rFonts w:asciiTheme="majorHAnsi" w:hAnsiTheme="majorHAnsi"/>
          <w:sz w:val="22"/>
          <w:szCs w:val="22"/>
        </w:rPr>
        <w:t>i</w:t>
      </w:r>
      <w:r w:rsidR="002A282E" w:rsidRPr="00E808A8">
        <w:rPr>
          <w:rFonts w:asciiTheme="majorHAnsi" w:hAnsiTheme="majorHAnsi"/>
          <w:sz w:val="22"/>
          <w:szCs w:val="22"/>
        </w:rPr>
        <w:t>n infancy</w:t>
      </w:r>
      <w:r w:rsidR="00DE2FB1" w:rsidRPr="00E808A8">
        <w:rPr>
          <w:rFonts w:asciiTheme="majorHAnsi" w:hAnsiTheme="majorHAnsi"/>
          <w:sz w:val="22"/>
          <w:szCs w:val="22"/>
        </w:rPr>
        <w:t>.</w:t>
      </w:r>
      <w:r w:rsidR="002A282E" w:rsidRPr="00E808A8">
        <w:rPr>
          <w:rFonts w:asciiTheme="majorHAnsi" w:hAnsiTheme="majorHAnsi"/>
          <w:sz w:val="22"/>
          <w:szCs w:val="22"/>
        </w:rPr>
        <w:t xml:space="preserve"> </w:t>
      </w:r>
      <w:r w:rsidR="00DE2FB1" w:rsidRPr="00E808A8">
        <w:rPr>
          <w:rFonts w:asciiTheme="majorHAnsi" w:hAnsiTheme="majorHAnsi"/>
          <w:sz w:val="22"/>
          <w:szCs w:val="22"/>
        </w:rPr>
        <w:t>On the other hand, t</w:t>
      </w:r>
      <w:r w:rsidR="001555D2" w:rsidRPr="00E808A8">
        <w:rPr>
          <w:rFonts w:asciiTheme="majorHAnsi" w:hAnsiTheme="majorHAnsi"/>
          <w:sz w:val="22"/>
          <w:szCs w:val="22"/>
        </w:rPr>
        <w:t>his</w:t>
      </w:r>
      <w:r w:rsidR="00DE2FB1" w:rsidRPr="00E808A8">
        <w:rPr>
          <w:rFonts w:asciiTheme="majorHAnsi" w:hAnsiTheme="majorHAnsi"/>
          <w:sz w:val="22"/>
          <w:szCs w:val="22"/>
        </w:rPr>
        <w:t xml:space="preserve"> regulatory variant is involved in the control of the circulating levels of </w:t>
      </w:r>
      <w:r w:rsidR="001555D2" w:rsidRPr="00E808A8">
        <w:rPr>
          <w:rFonts w:asciiTheme="majorHAnsi" w:hAnsiTheme="majorHAnsi"/>
          <w:sz w:val="22"/>
          <w:szCs w:val="22"/>
        </w:rPr>
        <w:t xml:space="preserve">the </w:t>
      </w:r>
      <w:r w:rsidR="00DE2FB1" w:rsidRPr="00E808A8">
        <w:rPr>
          <w:rFonts w:asciiTheme="majorHAnsi" w:hAnsiTheme="majorHAnsi"/>
          <w:sz w:val="22"/>
          <w:szCs w:val="22"/>
        </w:rPr>
        <w:t>soluble LEPR</w:t>
      </w:r>
      <w:r w:rsidR="001555D2" w:rsidRPr="00E808A8">
        <w:rPr>
          <w:rFonts w:asciiTheme="majorHAnsi" w:hAnsiTheme="majorHAnsi"/>
          <w:sz w:val="22"/>
          <w:szCs w:val="22"/>
        </w:rPr>
        <w:t xml:space="preserve"> in adults</w:t>
      </w:r>
      <w:r w:rsidR="00DE2FB1" w:rsidRPr="00E808A8">
        <w:rPr>
          <w:rFonts w:asciiTheme="majorHAnsi" w:hAnsiTheme="majorHAnsi"/>
          <w:sz w:val="22"/>
          <w:szCs w:val="22"/>
        </w:rPr>
        <w:t xml:space="preserve">. </w:t>
      </w:r>
      <w:r w:rsidR="00C31C5D" w:rsidRPr="00E808A8">
        <w:rPr>
          <w:rFonts w:asciiTheme="majorHAnsi" w:hAnsiTheme="majorHAnsi"/>
          <w:sz w:val="22"/>
          <w:szCs w:val="22"/>
        </w:rPr>
        <w:t>Hence, the regulatory variant identified is involved in</w:t>
      </w:r>
      <w:r w:rsidR="00DE2FB1" w:rsidRPr="00E808A8">
        <w:rPr>
          <w:rFonts w:asciiTheme="majorHAnsi" w:hAnsiTheme="majorHAnsi"/>
          <w:sz w:val="22"/>
          <w:szCs w:val="22"/>
        </w:rPr>
        <w:t xml:space="preserve"> regulation of adult LEPR through a mechanism that does not </w:t>
      </w:r>
      <w:r w:rsidR="001555D2" w:rsidRPr="00E808A8">
        <w:rPr>
          <w:rFonts w:asciiTheme="majorHAnsi" w:hAnsiTheme="majorHAnsi"/>
          <w:sz w:val="22"/>
          <w:szCs w:val="22"/>
        </w:rPr>
        <w:t>alter</w:t>
      </w:r>
      <w:r w:rsidR="00DE2FB1" w:rsidRPr="00E808A8">
        <w:rPr>
          <w:rFonts w:asciiTheme="majorHAnsi" w:hAnsiTheme="majorHAnsi"/>
          <w:sz w:val="22"/>
          <w:szCs w:val="22"/>
        </w:rPr>
        <w:t xml:space="preserve"> </w:t>
      </w:r>
      <w:r w:rsidR="00C31C5D" w:rsidRPr="00E808A8">
        <w:rPr>
          <w:rFonts w:asciiTheme="majorHAnsi" w:hAnsiTheme="majorHAnsi"/>
          <w:sz w:val="22"/>
          <w:szCs w:val="22"/>
        </w:rPr>
        <w:t>BMI</w:t>
      </w:r>
      <w:r w:rsidR="00DE2FB1" w:rsidRPr="00E808A8">
        <w:rPr>
          <w:rFonts w:asciiTheme="majorHAnsi" w:hAnsiTheme="majorHAnsi"/>
          <w:sz w:val="22"/>
          <w:szCs w:val="22"/>
        </w:rPr>
        <w:t xml:space="preserve"> </w:t>
      </w:r>
      <w:r w:rsidR="00C31C5D" w:rsidRPr="00E808A8">
        <w:rPr>
          <w:rFonts w:asciiTheme="majorHAnsi" w:hAnsiTheme="majorHAnsi"/>
          <w:sz w:val="22"/>
          <w:szCs w:val="22"/>
        </w:rPr>
        <w:t>after later childhood (age&gt;4y).</w:t>
      </w:r>
      <w:r w:rsidR="00985B16" w:rsidRPr="00E808A8">
        <w:rPr>
          <w:rFonts w:asciiTheme="majorHAnsi" w:hAnsiTheme="majorHAnsi"/>
          <w:sz w:val="22"/>
          <w:szCs w:val="22"/>
        </w:rPr>
        <w:t xml:space="preserve"> </w:t>
      </w:r>
      <w:r w:rsidR="004D3F34" w:rsidRPr="00E808A8">
        <w:rPr>
          <w:rFonts w:asciiTheme="majorHAnsi" w:hAnsiTheme="majorHAnsi"/>
          <w:sz w:val="22"/>
          <w:szCs w:val="22"/>
        </w:rPr>
        <w:t>More work is necessary to identify the</w:t>
      </w:r>
      <w:r w:rsidR="00252C9E" w:rsidRPr="00E808A8">
        <w:rPr>
          <w:rFonts w:asciiTheme="majorHAnsi" w:hAnsiTheme="majorHAnsi"/>
          <w:sz w:val="22"/>
          <w:szCs w:val="22"/>
        </w:rPr>
        <w:t xml:space="preserve"> impact of </w:t>
      </w:r>
      <w:r w:rsidR="00252C9E" w:rsidRPr="00E808A8">
        <w:rPr>
          <w:rFonts w:asciiTheme="majorHAnsi" w:hAnsiTheme="majorHAnsi"/>
          <w:i/>
          <w:sz w:val="22"/>
          <w:szCs w:val="22"/>
        </w:rPr>
        <w:t>LEPROT</w:t>
      </w:r>
      <w:r w:rsidR="003F0B02" w:rsidRPr="00E808A8">
        <w:rPr>
          <w:rFonts w:asciiTheme="majorHAnsi" w:hAnsiTheme="majorHAnsi"/>
          <w:sz w:val="22"/>
          <w:szCs w:val="22"/>
        </w:rPr>
        <w:t xml:space="preserve"> mutations in </w:t>
      </w:r>
      <w:r w:rsidR="009C72D5" w:rsidRPr="00E808A8">
        <w:rPr>
          <w:rFonts w:asciiTheme="majorHAnsi" w:hAnsiTheme="majorHAnsi"/>
          <w:sz w:val="22"/>
          <w:szCs w:val="22"/>
        </w:rPr>
        <w:t xml:space="preserve">weight gain and </w:t>
      </w:r>
      <w:r w:rsidR="003F0B02" w:rsidRPr="00E808A8">
        <w:rPr>
          <w:rFonts w:asciiTheme="majorHAnsi" w:hAnsiTheme="majorHAnsi"/>
          <w:sz w:val="22"/>
          <w:szCs w:val="22"/>
        </w:rPr>
        <w:t>growth</w:t>
      </w:r>
      <w:r w:rsidR="00DE2FB1" w:rsidRPr="00E808A8">
        <w:rPr>
          <w:rFonts w:asciiTheme="majorHAnsi" w:hAnsiTheme="majorHAnsi"/>
          <w:sz w:val="22"/>
          <w:szCs w:val="22"/>
        </w:rPr>
        <w:t xml:space="preserve">, as well as in the </w:t>
      </w:r>
      <w:r w:rsidR="001555D2" w:rsidRPr="00E808A8">
        <w:rPr>
          <w:rFonts w:asciiTheme="majorHAnsi" w:hAnsiTheme="majorHAnsi"/>
          <w:sz w:val="22"/>
          <w:szCs w:val="22"/>
        </w:rPr>
        <w:t>identification of the tissues and regulatory elements of</w:t>
      </w:r>
      <w:r w:rsidR="00DE2FB1" w:rsidRPr="00E808A8">
        <w:rPr>
          <w:rFonts w:asciiTheme="majorHAnsi" w:hAnsiTheme="majorHAnsi"/>
          <w:sz w:val="22"/>
          <w:szCs w:val="22"/>
        </w:rPr>
        <w:t xml:space="preserve"> </w:t>
      </w:r>
      <w:r w:rsidR="001555D2" w:rsidRPr="00E808A8">
        <w:rPr>
          <w:rFonts w:asciiTheme="majorHAnsi" w:hAnsiTheme="majorHAnsi"/>
          <w:sz w:val="22"/>
          <w:szCs w:val="22"/>
        </w:rPr>
        <w:t>t</w:t>
      </w:r>
      <w:r w:rsidR="00DE2FB1" w:rsidRPr="00E808A8">
        <w:rPr>
          <w:rFonts w:asciiTheme="majorHAnsi" w:hAnsiTheme="majorHAnsi"/>
          <w:sz w:val="22"/>
          <w:szCs w:val="22"/>
        </w:rPr>
        <w:t>he different LEPR isoforms</w:t>
      </w:r>
      <w:r w:rsidR="001555D2" w:rsidRPr="00E808A8">
        <w:rPr>
          <w:rFonts w:asciiTheme="majorHAnsi" w:hAnsiTheme="majorHAnsi"/>
          <w:sz w:val="22"/>
          <w:szCs w:val="22"/>
        </w:rPr>
        <w:t>.</w:t>
      </w:r>
    </w:p>
    <w:p w14:paraId="4BD9A1DF" w14:textId="77777777" w:rsidR="005E28C0" w:rsidRPr="007957A7" w:rsidRDefault="005E28C0" w:rsidP="00604664">
      <w:pPr>
        <w:spacing w:after="0"/>
        <w:jc w:val="both"/>
        <w:rPr>
          <w:rFonts w:asciiTheme="majorHAnsi" w:hAnsiTheme="majorHAnsi"/>
          <w:sz w:val="22"/>
          <w:szCs w:val="22"/>
        </w:rPr>
      </w:pPr>
    </w:p>
    <w:p w14:paraId="7EFC1335" w14:textId="4FD4A226" w:rsidR="00F0239D" w:rsidRPr="007957A7" w:rsidRDefault="00F0239D" w:rsidP="00604664">
      <w:pPr>
        <w:spacing w:after="0"/>
        <w:jc w:val="both"/>
        <w:rPr>
          <w:rFonts w:asciiTheme="majorHAnsi" w:hAnsiTheme="majorHAnsi" w:cs="Calibri"/>
          <w:sz w:val="22"/>
          <w:szCs w:val="22"/>
        </w:rPr>
      </w:pPr>
      <w:r w:rsidRPr="007957A7">
        <w:rPr>
          <w:rFonts w:asciiTheme="majorHAnsi" w:hAnsiTheme="majorHAnsi" w:cs="Calibri"/>
          <w:sz w:val="22"/>
          <w:szCs w:val="22"/>
        </w:rPr>
        <w:t>Our</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study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has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limitations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that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should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taken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into</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consideration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when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interpreting</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data.</w:t>
      </w:r>
      <w:r w:rsidR="00591A02" w:rsidRPr="007957A7">
        <w:rPr>
          <w:rFonts w:asciiTheme="majorHAnsi" w:hAnsiTheme="majorHAnsi" w:cs="Calibri"/>
          <w:sz w:val="22"/>
          <w:szCs w:val="22"/>
        </w:rPr>
        <w:t xml:space="preserve"> </w:t>
      </w:r>
      <w:r w:rsidRPr="007957A7">
        <w:rPr>
          <w:rFonts w:asciiTheme="majorHAnsi" w:hAnsiTheme="majorHAnsi" w:cs="Calibri"/>
          <w:b/>
          <w:sz w:val="22"/>
          <w:szCs w:val="22"/>
        </w:rPr>
        <w:t>First</w:t>
      </w:r>
      <w:r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dense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longitudinal</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growth</w:t>
      </w:r>
      <w:r w:rsidR="00591A02" w:rsidRPr="007957A7">
        <w:rPr>
          <w:rFonts w:asciiTheme="majorHAnsi" w:hAnsiTheme="majorHAnsi" w:cs="Calibri"/>
          <w:sz w:val="22"/>
          <w:szCs w:val="22"/>
        </w:rPr>
        <w:t xml:space="preserve"> </w:t>
      </w:r>
      <w:r w:rsidR="00F611F2"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GWAS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data</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are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only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available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few</w:t>
      </w:r>
      <w:r w:rsidR="00591A02" w:rsidRPr="007957A7">
        <w:rPr>
          <w:rFonts w:asciiTheme="majorHAnsi" w:hAnsiTheme="majorHAnsi" w:cs="Calibri"/>
          <w:sz w:val="22"/>
          <w:szCs w:val="22"/>
        </w:rPr>
        <w:t xml:space="preserve"> </w:t>
      </w:r>
      <w:r w:rsidR="001F044F">
        <w:rPr>
          <w:rFonts w:asciiTheme="majorHAnsi" w:hAnsiTheme="majorHAnsi" w:cs="Calibri"/>
          <w:sz w:val="22"/>
          <w:szCs w:val="22"/>
        </w:rPr>
        <w:t>population studies</w:t>
      </w:r>
      <w:r w:rsidR="001F044F" w:rsidRPr="007957A7">
        <w:rPr>
          <w:rFonts w:asciiTheme="majorHAnsi" w:hAnsiTheme="majorHAnsi" w:cs="Calibri"/>
          <w:sz w:val="22"/>
          <w:szCs w:val="22"/>
        </w:rPr>
        <w:t xml:space="preserve"> </w:t>
      </w:r>
      <w:r w:rsidRPr="007957A7">
        <w:rPr>
          <w:rFonts w:asciiTheme="majorHAnsi" w:hAnsiTheme="majorHAnsi" w:cs="Calibri"/>
          <w:sz w:val="22"/>
          <w:szCs w:val="22"/>
        </w:rPr>
        <w:t>worldwide,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so</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had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limited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power</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to</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detect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genetic</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variants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smaller</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effects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and/or</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low</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allele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frequencies.</w:t>
      </w:r>
      <w:r w:rsidR="00591A02" w:rsidRPr="007957A7">
        <w:rPr>
          <w:rFonts w:asciiTheme="majorHAnsi" w:hAnsiTheme="majorHAnsi" w:cs="Calibri"/>
          <w:sz w:val="22"/>
          <w:szCs w:val="22"/>
        </w:rPr>
        <w:t xml:space="preserve"> </w:t>
      </w:r>
      <w:r w:rsidR="00C20CC3" w:rsidRPr="007957A7">
        <w:rPr>
          <w:rFonts w:asciiTheme="majorHAnsi" w:hAnsiTheme="majorHAnsi" w:cs="Calibri"/>
          <w:sz w:val="22"/>
          <w:szCs w:val="22"/>
        </w:rPr>
        <w:t>Nevertheless, a</w:t>
      </w:r>
      <w:r w:rsidR="003472C9" w:rsidRPr="007957A7">
        <w:rPr>
          <w:rFonts w:asciiTheme="majorHAnsi" w:hAnsiTheme="majorHAnsi" w:cs="Calibri"/>
          <w:sz w:val="22"/>
          <w:szCs w:val="22"/>
        </w:rPr>
        <w:t xml:space="preserve"> post-hoc power analysis showed that </w:t>
      </w:r>
      <w:r w:rsidR="00C20CC3" w:rsidRPr="007957A7">
        <w:rPr>
          <w:rFonts w:asciiTheme="majorHAnsi" w:hAnsiTheme="majorHAnsi" w:cs="Calibri"/>
          <w:sz w:val="22"/>
          <w:szCs w:val="22"/>
        </w:rPr>
        <w:t xml:space="preserve">we are well powered to detect </w:t>
      </w:r>
      <w:r w:rsidRPr="007957A7">
        <w:rPr>
          <w:rFonts w:asciiTheme="majorHAnsi" w:hAnsiTheme="majorHAnsi" w:cs="Calibri"/>
          <w:sz w:val="22"/>
          <w:szCs w:val="22"/>
        </w:rPr>
        <w:t>the</w:t>
      </w:r>
      <w:r w:rsidR="00C20CC3" w:rsidRPr="007957A7">
        <w:rPr>
          <w:rFonts w:asciiTheme="majorHAnsi" w:hAnsiTheme="majorHAnsi" w:cs="Calibri"/>
          <w:sz w:val="22"/>
          <w:szCs w:val="22"/>
        </w:rPr>
        <w:t xml:space="preserve"> reported effect sizes</w:t>
      </w:r>
      <w:r w:rsidR="00591A02" w:rsidRPr="007957A7">
        <w:rPr>
          <w:rFonts w:asciiTheme="majorHAnsi" w:hAnsiTheme="majorHAnsi" w:cs="Calibri"/>
          <w:sz w:val="22"/>
          <w:szCs w:val="22"/>
        </w:rPr>
        <w:t xml:space="preserve"> </w:t>
      </w:r>
      <w:r w:rsidR="004804D1" w:rsidRPr="007957A7">
        <w:rPr>
          <w:rFonts w:asciiTheme="majorHAnsi" w:hAnsiTheme="majorHAnsi" w:cs="Calibri"/>
          <w:sz w:val="22"/>
          <w:szCs w:val="22"/>
        </w:rPr>
        <w:t>(β=</w:t>
      </w:r>
      <w:r w:rsidRPr="007957A7">
        <w:rPr>
          <w:rFonts w:asciiTheme="majorHAnsi" w:hAnsiTheme="majorHAnsi" w:cs="Calibri"/>
          <w:sz w:val="22"/>
          <w:szCs w:val="22"/>
        </w:rPr>
        <w:t>0.</w:t>
      </w:r>
      <w:r w:rsidR="009307D0" w:rsidRPr="007957A7">
        <w:rPr>
          <w:rFonts w:asciiTheme="majorHAnsi" w:hAnsiTheme="majorHAnsi" w:cs="Calibri"/>
          <w:sz w:val="22"/>
          <w:szCs w:val="22"/>
        </w:rPr>
        <w:t>06</w:t>
      </w:r>
      <w:r w:rsidR="004804D1" w:rsidRPr="007957A7">
        <w:rPr>
          <w:rFonts w:asciiTheme="majorHAnsi" w:hAnsiTheme="majorHAnsi" w:cs="Calibri"/>
          <w:sz w:val="22"/>
          <w:szCs w:val="22"/>
        </w:rPr>
        <w:t>5</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SD</w:t>
      </w:r>
      <w:r w:rsidR="004804D1" w:rsidRPr="007957A7">
        <w:rPr>
          <w:rFonts w:asciiTheme="majorHAnsi" w:hAnsiTheme="majorHAnsi" w:cs="Calibri"/>
          <w:sz w:val="22"/>
          <w:szCs w:val="22"/>
        </w:rPr>
        <w:t xml:space="preserve"> units, power=80% and significance level</w:t>
      </w:r>
      <w:r w:rsidR="00591A02" w:rsidRPr="007957A7">
        <w:rPr>
          <w:rFonts w:asciiTheme="majorHAnsi" w:hAnsiTheme="majorHAnsi" w:cs="Calibri"/>
          <w:sz w:val="22"/>
          <w:szCs w:val="22"/>
        </w:rPr>
        <w:t xml:space="preserve"> </w:t>
      </w:r>
      <w:r w:rsidRPr="007957A7">
        <w:rPr>
          <w:rFonts w:asciiTheme="majorHAnsi" w:hAnsiTheme="majorHAnsi" w:cs="Calibri"/>
          <w:i/>
          <w:sz w:val="22"/>
          <w:szCs w:val="22"/>
        </w:rPr>
        <w:t>P</w:t>
      </w:r>
      <w:r w:rsidRPr="007957A7">
        <w:rPr>
          <w:rFonts w:asciiTheme="majorHAnsi" w:hAnsiTheme="majorHAnsi" w:cs="Calibri"/>
          <w:sz w:val="22"/>
          <w:szCs w:val="22"/>
        </w:rPr>
        <w:t>&lt;5</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x10</w:t>
      </w:r>
      <w:r w:rsidRPr="007957A7">
        <w:rPr>
          <w:rFonts w:asciiTheme="majorHAnsi" w:hAnsiTheme="majorHAnsi" w:cs="Calibri"/>
          <w:sz w:val="22"/>
          <w:szCs w:val="22"/>
          <w:vertAlign w:val="superscript"/>
        </w:rPr>
        <w:t>-8</w:t>
      </w:r>
      <w:r w:rsidR="004804D1" w:rsidRPr="007957A7">
        <w:rPr>
          <w:rFonts w:asciiTheme="majorHAnsi" w:hAnsiTheme="majorHAnsi" w:cs="Calibri"/>
          <w:sz w:val="22"/>
          <w:szCs w:val="22"/>
        </w:rPr>
        <w:t>, see methods)</w:t>
      </w:r>
      <w:r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Pr="007957A7">
        <w:rPr>
          <w:rFonts w:asciiTheme="majorHAnsi" w:hAnsiTheme="majorHAnsi" w:cs="Calibri"/>
          <w:b/>
          <w:sz w:val="22"/>
          <w:szCs w:val="22"/>
        </w:rPr>
        <w:t>Second</w:t>
      </w:r>
      <w:r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noteworthy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that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these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derived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growth</w:t>
      </w:r>
      <w:r w:rsidR="00591A02" w:rsidRPr="007957A7">
        <w:rPr>
          <w:rFonts w:asciiTheme="majorHAnsi" w:hAnsiTheme="majorHAnsi" w:cs="Calibri"/>
          <w:sz w:val="22"/>
          <w:szCs w:val="22"/>
        </w:rPr>
        <w:t xml:space="preserve"> </w:t>
      </w:r>
      <w:r w:rsidR="00463E3C">
        <w:rPr>
          <w:rFonts w:asciiTheme="majorHAnsi" w:hAnsiTheme="majorHAnsi" w:cs="Calibri"/>
          <w:sz w:val="22"/>
          <w:szCs w:val="22"/>
        </w:rPr>
        <w:t>traits</w:t>
      </w:r>
      <w:r w:rsidR="00463E3C" w:rsidRPr="007957A7">
        <w:rPr>
          <w:rFonts w:asciiTheme="majorHAnsi" w:hAnsiTheme="majorHAnsi" w:cs="Calibri"/>
          <w:sz w:val="22"/>
          <w:szCs w:val="22"/>
        </w:rPr>
        <w:t xml:space="preserve"> </w:t>
      </w:r>
      <w:r w:rsidRPr="007957A7">
        <w:rPr>
          <w:rFonts w:asciiTheme="majorHAnsi" w:hAnsiTheme="majorHAnsi" w:cs="Calibri"/>
          <w:sz w:val="22"/>
          <w:szCs w:val="22"/>
        </w:rPr>
        <w:t>are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likely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to</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influenced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degree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measurement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error</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and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some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heterogeneity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some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studies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have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fewer</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repeated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measures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around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time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points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being</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estimated.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Despite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this,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were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still</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able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to</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discover</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genetic</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variants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showing</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robust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associations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these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derived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growth</w:t>
      </w:r>
      <w:r w:rsidR="00591A02" w:rsidRPr="007957A7">
        <w:rPr>
          <w:rFonts w:asciiTheme="majorHAnsi" w:hAnsiTheme="majorHAnsi" w:cs="Calibri"/>
          <w:sz w:val="22"/>
          <w:szCs w:val="22"/>
        </w:rPr>
        <w:t xml:space="preserve"> </w:t>
      </w:r>
      <w:r w:rsidR="00DA7CBF" w:rsidRPr="007957A7">
        <w:rPr>
          <w:rFonts w:asciiTheme="majorHAnsi" w:hAnsiTheme="majorHAnsi" w:cs="Calibri"/>
          <w:sz w:val="22"/>
          <w:szCs w:val="22"/>
        </w:rPr>
        <w:t>traits</w:t>
      </w:r>
      <w:r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Pr="007957A7">
        <w:rPr>
          <w:rFonts w:asciiTheme="majorHAnsi" w:hAnsiTheme="majorHAnsi" w:cs="Calibri"/>
          <w:b/>
          <w:sz w:val="22"/>
          <w:szCs w:val="22"/>
        </w:rPr>
        <w:t>Finally</w:t>
      </w:r>
      <w:r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Pr="007957A7">
        <w:rPr>
          <w:rFonts w:asciiTheme="majorHAnsi" w:eastAsia="Times New Roman" w:hAnsiTheme="majorHAnsi" w:cs="Calibri"/>
          <w:sz w:val="22"/>
          <w:szCs w:val="22"/>
        </w:rPr>
        <w:t>we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did</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not</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identify</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any</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variants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associated</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with</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PHV,</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PWV</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and</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Age-AP</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at</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genome-wide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levels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of</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significance,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and</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this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may</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be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due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to</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combination</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of</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smaller</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genetic</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effects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on</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growth</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at</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this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stage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of</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development,</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reduced</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statistical</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power</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due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to</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smaller</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sample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size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or</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because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environmental</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factors</w:t>
      </w:r>
      <w:r w:rsidR="00591A02" w:rsidRPr="007957A7">
        <w:rPr>
          <w:rFonts w:asciiTheme="majorHAnsi" w:eastAsia="Times New Roman" w:hAnsiTheme="majorHAnsi" w:cs="Calibri"/>
          <w:sz w:val="22"/>
          <w:szCs w:val="22"/>
        </w:rPr>
        <w:t xml:space="preserve"> </w:t>
      </w:r>
      <w:r w:rsidR="00003F45" w:rsidRPr="007957A7">
        <w:rPr>
          <w:rFonts w:asciiTheme="majorHAnsi" w:eastAsia="Times New Roman" w:hAnsiTheme="majorHAnsi" w:cs="Calibri"/>
          <w:sz w:val="22"/>
          <w:szCs w:val="22"/>
        </w:rPr>
        <w:t>confound the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genetic</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influences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at</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this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age.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The</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interplay</w:t>
      </w:r>
      <w:r w:rsidR="00876387" w:rsidRPr="007957A7">
        <w:rPr>
          <w:rFonts w:asciiTheme="majorHAnsi" w:eastAsia="Times New Roman" w:hAnsiTheme="majorHAnsi" w:cs="Calibri"/>
          <w:sz w:val="22"/>
          <w:szCs w:val="22"/>
        </w:rPr>
        <w:t xml:space="preserve"> between genetic variants,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infant</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feeding</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and</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other</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environmental</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factors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also</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warrants</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additional</w:t>
      </w:r>
      <w:r w:rsidR="00591A02" w:rsidRPr="007957A7">
        <w:rPr>
          <w:rFonts w:asciiTheme="majorHAnsi" w:eastAsia="Times New Roman" w:hAnsiTheme="majorHAnsi" w:cs="Calibri"/>
          <w:sz w:val="22"/>
          <w:szCs w:val="22"/>
        </w:rPr>
        <w:t xml:space="preserve"> </w:t>
      </w:r>
      <w:r w:rsidRPr="007957A7">
        <w:rPr>
          <w:rFonts w:asciiTheme="majorHAnsi" w:eastAsia="Times New Roman" w:hAnsiTheme="majorHAnsi" w:cs="Calibri"/>
          <w:sz w:val="22"/>
          <w:szCs w:val="22"/>
        </w:rPr>
        <w:t>research</w:t>
      </w:r>
      <w:r w:rsidR="00411E6F" w:rsidRPr="00517ED6">
        <w:rPr>
          <w:rFonts w:asciiTheme="majorHAnsi" w:eastAsia="Times New Roman" w:hAnsiTheme="majorHAnsi" w:cs="Calibri"/>
          <w:sz w:val="22"/>
          <w:szCs w:val="22"/>
        </w:rPr>
        <w:fldChar w:fldCharType="begin">
          <w:fldData xml:space="preserve">PEVuZE5vdGU+PENpdGU+PEF1dGhvcj5XdTwvQXV0aG9yPjxZZWFyPjIwMTc8L1llYXI+PFJlY051
bT4xMzk8L1JlY051bT48RGlzcGxheVRleHQ+WzMwXTwvRGlzcGxheVRleHQ+PHJlY29yZD48cmVj
LW51bWJlcj4xMzk8L3JlYy1udW1iZXI+PGZvcmVpZ24ta2V5cz48a2V5IGFwcD0iRU4iIGRiLWlk
PSJ0dnpzeHRzcjFzdDB3OGV2OXgxcHAyenZmejIyeHI5YXM1dnYiIHRpbWVzdGFtcD0iMTUzMjk0
NDM2MCI+MTM5PC9rZXk+PC9mb3JlaWduLWtleXM+PHJlZi10eXBlIG5hbWU9IkpvdXJuYWwgQXJ0
aWNsZSI+MTc8L3JlZi10eXBlPjxjb250cmlidXRvcnM+PGF1dGhvcnM+PGF1dGhvcj5XdSwgVi4g
WS48L2F1dGhvcj48YXV0aG9yPkx5ZSwgUy48L2F1dGhvcj48YXV0aG9yPkJyaW9sbGFpcywgTC48
L2F1dGhvcj48L2F1dGhvcnM+PC9jb250cmlidXRvcnM+PGF1dGgtYWRkcmVzcz5Vbml2IEhhd2Fp
aSBNYW5vYSwgT2ZmIFB1YmwgSGx0aCBTdHVkaWVzLCBIb25vbHVsdSwgSEkgVVNBJiN4RDtNdCBT
aW5haSBIb3NwLCBMdW5lbmZlbGQgVGFuZW5iYXVtIFJlcyBJbnN0LCA2MCBNdXJyYXkgU3QsUm9v
bSA1LTIzNywgVG9yb250bywgT04gTTVUIDNMOSwgQ2FuYWRhPC9hdXRoLWFkZHJlc3M+PHRpdGxl
cz48dGl0bGU+VGhlIHJvbGUgb2YgZWFybHkgbGlmZSBncm93dGggZGV2ZWxvcG1lbnQsIHRoZSBG
VE8gZ2VuZSBhbmQgZXhjbHVzaXZlIGJyZWFzdGZlZWRpbmcgb24gY2hpbGQgQk1JIHRyYWplY3Rv
cmllczwvdGl0bGU+PHNlY29uZGFyeS10aXRsZT5JbnRlcm5hdGlvbmFsIEpvdXJuYWwgb2YgRXBp
ZGVtaW9sb2d5PC9zZWNvbmRhcnktdGl0bGU+PGFsdC10aXRsZT5JbnQgSiBFcGlkZW1pb2w8L2Fs
dC10aXRsZT48L3RpdGxlcz48cGVyaW9kaWNhbD48ZnVsbC10aXRsZT5JbnRlcm5hdGlvbmFsIEpv
dXJuYWwgb2YgRXBpZGVtaW9sb2d5PC9mdWxsLXRpdGxlPjxhYmJyLTE+SW50IEogRXBpZGVtaW9s
PC9hYmJyLTE+PC9wZXJpb2RpY2FsPjxhbHQtcGVyaW9kaWNhbD48ZnVsbC10aXRsZT5JbnRlcm5h
dGlvbmFsIEpvdXJuYWwgb2YgRXBpZGVtaW9sb2d5PC9mdWxsLXRpdGxlPjxhYmJyLTE+SW50IEog
RXBpZGVtaW9sPC9hYmJyLTE+PC9hbHQtcGVyaW9kaWNhbD48cGFnZXM+MTUxMi0xNTIyPC9wYWdl
cz48dm9sdW1lPjQ2PC92b2x1bWU+PG51bWJlcj41PC9udW1iZXI+PGtleXdvcmRzPjxrZXl3b3Jk
PmJyZWFzdGZlZWRpbmc8L2tleXdvcmQ+PGtleXdvcmQ+ZnRvIGdlbmU8L2tleXdvcmQ+PGtleXdv
cmQ+Ym1pPC9rZXl3b3JkPjxrZXl3b3JkPm92ZXJ3ZWlnaHQ8L2tleXdvcmQ+PGtleXdvcmQ+ZWFy
bHkgY2hpbGQgZGV2ZWxvcG1lbnQ8L2tleXdvcmQ+PGtleXdvcmQ+YmlydGggY29ob3J0PC9rZXl3
b3JkPjxrZXl3b3JkPmJvZHktbWFzcyBpbmRleDwva2V5d29yZD48a2V5d29yZD5maW5uaXNoIGRp
YWJldGVzIHByZXZlbnRpb248L2tleXdvcmQ+PGtleXdvcmQ+c3R5bGUgaW50ZXJ2ZW50aW9uPC9r
ZXl3b3JkPjxrZXl3b3JkPmNvbW1vbiB2YXJpYW50PC9rZXl3b3JkPjxrZXl3b3JkPmFkdWx0IG9i
ZXNpdHk8L2tleXdvcmQ+PGtleXdvcmQ+ZW5lcmd5LWludGFrZTwva2V5d29yZD48a2V5d29yZD53
ZWlnaHQtZ2Fpbjwva2V5d29yZD48a2V5d29yZD5vdmVyd2VpZ2h0PC9rZXl3b3JkPjxrZXl3b3Jk
PmFzc29jaWF0aW9uPC9rZXl3b3JkPjxrZXl3b3JkPmNvaG9ydDwva2V5d29yZD48L2tleXdvcmRz
PjxkYXRlcz48eWVhcj4yMDE3PC95ZWFyPjxwdWItZGF0ZXM+PGRhdGU+T2N0PC9kYXRlPjwvcHVi
LWRhdGVzPjwvZGF0ZXM+PGlzYm4+MDMwMC01NzcxPC9pc2JuPjxhY2Nlc3Npb24tbnVtPldPUzow
MDA0MTQ1NjE2MDAwMzQ8L2FjY2Vzc2lvbi1udW0+PHVybHM+PHJlbGF0ZWQtdXJscz48dXJsPiZs
dDtHbyB0byBJU0kmZ3Q7Oi8vV09TOjAwMDQxNDU2MTYwMDAzNDwvdXJsPjwvcmVsYXRlZC11cmxz
PjwvdXJscz48ZWxlY3Ryb25pYy1yZXNvdXJjZS1udW0+MTAuMTA5My9pamUvZHl4MDgxPC9lbGVj
dHJvbmljLXJlc291cmNlLW51bT48bGFuZ3VhZ2U+RW5nbGlzaDwvbGFuZ3VhZ2U+PC9yZWNvcmQ+
PC9DaXRlPjwvRW5kTm90ZT4A
</w:fldData>
        </w:fldChar>
      </w:r>
      <w:r w:rsidR="004935A2">
        <w:rPr>
          <w:rFonts w:asciiTheme="majorHAnsi" w:eastAsia="Times New Roman" w:hAnsiTheme="majorHAnsi" w:cs="Calibri"/>
          <w:sz w:val="22"/>
          <w:szCs w:val="22"/>
        </w:rPr>
        <w:instrText xml:space="preserve"> ADDIN EN.CITE </w:instrText>
      </w:r>
      <w:r w:rsidR="004935A2">
        <w:rPr>
          <w:rFonts w:asciiTheme="majorHAnsi" w:eastAsia="Times New Roman" w:hAnsiTheme="majorHAnsi" w:cs="Calibri"/>
          <w:sz w:val="22"/>
          <w:szCs w:val="22"/>
        </w:rPr>
        <w:fldChar w:fldCharType="begin">
          <w:fldData xml:space="preserve">PEVuZE5vdGU+PENpdGU+PEF1dGhvcj5XdTwvQXV0aG9yPjxZZWFyPjIwMTc8L1llYXI+PFJlY051
bT4xMzk8L1JlY051bT48RGlzcGxheVRleHQ+WzMwXTwvRGlzcGxheVRleHQ+PHJlY29yZD48cmVj
LW51bWJlcj4xMzk8L3JlYy1udW1iZXI+PGZvcmVpZ24ta2V5cz48a2V5IGFwcD0iRU4iIGRiLWlk
PSJ0dnpzeHRzcjFzdDB3OGV2OXgxcHAyenZmejIyeHI5YXM1dnYiIHRpbWVzdGFtcD0iMTUzMjk0
NDM2MCI+MTM5PC9rZXk+PC9mb3JlaWduLWtleXM+PHJlZi10eXBlIG5hbWU9IkpvdXJuYWwgQXJ0
aWNsZSI+MTc8L3JlZi10eXBlPjxjb250cmlidXRvcnM+PGF1dGhvcnM+PGF1dGhvcj5XdSwgVi4g
WS48L2F1dGhvcj48YXV0aG9yPkx5ZSwgUy48L2F1dGhvcj48YXV0aG9yPkJyaW9sbGFpcywgTC48
L2F1dGhvcj48L2F1dGhvcnM+PC9jb250cmlidXRvcnM+PGF1dGgtYWRkcmVzcz5Vbml2IEhhd2Fp
aSBNYW5vYSwgT2ZmIFB1YmwgSGx0aCBTdHVkaWVzLCBIb25vbHVsdSwgSEkgVVNBJiN4RDtNdCBT
aW5haSBIb3NwLCBMdW5lbmZlbGQgVGFuZW5iYXVtIFJlcyBJbnN0LCA2MCBNdXJyYXkgU3QsUm9v
bSA1LTIzNywgVG9yb250bywgT04gTTVUIDNMOSwgQ2FuYWRhPC9hdXRoLWFkZHJlc3M+PHRpdGxl
cz48dGl0bGU+VGhlIHJvbGUgb2YgZWFybHkgbGlmZSBncm93dGggZGV2ZWxvcG1lbnQsIHRoZSBG
VE8gZ2VuZSBhbmQgZXhjbHVzaXZlIGJyZWFzdGZlZWRpbmcgb24gY2hpbGQgQk1JIHRyYWplY3Rv
cmllczwvdGl0bGU+PHNlY29uZGFyeS10aXRsZT5JbnRlcm5hdGlvbmFsIEpvdXJuYWwgb2YgRXBp
ZGVtaW9sb2d5PC9zZWNvbmRhcnktdGl0bGU+PGFsdC10aXRsZT5JbnQgSiBFcGlkZW1pb2w8L2Fs
dC10aXRsZT48L3RpdGxlcz48cGVyaW9kaWNhbD48ZnVsbC10aXRsZT5JbnRlcm5hdGlvbmFsIEpv
dXJuYWwgb2YgRXBpZGVtaW9sb2d5PC9mdWxsLXRpdGxlPjxhYmJyLTE+SW50IEogRXBpZGVtaW9s
PC9hYmJyLTE+PC9wZXJpb2RpY2FsPjxhbHQtcGVyaW9kaWNhbD48ZnVsbC10aXRsZT5JbnRlcm5h
dGlvbmFsIEpvdXJuYWwgb2YgRXBpZGVtaW9sb2d5PC9mdWxsLXRpdGxlPjxhYmJyLTE+SW50IEog
RXBpZGVtaW9sPC9hYmJyLTE+PC9hbHQtcGVyaW9kaWNhbD48cGFnZXM+MTUxMi0xNTIyPC9wYWdl
cz48dm9sdW1lPjQ2PC92b2x1bWU+PG51bWJlcj41PC9udW1iZXI+PGtleXdvcmRzPjxrZXl3b3Jk
PmJyZWFzdGZlZWRpbmc8L2tleXdvcmQ+PGtleXdvcmQ+ZnRvIGdlbmU8L2tleXdvcmQ+PGtleXdv
cmQ+Ym1pPC9rZXl3b3JkPjxrZXl3b3JkPm92ZXJ3ZWlnaHQ8L2tleXdvcmQ+PGtleXdvcmQ+ZWFy
bHkgY2hpbGQgZGV2ZWxvcG1lbnQ8L2tleXdvcmQ+PGtleXdvcmQ+YmlydGggY29ob3J0PC9rZXl3
b3JkPjxrZXl3b3JkPmJvZHktbWFzcyBpbmRleDwva2V5d29yZD48a2V5d29yZD5maW5uaXNoIGRp
YWJldGVzIHByZXZlbnRpb248L2tleXdvcmQ+PGtleXdvcmQ+c3R5bGUgaW50ZXJ2ZW50aW9uPC9r
ZXl3b3JkPjxrZXl3b3JkPmNvbW1vbiB2YXJpYW50PC9rZXl3b3JkPjxrZXl3b3JkPmFkdWx0IG9i
ZXNpdHk8L2tleXdvcmQ+PGtleXdvcmQ+ZW5lcmd5LWludGFrZTwva2V5d29yZD48a2V5d29yZD53
ZWlnaHQtZ2Fpbjwva2V5d29yZD48a2V5d29yZD5vdmVyd2VpZ2h0PC9rZXl3b3JkPjxrZXl3b3Jk
PmFzc29jaWF0aW9uPC9rZXl3b3JkPjxrZXl3b3JkPmNvaG9ydDwva2V5d29yZD48L2tleXdvcmRz
PjxkYXRlcz48eWVhcj4yMDE3PC95ZWFyPjxwdWItZGF0ZXM+PGRhdGU+T2N0PC9kYXRlPjwvcHVi
LWRhdGVzPjwvZGF0ZXM+PGlzYm4+MDMwMC01NzcxPC9pc2JuPjxhY2Nlc3Npb24tbnVtPldPUzow
MDA0MTQ1NjE2MDAwMzQ8L2FjY2Vzc2lvbi1udW0+PHVybHM+PHJlbGF0ZWQtdXJscz48dXJsPiZs
dDtHbyB0byBJU0kmZ3Q7Oi8vV09TOjAwMDQxNDU2MTYwMDAzNDwvdXJsPjwvcmVsYXRlZC11cmxz
PjwvdXJscz48ZWxlY3Ryb25pYy1yZXNvdXJjZS1udW0+MTAuMTA5My9pamUvZHl4MDgxPC9lbGVj
dHJvbmljLXJlc291cmNlLW51bT48bGFuZ3VhZ2U+RW5nbGlzaDwvbGFuZ3VhZ2U+PC9yZWNvcmQ+
PC9DaXRlPjwvRW5kTm90ZT4A
</w:fldData>
        </w:fldChar>
      </w:r>
      <w:r w:rsidR="004935A2">
        <w:rPr>
          <w:rFonts w:asciiTheme="majorHAnsi" w:eastAsia="Times New Roman" w:hAnsiTheme="majorHAnsi" w:cs="Calibri"/>
          <w:sz w:val="22"/>
          <w:szCs w:val="22"/>
        </w:rPr>
        <w:instrText xml:space="preserve"> ADDIN EN.CITE.DATA </w:instrText>
      </w:r>
      <w:r w:rsidR="004935A2">
        <w:rPr>
          <w:rFonts w:asciiTheme="majorHAnsi" w:eastAsia="Times New Roman" w:hAnsiTheme="majorHAnsi" w:cs="Calibri"/>
          <w:sz w:val="22"/>
          <w:szCs w:val="22"/>
        </w:rPr>
      </w:r>
      <w:r w:rsidR="004935A2">
        <w:rPr>
          <w:rFonts w:asciiTheme="majorHAnsi" w:eastAsia="Times New Roman" w:hAnsiTheme="majorHAnsi" w:cs="Calibri"/>
          <w:sz w:val="22"/>
          <w:szCs w:val="22"/>
        </w:rPr>
        <w:fldChar w:fldCharType="end"/>
      </w:r>
      <w:r w:rsidR="00411E6F" w:rsidRPr="00517ED6">
        <w:rPr>
          <w:rFonts w:asciiTheme="majorHAnsi" w:eastAsia="Times New Roman" w:hAnsiTheme="majorHAnsi" w:cs="Calibri"/>
          <w:sz w:val="22"/>
          <w:szCs w:val="22"/>
        </w:rPr>
      </w:r>
      <w:r w:rsidR="00411E6F" w:rsidRPr="00517ED6">
        <w:rPr>
          <w:rFonts w:asciiTheme="majorHAnsi" w:eastAsia="Times New Roman" w:hAnsiTheme="majorHAnsi" w:cs="Calibri"/>
          <w:sz w:val="22"/>
          <w:szCs w:val="22"/>
        </w:rPr>
        <w:fldChar w:fldCharType="separate"/>
      </w:r>
      <w:r w:rsidR="004935A2">
        <w:rPr>
          <w:rFonts w:asciiTheme="majorHAnsi" w:eastAsia="Times New Roman" w:hAnsiTheme="majorHAnsi" w:cs="Calibri"/>
          <w:noProof/>
          <w:sz w:val="22"/>
          <w:szCs w:val="22"/>
        </w:rPr>
        <w:t>[</w:t>
      </w:r>
      <w:hyperlink w:anchor="_ENREF_30" w:tooltip="Wu, 2017 #139" w:history="1">
        <w:r w:rsidR="009C72D5">
          <w:rPr>
            <w:rFonts w:asciiTheme="majorHAnsi" w:eastAsia="Times New Roman" w:hAnsiTheme="majorHAnsi" w:cs="Calibri"/>
            <w:noProof/>
            <w:sz w:val="22"/>
            <w:szCs w:val="22"/>
          </w:rPr>
          <w:t>30</w:t>
        </w:r>
      </w:hyperlink>
      <w:r w:rsidR="004935A2">
        <w:rPr>
          <w:rFonts w:asciiTheme="majorHAnsi" w:eastAsia="Times New Roman" w:hAnsiTheme="majorHAnsi" w:cs="Calibri"/>
          <w:noProof/>
          <w:sz w:val="22"/>
          <w:szCs w:val="22"/>
        </w:rPr>
        <w:t>]</w:t>
      </w:r>
      <w:r w:rsidR="00411E6F" w:rsidRPr="00517ED6">
        <w:rPr>
          <w:rFonts w:asciiTheme="majorHAnsi" w:eastAsia="Times New Roman" w:hAnsiTheme="majorHAnsi" w:cs="Calibri"/>
          <w:sz w:val="22"/>
          <w:szCs w:val="22"/>
        </w:rPr>
        <w:fldChar w:fldCharType="end"/>
      </w:r>
      <w:r w:rsidRPr="007957A7">
        <w:rPr>
          <w:rFonts w:asciiTheme="majorHAnsi" w:eastAsia="Times New Roman" w:hAnsiTheme="majorHAnsi" w:cs="Calibri"/>
          <w:sz w:val="22"/>
          <w:szCs w:val="22"/>
        </w:rPr>
        <w:t>.</w:t>
      </w:r>
    </w:p>
    <w:p w14:paraId="2779E1F9" w14:textId="77777777" w:rsidR="00F0239D" w:rsidRPr="007957A7" w:rsidRDefault="00F0239D" w:rsidP="00604664">
      <w:pPr>
        <w:spacing w:after="0"/>
        <w:jc w:val="both"/>
        <w:rPr>
          <w:rFonts w:asciiTheme="majorHAnsi" w:hAnsiTheme="majorHAnsi" w:cs="Calibri"/>
          <w:sz w:val="22"/>
          <w:szCs w:val="22"/>
        </w:rPr>
      </w:pPr>
    </w:p>
    <w:p w14:paraId="09DEE1E8" w14:textId="3753B0A9" w:rsidR="00F0239D" w:rsidRPr="007957A7" w:rsidRDefault="00F0239D" w:rsidP="00604664">
      <w:pPr>
        <w:autoSpaceDE w:val="0"/>
        <w:autoSpaceDN w:val="0"/>
        <w:adjustRightInd w:val="0"/>
        <w:spacing w:after="0"/>
        <w:jc w:val="both"/>
        <w:rPr>
          <w:rFonts w:asciiTheme="majorHAnsi" w:hAnsiTheme="majorHAnsi" w:cs="Calibri"/>
          <w:sz w:val="22"/>
          <w:szCs w:val="22"/>
        </w:rPr>
      </w:pPr>
      <w:r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conclusion,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this</w:t>
      </w:r>
      <w:r w:rsidR="00591A02" w:rsidRPr="007957A7">
        <w:rPr>
          <w:rFonts w:asciiTheme="majorHAnsi" w:hAnsiTheme="majorHAnsi" w:cs="Calibri"/>
          <w:sz w:val="22"/>
          <w:szCs w:val="22"/>
        </w:rPr>
        <w:t xml:space="preserve"> </w:t>
      </w:r>
      <w:r w:rsidR="00DA7CBF" w:rsidRPr="007957A7">
        <w:rPr>
          <w:rFonts w:asciiTheme="majorHAnsi" w:hAnsiTheme="majorHAnsi" w:cs="Calibri"/>
          <w:sz w:val="22"/>
          <w:szCs w:val="22"/>
        </w:rPr>
        <w:t xml:space="preserve">longitudinal </w:t>
      </w:r>
      <w:r w:rsidRPr="007957A7">
        <w:rPr>
          <w:rFonts w:asciiTheme="majorHAnsi" w:hAnsiTheme="majorHAnsi" w:cs="Calibri"/>
          <w:sz w:val="22"/>
          <w:szCs w:val="22"/>
        </w:rPr>
        <w:t>GWAS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study</w:t>
      </w:r>
      <w:r w:rsidR="00D726C5">
        <w:rPr>
          <w:rFonts w:asciiTheme="majorHAnsi" w:hAnsiTheme="majorHAnsi" w:cs="Calibri"/>
          <w:sz w:val="22"/>
          <w:szCs w:val="22"/>
        </w:rPr>
        <w: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based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on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derive</w:t>
      </w:r>
      <w:r w:rsidR="009307D0" w:rsidRPr="007957A7">
        <w:rPr>
          <w:rFonts w:asciiTheme="majorHAnsi" w:hAnsiTheme="majorHAnsi" w:cs="Calibri"/>
          <w:sz w:val="22"/>
          <w:szCs w:val="22"/>
        </w:rPr>
        <w:t>d</w:t>
      </w:r>
      <w:r w:rsidR="00591A02" w:rsidRPr="007957A7">
        <w:rPr>
          <w:rFonts w:asciiTheme="majorHAnsi" w:hAnsiTheme="majorHAnsi" w:cs="Calibri"/>
          <w:sz w:val="22"/>
          <w:szCs w:val="22"/>
        </w:rPr>
        <w:t xml:space="preserve"> </w:t>
      </w:r>
      <w:r w:rsidR="00DA7CBF" w:rsidRPr="007957A7">
        <w:rPr>
          <w:rFonts w:asciiTheme="majorHAnsi" w:hAnsiTheme="majorHAnsi" w:cs="Calibri"/>
          <w:sz w:val="22"/>
          <w:szCs w:val="22"/>
        </w:rPr>
        <w:t xml:space="preserve">traits </w:t>
      </w:r>
      <w:r w:rsidRPr="007957A7">
        <w:rPr>
          <w:rFonts w:asciiTheme="majorHAnsi" w:hAnsiTheme="majorHAnsi" w:cs="Calibri"/>
          <w:sz w:val="22"/>
          <w:szCs w:val="22"/>
        </w:rPr>
        <w:t>from</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growth</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modelling</w:t>
      </w:r>
      <w:r w:rsidR="00D726C5">
        <w:rPr>
          <w:rFonts w:asciiTheme="majorHAnsi" w:hAnsiTheme="majorHAnsi" w:cs="Calibri"/>
          <w:sz w:val="22"/>
          <w:szCs w:val="22"/>
        </w:rPr>
        <w: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has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uncovered</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completely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new</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variant</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004B5693" w:rsidRPr="007957A7">
        <w:rPr>
          <w:rFonts w:asciiTheme="majorHAnsi" w:hAnsiTheme="majorHAnsi" w:cs="Calibri"/>
          <w:i/>
          <w:sz w:val="22"/>
          <w:szCs w:val="22"/>
        </w:rPr>
        <w:t>LEPR/LEPROT</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locus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that</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specifically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associate</w:t>
      </w:r>
      <w:r w:rsidR="00D726C5">
        <w:rPr>
          <w:rFonts w:asciiTheme="majorHAnsi" w:hAnsiTheme="majorHAnsi" w:cs="Calibri"/>
          <w:sz w:val="22"/>
          <w:szCs w:val="22"/>
        </w:rPr>
        <w:t>s</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with</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peak</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adiposity</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in</w:t>
      </w:r>
      <w:r w:rsidR="00591A02" w:rsidRPr="007957A7">
        <w:rPr>
          <w:rFonts w:asciiTheme="majorHAnsi" w:hAnsiTheme="majorHAnsi" w:cs="Calibri"/>
          <w:sz w:val="22"/>
          <w:szCs w:val="22"/>
        </w:rPr>
        <w:t xml:space="preserve"> </w:t>
      </w:r>
      <w:r w:rsidRPr="007957A7">
        <w:rPr>
          <w:rFonts w:asciiTheme="majorHAnsi" w:hAnsiTheme="majorHAnsi" w:cs="Calibri"/>
          <w:sz w:val="22"/>
          <w:szCs w:val="22"/>
        </w:rPr>
        <w:t>infancy</w:t>
      </w:r>
      <w:r w:rsidR="00FB0DF2" w:rsidRPr="007957A7">
        <w:rPr>
          <w:rFonts w:asciiTheme="majorHAnsi" w:hAnsiTheme="majorHAnsi" w:cs="Calibri"/>
          <w:sz w:val="22"/>
          <w:szCs w:val="22"/>
        </w:rPr>
        <w:t>.</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present</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study</w:t>
      </w:r>
      <w:r w:rsidR="00F8569E">
        <w:rPr>
          <w:rFonts w:asciiTheme="majorHAnsi" w:hAnsiTheme="majorHAnsi" w:cs="Calibri"/>
          <w:sz w:val="22"/>
          <w:szCs w:val="22"/>
        </w:rPr>
        <w:t xml:space="preserve"> </w:t>
      </w:r>
      <w:r w:rsidR="00D939DE">
        <w:rPr>
          <w:rFonts w:asciiTheme="majorHAnsi" w:hAnsiTheme="majorHAnsi" w:cs="Calibri"/>
          <w:sz w:val="22"/>
          <w:szCs w:val="22"/>
        </w:rPr>
        <w:t xml:space="preserve">identified two BMI developmental stages in infancy and </w:t>
      </w:r>
      <w:r w:rsidR="00FC368B">
        <w:rPr>
          <w:rFonts w:asciiTheme="majorHAnsi" w:hAnsiTheme="majorHAnsi" w:cs="Calibri"/>
          <w:sz w:val="22"/>
          <w:szCs w:val="22"/>
        </w:rPr>
        <w:t>later childhood</w:t>
      </w:r>
      <w:r w:rsidR="00D939DE">
        <w:rPr>
          <w:rFonts w:asciiTheme="majorHAnsi" w:hAnsiTheme="majorHAnsi" w:cs="Calibri"/>
          <w:sz w:val="22"/>
          <w:szCs w:val="22"/>
        </w:rPr>
        <w:t xml:space="preserve"> with distinct genetic makeup. Our </w:t>
      </w:r>
      <w:r w:rsidR="00FD46DE">
        <w:rPr>
          <w:rFonts w:asciiTheme="majorHAnsi" w:hAnsiTheme="majorHAnsi" w:cs="Calibri"/>
          <w:sz w:val="22"/>
          <w:szCs w:val="22"/>
        </w:rPr>
        <w:t>results</w:t>
      </w:r>
      <w:r w:rsidR="00D939DE">
        <w:rPr>
          <w:rFonts w:asciiTheme="majorHAnsi" w:hAnsiTheme="majorHAnsi" w:cs="Calibri"/>
          <w:sz w:val="22"/>
          <w:szCs w:val="22"/>
        </w:rPr>
        <w:t xml:space="preserve"> </w:t>
      </w:r>
      <w:r w:rsidR="00FB0DF2" w:rsidRPr="007957A7">
        <w:rPr>
          <w:rFonts w:asciiTheme="majorHAnsi" w:hAnsiTheme="majorHAnsi" w:cs="Calibri"/>
          <w:sz w:val="22"/>
          <w:szCs w:val="22"/>
        </w:rPr>
        <w:t>supports</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F8569E">
        <w:rPr>
          <w:rFonts w:asciiTheme="majorHAnsi" w:hAnsiTheme="majorHAnsi" w:cs="Calibri"/>
          <w:sz w:val="22"/>
          <w:szCs w:val="22"/>
        </w:rPr>
        <w:t>notion that</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geneti</w:t>
      </w:r>
      <w:r w:rsidR="00A46D8E" w:rsidRPr="007957A7">
        <w:rPr>
          <w:rFonts w:asciiTheme="majorHAnsi" w:hAnsiTheme="majorHAnsi" w:cs="Calibri"/>
          <w:sz w:val="22"/>
          <w:szCs w:val="22"/>
        </w:rPr>
        <w:t xml:space="preserve">c determinants </w:t>
      </w:r>
      <w:r w:rsidR="008C5B2F" w:rsidRPr="007957A7">
        <w:rPr>
          <w:rFonts w:asciiTheme="majorHAnsi" w:hAnsiTheme="majorHAnsi" w:cs="Calibri"/>
          <w:sz w:val="22"/>
          <w:szCs w:val="22"/>
        </w:rPr>
        <w:t>of</w:t>
      </w:r>
      <w:r w:rsidR="00F8569E">
        <w:rPr>
          <w:rFonts w:asciiTheme="majorHAnsi" w:hAnsiTheme="majorHAnsi" w:cs="Calibri"/>
          <w:sz w:val="22"/>
          <w:szCs w:val="22"/>
        </w:rPr>
        <w:t xml:space="preserve"> adult</w:t>
      </w:r>
      <w:r w:rsidR="008C5B2F" w:rsidRPr="007957A7">
        <w:rPr>
          <w:rFonts w:asciiTheme="majorHAnsi" w:hAnsiTheme="majorHAnsi" w:cs="Calibri"/>
          <w:sz w:val="22"/>
          <w:szCs w:val="22"/>
        </w:rPr>
        <w:t xml:space="preserve"> BMI</w:t>
      </w:r>
      <w:r w:rsidR="00F8569E">
        <w:rPr>
          <w:rFonts w:asciiTheme="majorHAnsi" w:hAnsiTheme="majorHAnsi" w:cs="Calibri"/>
          <w:sz w:val="22"/>
          <w:szCs w:val="22"/>
        </w:rPr>
        <w:t xml:space="preserve"> progressively</w:t>
      </w:r>
      <w:r w:rsidR="008C5B2F" w:rsidRPr="007957A7">
        <w:rPr>
          <w:rFonts w:asciiTheme="majorHAnsi" w:hAnsiTheme="majorHAnsi" w:cs="Calibri"/>
          <w:sz w:val="22"/>
          <w:szCs w:val="22"/>
        </w:rPr>
        <w:t xml:space="preserve"> start</w:t>
      </w:r>
      <w:r w:rsidR="00D939DE">
        <w:rPr>
          <w:rFonts w:asciiTheme="majorHAnsi" w:hAnsiTheme="majorHAnsi" w:cs="Calibri"/>
          <w:sz w:val="22"/>
          <w:szCs w:val="22"/>
        </w:rPr>
        <w:t xml:space="preserve"> </w:t>
      </w:r>
      <w:r w:rsidR="00F8569E">
        <w:rPr>
          <w:rFonts w:asciiTheme="majorHAnsi" w:hAnsiTheme="majorHAnsi" w:cs="Calibri"/>
          <w:sz w:val="22"/>
          <w:szCs w:val="22"/>
        </w:rPr>
        <w:t>acting</w:t>
      </w:r>
      <w:r w:rsidR="008C5B2F" w:rsidRPr="007957A7">
        <w:rPr>
          <w:rFonts w:asciiTheme="majorHAnsi" w:hAnsiTheme="majorHAnsi" w:cs="Calibri"/>
          <w:sz w:val="22"/>
          <w:szCs w:val="22"/>
        </w:rPr>
        <w:t xml:space="preserve"> in </w:t>
      </w:r>
      <w:r w:rsidR="00FC368B">
        <w:rPr>
          <w:rFonts w:asciiTheme="majorHAnsi" w:hAnsiTheme="majorHAnsi" w:cs="Calibri"/>
          <w:sz w:val="22"/>
          <w:szCs w:val="22"/>
        </w:rPr>
        <w:t>later childhood</w:t>
      </w:r>
      <w:r w:rsidR="00F8569E">
        <w:rPr>
          <w:rFonts w:asciiTheme="majorHAnsi" w:hAnsiTheme="majorHAnsi" w:cs="Calibri"/>
          <w:sz w:val="22"/>
          <w:szCs w:val="22"/>
        </w:rPr>
        <w:t xml:space="preserve">, but not </w:t>
      </w:r>
      <w:r w:rsidR="00645E24">
        <w:rPr>
          <w:rFonts w:asciiTheme="majorHAnsi" w:hAnsiTheme="majorHAnsi" w:cs="Calibri"/>
          <w:sz w:val="22"/>
          <w:szCs w:val="22"/>
        </w:rPr>
        <w:t xml:space="preserve">necessarily </w:t>
      </w:r>
      <w:r w:rsidR="00FD628F">
        <w:rPr>
          <w:rFonts w:asciiTheme="majorHAnsi" w:hAnsiTheme="majorHAnsi" w:cs="Calibri"/>
          <w:sz w:val="22"/>
          <w:szCs w:val="22"/>
        </w:rPr>
        <w:t>before the adiposity peak in</w:t>
      </w:r>
      <w:r w:rsidR="00F8569E">
        <w:rPr>
          <w:rFonts w:asciiTheme="majorHAnsi" w:hAnsiTheme="majorHAnsi" w:cs="Calibri"/>
          <w:sz w:val="22"/>
          <w:szCs w:val="22"/>
        </w:rPr>
        <w:t xml:space="preserve"> infancy </w:t>
      </w:r>
      <w:r w:rsidR="00411E6F" w:rsidRPr="00517ED6">
        <w:rPr>
          <w:rFonts w:asciiTheme="majorHAnsi" w:hAnsiTheme="majorHAnsi" w:cs="Calibri"/>
          <w:sz w:val="22"/>
          <w:szCs w:val="22"/>
        </w:rPr>
        <w:fldChar w:fldCharType="begin">
          <w:fldData xml:space="preserve">PEVuZE5vdGU+PENpdGU+PEF1dGhvcj5CcmFkZmllbGQ8L0F1dGhvcj48WWVhcj4yMDEyPC9ZZWFy
PjxSZWNOdW0+MTU8L1JlY051bT48RGlzcGxheVRleHQ+WzUsIDZdPC9EaXNwbGF5VGV4dD48cmVj
b3JkPjxyZWMtbnVtYmVyPjE1PC9yZWMtbnVtYmVyPjxmb3JlaWduLWtleXM+PGtleSBhcHA9IkVO
IiBkYi1pZD0idHZ6c3h0c3Ixc3Qwdzhldjl4MXBwMnp2ZnoyMnhyOWFzNXZ2IiB0aW1lc3RhbXA9
IjE1MzIzMzk3NjEiPjE1PC9rZXk+PC9mb3JlaWduLWtleXM+PHJlZi10eXBlIG5hbWU9IkpvdXJu
YWwgQXJ0aWNsZSI+MTc8L3JlZi10eXBlPjxjb250cmlidXRvcnM+PGF1dGhvcnM+PGF1dGhvcj5C
cmFkZmllbGQsIEouIFAuPC9hdXRob3I+PGF1dGhvcj5UYWFsLCBILiBSLjwvYXV0aG9yPjxhdXRo
b3I+VGltcHNvbiwgTi4gSi48L2F1dGhvcj48YXV0aG9yPlNjaGVyYWcsIEEuPC9hdXRob3I+PGF1
dGhvcj5MZWNvZXVyLCBDLjwvYXV0aG9yPjxhdXRob3I+V2FycmluZ3RvbiwgTi4gTS48L2F1dGhv
cj48YXV0aG9yPkh5cHBvbmVuLCBFLjwvYXV0aG9yPjxhdXRob3I+SG9sc3QsIEMuPC9hdXRob3I+
PGF1dGhvcj5WYWxjYXJjZWwsIEIuPC9hdXRob3I+PGF1dGhvcj5UaGllcmluZywgRS48L2F1dGhv
cj48YXV0aG9yPlNhbGVtLCBSLiBNLjwvYXV0aG9yPjxhdXRob3I+U2NodW1hY2hlciwgRi4gUi48
L2F1dGhvcj48YXV0aG9yPkNvdXNtaW5lciwgRC4gTC48L2F1dGhvcj48YXV0aG9yPlNsZWltYW4s
IFAuIE0uIEEuPC9hdXRob3I+PGF1dGhvcj5aaGFvLCBKLiBILjwvYXV0aG9yPjxhdXRob3I+QmVy
a293aXR6LCBSLiBJLjwvYXV0aG9yPjxhdXRob3I+VmltYWxlc3dhcmFuLCBLLiBTLjwvYXV0aG9y
PjxhdXRob3I+SmFyaWNrLCBJLjwvYXV0aG9yPjxhdXRob3I+UGVubmVsbCwgQy4gRS48L2F1dGhv
cj48YXV0aG9yPkV2YW5zLCBELiBNLjwvYXV0aG9yPjxhdXRob3I+U3QgUG91cmNhaW4sIEIuPC9h
dXRob3I+PGF1dGhvcj5CZXJyeSwgRC4gSi48L2F1dGhvcj48YXV0aG9yPk1vb2stS2FuYW1vcmks
IEQuIE8uPC9hdXRob3I+PGF1dGhvcj5Ib2ZtYW4sIEEuPC9hdXRob3I+PGF1dGhvcj5SaXZhZGVu
ZWlyYSwgRi48L2F1dGhvcj48YXV0aG9yPlVpdHRlcmxpbmRlbiwgQS4gRy48L2F1dGhvcj48YXV0
aG9yPnZhbiBEdWlqbiwgQy4gTS48L2F1dGhvcj48YXV0aG9yPnZhbiBkZXIgVmFsaywgUi4gSi4g
UC48L2F1dGhvcj48YXV0aG9yPmRlIEpvbmdzdGUsIEouIEMuPC9hdXRob3I+PGF1dGhvcj5Qb3N0
bWEsIEQuIFMuPC9hdXRob3I+PGF1dGhvcj5Cb29tc21hLCBELiBJLjwvYXV0aG9yPjxhdXRob3I+
R2F1ZGVybWFuLCBXLiBKLjwvYXV0aG9yPjxhdXRob3I+SGFzc2FuZWluLCBNLiBULjwvYXV0aG9y
PjxhdXRob3I+TGluZGdyZW4sIEMuIE0uPC9hdXRob3I+PGF1dGhvcj5NYWdpLCBSLjwvYXV0aG9y
PjxhdXRob3I+Qm9yZWhhbSwgQy4gQS4gRy48L2F1dGhvcj48YXV0aG9yPk5ldmlsbGUsIEMuIEUu
PC9hdXRob3I+PGF1dGhvcj5Nb3Jlbm8sIEwuIEEuPC9hdXRob3I+PGF1dGhvcj5FbGxpb3R0LCBQ
LjwvYXV0aG9yPjxhdXRob3I+UG91dGEsIEEuPC9hdXRob3I+PGF1dGhvcj5IYXJ0aWthaW5lbiwg
QS4gTC48L2F1dGhvcj48YXV0aG9yPkxpLCBNLiBZLjwvYXV0aG9yPjxhdXRob3I+UmFpdGFrYXJp
LCBPLjwvYXV0aG9yPjxhdXRob3I+TGVodGltYWtpLCBULjwvYXV0aG9yPjxhdXRob3I+RXJpa3Nz
b24sIEouIEcuPC9hdXRob3I+PGF1dGhvcj5QYWxvdGllLCBBLjwvYXV0aG9yPjxhdXRob3I+RGFs
bG9uZ2V2aWxsZSwgSi48L2F1dGhvcj48YXV0aG9yPkRhcywgUy48L2F1dGhvcj48YXV0aG9yPkRl
bG91a2FzLCBQLjwvYXV0aG9yPjxhdXRob3I+TWNNYWhvbiwgRy48L2F1dGhvcj48YXV0aG9yPlJp
bmcsIFMuIE0uPC9hdXRob3I+PGF1dGhvcj5LZW1wLCBKLiBQLjwvYXV0aG9yPjxhdXRob3I+QnV4
dG9uLCBKLiBMLjwvYXV0aG9yPjxhdXRob3I+Qmxha2Vtb3JlLCBBLiBJLiBGLjwvYXV0aG9yPjxh
dXRob3I+QnVzdGFtYW50ZSwgTS48L2F1dGhvcj48YXV0aG9yPkd1eGVucywgTS48L2F1dGhvcj48
YXV0aG9yPkhpcnNjaGhvcm4sIEouIE4uPC9hdXRob3I+PGF1dGhvcj5HaWxsbWFuLCBNLiBXLjwv
YXV0aG9yPjxhdXRob3I+S3JlaW5lci1Nb2xsZXIsIEUuPC9hdXRob3I+PGF1dGhvcj5CaXNnYWFy
ZCwgSC48L2F1dGhvcj48YXV0aG9yPkdpbGxpbGFuZCwgRi4gRC48L2F1dGhvcj48YXV0aG9yPkhl
aW5yaWNoLCBKLjwvYXV0aG9yPjxhdXRob3I+V2hlZWxlciwgRS48L2F1dGhvcj48YXV0aG9yPkJh
cnJvc28sIEkuPC9hdXRob3I+PGF1dGhvcj5PJmFwb3M7UmFoaWxseSwgUy48L2F1dGhvcj48YXV0
aG9yPk1laXJoYWVnaGUsIEEuPC9hdXRob3I+PGF1dGhvcj5Tb3JlbnNlbiwgVC4gSS4gQS48L2F1
dGhvcj48YXV0aG9yPlBvd2VyLCBDLjwvYXV0aG9yPjxhdXRob3I+UGFsbWVyLCBMLiBKLjwvYXV0
aG9yPjxhdXRob3I+SGlubmV5LCBBLjwvYXV0aG9yPjxhdXRob3I+V2lkZW4sIEUuPC9hdXRob3I+
PGF1dGhvcj5GYXJvb3FpLCBJLiBTLjwvYXV0aG9yPjxhdXRob3I+TWNDYXJ0aHksIE0uIEkuPC9h
dXRob3I+PGF1dGhvcj5Gcm9ndWVsLCBQLjwvYXV0aG9yPjxhdXRob3I+TWV5cmUsIEQuPC9hdXRo
b3I+PGF1dGhvcj5IZWJlYnJhbmQsIEouPC9hdXRob3I+PGF1dGhvcj5KYXJ2ZWxpbiwgTS4gUi48
L2F1dGhvcj48YXV0aG9yPkphZGRvZSwgVi4gVy4gVi48L2F1dGhvcj48YXV0aG9yPlNtaXRoLCBH
LiBELjwvYXV0aG9yPjxhdXRob3I+SGFrb25hcnNvbiwgSC48L2F1dGhvcj48YXV0aG9yPkdyYW50
LCBTLiBGLiBBLjwvYXV0aG9yPjxhdXRob3I+RWFybHkgR3Jvd3RoIEdlbmV0aWNzIEVHRyBDb25z
b3J0aTwvYXV0aG9yPjwvYXV0aG9ycz48L2NvbnRyaWJ1dG9ycz48YXV0aC1hZGRyZXNzPkNoaWxk
cmVucyBIb3NwIFBoaWxhZGVscGhpYSwgQ3RyIEFwcGwgR2Vub20sIEFicmFtc29uIFJlcyBDdHIs
IFBoaWxhZGVscGhpYSwgUEEgMTkxMDQgVVNBJiN4RDtFcmFzbXVzIE1DLCBHZW5lcmF0IFN0dWR5
IEdycCBSLCBSb3R0ZXJkYW0sIE5ldGhlcmxhbmRzJiN4RDtFcmFzbXVzIE1DLCBEZXB0IEVwaWRl
bWlvbCwgUm90dGVyZGFtLCBOZXRoZXJsYW5kcyYjeEQ7RXJhc211cyBNQywgRGVwdCBQZWRpYXQs
IFJvdHRlcmRhbSwgTmV0aGVybGFuZHMmI3hEO1VuaXYgQnJpc3RvbCwgTVJDLCBDdHIgQ2F1c2Fs
IEFuYWwgVHJhbnNsYXQgRXBpZGVtaW9sLCBTY2ggU29jaWFsICZhbXA7IENvbW11bml0eSBNZWQs
IEJyaXN0b2wsIEF2b24sIEVuZ2xhbmQmI3hEO1VuaXYgRHVpc2J1cmcgRXNzZW4sIEluc3QgTWVk
IEluZm9ybWF0IEJpb21ldHJ5ICZhbXA7IEVwaWRlbWlvbCwgRXNzZW4sIEdlcm1hbnkmI3hEO1Vu
aXYgTGlsbGUgTm9yZCBGcmFuY2UsIENOUlMgODE5OSwgSW5zdCBQYXN0ZXVyLCBMaWxsZSwgRnJh
bmNlJiN4RDtVbml2IFdlc3Rlcm4gQXVzdHJhbGlhLCBTY2ggV29tZW5zICZhbXA7IEluZmFudHMg
SGx0aCwgUGVydGgsIFdBIDYwMDksIEF1c3RyYWxpYSYjeEQ7VUNMLCBJbnN0IENoaWxkIEhsdGgs
IEN0ciBQYWVkaWF0IEVwaWRlbWlvbCAmYW1wOyBCaW9zdGF0LCBNUkMgQ3RyIEVwaWRlbWlvbCBD
aGlsZCBIbHRoLCBMb25kb24sIEVuZ2xhbmQmI3hEO0NvcGVuaGFnZW4gVW5pdiBIb3NwLCBJbnN0
IFByZXZlbnQgTWVkLCBDb3BlbmhhZ2VuLCBEZW5tYXJrJiN4RDtVbml2IExvbmRvbiBJbXBlcmlh
bCBDb2xsIFNjaSBUZWNobm9sICZhbXA7IE1lZCwgRGVwdCBFcGlkZW1pb2wgJmFtcDsgQmlvc3Rh
dCwgTVJDIEhsdGggUHJvdGVjdCBBZ2N5IEhQQSwgQ3RyIEVudmlyb25tICZhbXA7IEhsdGgsU2No
IFB1YmwgSGx0aCxGYWMgTWVkLCBMb25kb24sIEVuZ2xhbmQmI3hEO0dlcm1hbiBSZXMgQ3RyIEVu
dmlyb25tIEhsdGgsIEhlbG1ob2x0eiBaZW50cnVtIE11ZW5jaGVuLCBJbnN0IEVwaWRlbWlvbCAx
LCBOZXVoZXJiZXJnLCBHZXJtYW55JiN4RDtDaGlsZHJlbnMgSG9zcCwgRGl2IEdlbmV0LCBCb3N0
b24sIE1BIDAyMTE1IFVTQSYjeEQ7Q2hpbGRyZW5zIEhvc3AsIERpdiBFbmRvY3Jpbm9sLCBCb3N0
b24sIE1BIDAyMTE1IFVTQSYjeEQ7Q2hpbGRyZW5zIEhvc3AsIFByb2dyYW0gR2Vub20sIEJvc3Rv
biwgTUEgMDIxMTUgVVNBJiN4RDtCcm9hZCBJbnN0LCBNZXRhYiBQcm9ncmFtLCBDYW1icmlkZ2Us
IE1BIFVTQSYjeEQ7QnJvYWQgSW5zdCwgUHJvZ3JhbSBNZWQgJmFtcDsgUG9wdWxhdCBHZW5ldCwg
Q2FtYnJpZGdlLCBNQSBVU0EmI3hEO0hhcnZhcmQgVW5pdiwgU2NoIE1lZCwgRGVwdCBHZW5ldCwg
Qm9zdG9uLCBNQSBVU0EmI3hEO1VuaXYgU28gQ2FsaWYsIEtlY2sgU2NoIE1lZCwgRGVwdCBQcmV2
ZW50IE1lZCwgTG9zIEFuZ2VsZXMsIENBIDkwMDMzIFVTQSYjeEQ7VW5pdiBIZWxzaW5raSwgSW5z
dCBNb2wgTWVkIEZpbmxhbmQgRklNTSwgSGVsc2lua2ksIEZpbmxhbmQmI3hEO0NoaWxkcmVucyBI
b3NwIFBoaWxhZGVscGhpYSwgRGl2IEh1bWFuIEdlbmV0LCBQaGlsYWRlbHBoaWEsIFBBIDE5MTA0
IFVTQSYjeEQ7VW5pdiBQZW5uLCBEZXB0IFBlZGlhdCwgUGVyZWxtYW4gU2NoIE1lZCwgUGhpbGFk
ZWxwaGlhLCBQQSAxOTEwNCBVU0EmI3hEO0NoaWxkcmVucyBIb3NwIFBoaWxhZGVscGhpYSwgRGVw
dCBDaGlsZCAmYW1wOyBBZG9sZXNjZW50IFBzeWNoaWF0ICZhbXA7IEJlaGF2IFNjaSwgUGhpbGFk
ZWxwaGlhLCBQQSAxOTEwNCBVU0EmI3hEO1VuaXYgUGVubiwgRGVwdCBQc3ljaGlhdCwgUGVyZWxt
YW4gU2NoIE1lZCwgQ3RyIFdlaWdodCAmYW1wOyBFYXRpbmcgRGlzb3JkZXJzLCBQaGlsYWRlbHBo
aWEsIFBBIDE5MTA0IFVTQSYjeEQ7VW5pdiBNYXJidXJnLCBJbnN0IE1lZCBCaW9tZXRyeSAmYW1w
OyBFcGlkZW1pb2wsIE1hcmJ1cmcsIEdlcm1hbnkmI3hEO1dlaWxsIENvcm5lbGwgTWVkIENvbGwg
UWF0YXIsIERlcHQgUGh5c2lvbCAmYW1wOyBCaW9waHlzLCBEb2hhLCBRYXRhciYjeEQ7RXJhc211
cyBNQywgRGVwdCBJbnRlcm5hbCBNZWQsIFJvdHRlcmRhbSwgTmV0aGVybGFuZHMmI3hEO1VuaXYg
R3JvbmluZ2VuLCBEZXB0IFBlZGlhdCBQdWxtb25vbCAmYW1wOyBQZWRpYXQgQWxsZXJnb2wsIEJl
YXRyaXggQ2hpbGRyZW5zIEhvc3AsIFVuaXYgTWVkIEN0ciBHcm9uaW5nZW4sR1JJQUMsUmVzIElu
c3QsIEdyb25pbmdlbiwgTmV0aGVybGFuZHMmI3hEO0VyYXNtdXMgVW5pdiwgRGl2IFJlc3AgTWVk
LCBEZXB0IFBlZGlhdCwgTWVkIEN0cixTb3BoaWEgQ2hpbGRyZW5zIEhvc3AsIFJvdHRlcmRhbSwg
TmV0aGVybGFuZHMmI3hEO1VuaXYgR3JvbmluZ2VuLCBVbml2IE1lZCBDdHIgR3JvbmluZ2VuLCBE
ZXB0IFB1bG0gTWVkICZhbXA7IFRCLCBHUklBQyBSZXMgSW5zdCwgR3JvbmluZ2VuLCBOZXRoZXJs
YW5kcyYjeEQ7VnJpamUgVW5pdiBBbXN0ZXJkYW0sIERlcHQgQmlvbCBQc3ljaG9sLCBBbXN0ZXJk
YW0sIE5ldGhlcmxhbmRzJiN4RDtVbml2IE94Zm9yZCwgR2VuZXQgJmFtcDsgR2Vub20gRXBpZGVt
aW9sIFVuaXQsIFdlbGxjb21lIFRydXN0IEN0ciBIdW1hbiBHZW5ldCwgT3hmb3JkLCBFbmdsYW5k
JiN4RDtVbml2IFRhcnR1LCBFc3RvbmlhbiBHZW5vbWUgQ3RyLCBFRS01MDA5MCBUYXJ0dSwgRXN0
b25pYSYjeEQ7VW5pdiBDb2xsIER1YmxpbiwgSW5zdCBTcG9ydCAmYW1wOyBIbHRoLCBEdWJsaW4g
MiwgSXJlbGFuZCYjeEQ7UXVlZW5zIFVuaXYgQmVsZmFzdCwgQ3RyIFB1YmwgSGx0aCwgSW5zdCBD
bGluIFNjaSBCLCBCZWxmYXN0LCBBbnRyaW0sIE5vcnRoIElyZWxhbmQmI3hEO1VuaXYgWmFyYWdv
emEsIEdyb3d0aCBFeGVyY2lzZSBOdXRyICZhbXA7IERldiBHRU5VRCBSZXMgR3JwLCBaYXJhZ296
YSwgU3BhaW4mI3hEO1VuaXYgWmFyYWdvemEsIFNjaCBIbHRoIFNjaSBFVUNTLCBaYXJhZ296YSwg
U3BhaW4mI3hEO05hdGwgSW5zdCBIbHRoICZhbXA7IFdlbGYsIERlcHQgTGlmZWNvdXJzZSAmYW1w
OyBTZXJ2LCBPdWx1LCBGaW5sYW5kJiN4RDtVbml2IE91bHUsIEluc3QgQ2xpbiBNZWQgT2JzdGV0
ICZhbXA7IEd5bmVjb2wsIE91bHUsIEZpbmxhbmQmI3hEO1VuaXYgUGVubiwgRGVwdCBCaW9zdGF0
ICZhbXA7IEVwaWRlbWlvbCwgUGhpbGFkZWxwaGlhLCBQQSAxOTEwNCBVU0EmI3hEO1R1cmt1IFVu
aXYgSG9zcCwgRGVwdCBDbGluIFBoeXNpb2wsIEZJTi0yMDUyMCBUdXJrdSwgRmlubGFuZCYjeEQ7
VW5pdiBUdXJrdSwgVHVya3UsIEZpbmxhbmQmI3hEO1RhbXBlcmUgVW5pdiBIb3NwLCBEZXB0IENs
aW4gQ2hlbSwgVGFtcGVyZSwgRmlubGFuZCYjeEQ7VW5pdiBUYW1wZXJlLCBGSU4tMzMxMDEgVGFt
cGVyZSwgRmlubGFuZCYjeEQ7TmF0bCBJbnN0IEhsdGggJmFtcDsgV2VsZiwgSGVsc2lua2ksIEZp
bmxhbmQmI3hEO1VuaXYgSGVsc2lua2ksIERlcHQgR2VuIFByYWN0aWNlICZhbXA7IFByaW1hcnkg
SGx0aCBDYXJlLCBIZWxzaW5raSwgRmlubGFuZCYjeEQ7VW5pdiBIZWxzaW5raSwgQ2VudCBIb3Nw
LCBVbml0IEdlbiBQcmFjdGljZSwgSGVsc2lua2ksIEZpbmxhbmQmI3hEO0ZvbGtoYWxzYW4gUmVz
IEN0ciwgSGVsc2lua2ksIEZpbmxhbmQmI3hEO1dlbGxjb21lIFRydXN0IFNhbmdlciBJbnN0LCBD
YW1icmlkZ2UsIEVuZ2xhbmQmI3hEO1VuaXYgSGVsc2lua2ksIERlcHQgTWVkIEdlbmV0LCBIZWxz
aW5raSwgRmlubGFuZCYjeEQ7VW5pdiBDZW50IEhvc3AsIEhlbHNpbmtpLCBGaW5sYW5kJiN4RDtV
bml2IExpbGxlIE5vcmQgRnJhbmNlLCBJTlNFUk0sIFU3NDQsIEluc3QgUGFzdGV1ciBMaWxsZSwg
TGlsbGUsIEZyYW5jZSYjeEQ7VW5pdiBCcmlzdG9sLCBTY2ggU29jaWFsICZhbXA7IENvbW11bml0
eSBNZWQsIEJyaXN0b2wsIEF2b24sIEVuZ2xhbmQmI3hEO1VuaXYgTG9uZG9uIEltcGVyaWFsIENv
bGwgU2NpIFRlY2hub2wgJmFtcDsgTWVkLCBTZWN0IEludGVncmF0IE1lZCwgTG9uZG9uLCBFbmds
YW5kJiN4RDtDdHIgUmVzIEVudmlyb25tIEVwaWRlbWlvbCBDUkVBTCwgQmFyY2Vsb25hLCBTcGFp
biYjeEQ7SG9zcCBNYXIgUmVzIEluc3QgSU1JTSwgQmFyY2Vsb25hLCBTcGFpbiYjeEQ7Q29uc29y
Y2lvIEludmVzdCBCaW9tZWQgUmVkIENJQkVSIEVwaWRlbWlvbCAmYW1wOyBTYWwsIEJhcmNlbG9u
YSwgU3BhaW4mI3hEO0N0ciBHZW5vbSBSZWd1bGF0IENSRywgR2VuZXMgJmFtcDsgRGlzIFByb2dy
YW0sIEJhcmNlbG9uYSwgU3BhaW4mI3hEO1BvbXBldSBGYWJyYSBVbml2IFVQRiwgQmFyY2Vsb25h
LCBTcGFpbiYjeEQ7SGFydmFyZCBVbml2LCBEZXB0IFBvcHVsYXQgTWVkLCBTY2ggTWVkLCBPYmVz
IFByZXZlbnQgUHJvZ3JhbSwgQm9zdG9uLCBNQSBVU0EmI3hEO0hhcnZhcmQgUGlsZ3JpbSBIbHRo
IENhcmUgSW5zdCwgQm9zdG9uLCBNQSBVU0EmI3hEO1VuaXYgQ29wZW5oYWdlbiwgR2VudG9mdGUs
IERlbm1hcmsmI3hEO0NvcGVuaGFnZW4gVW5pdiBIb3NwLCBHZW50b2Z0ZSwgRGVubWFyayYjeEQ7
VW5pdiBDYW1icmlkZ2UsIEFkZGVuYnJvb2tlcyBIb3NwLCBNZXRhYiBSZXMgTGFicywgSW5zdCBN
ZXRhYiBTY2ksIENhbWJyaWRnZSBDQjIgMlFRLCBFbmdsYW5kJiN4RDtBZGRlbmJyb29rZXMgSG9z
cCwgTklIUiwgQ2FtYnJpZGdlIEJpb21lZCBSZXMgQ3RyLCBJbnN0IE1ldGFiIFNjaSwgQ2FtYnJp
ZGdlLCBFbmdsYW5kJiN4RDtVbml2IENvcGVuaGFnZW4sIE5vdm8gTm9yZGlzayBGZG4gQ3RyIEJh
c2ljIE1ldGFiIFJlcywgU2VjdCBNZXRhYiBHZW5ldCwgQ29wZW5oYWdlbiwgRGVubWFyayYjeEQ7
T250YXJpbyBJbnN0IENhbmMgUmVzLCBUb3JvbnRvLCBPTiwgQ2FuYWRhJiN4RDtNdCBTaW5haSBI
b3NwLCBTYW11ZWwgTHVuZW5mZWxkIFJlcyBJbnN0LCBUb3JvbnRvLCBPTiBNNUcgMVg1LCBDYW5h
ZGEmI3hEO1VuaXYgRHVpc2J1cmcgRXNzZW4sIERlcHQgQ2hpbGQgJmFtcDsgQWRvbGVzY2VudCBQ
c3ljaGlhdCwgRXNzZW4sIEdlcm1hbnkmI3hEO1VuaXYgT3hmb3JkLCBPeGZvcmQgQ3RyIERpYWJl
dCBFbmRvY3Jpbm9sICZhbXA7IE1ldGFiLCBPeGZvcmQsIEVuZ2xhbmQmI3hEO1VuaXYgT3hmb3Jk
LCBXZWxsY29tZSBUcnVzdCBDdHIgSHVtYW4gR2VuZXQsIE94Zm9yZCwgRW5nbGFuZCYjeEQ7Q2h1
cmNoaWxsIEhvc3AsIE94Zm9yZCBOSUhSIEJpb21lZCBSZXMgQ3RyLCBPeGZvcmQgT1gzIDdMSiwg
RW5nbGFuZCYjeEQ7VW5pdiBMb25kb24gSW1wZXJpYWwgQ29sbCBTY2kgVGVjaG5vbCAmYW1wOyBN
ZWQsIERlcHQgR2Vub20gQ29tbW9uIERpcywgTG9uZG9uLCBFbmdsYW5kJiN4RDtNY01hc3RlciBV
bml2LCBEZXB0IENsaW4gRXBpZGVtaW9sICZhbXA7IEJpb3N0YXQsIEhhbWlsdG9uLCBPTiwgQ2Fu
YWRhJiN4RDtVbml2IE91bHUsIEluc3QgSGx0aCBTY2ksIE91bHUsIEZpbmxhbmQmI3hEO1VuaXYg
T3VsdSwgQmlvY3RyIE91bHUsIE91bHUsIEZpbmxhbmQmI3hEO1VuaXYgUGVubiwgUGVyZWxtYW4g
U2NoIE1lZCwgSW5zdCBEaWFiZXQgT2JlcyAmYW1wOyBNZXRhYiwgUGhpbGFkZWxwaGlhLCBQQSAx
OTEwNCBVU0E8L2F1dGgtYWRkcmVzcz48dGl0bGVzPjx0aXRsZT5BIGdlbm9tZS13aWRlIGFzc29j
aWF0aW9uIG1ldGEtYW5hbHlzaXMgaWRlbnRpZmllcyBuZXcgY2hpbGRob29kIG9iZXNpdHkgbG9j
aTwvdGl0bGU+PHNlY29uZGFyeS10aXRsZT5OYXR1cmUgR2VuZXRpY3M8L3NlY29uZGFyeS10aXRs
ZT48YWx0LXRpdGxlPk5hdCBHZW5ldDwvYWx0LXRpdGxlPjwvdGl0bGVzPjxwZXJpb2RpY2FsPjxm
dWxsLXRpdGxlPk5hdCBHZW5ldDwvZnVsbC10aXRsZT48YWJici0xPk5hdHVyZSBnZW5ldGljczwv
YWJici0xPjwvcGVyaW9kaWNhbD48YWx0LXBlcmlvZGljYWw+PGZ1bGwtdGl0bGU+TmF0IEdlbmV0
PC9mdWxsLXRpdGxlPjxhYmJyLTE+TmF0dXJlIGdlbmV0aWNzPC9hYmJyLTE+PC9hbHQtcGVyaW9k
aWNhbD48cGFnZXM+NTI2LSs8L3BhZ2VzPjx2b2x1bWU+NDQ8L3ZvbHVtZT48bnVtYmVyPjU8L251
bWJlcj48a2V5d29yZHM+PGtleXdvcmQ+Ym9keS1tYXNzIGluZGV4PC9rZXl3b3JkPjxrZXl3b3Jk
PmhlbGljb2JhY3Rlci1weWxvcmk8L2tleXdvcmQ+PGtleXdvcmQ+cHJldmVudGlvbjwva2V5d29y
ZD48a2V5d29yZD5vdmVyd2VpZ2h0PC9rZXl3b3JkPjxrZXl3b3JkPmJtaTwva2V5d29yZD48L2tl
eXdvcmRzPjxkYXRlcz48eWVhcj4yMDEyPC95ZWFyPjxwdWItZGF0ZXM+PGRhdGU+TWF5PC9kYXRl
PjwvcHViLWRhdGVzPjwvZGF0ZXM+PGlzYm4+MTA2MS00MDM2PC9pc2JuPjxhY2Nlc3Npb24tbnVt
PldPUzowMDAzMDM0MTYzMDAwMTI8L2FjY2Vzc2lvbi1udW0+PHVybHM+PHJlbGF0ZWQtdXJscz48
dXJsPiZsdDtHbyB0byBJU0kmZ3Q7Oi8vV09TOjAwMDMwMzQxNjMwMDAxMjwvdXJsPjwvcmVsYXRl
ZC11cmxzPjwvdXJscz48ZWxlY3Ryb25pYy1yZXNvdXJjZS1udW0+MTAuMTAzOC9uZy4yMjQ3PC9l
bGVjdHJvbmljLXJlc291cmNlLW51bT48bGFuZ3VhZ2U+RW5nbGlzaDwvbGFuZ3VhZ2U+PC9yZWNv
cmQ+PC9DaXRlPjxDaXRlPjxBdXRob3I+RmVsaXg8L0F1dGhvcj48WWVhcj4yMDE2PC9ZZWFyPjxS
ZWNOdW0+MTY8L1JlY051bT48cmVjb3JkPjxyZWMtbnVtYmVyPjE2PC9yZWMtbnVtYmVyPjxmb3Jl
aWduLWtleXM+PGtleSBhcHA9IkVOIiBkYi1pZD0idHZ6c3h0c3Ixc3Qwdzhldjl4MXBwMnp2Znoy
MnhyOWFzNXZ2IiB0aW1lc3RhbXA9IjE1MzIzMzk3NjEiPjE2PC9rZXk+PC9mb3JlaWduLWtleXM+
PHJlZi10eXBlIG5hbWU9IkpvdXJuYWwgQXJ0aWNsZSI+MTc8L3JlZi10eXBlPjxjb250cmlidXRv
cnM+PGF1dGhvcnM+PGF1dGhvcj5GZWxpeCwgSi4gRi48L2F1dGhvcj48YXV0aG9yPkJyYWRmaWVs
ZCwgSi4gUC48L2F1dGhvcj48YXV0aG9yPk1vbm5lcmVhdSwgQy48L2F1dGhvcj48YXV0aG9yPnZh
biBkZXIgVmFsaywgUi4gSi48L2F1dGhvcj48YXV0aG9yPlN0ZXJnaWFrb3VsaSwgRS48L2F1dGhv
cj48YXV0aG9yPkNoZXNpLCBBLjwvYXV0aG9yPjxhdXRob3I+R2FpbGxhcmQsIFIuPC9hdXRob3I+
PGF1dGhvcj5GZWVuc3RyYSwgQi48L2F1dGhvcj48YXV0aG9yPlRoaWVyaW5nLCBFLjwvYXV0aG9y
PjxhdXRob3I+S3JlaW5lci1Nb2xsZXIsIEUuPC9hdXRob3I+PGF1dGhvcj5NYWhhamFuLCBBLjwv
YXV0aG9yPjxhdXRob3I+UGl0a2FuZW4sIE4uPC9hdXRob3I+PGF1dGhvcj5Kb3JvLCBSLjwvYXV0
aG9yPjxhdXRob3I+Q2F2YWRpbm8sIEEuPC9hdXRob3I+PGF1dGhvcj5IdWlrYXJpLCBWLjwvYXV0
aG9yPjxhdXRob3I+RnJhbmtzLCBTLjwvYXV0aG9yPjxhdXRob3I+R3JvZW4tQmxva2h1aXMsIE0u
IE0uPC9hdXRob3I+PGF1dGhvcj5Db3VzbWluZXIsIEQuIEwuPC9hdXRob3I+PGF1dGhvcj5NYXJz
aCwgSi4gQS48L2F1dGhvcj48YXV0aG9yPkxlaHRpbWFraSwgVC48L2F1dGhvcj48YXV0aG9yPkN1
cnRpbiwgSi4gQS48L2F1dGhvcj48YXV0aG9yPlZpb3F1ZSwgSi48L2F1dGhvcj48YXV0aG9yPkFo
bHV3YWxpYSwgVC4gUy48L2F1dGhvcj48YXV0aG9yPk15aHJlLCBSLjwvYXV0aG9yPjxhdXRob3I+
UHJpY2UsIFQuIFMuPC9hdXRob3I+PGF1dGhvcj5WaWxvci1UZWplZG9yLCBOLjwvYXV0aG9yPjxh
dXRob3I+WWVuZ28sIEwuPC9hdXRob3I+PGF1dGhvcj5HcmFydXAsIE4uPC9hdXRob3I+PGF1dGhv
cj5OdGFsbGEsIEkuPC9hdXRob3I+PGF1dGhvcj5BbmcsIFcuPC9hdXRob3I+PGF1dGhvcj5BdGFs
YXksIE0uPC9hdXRob3I+PGF1dGhvcj5CaXNnYWFyZCwgSC48L2F1dGhvcj48YXV0aG9yPkJsYWtl
bW9yZSwgQS4gSS48L2F1dGhvcj48YXV0aG9yPkJvbm5lZm9uZCwgQS48L2F1dGhvcj48YXV0aG9y
PkNhcnN0ZW5zZW4sIEwuPC9hdXRob3I+PGF1dGhvcj5Cb25lIE1pbmVyYWwgRGVuc2l0eSBpbiBD
aGlsZGhvb2QsIFN0dWR5PC9hdXRob3I+PGF1dGhvcj5FYXJseSwgR2VuZXRpY3M8L2F1dGhvcj48
YXV0aG9yPkxpZmVjb3Vyc2UgRXBpZGVtaW9sb2d5LCBjb25zb3J0aXVtPC9hdXRob3I+PGF1dGhv
cj5Fcmlrc3NvbiwgSi48L2F1dGhvcj48YXV0aG9yPkZsZXhlZGVyLCBDLjwvYXV0aG9yPjxhdXRo
b3I+RnJhbmtlLCBMLjwvYXV0aG9yPjxhdXRob3I+R2VsbGVyLCBGLjwvYXV0aG9yPjxhdXRob3I+
R2VzZXJpY2ssIE0uPC9hdXRob3I+PGF1dGhvcj5IYXJ0aWthaW5lbiwgQS4gTC48L2F1dGhvcj48
YXV0aG9yPkhhd29ydGgsIEMuIE0uPC9hdXRob3I+PGF1dGhvcj5IaXJzY2hob3JuLCBKLiBOLjwv
YXV0aG9yPjxhdXRob3I+SG9mbWFuLCBBLjwvYXV0aG9yPjxhdXRob3I+SG9sbSwgSi4gQy48L2F1
dGhvcj48YXV0aG9yPkhvcmlrb3NoaSwgTS48L2F1dGhvcj48YXV0aG9yPkhvdHRlbmdhLCBKLiBK
LjwvYXV0aG9yPjxhdXRob3I+SHVhbmcsIEouPC9hdXRob3I+PGF1dGhvcj5LYWRhcm1pZGVlbiwg
SC4gTi48L2F1dGhvcj48YXV0aG9yPkthaG9uZW4sIE0uPC9hdXRob3I+PGF1dGhvcj5LaWVzcywg
Vy48L2F1dGhvcj48YXV0aG9yPkxha2thLCBILiBNLjwvYXV0aG9yPjxhdXRob3I+TGFra2EsIFQu
IEEuPC9hdXRob3I+PGF1dGhvcj5MZXdpbiwgQS4gTS48L2F1dGhvcj48YXV0aG9yPkxpYW5nLCBM
LjwvYXV0aG9yPjxhdXRob3I+THl5dGlrYWluZW4sIEwuIFAuPC9hdXRob3I+PGF1dGhvcj5NYSwg
Qi48L2F1dGhvcj48YXV0aG9yPk1hZ251cywgUC48L2F1dGhvcj48YXV0aG9yPk1jQ29ybWFjaywg
Uy4gRS48L2F1dGhvcj48YXV0aG9yPk1jTWFob24sIEcuPC9hdXRob3I+PGF1dGhvcj5NZW50Y2gs
IEYuIEQuPC9hdXRob3I+PGF1dGhvcj5NaWRkZWxkb3JwLCBDLiBNLjwvYXV0aG9yPjxhdXRob3I+
TXVycmF5LCBDLiBTLjwvYXV0aG9yPjxhdXRob3I+UGFoa2FsYSwgSy48L2F1dGhvcj48YXV0aG9y
PlBlcnMsIFQuIEguPC9hdXRob3I+PGF1dGhvcj5QZmFmZmxlLCBSLjwvYXV0aG9yPjxhdXRob3I+
UG9zdG1hLCBELiBTLjwvYXV0aG9yPjxhdXRob3I+UG93ZXIsIEMuPC9hdXRob3I+PGF1dGhvcj5T
aW1wc29uLCBBLjwvYXV0aG9yPjxhdXRob3I+U2VuZ3BpZWwsIFYuPC9hdXRob3I+PGF1dGhvcj5U
aWVzbGVyLCBDLiBNLjwvYXV0aG9yPjxhdXRob3I+VG9ycmVudCwgTS48L2F1dGhvcj48YXV0aG9y
PlVpdHRlcmxpbmRlbiwgQS4gRy48L2F1dGhvcj48YXV0aG9yPnZhbiBNZXVycywgSi4gQi48L2F1
dGhvcj48YXV0aG9yPlZpbmRpbmcsIFIuPC9hdXRob3I+PGF1dGhvcj5XYWFnZSwgSi48L2F1dGhv
cj48YXV0aG9yPldhcmRsZSwgSi48L2F1dGhvcj48YXV0aG9yPlplZ2dpbmksIEUuPC9hdXRob3I+
PGF1dGhvcj5aZW1lbCwgQi4gUy48L2F1dGhvcj48YXV0aG9yPkRlZG91c3NpcywgRy4gVi48L2F1
dGhvcj48YXV0aG9yPlBlZGVyc2VuLCBPLjwvYXV0aG9yPjxhdXRob3I+RnJvZ3VlbCwgUC48L2F1
dGhvcj48YXV0aG9yPlN1bnllciwgSi48L2F1dGhvcj48YXV0aG9yPlBsb21pbiwgUi48L2F1dGhv
cj48YXV0aG9yPkphY29ic3NvbiwgQi48L2F1dGhvcj48YXV0aG9yPkhhbnNlbiwgVC48L2F1dGhv
cj48YXV0aG9yPkdvbnphbGV6LCBKLiBSLjwvYXV0aG9yPjxhdXRob3I+Q3VzdG92aWMsIEEuPC9h
dXRob3I+PGF1dGhvcj5SYWl0YWthcmksIE8uIFQuPC9hdXRob3I+PGF1dGhvcj5QZW5uZWxsLCBD
LiBFLjwvYXV0aG9yPjxhdXRob3I+V2lkZW4sIEUuPC9hdXRob3I+PGF1dGhvcj5Cb29tc21hLCBE
LiBJLjwvYXV0aG9yPjxhdXRob3I+S29wcGVsbWFuLCBHLiBILjwvYXV0aG9yPjxhdXRob3I+U2Vi
ZXJ0LCBTLjwvYXV0aG9yPjxhdXRob3I+SmFydmVsaW4sIE0uIFIuPC9hdXRob3I+PGF1dGhvcj5I
eXBwb25lbiwgRS48L2F1dGhvcj48YXV0aG9yPk1jQ2FydGh5LCBNLiBJLjwvYXV0aG9yPjxhdXRo
b3I+TGluZGksIFYuPC9hdXRob3I+PGF1dGhvcj5IYXJyaSwgTi48L2F1dGhvcj48YXV0aG9yPktv
cm5lciwgQS48L2F1dGhvcj48YXV0aG9yPkJvbm5lbHlra2UsIEsuPC9hdXRob3I+PGF1dGhvcj5I
ZWlucmljaCwgSi48L2F1dGhvcj48YXV0aG9yPk1lbGJ5ZSwgTS48L2F1dGhvcj48YXV0aG9yPlJp
dmFkZW5laXJhLCBGLjwvYXV0aG9yPjxhdXRob3I+SGFrb25hcnNvbiwgSC48L2F1dGhvcj48YXV0
aG9yPlJpbmcsIFMuIE0uPC9hdXRob3I+PGF1dGhvcj5TbWl0aCwgRy4gRC48L2F1dGhvcj48YXV0
aG9yPlNvcmVuc2VuLCBULiBJLjwvYXV0aG9yPjxhdXRob3I+VGltcHNvbiwgTi4gSi48L2F1dGhv
cj48YXV0aG9yPkdyYW50LCBTLiBGLjwvYXV0aG9yPjxhdXRob3I+SmFkZG9lLCBWLiBXLjwvYXV0
aG9yPjxhdXRob3I+RWFybHkgR3Jvd3RoIEdlbmV0aWNzLCBDb25zb3J0aXVtPC9hdXRob3I+PGF1
dGhvcj5Cb25lIE1pbmVyYWwgRGVuc2l0eSBpbiBDaGlsZGhvb2QgU3R1ZHksIEJtZGNzPC9hdXRo
b3I+PC9hdXRob3JzPjwvY29udHJpYnV0b3JzPjxhdXRoLWFkZHJlc3M+VGhlIEdlbmVyYXRpb24g
UiBTdHVkeSBHcm91cCwgRGVwYXJ0bWVudCBvZiBQZWRpYXRyaWNzLCBEZXBhcnRtZW50IG9mIEVw
aWRlbWlvbG9neSwgai5mZWxpeEBlcmFzbXVzbWMubmwuJiN4RDtDZW50ZXIgZm9yIEFwcGxpZWQg
R2Vub21pY3MuJiN4RDtUaGUgR2VuZXJhdGlvbiBSIFN0dWR5IEdyb3VwLCBEZXBhcnRtZW50IG9m
IFBlZGlhdHJpY3MsIERlcGFydG1lbnQgb2YgRXBpZGVtaW9sb2d5LiYjeEQ7RGVwYXJ0bWVudCBv
ZiBQdWxtb25vbG9neSwgR1JJQUMgKEdyb25pbmdlbiBSZXNlYXJjaCBJbnN0aXR1dGUgZm9yIEFz
dGhtYSBhbmQgQ09QRCkuJiN4RDtNUkMgSW50ZWdyYXRpdmUgRXBpZGVtaW9sb2d5IFVuaXQgYXQg
dGhlIFVuaXZlcnNpdHkgb2YgQnJpc3RvbC4mI3hEO0RpdmlzaW9uIG9mIEh1bWFuIEdlbmV0aWNz
LiYjeEQ7RGVwYXJ0bWVudCBvZiBFcGlkZW1pb2xvZ3kgUmVzZWFyY2gsIFN0YXRlbnMgU2VydW0g
SW5zdGl0dXQsIENvcGVuaGFnZW4sIERlbm1hcmsuJiN4RDtJbnN0aXR1dGUgb2YgRXBpZGVtaW9s
b2d5IEksIEhlbG1ob2x0eiBaZW50cnVtIE11bmNoZW4tR2VybWFuIFJlc2VhcmNoIENlbnRlciBm
b3IgRW52aXJvbm1lbnRhbCBIZWFsdGgsIE5ldWhlcmJlcmcsIEdlcm1hbnksIERpdmlzaW9uIG9m
IE1ldGFib2xpYyBhbmQgTnV0cml0aW9uYWwgTWVkaWNpbmUsIERyIHZvbiBIYXVuZXIgQ2hpbGRy
ZW4mYXBvcztzIEhvc3BpdGFsLCBVbml2ZXJzaXR5IG9mIE11bmljaCBNZWRpY2FsIENlbnRlciwg
TXVuaWNoLCBHZXJtYW55LiYjeEQ7Q09QU0FDLCBDb3BlbmhhZ2VuIFByb3NwZWN0aXZlIFN0dWRp
ZXMgb24gQXN0aG1hIGluIENoaWxkaG9vZCwgSGVybGV2IGFuZCBHZW50b2Z0ZSBIb3NwaXRhbC4m
I3hEO1dlbGxjb21lIFRydXN0IENlbnRyZSBmb3IgSHVtYW4gR2VuZXRpY3MuJiN4RDtSZXNlYXJj
aCBDZW50cmUgb2YgQXBwbGllZCBhbmQgUHJldmVudGl2ZSBDYXJkaW92YXNjdWxhciBNZWRpY2lu
ZSwgSW5zdGl0dXRlIG9mIENsaW5pY2FsIE1lZGljaW5lLCBOZXVyb2xvZ3kuJiN4RDtJbnN0aXR1
dGUgb2YgQmlvbWVkaWNpbmUsIFBoeXNpb2xvZ3ksIFVuaXZlcnNpdHkgb2YgRWFzdGVybiBGaW5s
YW5kLCBLdW9waW8sIEZpbmxhbmQuJiN4RDtDZW50cmUgZm9yIEVudmlyb25tZW50YWwgYW5kIFBy
ZXZlbnRpdmUgTWVkaWNpbmUsIFdvbGZzb24gSW5zdGl0dXRlIG9mIFByZXZlbnRpdmUgTWVkaWNp
bmUsIEJhcnRzIGFuZCB0aGUgTG9uZG9uIFNjaG9vbCBvZiBNZWRpY2luZSBhbmQgRGVudGlzdHJ5
LCBRdWVlbiBNYXJ5IFVuaXZlcnNpdHkgb2YgTG9uZG9uLCBVSywgUG9wdWxhdGlvbiwgUG9saWN5
IGFuZCBQcmFjdGljZSwgVUNMIEluc3RpdHV0ZSBvZiBDaGlsZCBIZWFsdGguJiN4RDtDZW50cmUg
Zm9yIExpZmUgQ291cnNlIEVwaWRlbWlvbG9neS4mI3hEO0luc3RpdHV0ZSBvZiBSZXByb2R1Y3Rp
dmUgYW5kIERldmVsb3BtZW50YWwgQmlvbG9neS4mI3hEO0RlcGFydG1lbnQgb2YgQmlvbG9naWNh
bCBQc3ljaG9sb2d5LCBWVSBVbml2ZXJzaXR5IEFtc3RlcmRhbSwgTkNBIE5ldXJvc2NpZW5jZSBD
YW1wdXMgQW1zdGVyZGFtLCBFTUdPKyBJbnN0aXR1dGUgZm9yIEhlYWx0aCBhbmQgQ2FyZSBSZXNl
YXJjaCwgQW1zdGVyZGFtLCB0aGUgTmV0aGVybGFuZHMuJiN4RDtJbnN0aXR1dGUgZm9yIE1vbGVj
dWxhciBNZWRpY2luZSwgRmlubGFuZCAoRklNTSksIFVuaXZlcnNpdHkgb2YgSGVsc2lua2ksIEhl
bHNpbmtpLCBGaW5sYW5kLiYjeEQ7U2Nob29sIG9mIFdvbWVuJmFwb3M7cyBhbmQgSW5mYW50cyZh
cG9zOyBIZWFsdGgsIFRoZSBVbml2ZXJzaXR5IG9mIFdlc3Rlcm4gQXVzdHJhbGlhLCBQZXJ0aCwg
QXVzdHJhbGlhLiYjeEQ7RGVwYXJ0bWVudCBvZiBDbGluaWNhbCBDaGVtaXN0cnksIEZpbWxhYiBM
YWJvcmF0b3JpZXMsIFRhbXBlcmUsIEZpbmxhbmQsIERlcGFydG1lbnQgb2YgQ2xpbmljYWwgQ2hl
bWlzdHJ5LiYjeEQ7Q2VudHJlIGZvciBSZXNwaXJhdG9yeSBNZWRpY2luZSBhbmQgQWxsZXJneSwg
SW5zdGl0dXRlIG9mIEluZmxhbW1hdGlvbiBhbmQgUmVwYWlyLCBVbml2ZXJzaXR5IG9mIE1hbmNo
ZXN0ZXIgYW5kIFVuaXZlcnNpdHkgSG9zcGl0YWwgb2YgU291dGggTWFuY2hlc3RlciwgTWFuY2hl
c3RlciBBY2FkZW1pYyBIZWFsdGggU2NpZW5jZXMgQ2VudHJlLCBNYW5jaGVzdGVyLCBVSy4mI3hE
O1VuaXZlcnNpZGFkIE1pZ3VlbCBIZXJuYW5kZXosIEVsY2hlLUFsaWNhbnRlLCBTcGFpbiwgQ0lC
RVIgRXBpZGVtaW9sb2dpYSB5IFNhbHVkIFB1YmxpY2EgKENJQkVSRVNQKSwgU3BhaW4uJiN4RDtD
T1BTQUMsIENvcGVuaGFnZW4gUHJvc3BlY3RpdmUgU3R1ZGllcyBvbiBBc3RobWEgaW4gQ2hpbGRo
b29kLCBIZXJsZXYgYW5kIEdlbnRvZnRlIEhvc3BpdGFsLCBOb3ZvIE5vcmRpc2sgRm91bmRhdGlv
biBDZW50cmUgZm9yIEJhc2ljIE1ldGFib2xpYyBSZXNlYXJjaCwgU2VjdGlvbiBvZiBNZXRhYm9s
aWMgR2VuZXRpY3MsIEZhY3VsdHkgb2YgSGVhbHRoIGFuZCBNZWRpY2FsIFNjaWVuY2VzLCBVbml2
ZXJzaXR5IG9mIENvcGVuaGFnZW4sIENvcGVuaGFnZW4sIERlbm1hcmssIFN0ZW5vIERpYWJldGVz
IENlbnRlciwgR2VudG9mdGUsIERlbm1hcmsuJiN4RDtEZXBhcnRtZW50IG9mIEdlbmVzIGFuZCBF
bnZyaW9ubWVudCwgRGl2aXNpb24gb2YgRXBpZGVtaW9sb2d5LiYjeEQ7RGVwYXJ0bWVudCBvZiBT
eXN0ZW1zIFBoYXJtYWNvbG9neSBhbmQgVHJhbnNsYXRpb25hbCBUaGVyYXBldXRpY3MsIFVuaXZl
cnNpdHkgb2YgUGVubnN5bHZhbmlhIFBlcmVsbWFuIFNjaG9vbCBvZiBNZWRpY2luZSwgVVNBLiYj
eEQ7Q0lCRVIgRXBpZGVtaW9sb2dpYSB5IFNhbHVkIFB1YmxpY2EgKENJQkVSRVNQKSwgU3BhaW4s
IENlbnRyZSBmb3IgUmVzZWFyY2ggaW4gRW52aXJvbm1lbnRhbCBFcGlkZW1pb2xvZ3kgKENSRUFM
KSwgQmFyY2Vsb25hLCBTcGFpbiwgUG9tcGV1IEZhYnJhIFVuaXZlcnNpdHkgKFVQRiksIEJhcmNl
bG9uYSwgU3BhaW4uJiN4RDtDTlJTIFVNUjgxOTksIFBhc3RldXIgSW5zdGl0dXRlIExpbGxlLCBG
cmFuY2UsIEV1cm9wZWFuIEdlbm9taWMgSW5zdGl0dXRlIGZvciBEaWFiZXRlcyAoRUdJRCksIExp
bGxlLCBGcmFuY2UuJiN4RDtOb3ZvIE5vcmRpc2sgRm91bmRhdGlvbiBDZW50cmUgZm9yIEJhc2lj
IE1ldGFib2xpYyBSZXNlYXJjaCwgU2VjdGlvbiBvZiBNZXRhYm9saWMgR2VuZXRpY3MsIEZhY3Vs
dHkgb2YgSGVhbHRoIGFuZCBNZWRpY2FsIFNjaWVuY2VzLCBVbml2ZXJzaXR5IG9mIENvcGVuaGFn
ZW4sIENvcGVuaGFnZW4sIERlbm1hcmsuJiN4RDtEZXBhcnRtZW50IG9mIEhlYWx0aCBTY2llbmNl
cywgVW5pdmVyc2l0eSBvZiBMZWljZXN0ZXIsIExlaWNlc3RlciwgVUssIERlcGFydG1lbnQgb2Yg
TnV0cml0aW9uIGFuZCBEaWV0ZXRpY3MsIFNjaG9vbCBvZiBIZWFsdGggU2NpZW5jZSBhbmQgRWR1
Y2F0aW9uLCBIYXJva29waW8gVW5pdmVyc2l0eSwgQXRoZW5zLCBHcmVlY2UuJiN4RDtTZWN0aW9u
IG9mIEludmVzdGlnYXRpdmUgTWVkaWNpbmUsIERpdmlzaW9uIG9mIERpYWJldGVzLCBFbmRvY3Jp
bm9sb2d5LCBhbmQgTWV0YWJvbGlzbSwgRmFjdWx0eSBvZiBNZWRpY2luZSwgSW1wZXJpYWwgQ29s
bGVnZSwgTG9uZG9uLCBVSy4mI3hEO05hdGlvbmFsIEluc3RpdHV0ZSBmb3IgSGVhbHRoIGFuZCBX
ZWxmYXJlLCBIZWxzaW5raSwgRmlubGFuZC4mI3hEO0luc3RpdHV0ZSBvZiBFcGlkZW1pb2xvZ3kg
SSwgSGVsbWhvbHR6IFplbnRydW0gTXVuY2hlbi1HZXJtYW4gUmVzZWFyY2ggQ2VudGVyIGZvciBF
bnZpcm9ubWVudGFsIEhlYWx0aCwgTmV1aGVyYmVyZywgR2VybWFueS4mI3hEO0RlcGFydG1lbnQg
b2YgR2VuZXRpY3MuJiN4RDtDZW50ZXIgb2YgUGVkaWF0cmljIFJlc2VhcmNoLCBEZXBhcnRtZW50
IG9mIFdvbWVuJmFwb3M7cyBhbmQgQ2hpbGQgSGVhbHRoLCBMSUZFIENoaWxkIChMZWlwemlnIFJl
c2VhcmNoIENlbnRlciBmb3IgQ2l2aWxpemF0aW9uIERpc2Vhc2VzKS4mI3hEO0luc3RpdHV0ZSBv
ZiBDbGluaWNhbCBNZWRpY2luZS9PYnN0ZXRyaWNzIGFuZCBHeW5lY29sb2d5LiYjeEQ7RGVwYXJ0
bWVudCBvZiBQc3ljaG9sb2d5LCBVbml2ZXJzaXR5IG9mIFdhcndpY2ssIFVLLiYjeEQ7RGl2aXNp
b24gb2YgRW5kb2NyaW5vbG9neSBhbmQgQ2VudGVyIGZvciBCYXNpYyBhbmQgVHJhbnNsYXRpb25h
bCBPYmVzaXR5IFJlc2VhcmNoLCBCb3N0b24gQ2hpbGRyZW4mYXBvcztzIEhvc3BpdGFsLCBCb3N0
b24sIFVTQSwgTWVkaWNhbCBhbmQgUG9wdWxhdGlvbiBHZW5ldGljcyBQcm9ncmFtLCBCcm9hZCBJ
bnN0aXR1dGUgb2YgTUlUIGFuZCBIYXJ2YXJkLCBDYW1icmlkZ2UsIFVTQSwgRGVwYXJ0bWVudCBv
ZiBHZW5ldGljcywgSGFydmFyZCBNZWRpY2FsIFNjaG9vbCwgQm9zdG9uLCBVU0EuJiN4RDtUaGUg
R2VuZXJhdGlvbiBSIFN0dWR5IEdyb3VwLCBEZXBhcnRtZW50IG9mIEVwaWRlbWlvbG9neS4mI3hE
O1RoZSBDaGlsZHJlbiZhcG9zO3MgT2Jlc2l0eSBDbGluaWMsIERlcGFydG1lbnQgb2YgUGVkaWF0
cmljcywgQ29wZW5oYWdlbiBVbml2ZXJzaXR5IEhvc3BpdGFsIEhvbGJhZWssIFRoZSBEYW5pc2gg
Q2hpbGRob29kIE9iZXNpdHkgQmlvYmFuaywgRGVubWFyaywgSW5zdGl0dXRlIG9mIE1lZGljaW5l
LCBDb3BlbmhhZ2VuIFVuaXZlcnNpdHksIENvcGVuaGFnZW4sIERlbm1hcmsuJiN4RDtXZWxsY29t
ZSBUcnVzdCBDZW50cmUgZm9yIEh1bWFuIEdlbmV0aWNzLCBPeGZvcmQgQ2VudHJlIGZvciBEaWFi
ZXRlcywgRW5kb2NyaW5vbG9neSBhbmQgTWV0YWJvbGlzbSwgVW5pdmVyc2l0eSBvZiBPeGZvcmQs
IE94Zm9yZCwgVUsuJiN4RDtTdGF0ZSBLZXkgTGFib3JhdG9yeSBvZiBNZWRpY2FsIEdlbm9taWNz
LCBTaGFuZ2hhaSBJbnN0aXR1dGUgb2YgSGVtYXRvbG9neSwgUnVpIEppbiBIb3NwaXRhbCBBZmZp
bGlhdGVkIHdpdGggU2hhbmdoYWkgSmlhbyBUb25nIFVuaXZlcnNpdHkgU2Nob29sIG9mIE1lZGlj
aW5lLCBTaGFuZ2hhaSwgQ2hpbmEuJiN4RDtEZXBhcnRtZW50IG9mIFZldGVyaW5hcnkgQ2xpbmlj
YWwgYW5kIEFuaW1hbCBTY2llbmNlcywgRmFjdWx0eSBvZiBIZWFsdGggYW5kIE1lZGljYWwgU2Np
ZW5jZXMsIFVuaXZlcnNpdHkgb2YgQ29wZW5oYWdlbiwgRnJlZGVyaWtzYmVyZyBDLCBEZW5tYXJr
LiYjeEQ7RGVwYXJ0bWVudCBvZiBDbGluaWNhbCBQaHlzaW9sb2d5LCBVbml2ZXJzaXR5IG9mIFRh
bXBlcmUgU2Nob29sIG9mIE1lZGljaW5lLCBUYW1wZXJlLCBGaW5sYW5kLCBEZXBhcnRtZW50IG9m
IENsaW5pY2FsIFBoeXNpb2xvZ3ksIFRhbXBlcmUgVW5pdmVyc2l0eSBIb3NwaXRhbCwgVGFtcGVy
ZSwgRmlubGFuZC4mI3hEO0NlbnRlciBvZiBQZWRpYXRyaWMgUmVzZWFyY2gsIERlcGFydG1lbnQg
b2YgV29tZW4mYXBvcztzIGFuZCBDaGlsZCBIZWFsdGguJiN4RDtJbnN0aXR1dGUgb2YgQmlvbWVk
aWNpbmUsIFBoeXNpb2xvZ3ksIFVuaXZlcnNpdHkgb2YgRWFzdGVybiBGaW5sYW5kLCBLdW9waW8s
IEZpbmxhbmQsIEt1b3BpbyBSZXNlYXJjaCBJbnN0aXR1dGUgb2YgRXhlcmNpc2UgTWVkaWNpbmUs
IEt1b3BpbywgRmlubGFuZCwgRGVwYXJ0bWVudCBvZiBDbGluaWNhbCBQaHlzaW9sb2d5IGFuZCBO
dWNsZWFyIE1lZGljaW5lLCBLdW9waW8gVW5pdmVyc2l0eSBIb3NwaXRhbCwgS3VvcGlvLCBGaW5s
YW5kLiYjeEQ7RGVwYXJ0bWVudCBvZiBFcGlkZW1pb2xvZ3kgYW5kIEJpb3N0YXRpc3RpY3MsIE1S
QyBIZWFsdGggUHJvdGVjdGlvbiBBZ2VuY3kgKEhQRSkgQ2VudHJlIGZvciBFbnZpcm9ubWVudCBh
bmQgSGVhbHRoLCBTY2hvb2wgb2YgUHVibGljIEhlYWx0aCwgSW1wZXJpYWwgQ29sbGVnZSBMb25k
b24sIFVLLiYjeEQ7RGVwYXJ0bWVudCBvZiBFcGlkZW1pb2xvZ3ksIERlcGFydG1lbnQgb2YgQmlv
c3RhdGlzdGljcywgSGFydmFyZCBTY2hvb2wgb2YgUHVibGljIEhlYWx0aCwgQm9zdG9uLCBVU0Eu
JiN4RDtDb2xsZWdlIG9mIEluZm9ybWF0aW9uIFNjaWVuY2UgYW5kIFRlY2hub2xvZ3ksIERhbGlh
biBNYXJpdGltZSBVbml2ZXJzaXR5LCBEYWxpYW4sIExpYW9uaW5nIFByb3ZpbmNlLCBDaGluYS4m
I3hEO0RpdmlzaW9uIG9mIEVwaWRlbWlvbG9neSwgTm9yd2VnaWFuIEluc3RpdHV0ZSBvZiBQdWJs
aWMgSGVhbHRoLCBPc2xvLCBOb3J3YXkuJiN4RDtEaXZpc2lvbiBvZiBIdW1hbiBHZW5ldGljcywg
RGl2aXNpb24gb2YgRW5kb2NyaW5vbG9neSwgRGVwYXJ0bWVudCBvZiBQZWRpYXRyaWNzLCBQZXJl
bG1hbiBTY2hvb2wgb2YgTWVkaWNpbmUsIFVuaXZlcnNpdHkgb2YgUGVubnN5bHZhbmlhLCBQaGls
YWRlbHBoaWEsIFBBLCBVU0EuJiN4RDtSZXNlYXJjaCBDZW50cmUgb2YgQXBwbGllZCBhbmQgUHJl
dmVudGl2ZSBDYXJkaW92YXNjdWxhciBNZWRpY2luZSwgRGVwYXJ0bWVudCBvZiBIZWFsdGggYW5k
IFBoeXNpY2FsIEFjdGl2aXR5LCBQYWF2byBOdXJtaSBDZW50cmUsIFNwb3J0cyBhbmQgRXhlcmNp
c2UgTWVkaWNpbmUgVW5pdC4mI3hEO0RpdmlzaW9uIG9mIEVuZG9jcmlub2xvZ3kgYW5kIENlbnRl
ciBmb3IgQmFzaWMgYW5kIFRyYW5zbGF0aW9uYWwgT2Jlc2l0eSBSZXNlYXJjaCwgQm9zdG9uIENo
aWxkcmVuJmFwb3M7cyBIb3NwaXRhbCwgQm9zdG9uLCBVU0EsIE1lZGljYWwgYW5kIFBvcHVsYXRp
b24gR2VuZXRpY3MgUHJvZ3JhbSwgQnJvYWQgSW5zdGl0dXRlIG9mIE1JVCBhbmQgSGFydmFyZCwg
Q2FtYnJpZGdlLCBVU0EuJiN4RDtDZW50ZXIgb2YgUGVkaWF0cmljIFJlc2VhcmNoLCBEZXBhcnRt
ZW50IG9mIFdvbWVuJmFwb3M7cyBhbmQgQ2hpbGQgSGVhbHRoLCBDcmVzY05ldCwgTWVkaWNhbCBG
YWN1bHR5LCBVbml2ZXJzaXR5IG9mIExlaXB6aWcsIEdlcm1hbnkuJiN4RDtQb3B1bGF0aW9uLCBQ
b2xpY3kgYW5kIFByYWN0aWNlLCBVQ0wgSW5zdGl0dXRlIG9mIENoaWxkIEhlYWx0aC4mI3hEO0Nl
bnRyZSBmb3IgUmVzcGlyYXRvcnkgTWVkaWNpbmUgYW5kIEFsbGVyZ3ksIEluc3RpdHV0ZSBvZiBJ
bmZsYW1tYXRpb24gYW5kIFJlcGFpciwgVW5pdmVyc2l0eSBvZiBNYW5jaGVzdGVyIGFuZC4mI3hE
O0RlcGFydG1lbnQgb2YgT2JzdGV0cmljcyBhbmQgR3luZWNvbG9neSwgU2FobGdyZW5za2EgQWNh
ZGVteSwgU2FobGdyZW5za2EgVW5pdmVyc2l0eSBIb3NwdGlhbCwgR290aGVuYnVyZywgU3dlZGVu
LiYjeEQ7Q0lCRVIgRXBpZGVtaW9sb2dpYSB5IFNhbHVkIFB1YmxpY2EgKENJQkVSRVNQKSwgU3Bh
aW4sIEFyZWEgZGUgU2FsdXQgZGUgTWVub3JjYSwgaWItc2FsdXQsIE1lbm9yY2EsIFNwYWluLiYj
eEQ7VGhlIEdlbmVyYXRpb24gUiBTdHVkeSBHcm91cCwgRGVwYXJ0bWVudCBvZiBFcGlkZW1pb2xv
Z3ksIERlcGFydG1lbnQgb2YgSW50ZXJuYWwgTWVkaWNpbmUsIEVyYXNtdXMgTUMsIFVuaXZlcnNp
dHkgTWVkaWNhbCBDZW50ZXIgUm90dGVyZGFtLCBSb3R0ZXJkYW0sIFRoZSBOZXRoZXJsYW5kcy4m
I3hEO0RlcGFydG1lbnQgb2YgRXBpZGVtaW9sb2d5LCBEZXBhcnRtZW50IG9mIEludGVybmFsIE1l
ZGljaW5lLCBFcmFzbXVzIE1DLCBVbml2ZXJzaXR5IE1lZGljYWwgQ2VudGVyIFJvdHRlcmRhbSwg
Um90dGVyZGFtLCBUaGUgTmV0aGVybGFuZHMuJiN4RDtEZXBhcnRtZW50IG9mIFBlZGlhdHJpY3Ms
IE5hZXN0dmVkIEhvc3BpdGFsLCBOYWVzdHZlZCwgRGVubWFyaywgQ09QU0FDLCBDb3BlbmhhZ2Vu
IFByb3NwZWN0aXZlIFN0dWRpZXMgb24gQXN0aG1hIGluIENoaWxkaG9vZCwgSGVybGV2IGFuZCBH
ZW50b2Z0ZSBIb3NwaXRhbC4mI3hEO0RlcGFydG1lbnQgb2YgRXBpZGVtaW9sb2d5IGFuZCBQdWJs
aWMgSGVhbHRoLCBVbml2ZXJzaXR5IENvbGxlZ2UgTG9uZG9uLCBVSy4mI3hEO1dlbGxjb21lIFRy
dXN0IFNhbmdlciBJbnN0aXR1dGUsIFRoZSBNb3JnYW4gQnVpbGRpbmcsIFdlbGxjb21lIFRydXN0
IEdlbm9tZSBDYW1wdXMsIEhpbnh0b24sIENhbWJyaWRnZXNoaXJlLCBVSy4mI3hEO0RpdmlzaW9u
IG9mIEdhc3Ryb2VudGVyb2xvZ3ksIEhlcGF0b2xvZ3kgYW5kIE51dHJpdGlvbiwgVGhlIENoaWxk
cmVuJmFwb3M7cyBIb3NwaXRhbCBvZiBQaGlsYWRlbHBoaWEsIFBoaWxhZGVscGhpYSwgUEEsIFVT
QSwgRGVwYXJ0bWVudCBvZiBQZWRpYXRyaWNzLCBQZXJlbG1hbiBTY2hvb2wgb2YgTWVkaWNpbmUs
IFVuaXZlcnNpdHkgb2YgUGVubnN5bHZhbmlhLCBQaGlsYWRlbHBoaWEsIFBBLCBVU0EuJiN4RDtE
ZXBhcnRtZW50IG9mIE51dHJpdGlvbiBhbmQgRGlldGV0aWNzLCBTY2hvb2wgb2YgSGVhbHRoIFNj
aWVuY2UgYW5kIEVkdWNhdGlvbiwgSGFyb2tvcGlvIFVuaXZlcnNpdHksIEF0aGVucywgR3JlZWNl
LiYjeEQ7Q05SUyBVTVI4MTk5LCBQYXN0ZXVyIEluc3RpdHV0ZSBMaWxsZSwgRnJhbmNlLCBEZXBh
cnRtZW50IG9mIEdlbm9taWNzIG9mIENvbW1vbiBEaXNlYXNlLCBTY2hvb2wgb2YgUHVibGljIEhl
YWx0aCwgSW1wZXJpYWwgQ29sbGVnZSBMb25kb24sIEhhbW1lcnNtaXRoIEhvc3BpdGFsLCBMb25k
b24sIFVLLiYjeEQ7Q0lCRVIgRXBpZGVtaW9sb2dpYSB5IFNhbHVkIFB1YmxpY2EgKENJQkVSRVNQ
KSwgU3BhaW4sIENlbnRyZSBmb3IgUmVzZWFyY2ggaW4gRW52aXJvbm1lbnRhbCBFcGlkZW1pb2xv
Z3kgKENSRUFMKSwgQmFyY2Vsb25hLCBTcGFpbiwgUG9tcGV1IEZhYnJhIFVuaXZlcnNpdHkgKFVQ
RiksIEJhcmNlbG9uYSwgU3BhaW4sIElNSU0gKEhvc3BpdGFsIGRlbCBNYXIgTWVkaWNhbCBSZXNl
YXJjaCBJbnN0aXR1dGUpLCBCYXJjZWxvbmEsIFNwYWluLiYjeEQ7S2luZyZhcG9zO3MgQ29sbGVn
ZSBMb25kb24sIE1SQyBTb2NpYWwsIEdlbmV0aWMgYW5kIERldmVsb3BtZW50YWwgUHN5Y2hpYXRy
eSBDZW50cmUsIEluc3RpdHV0ZSBvZiBQc3ljaGlhdHJ5LCBQc3ljaG9sb2d5IGFuZCBOZXVyb3Nj
aWVuY2UsIERlIENyZXNwaWdueSBQYXJrLCBMb25kb24sIFVLLiYjeEQ7RGVwYXJ0bWVudCBvZiBH
ZW5lcyBhbmQgRW52cmlvbm1lbnQsIERpdmlzaW9uIG9mIEVwaWRlbWlvbG9neSwgRGVwYXJ0bWVu
dCBvZiBPYnN0ZXRyaWNzIGFuZCBHeW5lY29sb2d5LCBTYWhsZ3JlbnNrYSBBY2FkZW15LCBTYWhs
Z3JlbnNrYSBVbml2ZXJzaXR5IEhvc3B0aWFsLCBHb3RoZW5idXJnLCBTd2VkZW4uJiN4RDtSZXNl
YXJjaCBDZW50cmUgb2YgQXBwbGllZCBhbmQgUHJldmVudGl2ZSBDYXJkaW92YXNjdWxhciBNZWRp
Y2luZSwgRGVwYXJ0bWVudCBvZiBDbGluaWNhbCBQaHlzaW9sb2d5IGFuZCBOdWNsZWFyIE1lZGlj
aW5lLiYjeEQ7RGVwYXJ0bWVudCBvZiBQZWRpYXRyaWMgUHVsbW9ub2xvZ3kgYW5kIFBlZGlhdHJp
YyBBbGxlcmdvbG9neSwgQmVhdHJpeCBDaGlsZHJlbiZhcG9zO3MgSG9zcGl0YWwsIEdSSUFDIChH
cm9uaW5nZW4gUmVzZWFyY2ggSW5zdGl0dXRlIGZvciBBc3RobWEgYW5kIENPUEQpLCBVbml2ZXJz
aXR5IG9mIEdyb25pbmdlbiwgVW5pdmVyc2l0eSBNZWRpY2FsIENlbnRlciBHcm9uaW5nZW4sIEdy
b25pbmdlbiwgVGhlIE5ldGhlcmxhbmRzLiYjeEQ7Q2VudHJlIGZvciBMaWZlIENvdXJzZSBFcGlk
ZW1pb2xvZ3ksIEJpb2NlbnRlciBPdWx1LCBVbml2ZXJzaXR5IG9mIE91bHUsIE91bHUsIEZpbmxh
bmQuJiN4RDtDZW50cmUgZm9yIExpZmUgQ291cnNlIEVwaWRlbWlvbG9neSwgQmlvY2VudGVyIE91
bHUsIFVuaXZlcnNpdHkgb2YgT3VsdSwgT3VsdSwgRmlubGFuZCwgRGVwYXJ0bWVudCBvZiBFcGlk
ZW1pb2xvZ3kgYW5kIEJpb3N0YXRpc3RpY3MsIE1SQyBIZWFsdGggUHJvdGVjdGlvbiBBZ2VuY3kg
KEhQRSkgQ2VudHJlIGZvciBFbnZpcm9ubWVudCBhbmQgSGVhbHRoLCBTY2hvb2wgb2YgUHVibGlj
IEhlYWx0aCwgSW1wZXJpYWwgQ29sbGVnZSBMb25kb24sIFVLLCBVbml0IG9mIFByaW1hcnkgQ2Fy
ZSwgT3VsdSBVbml2ZXJzaXR5IEhvc3BpdGFsLCBPdWx1LCBGaW5sYW5kLCBEZXBhcnRtZW50IG9m
IENoaWxkcmVuIGFuZCBZb3VuZyBQZW9wbGUgYW5kIEZhbWlsaWVzLCBOYXRpb25hbCBJbnN0aXR1
dGUgZm9yIEhlYWx0aCBhbmQgV2VsZmFyZSwgT3VsdSwgRmlubGFuZC4mI3hEO1BvcHVsYXRpb24s
IFBvbGljeSBhbmQgUHJhY3RpY2UsIFVDTCBJbnN0aXR1dGUgb2YgQ2hpbGQgSGVhbHRoLCBTY2hv
b2wgb2YgUG9wdWxhdGlvbiBIZWFsdGggYW5kIFNhbnNvbSBJbnN0aXR1dGUsIFVuaXZlcnNpdHkg
b2YgU291dGggQXVzdHJhbGlhLCBBZGVsYWlkZSwgQXVzdHJhbGlhLCBTb3V0aCBBdXN0cmFsaWFu
IEhlYWx0aCBhbmQgTWVkaWNhbCBSZXNlYXJjaCBJbnN0aXR1dGUsIEFkZWxhaWRlLCBBdXN0cmFs
aWEuJiN4RDtXZWxsY29tZSBUcnVzdCBDZW50cmUgZm9yIEh1bWFuIEdlbmV0aWNzLCBPeGZvcmQg
Q2VudHJlIGZvciBEaWFiZXRlcywgRW5kb2NyaW5vbG9neSBhbmQgTWV0YWJvbGlzbSwgVW5pdmVy
c2l0eSBvZiBPeGZvcmQsIE94Zm9yZCwgVUssIE94Zm9yZCBOYXRpb25hbCBJbnN0aXR1dGUgZm9y
IEhlYWx0aCBSZXNlYXJjaCAoTklIUikgQmlvbWVkaWNhbCBSZXNlYXJjaCBDZW50cmUsIENodXJj
aGlsbCBIb3NwaXRhbCwgT3hmb3JkLCBVSy4mI3hEO0RlcGFydG1lbnQgb2YgUGVkaWF0cmljcywg
VHVya3UgVW5pdmVyc2l0eSBIb3NwaXRhbCwgVW5pdmVyc2l0eSBvZiBUdXJrdSwgVHVya3UsIEZp
bmxhbmQuJiN4RDtEZXBhcnRtZW50IG9mIEVwaWRlbWlvbG9neSBSZXNlYXJjaCwgU3RhdGVucyBT
ZXJ1bSBJbnN0aXR1dCwgQ29wZW5oYWdlbiwgRGVubWFyaywgRGVwYXJ0bWVudCBvZiBNZWRpY2lu
ZSwgU3RhbmZvcmQgVW5pdmVyc2l0eSBTY2hvb2wgb2YgTWVkaWNpbmUsIFN0YW5mb3JkLCBDQSwg
VVNBIGFuZC4mI3hEO0NlbnRlciBmb3IgQXBwbGllZCBHZW5vbWljcywgRGl2aXNpb24gb2YgSHVt
YW4gR2VuZXRpY3MsIERlcGFydG1lbnQgb2YgT2JzdGV0cmljcyBhbmQgR3luZWNvbG9neSwgU2Fo
bGdyZW5za2EgQWNhZGVteSwgU2FobGdyZW5za2EgVW5pdmVyc2l0eSBIb3NwdGlhbCwgR290aGVu
YnVyZywgU3dlZGVuLiYjeEQ7TVJDIEludGVncmF0aXZlIEVwaWRlbWlvbG9neSBVbml0IGF0IHRo
ZSBVbml2ZXJzaXR5IG9mIEJyaXN0b2wsIEF2b24gTG9uZ2l0dWRpbmFsIFN0dWR5IG9mIFBhcmVu
dHMgYW5kIENoaWxkcmVuIChBTFNQQUMpLCBTY2hvb2wgb2YgU29jaWFsIGFuZCBDb21tdW5pdHkg
TWVkaWNpbmUsIFVuaXZlcnNpdHkgb2YgQnJpc3RvbCwgQnJpc3RvbCwgVUsuJiN4RDtNUkMgSW50
ZWdyYXRpdmUgRXBpZGVtaW9sb2d5IFVuaXQgYXQgdGhlIFVuaXZlcnNpdHkgb2YgQnJpc3RvbCwg
Tm92byBOb3JkaXNrIEZvdW5kYXRpb24gQ2VudHJlIGZvciBCYXNpYyBNZXRhYm9saWMgUmVzZWFy
Y2gsIFNlY3Rpb24gb2YgTWV0YWJvbGljIEdlbmV0aWNzLCBGYWN1bHR5IG9mIEhlYWx0aCBhbmQg
TWVkaWNhbCBTY2llbmNlcywgVW5pdmVyc2l0eSBvZiBDb3BlbmhhZ2VuLCBDb3BlbmhhZ2VuLCBE
ZW5tYXJrLCBJbnN0aXR1dGUgb2YgUHJldmVudGl2ZSBNZWRpY2luZSwgQmlzcGViamVyZyBhbmQg
RnJlZGVyaWtzYmVyZyBIb3NwaXRhbCwgVGhlIENhcGl0YWwgUmVnaW9uLCBDb3BlbmhhZ2VuLCBE
ZW5tYXJrLiYjeEQ7Q2VudGVyIGZvciBBcHBsaWVkIEdlbm9taWNzLCBEaXZpc2lvbiBvZiBIdW1h
biBHZW5ldGljcywgRGl2aXNpb24gb2YgRW5kb2NyaW5vbG9neSwgRGVwYXJ0bWVudCBvZiBQZWRp
YXRyaWNzLCBQZXJlbG1hbiBTY2hvb2wgb2YgTWVkaWNpbmUsIFVuaXZlcnNpdHkgb2YgUGVubnN5
bHZhbmlhLCBQaGlsYWRlbHBoaWEsIFBBLCBVU0EuPC9hdXRoLWFkZHJlc3M+PHRpdGxlcz48dGl0
bGU+R2Vub21lLXdpZGUgYXNzb2NpYXRpb24gYW5hbHlzaXMgaWRlbnRpZmllcyB0aHJlZSBuZXcg
c3VzY2VwdGliaWxpdHkgbG9jaSBmb3IgY2hpbGRob29kIGJvZHkgbWFzcyBpbmRleDwvdGl0bGU+
PHNlY29uZGFyeS10aXRsZT5IdW0gTW9sIEdlbmV0PC9zZWNvbmRhcnktdGl0bGU+PGFsdC10aXRs
ZT5IdW1hbiBtb2xlY3VsYXIgZ2VuZXRpY3M8L2FsdC10aXRsZT48L3RpdGxlcz48cGVyaW9kaWNh
bD48ZnVsbC10aXRsZT5IdW0gTW9sIEdlbmV0PC9mdWxsLXRpdGxlPjxhYmJyLTE+SHVtYW4gbW9s
ZWN1bGFyIGdlbmV0aWNzPC9hYmJyLTE+PC9wZXJpb2RpY2FsPjxhbHQtcGVyaW9kaWNhbD48ZnVs
bC10aXRsZT5IdW0gTW9sIEdlbmV0PC9mdWxsLXRpdGxlPjxhYmJyLTE+SHVtYW4gbW9sZWN1bGFy
IGdlbmV0aWNzPC9hYmJyLTE+PC9hbHQtcGVyaW9kaWNhbD48cGFnZXM+Mzg5LTQwMzwvcGFnZXM+
PHZvbHVtZT4yNTwvdm9sdW1lPjxudW1iZXI+MjwvbnVtYmVyPjxrZXl3b3Jkcz48a2V5d29yZD5B
ZG9sZXNjZW50PC9rZXl3b3JkPjxrZXl3b3JkPkFkdWx0PC9rZXl3b3JkPjxrZXl3b3JkPipCb2R5
IE1hc3MgSW5kZXg8L2tleXdvcmQ+PGtleXdvcmQ+Q2hpbGQ8L2tleXdvcmQ+PGtleXdvcmQ+Q2hp
bGQsIFByZXNjaG9vbDwva2V5d29yZD48a2V5d29yZD5FdXJvcGVhbiBDb250aW5lbnRhbCBBbmNl
c3RyeSBHcm91cC9nZW5ldGljczwva2V5d29yZD48a2V5d29yZD5GZW1hbGU8L2tleXdvcmQ+PGtl
eXdvcmQ+R2VuZXRpYyBMb2NpPC9rZXl3b3JkPjxrZXl3b3JkPipHZW5vbWUtV2lkZSBBc3NvY2lh
dGlvbiBTdHVkeTwva2V5d29yZD48a2V5d29yZD5IdW1hbnM8L2tleXdvcmQ+PGtleXdvcmQ+TWFs
ZTwva2V5d29yZD48a2V5d29yZD5PYmVzaXR5LypnZW5ldGljczwva2V5d29yZD48a2V5d29yZD4q
UG9seW1vcnBoaXNtLCBTaW5nbGUgTnVjbGVvdGlkZTwva2V5d29yZD48a2V5d29yZD5SaXNrPC9r
ZXl3b3JkPjxrZXl3b3JkPllvdW5nIEFkdWx0PC9rZXl3b3JkPjwva2V5d29yZHM+PGRhdGVzPjx5
ZWFyPjIwMTY8L3llYXI+PHB1Yi1kYXRlcz48ZGF0ZT5KYW4gMTU8L2RhdGU+PC9wdWItZGF0ZXM+
PC9kYXRlcz48aXNibj4xNDYwLTIwODMgKEVsZWN0cm9uaWMpJiN4RDswOTY0LTY5MDYgKExpbmtp
bmcpPC9pc2JuPjxhY2Nlc3Npb24tbnVtPjI2NjA0MTQzPC9hY2Nlc3Npb24tbnVtPjx1cmxzPjxy
ZWxhdGVkLXVybHM+PHVybD5odHRwOi8vd3d3Lm5jYmkubmxtLm5paC5nb3YvcHVibWVkLzI2NjA0
MTQzPC91cmw+PC9yZWxhdGVkLXVybHM+PC91cmxzPjxjdXN0b20yPjQ4NTQwMjI8L2N1c3RvbTI+
PGVsZWN0cm9uaWMtcmVzb3VyY2UtbnVtPjEwLjEwOTMvaG1nL2RkdjQ3MjwvZWxlY3Ryb25pYy1y
ZXNvdXJjZS1udW0+PC9yZWNvcmQ+PC9DaXRlPjwvRW5kTm90ZT5=
</w:fldData>
        </w:fldChar>
      </w:r>
      <w:r w:rsidR="002E6577" w:rsidRPr="007957A7">
        <w:rPr>
          <w:rFonts w:asciiTheme="majorHAnsi" w:hAnsiTheme="majorHAnsi" w:cs="Calibri"/>
          <w:sz w:val="22"/>
          <w:szCs w:val="22"/>
        </w:rPr>
        <w:instrText xml:space="preserve"> ADDIN EN.CITE </w:instrText>
      </w:r>
      <w:r w:rsidR="002E6577" w:rsidRPr="007D08ED">
        <w:rPr>
          <w:rFonts w:asciiTheme="majorHAnsi" w:hAnsiTheme="majorHAnsi" w:cs="Calibri"/>
          <w:sz w:val="22"/>
          <w:szCs w:val="22"/>
        </w:rPr>
        <w:fldChar w:fldCharType="begin">
          <w:fldData xml:space="preserve">PEVuZE5vdGU+PENpdGU+PEF1dGhvcj5CcmFkZmllbGQ8L0F1dGhvcj48WWVhcj4yMDEyPC9ZZWFy
PjxSZWNOdW0+MTU8L1JlY051bT48RGlzcGxheVRleHQ+WzUsIDZdPC9EaXNwbGF5VGV4dD48cmVj
b3JkPjxyZWMtbnVtYmVyPjE1PC9yZWMtbnVtYmVyPjxmb3JlaWduLWtleXM+PGtleSBhcHA9IkVO
IiBkYi1pZD0idHZ6c3h0c3Ixc3Qwdzhldjl4MXBwMnp2ZnoyMnhyOWFzNXZ2IiB0aW1lc3RhbXA9
IjE1MzIzMzk3NjEiPjE1PC9rZXk+PC9mb3JlaWduLWtleXM+PHJlZi10eXBlIG5hbWU9IkpvdXJu
YWwgQXJ0aWNsZSI+MTc8L3JlZi10eXBlPjxjb250cmlidXRvcnM+PGF1dGhvcnM+PGF1dGhvcj5C
cmFkZmllbGQsIEouIFAuPC9hdXRob3I+PGF1dGhvcj5UYWFsLCBILiBSLjwvYXV0aG9yPjxhdXRo
b3I+VGltcHNvbiwgTi4gSi48L2F1dGhvcj48YXV0aG9yPlNjaGVyYWcsIEEuPC9hdXRob3I+PGF1
dGhvcj5MZWNvZXVyLCBDLjwvYXV0aG9yPjxhdXRob3I+V2FycmluZ3RvbiwgTi4gTS48L2F1dGhv
cj48YXV0aG9yPkh5cHBvbmVuLCBFLjwvYXV0aG9yPjxhdXRob3I+SG9sc3QsIEMuPC9hdXRob3I+
PGF1dGhvcj5WYWxjYXJjZWwsIEIuPC9hdXRob3I+PGF1dGhvcj5UaGllcmluZywgRS48L2F1dGhv
cj48YXV0aG9yPlNhbGVtLCBSLiBNLjwvYXV0aG9yPjxhdXRob3I+U2NodW1hY2hlciwgRi4gUi48
L2F1dGhvcj48YXV0aG9yPkNvdXNtaW5lciwgRC4gTC48L2F1dGhvcj48YXV0aG9yPlNsZWltYW4s
IFAuIE0uIEEuPC9hdXRob3I+PGF1dGhvcj5aaGFvLCBKLiBILjwvYXV0aG9yPjxhdXRob3I+QmVy
a293aXR6LCBSLiBJLjwvYXV0aG9yPjxhdXRob3I+VmltYWxlc3dhcmFuLCBLLiBTLjwvYXV0aG9y
PjxhdXRob3I+SmFyaWNrLCBJLjwvYXV0aG9yPjxhdXRob3I+UGVubmVsbCwgQy4gRS48L2F1dGhv
cj48YXV0aG9yPkV2YW5zLCBELiBNLjwvYXV0aG9yPjxhdXRob3I+U3QgUG91cmNhaW4sIEIuPC9h
dXRob3I+PGF1dGhvcj5CZXJyeSwgRC4gSi48L2F1dGhvcj48YXV0aG9yPk1vb2stS2FuYW1vcmks
IEQuIE8uPC9hdXRob3I+PGF1dGhvcj5Ib2ZtYW4sIEEuPC9hdXRob3I+PGF1dGhvcj5SaXZhZGVu
ZWlyYSwgRi48L2F1dGhvcj48YXV0aG9yPlVpdHRlcmxpbmRlbiwgQS4gRy48L2F1dGhvcj48YXV0
aG9yPnZhbiBEdWlqbiwgQy4gTS48L2F1dGhvcj48YXV0aG9yPnZhbiBkZXIgVmFsaywgUi4gSi4g
UC48L2F1dGhvcj48YXV0aG9yPmRlIEpvbmdzdGUsIEouIEMuPC9hdXRob3I+PGF1dGhvcj5Qb3N0
bWEsIEQuIFMuPC9hdXRob3I+PGF1dGhvcj5Cb29tc21hLCBELiBJLjwvYXV0aG9yPjxhdXRob3I+
R2F1ZGVybWFuLCBXLiBKLjwvYXV0aG9yPjxhdXRob3I+SGFzc2FuZWluLCBNLiBULjwvYXV0aG9y
PjxhdXRob3I+TGluZGdyZW4sIEMuIE0uPC9hdXRob3I+PGF1dGhvcj5NYWdpLCBSLjwvYXV0aG9y
PjxhdXRob3I+Qm9yZWhhbSwgQy4gQS4gRy48L2F1dGhvcj48YXV0aG9yPk5ldmlsbGUsIEMuIEUu
PC9hdXRob3I+PGF1dGhvcj5Nb3Jlbm8sIEwuIEEuPC9hdXRob3I+PGF1dGhvcj5FbGxpb3R0LCBQ
LjwvYXV0aG9yPjxhdXRob3I+UG91dGEsIEEuPC9hdXRob3I+PGF1dGhvcj5IYXJ0aWthaW5lbiwg
QS4gTC48L2F1dGhvcj48YXV0aG9yPkxpLCBNLiBZLjwvYXV0aG9yPjxhdXRob3I+UmFpdGFrYXJp
LCBPLjwvYXV0aG9yPjxhdXRob3I+TGVodGltYWtpLCBULjwvYXV0aG9yPjxhdXRob3I+RXJpa3Nz
b24sIEouIEcuPC9hdXRob3I+PGF1dGhvcj5QYWxvdGllLCBBLjwvYXV0aG9yPjxhdXRob3I+RGFs
bG9uZ2V2aWxsZSwgSi48L2F1dGhvcj48YXV0aG9yPkRhcywgUy48L2F1dGhvcj48YXV0aG9yPkRl
bG91a2FzLCBQLjwvYXV0aG9yPjxhdXRob3I+TWNNYWhvbiwgRy48L2F1dGhvcj48YXV0aG9yPlJp
bmcsIFMuIE0uPC9hdXRob3I+PGF1dGhvcj5LZW1wLCBKLiBQLjwvYXV0aG9yPjxhdXRob3I+QnV4
dG9uLCBKLiBMLjwvYXV0aG9yPjxhdXRob3I+Qmxha2Vtb3JlLCBBLiBJLiBGLjwvYXV0aG9yPjxh
dXRob3I+QnVzdGFtYW50ZSwgTS48L2F1dGhvcj48YXV0aG9yPkd1eGVucywgTS48L2F1dGhvcj48
YXV0aG9yPkhpcnNjaGhvcm4sIEouIE4uPC9hdXRob3I+PGF1dGhvcj5HaWxsbWFuLCBNLiBXLjwv
YXV0aG9yPjxhdXRob3I+S3JlaW5lci1Nb2xsZXIsIEUuPC9hdXRob3I+PGF1dGhvcj5CaXNnYWFy
ZCwgSC48L2F1dGhvcj48YXV0aG9yPkdpbGxpbGFuZCwgRi4gRC48L2F1dGhvcj48YXV0aG9yPkhl
aW5yaWNoLCBKLjwvYXV0aG9yPjxhdXRob3I+V2hlZWxlciwgRS48L2F1dGhvcj48YXV0aG9yPkJh
cnJvc28sIEkuPC9hdXRob3I+PGF1dGhvcj5PJmFwb3M7UmFoaWxseSwgUy48L2F1dGhvcj48YXV0
aG9yPk1laXJoYWVnaGUsIEEuPC9hdXRob3I+PGF1dGhvcj5Tb3JlbnNlbiwgVC4gSS4gQS48L2F1
dGhvcj48YXV0aG9yPlBvd2VyLCBDLjwvYXV0aG9yPjxhdXRob3I+UGFsbWVyLCBMLiBKLjwvYXV0
aG9yPjxhdXRob3I+SGlubmV5LCBBLjwvYXV0aG9yPjxhdXRob3I+V2lkZW4sIEUuPC9hdXRob3I+
PGF1dGhvcj5GYXJvb3FpLCBJLiBTLjwvYXV0aG9yPjxhdXRob3I+TWNDYXJ0aHksIE0uIEkuPC9h
dXRob3I+PGF1dGhvcj5Gcm9ndWVsLCBQLjwvYXV0aG9yPjxhdXRob3I+TWV5cmUsIEQuPC9hdXRo
b3I+PGF1dGhvcj5IZWJlYnJhbmQsIEouPC9hdXRob3I+PGF1dGhvcj5KYXJ2ZWxpbiwgTS4gUi48
L2F1dGhvcj48YXV0aG9yPkphZGRvZSwgVi4gVy4gVi48L2F1dGhvcj48YXV0aG9yPlNtaXRoLCBH
LiBELjwvYXV0aG9yPjxhdXRob3I+SGFrb25hcnNvbiwgSC48L2F1dGhvcj48YXV0aG9yPkdyYW50
LCBTLiBGLiBBLjwvYXV0aG9yPjxhdXRob3I+RWFybHkgR3Jvd3RoIEdlbmV0aWNzIEVHRyBDb25z
b3J0aTwvYXV0aG9yPjwvYXV0aG9ycz48L2NvbnRyaWJ1dG9ycz48YXV0aC1hZGRyZXNzPkNoaWxk
cmVucyBIb3NwIFBoaWxhZGVscGhpYSwgQ3RyIEFwcGwgR2Vub20sIEFicmFtc29uIFJlcyBDdHIs
IFBoaWxhZGVscGhpYSwgUEEgMTkxMDQgVVNBJiN4RDtFcmFzbXVzIE1DLCBHZW5lcmF0IFN0dWR5
IEdycCBSLCBSb3R0ZXJkYW0sIE5ldGhlcmxhbmRzJiN4RDtFcmFzbXVzIE1DLCBEZXB0IEVwaWRl
bWlvbCwgUm90dGVyZGFtLCBOZXRoZXJsYW5kcyYjeEQ7RXJhc211cyBNQywgRGVwdCBQZWRpYXQs
IFJvdHRlcmRhbSwgTmV0aGVybGFuZHMmI3hEO1VuaXYgQnJpc3RvbCwgTVJDLCBDdHIgQ2F1c2Fs
IEFuYWwgVHJhbnNsYXQgRXBpZGVtaW9sLCBTY2ggU29jaWFsICZhbXA7IENvbW11bml0eSBNZWQs
IEJyaXN0b2wsIEF2b24sIEVuZ2xhbmQmI3hEO1VuaXYgRHVpc2J1cmcgRXNzZW4sIEluc3QgTWVk
IEluZm9ybWF0IEJpb21ldHJ5ICZhbXA7IEVwaWRlbWlvbCwgRXNzZW4sIEdlcm1hbnkmI3hEO1Vu
aXYgTGlsbGUgTm9yZCBGcmFuY2UsIENOUlMgODE5OSwgSW5zdCBQYXN0ZXVyLCBMaWxsZSwgRnJh
bmNlJiN4RDtVbml2IFdlc3Rlcm4gQXVzdHJhbGlhLCBTY2ggV29tZW5zICZhbXA7IEluZmFudHMg
SGx0aCwgUGVydGgsIFdBIDYwMDksIEF1c3RyYWxpYSYjeEQ7VUNMLCBJbnN0IENoaWxkIEhsdGgs
IEN0ciBQYWVkaWF0IEVwaWRlbWlvbCAmYW1wOyBCaW9zdGF0LCBNUkMgQ3RyIEVwaWRlbWlvbCBD
aGlsZCBIbHRoLCBMb25kb24sIEVuZ2xhbmQmI3hEO0NvcGVuaGFnZW4gVW5pdiBIb3NwLCBJbnN0
IFByZXZlbnQgTWVkLCBDb3BlbmhhZ2VuLCBEZW5tYXJrJiN4RDtVbml2IExvbmRvbiBJbXBlcmlh
bCBDb2xsIFNjaSBUZWNobm9sICZhbXA7IE1lZCwgRGVwdCBFcGlkZW1pb2wgJmFtcDsgQmlvc3Rh
dCwgTVJDIEhsdGggUHJvdGVjdCBBZ2N5IEhQQSwgQ3RyIEVudmlyb25tICZhbXA7IEhsdGgsU2No
IFB1YmwgSGx0aCxGYWMgTWVkLCBMb25kb24sIEVuZ2xhbmQmI3hEO0dlcm1hbiBSZXMgQ3RyIEVu
dmlyb25tIEhsdGgsIEhlbG1ob2x0eiBaZW50cnVtIE11ZW5jaGVuLCBJbnN0IEVwaWRlbWlvbCAx
LCBOZXVoZXJiZXJnLCBHZXJtYW55JiN4RDtDaGlsZHJlbnMgSG9zcCwgRGl2IEdlbmV0LCBCb3N0
b24sIE1BIDAyMTE1IFVTQSYjeEQ7Q2hpbGRyZW5zIEhvc3AsIERpdiBFbmRvY3Jpbm9sLCBCb3N0
b24sIE1BIDAyMTE1IFVTQSYjeEQ7Q2hpbGRyZW5zIEhvc3AsIFByb2dyYW0gR2Vub20sIEJvc3Rv
biwgTUEgMDIxMTUgVVNBJiN4RDtCcm9hZCBJbnN0LCBNZXRhYiBQcm9ncmFtLCBDYW1icmlkZ2Us
IE1BIFVTQSYjeEQ7QnJvYWQgSW5zdCwgUHJvZ3JhbSBNZWQgJmFtcDsgUG9wdWxhdCBHZW5ldCwg
Q2FtYnJpZGdlLCBNQSBVU0EmI3hEO0hhcnZhcmQgVW5pdiwgU2NoIE1lZCwgRGVwdCBHZW5ldCwg
Qm9zdG9uLCBNQSBVU0EmI3hEO1VuaXYgU28gQ2FsaWYsIEtlY2sgU2NoIE1lZCwgRGVwdCBQcmV2
ZW50IE1lZCwgTG9zIEFuZ2VsZXMsIENBIDkwMDMzIFVTQSYjeEQ7VW5pdiBIZWxzaW5raSwgSW5z
dCBNb2wgTWVkIEZpbmxhbmQgRklNTSwgSGVsc2lua2ksIEZpbmxhbmQmI3hEO0NoaWxkcmVucyBI
b3NwIFBoaWxhZGVscGhpYSwgRGl2IEh1bWFuIEdlbmV0LCBQaGlsYWRlbHBoaWEsIFBBIDE5MTA0
IFVTQSYjeEQ7VW5pdiBQZW5uLCBEZXB0IFBlZGlhdCwgUGVyZWxtYW4gU2NoIE1lZCwgUGhpbGFk
ZWxwaGlhLCBQQSAxOTEwNCBVU0EmI3hEO0NoaWxkcmVucyBIb3NwIFBoaWxhZGVscGhpYSwgRGVw
dCBDaGlsZCAmYW1wOyBBZG9sZXNjZW50IFBzeWNoaWF0ICZhbXA7IEJlaGF2IFNjaSwgUGhpbGFk
ZWxwaGlhLCBQQSAxOTEwNCBVU0EmI3hEO1VuaXYgUGVubiwgRGVwdCBQc3ljaGlhdCwgUGVyZWxt
YW4gU2NoIE1lZCwgQ3RyIFdlaWdodCAmYW1wOyBFYXRpbmcgRGlzb3JkZXJzLCBQaGlsYWRlbHBo
aWEsIFBBIDE5MTA0IFVTQSYjeEQ7VW5pdiBNYXJidXJnLCBJbnN0IE1lZCBCaW9tZXRyeSAmYW1w
OyBFcGlkZW1pb2wsIE1hcmJ1cmcsIEdlcm1hbnkmI3hEO1dlaWxsIENvcm5lbGwgTWVkIENvbGwg
UWF0YXIsIERlcHQgUGh5c2lvbCAmYW1wOyBCaW9waHlzLCBEb2hhLCBRYXRhciYjeEQ7RXJhc211
cyBNQywgRGVwdCBJbnRlcm5hbCBNZWQsIFJvdHRlcmRhbSwgTmV0aGVybGFuZHMmI3hEO1VuaXYg
R3JvbmluZ2VuLCBEZXB0IFBlZGlhdCBQdWxtb25vbCAmYW1wOyBQZWRpYXQgQWxsZXJnb2wsIEJl
YXRyaXggQ2hpbGRyZW5zIEhvc3AsIFVuaXYgTWVkIEN0ciBHcm9uaW5nZW4sR1JJQUMsUmVzIElu
c3QsIEdyb25pbmdlbiwgTmV0aGVybGFuZHMmI3hEO0VyYXNtdXMgVW5pdiwgRGl2IFJlc3AgTWVk
LCBEZXB0IFBlZGlhdCwgTWVkIEN0cixTb3BoaWEgQ2hpbGRyZW5zIEhvc3AsIFJvdHRlcmRhbSwg
TmV0aGVybGFuZHMmI3hEO1VuaXYgR3JvbmluZ2VuLCBVbml2IE1lZCBDdHIgR3JvbmluZ2VuLCBE
ZXB0IFB1bG0gTWVkICZhbXA7IFRCLCBHUklBQyBSZXMgSW5zdCwgR3JvbmluZ2VuLCBOZXRoZXJs
YW5kcyYjeEQ7VnJpamUgVW5pdiBBbXN0ZXJkYW0sIERlcHQgQmlvbCBQc3ljaG9sLCBBbXN0ZXJk
YW0sIE5ldGhlcmxhbmRzJiN4RDtVbml2IE94Zm9yZCwgR2VuZXQgJmFtcDsgR2Vub20gRXBpZGVt
aW9sIFVuaXQsIFdlbGxjb21lIFRydXN0IEN0ciBIdW1hbiBHZW5ldCwgT3hmb3JkLCBFbmdsYW5k
JiN4RDtVbml2IFRhcnR1LCBFc3RvbmlhbiBHZW5vbWUgQ3RyLCBFRS01MDA5MCBUYXJ0dSwgRXN0
b25pYSYjeEQ7VW5pdiBDb2xsIER1YmxpbiwgSW5zdCBTcG9ydCAmYW1wOyBIbHRoLCBEdWJsaW4g
MiwgSXJlbGFuZCYjeEQ7UXVlZW5zIFVuaXYgQmVsZmFzdCwgQ3RyIFB1YmwgSGx0aCwgSW5zdCBD
bGluIFNjaSBCLCBCZWxmYXN0LCBBbnRyaW0sIE5vcnRoIElyZWxhbmQmI3hEO1VuaXYgWmFyYWdv
emEsIEdyb3d0aCBFeGVyY2lzZSBOdXRyICZhbXA7IERldiBHRU5VRCBSZXMgR3JwLCBaYXJhZ296
YSwgU3BhaW4mI3hEO1VuaXYgWmFyYWdvemEsIFNjaCBIbHRoIFNjaSBFVUNTLCBaYXJhZ296YSwg
U3BhaW4mI3hEO05hdGwgSW5zdCBIbHRoICZhbXA7IFdlbGYsIERlcHQgTGlmZWNvdXJzZSAmYW1w
OyBTZXJ2LCBPdWx1LCBGaW5sYW5kJiN4RDtVbml2IE91bHUsIEluc3QgQ2xpbiBNZWQgT2JzdGV0
ICZhbXA7IEd5bmVjb2wsIE91bHUsIEZpbmxhbmQmI3hEO1VuaXYgUGVubiwgRGVwdCBCaW9zdGF0
ICZhbXA7IEVwaWRlbWlvbCwgUGhpbGFkZWxwaGlhLCBQQSAxOTEwNCBVU0EmI3hEO1R1cmt1IFVu
aXYgSG9zcCwgRGVwdCBDbGluIFBoeXNpb2wsIEZJTi0yMDUyMCBUdXJrdSwgRmlubGFuZCYjeEQ7
VW5pdiBUdXJrdSwgVHVya3UsIEZpbmxhbmQmI3hEO1RhbXBlcmUgVW5pdiBIb3NwLCBEZXB0IENs
aW4gQ2hlbSwgVGFtcGVyZSwgRmlubGFuZCYjeEQ7VW5pdiBUYW1wZXJlLCBGSU4tMzMxMDEgVGFt
cGVyZSwgRmlubGFuZCYjeEQ7TmF0bCBJbnN0IEhsdGggJmFtcDsgV2VsZiwgSGVsc2lua2ksIEZp
bmxhbmQmI3hEO1VuaXYgSGVsc2lua2ksIERlcHQgR2VuIFByYWN0aWNlICZhbXA7IFByaW1hcnkg
SGx0aCBDYXJlLCBIZWxzaW5raSwgRmlubGFuZCYjeEQ7VW5pdiBIZWxzaW5raSwgQ2VudCBIb3Nw
LCBVbml0IEdlbiBQcmFjdGljZSwgSGVsc2lua2ksIEZpbmxhbmQmI3hEO0ZvbGtoYWxzYW4gUmVz
IEN0ciwgSGVsc2lua2ksIEZpbmxhbmQmI3hEO1dlbGxjb21lIFRydXN0IFNhbmdlciBJbnN0LCBD
YW1icmlkZ2UsIEVuZ2xhbmQmI3hEO1VuaXYgSGVsc2lua2ksIERlcHQgTWVkIEdlbmV0LCBIZWxz
aW5raSwgRmlubGFuZCYjeEQ7VW5pdiBDZW50IEhvc3AsIEhlbHNpbmtpLCBGaW5sYW5kJiN4RDtV
bml2IExpbGxlIE5vcmQgRnJhbmNlLCBJTlNFUk0sIFU3NDQsIEluc3QgUGFzdGV1ciBMaWxsZSwg
TGlsbGUsIEZyYW5jZSYjeEQ7VW5pdiBCcmlzdG9sLCBTY2ggU29jaWFsICZhbXA7IENvbW11bml0
eSBNZWQsIEJyaXN0b2wsIEF2b24sIEVuZ2xhbmQmI3hEO1VuaXYgTG9uZG9uIEltcGVyaWFsIENv
bGwgU2NpIFRlY2hub2wgJmFtcDsgTWVkLCBTZWN0IEludGVncmF0IE1lZCwgTG9uZG9uLCBFbmds
YW5kJiN4RDtDdHIgUmVzIEVudmlyb25tIEVwaWRlbWlvbCBDUkVBTCwgQmFyY2Vsb25hLCBTcGFp
biYjeEQ7SG9zcCBNYXIgUmVzIEluc3QgSU1JTSwgQmFyY2Vsb25hLCBTcGFpbiYjeEQ7Q29uc29y
Y2lvIEludmVzdCBCaW9tZWQgUmVkIENJQkVSIEVwaWRlbWlvbCAmYW1wOyBTYWwsIEJhcmNlbG9u
YSwgU3BhaW4mI3hEO0N0ciBHZW5vbSBSZWd1bGF0IENSRywgR2VuZXMgJmFtcDsgRGlzIFByb2dy
YW0sIEJhcmNlbG9uYSwgU3BhaW4mI3hEO1BvbXBldSBGYWJyYSBVbml2IFVQRiwgQmFyY2Vsb25h
LCBTcGFpbiYjeEQ7SGFydmFyZCBVbml2LCBEZXB0IFBvcHVsYXQgTWVkLCBTY2ggTWVkLCBPYmVz
IFByZXZlbnQgUHJvZ3JhbSwgQm9zdG9uLCBNQSBVU0EmI3hEO0hhcnZhcmQgUGlsZ3JpbSBIbHRo
IENhcmUgSW5zdCwgQm9zdG9uLCBNQSBVU0EmI3hEO1VuaXYgQ29wZW5oYWdlbiwgR2VudG9mdGUs
IERlbm1hcmsmI3hEO0NvcGVuaGFnZW4gVW5pdiBIb3NwLCBHZW50b2Z0ZSwgRGVubWFyayYjeEQ7
VW5pdiBDYW1icmlkZ2UsIEFkZGVuYnJvb2tlcyBIb3NwLCBNZXRhYiBSZXMgTGFicywgSW5zdCBN
ZXRhYiBTY2ksIENhbWJyaWRnZSBDQjIgMlFRLCBFbmdsYW5kJiN4RDtBZGRlbmJyb29rZXMgSG9z
cCwgTklIUiwgQ2FtYnJpZGdlIEJpb21lZCBSZXMgQ3RyLCBJbnN0IE1ldGFiIFNjaSwgQ2FtYnJp
ZGdlLCBFbmdsYW5kJiN4RDtVbml2IENvcGVuaGFnZW4sIE5vdm8gTm9yZGlzayBGZG4gQ3RyIEJh
c2ljIE1ldGFiIFJlcywgU2VjdCBNZXRhYiBHZW5ldCwgQ29wZW5oYWdlbiwgRGVubWFyayYjeEQ7
T250YXJpbyBJbnN0IENhbmMgUmVzLCBUb3JvbnRvLCBPTiwgQ2FuYWRhJiN4RDtNdCBTaW5haSBI
b3NwLCBTYW11ZWwgTHVuZW5mZWxkIFJlcyBJbnN0LCBUb3JvbnRvLCBPTiBNNUcgMVg1LCBDYW5h
ZGEmI3hEO1VuaXYgRHVpc2J1cmcgRXNzZW4sIERlcHQgQ2hpbGQgJmFtcDsgQWRvbGVzY2VudCBQ
c3ljaGlhdCwgRXNzZW4sIEdlcm1hbnkmI3hEO1VuaXYgT3hmb3JkLCBPeGZvcmQgQ3RyIERpYWJl
dCBFbmRvY3Jpbm9sICZhbXA7IE1ldGFiLCBPeGZvcmQsIEVuZ2xhbmQmI3hEO1VuaXYgT3hmb3Jk
LCBXZWxsY29tZSBUcnVzdCBDdHIgSHVtYW4gR2VuZXQsIE94Zm9yZCwgRW5nbGFuZCYjeEQ7Q2h1
cmNoaWxsIEhvc3AsIE94Zm9yZCBOSUhSIEJpb21lZCBSZXMgQ3RyLCBPeGZvcmQgT1gzIDdMSiwg
RW5nbGFuZCYjeEQ7VW5pdiBMb25kb24gSW1wZXJpYWwgQ29sbCBTY2kgVGVjaG5vbCAmYW1wOyBN
ZWQsIERlcHQgR2Vub20gQ29tbW9uIERpcywgTG9uZG9uLCBFbmdsYW5kJiN4RDtNY01hc3RlciBV
bml2LCBEZXB0IENsaW4gRXBpZGVtaW9sICZhbXA7IEJpb3N0YXQsIEhhbWlsdG9uLCBPTiwgQ2Fu
YWRhJiN4RDtVbml2IE91bHUsIEluc3QgSGx0aCBTY2ksIE91bHUsIEZpbmxhbmQmI3hEO1VuaXYg
T3VsdSwgQmlvY3RyIE91bHUsIE91bHUsIEZpbmxhbmQmI3hEO1VuaXYgUGVubiwgUGVyZWxtYW4g
U2NoIE1lZCwgSW5zdCBEaWFiZXQgT2JlcyAmYW1wOyBNZXRhYiwgUGhpbGFkZWxwaGlhLCBQQSAx
OTEwNCBVU0E8L2F1dGgtYWRkcmVzcz48dGl0bGVzPjx0aXRsZT5BIGdlbm9tZS13aWRlIGFzc29j
aWF0aW9uIG1ldGEtYW5hbHlzaXMgaWRlbnRpZmllcyBuZXcgY2hpbGRob29kIG9iZXNpdHkgbG9j
aTwvdGl0bGU+PHNlY29uZGFyeS10aXRsZT5OYXR1cmUgR2VuZXRpY3M8L3NlY29uZGFyeS10aXRs
ZT48YWx0LXRpdGxlPk5hdCBHZW5ldDwvYWx0LXRpdGxlPjwvdGl0bGVzPjxwZXJpb2RpY2FsPjxm
dWxsLXRpdGxlPk5hdCBHZW5ldDwvZnVsbC10aXRsZT48YWJici0xPk5hdHVyZSBnZW5ldGljczwv
YWJici0xPjwvcGVyaW9kaWNhbD48YWx0LXBlcmlvZGljYWw+PGZ1bGwtdGl0bGU+TmF0IEdlbmV0
PC9mdWxsLXRpdGxlPjxhYmJyLTE+TmF0dXJlIGdlbmV0aWNzPC9hYmJyLTE+PC9hbHQtcGVyaW9k
aWNhbD48cGFnZXM+NTI2LSs8L3BhZ2VzPjx2b2x1bWU+NDQ8L3ZvbHVtZT48bnVtYmVyPjU8L251
bWJlcj48a2V5d29yZHM+PGtleXdvcmQ+Ym9keS1tYXNzIGluZGV4PC9rZXl3b3JkPjxrZXl3b3Jk
PmhlbGljb2JhY3Rlci1weWxvcmk8L2tleXdvcmQ+PGtleXdvcmQ+cHJldmVudGlvbjwva2V5d29y
ZD48a2V5d29yZD5vdmVyd2VpZ2h0PC9rZXl3b3JkPjxrZXl3b3JkPmJtaTwva2V5d29yZD48L2tl
eXdvcmRzPjxkYXRlcz48eWVhcj4yMDEyPC95ZWFyPjxwdWItZGF0ZXM+PGRhdGU+TWF5PC9kYXRl
PjwvcHViLWRhdGVzPjwvZGF0ZXM+PGlzYm4+MTA2MS00MDM2PC9pc2JuPjxhY2Nlc3Npb24tbnVt
PldPUzowMDAzMDM0MTYzMDAwMTI8L2FjY2Vzc2lvbi1udW0+PHVybHM+PHJlbGF0ZWQtdXJscz48
dXJsPiZsdDtHbyB0byBJU0kmZ3Q7Oi8vV09TOjAwMDMwMzQxNjMwMDAxMjwvdXJsPjwvcmVsYXRl
ZC11cmxzPjwvdXJscz48ZWxlY3Ryb25pYy1yZXNvdXJjZS1udW0+MTAuMTAzOC9uZy4yMjQ3PC9l
bGVjdHJvbmljLXJlc291cmNlLW51bT48bGFuZ3VhZ2U+RW5nbGlzaDwvbGFuZ3VhZ2U+PC9yZWNv
cmQ+PC9DaXRlPjxDaXRlPjxBdXRob3I+RmVsaXg8L0F1dGhvcj48WWVhcj4yMDE2PC9ZZWFyPjxS
ZWNOdW0+MTY8L1JlY051bT48cmVjb3JkPjxyZWMtbnVtYmVyPjE2PC9yZWMtbnVtYmVyPjxmb3Jl
aWduLWtleXM+PGtleSBhcHA9IkVOIiBkYi1pZD0idHZ6c3h0c3Ixc3Qwdzhldjl4MXBwMnp2Znoy
MnhyOWFzNXZ2IiB0aW1lc3RhbXA9IjE1MzIzMzk3NjEiPjE2PC9rZXk+PC9mb3JlaWduLWtleXM+
PHJlZi10eXBlIG5hbWU9IkpvdXJuYWwgQXJ0aWNsZSI+MTc8L3JlZi10eXBlPjxjb250cmlidXRv
cnM+PGF1dGhvcnM+PGF1dGhvcj5GZWxpeCwgSi4gRi48L2F1dGhvcj48YXV0aG9yPkJyYWRmaWVs
ZCwgSi4gUC48L2F1dGhvcj48YXV0aG9yPk1vbm5lcmVhdSwgQy48L2F1dGhvcj48YXV0aG9yPnZh
biBkZXIgVmFsaywgUi4gSi48L2F1dGhvcj48YXV0aG9yPlN0ZXJnaWFrb3VsaSwgRS48L2F1dGhv
cj48YXV0aG9yPkNoZXNpLCBBLjwvYXV0aG9yPjxhdXRob3I+R2FpbGxhcmQsIFIuPC9hdXRob3I+
PGF1dGhvcj5GZWVuc3RyYSwgQi48L2F1dGhvcj48YXV0aG9yPlRoaWVyaW5nLCBFLjwvYXV0aG9y
PjxhdXRob3I+S3JlaW5lci1Nb2xsZXIsIEUuPC9hdXRob3I+PGF1dGhvcj5NYWhhamFuLCBBLjwv
YXV0aG9yPjxhdXRob3I+UGl0a2FuZW4sIE4uPC9hdXRob3I+PGF1dGhvcj5Kb3JvLCBSLjwvYXV0
aG9yPjxhdXRob3I+Q2F2YWRpbm8sIEEuPC9hdXRob3I+PGF1dGhvcj5IdWlrYXJpLCBWLjwvYXV0
aG9yPjxhdXRob3I+RnJhbmtzLCBTLjwvYXV0aG9yPjxhdXRob3I+R3JvZW4tQmxva2h1aXMsIE0u
IE0uPC9hdXRob3I+PGF1dGhvcj5Db3VzbWluZXIsIEQuIEwuPC9hdXRob3I+PGF1dGhvcj5NYXJz
aCwgSi4gQS48L2F1dGhvcj48YXV0aG9yPkxlaHRpbWFraSwgVC48L2F1dGhvcj48YXV0aG9yPkN1
cnRpbiwgSi4gQS48L2F1dGhvcj48YXV0aG9yPlZpb3F1ZSwgSi48L2F1dGhvcj48YXV0aG9yPkFo
bHV3YWxpYSwgVC4gUy48L2F1dGhvcj48YXV0aG9yPk15aHJlLCBSLjwvYXV0aG9yPjxhdXRob3I+
UHJpY2UsIFQuIFMuPC9hdXRob3I+PGF1dGhvcj5WaWxvci1UZWplZG9yLCBOLjwvYXV0aG9yPjxh
dXRob3I+WWVuZ28sIEwuPC9hdXRob3I+PGF1dGhvcj5HcmFydXAsIE4uPC9hdXRob3I+PGF1dGhv
cj5OdGFsbGEsIEkuPC9hdXRob3I+PGF1dGhvcj5BbmcsIFcuPC9hdXRob3I+PGF1dGhvcj5BdGFs
YXksIE0uPC9hdXRob3I+PGF1dGhvcj5CaXNnYWFyZCwgSC48L2F1dGhvcj48YXV0aG9yPkJsYWtl
bW9yZSwgQS4gSS48L2F1dGhvcj48YXV0aG9yPkJvbm5lZm9uZCwgQS48L2F1dGhvcj48YXV0aG9y
PkNhcnN0ZW5zZW4sIEwuPC9hdXRob3I+PGF1dGhvcj5Cb25lIE1pbmVyYWwgRGVuc2l0eSBpbiBD
aGlsZGhvb2QsIFN0dWR5PC9hdXRob3I+PGF1dGhvcj5FYXJseSwgR2VuZXRpY3M8L2F1dGhvcj48
YXV0aG9yPkxpZmVjb3Vyc2UgRXBpZGVtaW9sb2d5LCBjb25zb3J0aXVtPC9hdXRob3I+PGF1dGhv
cj5Fcmlrc3NvbiwgSi48L2F1dGhvcj48YXV0aG9yPkZsZXhlZGVyLCBDLjwvYXV0aG9yPjxhdXRo
b3I+RnJhbmtlLCBMLjwvYXV0aG9yPjxhdXRob3I+R2VsbGVyLCBGLjwvYXV0aG9yPjxhdXRob3I+
R2VzZXJpY2ssIE0uPC9hdXRob3I+PGF1dGhvcj5IYXJ0aWthaW5lbiwgQS4gTC48L2F1dGhvcj48
YXV0aG9yPkhhd29ydGgsIEMuIE0uPC9hdXRob3I+PGF1dGhvcj5IaXJzY2hob3JuLCBKLiBOLjwv
YXV0aG9yPjxhdXRob3I+SG9mbWFuLCBBLjwvYXV0aG9yPjxhdXRob3I+SG9sbSwgSi4gQy48L2F1
dGhvcj48YXV0aG9yPkhvcmlrb3NoaSwgTS48L2F1dGhvcj48YXV0aG9yPkhvdHRlbmdhLCBKLiBK
LjwvYXV0aG9yPjxhdXRob3I+SHVhbmcsIEouPC9hdXRob3I+PGF1dGhvcj5LYWRhcm1pZGVlbiwg
SC4gTi48L2F1dGhvcj48YXV0aG9yPkthaG9uZW4sIE0uPC9hdXRob3I+PGF1dGhvcj5LaWVzcywg
Vy48L2F1dGhvcj48YXV0aG9yPkxha2thLCBILiBNLjwvYXV0aG9yPjxhdXRob3I+TGFra2EsIFQu
IEEuPC9hdXRob3I+PGF1dGhvcj5MZXdpbiwgQS4gTS48L2F1dGhvcj48YXV0aG9yPkxpYW5nLCBM
LjwvYXV0aG9yPjxhdXRob3I+THl5dGlrYWluZW4sIEwuIFAuPC9hdXRob3I+PGF1dGhvcj5NYSwg
Qi48L2F1dGhvcj48YXV0aG9yPk1hZ251cywgUC48L2F1dGhvcj48YXV0aG9yPk1jQ29ybWFjaywg
Uy4gRS48L2F1dGhvcj48YXV0aG9yPk1jTWFob24sIEcuPC9hdXRob3I+PGF1dGhvcj5NZW50Y2gs
IEYuIEQuPC9hdXRob3I+PGF1dGhvcj5NaWRkZWxkb3JwLCBDLiBNLjwvYXV0aG9yPjxhdXRob3I+
TXVycmF5LCBDLiBTLjwvYXV0aG9yPjxhdXRob3I+UGFoa2FsYSwgSy48L2F1dGhvcj48YXV0aG9y
PlBlcnMsIFQuIEguPC9hdXRob3I+PGF1dGhvcj5QZmFmZmxlLCBSLjwvYXV0aG9yPjxhdXRob3I+
UG9zdG1hLCBELiBTLjwvYXV0aG9yPjxhdXRob3I+UG93ZXIsIEMuPC9hdXRob3I+PGF1dGhvcj5T
aW1wc29uLCBBLjwvYXV0aG9yPjxhdXRob3I+U2VuZ3BpZWwsIFYuPC9hdXRob3I+PGF1dGhvcj5U
aWVzbGVyLCBDLiBNLjwvYXV0aG9yPjxhdXRob3I+VG9ycmVudCwgTS48L2F1dGhvcj48YXV0aG9y
PlVpdHRlcmxpbmRlbiwgQS4gRy48L2F1dGhvcj48YXV0aG9yPnZhbiBNZXVycywgSi4gQi48L2F1
dGhvcj48YXV0aG9yPlZpbmRpbmcsIFIuPC9hdXRob3I+PGF1dGhvcj5XYWFnZSwgSi48L2F1dGhv
cj48YXV0aG9yPldhcmRsZSwgSi48L2F1dGhvcj48YXV0aG9yPlplZ2dpbmksIEUuPC9hdXRob3I+
PGF1dGhvcj5aZW1lbCwgQi4gUy48L2F1dGhvcj48YXV0aG9yPkRlZG91c3NpcywgRy4gVi48L2F1
dGhvcj48YXV0aG9yPlBlZGVyc2VuLCBPLjwvYXV0aG9yPjxhdXRob3I+RnJvZ3VlbCwgUC48L2F1
dGhvcj48YXV0aG9yPlN1bnllciwgSi48L2F1dGhvcj48YXV0aG9yPlBsb21pbiwgUi48L2F1dGhv
cj48YXV0aG9yPkphY29ic3NvbiwgQi48L2F1dGhvcj48YXV0aG9yPkhhbnNlbiwgVC48L2F1dGhv
cj48YXV0aG9yPkdvbnphbGV6LCBKLiBSLjwvYXV0aG9yPjxhdXRob3I+Q3VzdG92aWMsIEEuPC9h
dXRob3I+PGF1dGhvcj5SYWl0YWthcmksIE8uIFQuPC9hdXRob3I+PGF1dGhvcj5QZW5uZWxsLCBD
LiBFLjwvYXV0aG9yPjxhdXRob3I+V2lkZW4sIEUuPC9hdXRob3I+PGF1dGhvcj5Cb29tc21hLCBE
LiBJLjwvYXV0aG9yPjxhdXRob3I+S29wcGVsbWFuLCBHLiBILjwvYXV0aG9yPjxhdXRob3I+U2Vi
ZXJ0LCBTLjwvYXV0aG9yPjxhdXRob3I+SmFydmVsaW4sIE0uIFIuPC9hdXRob3I+PGF1dGhvcj5I
eXBwb25lbiwgRS48L2F1dGhvcj48YXV0aG9yPk1jQ2FydGh5LCBNLiBJLjwvYXV0aG9yPjxhdXRo
b3I+TGluZGksIFYuPC9hdXRob3I+PGF1dGhvcj5IYXJyaSwgTi48L2F1dGhvcj48YXV0aG9yPktv
cm5lciwgQS48L2F1dGhvcj48YXV0aG9yPkJvbm5lbHlra2UsIEsuPC9hdXRob3I+PGF1dGhvcj5I
ZWlucmljaCwgSi48L2F1dGhvcj48YXV0aG9yPk1lbGJ5ZSwgTS48L2F1dGhvcj48YXV0aG9yPlJp
dmFkZW5laXJhLCBGLjwvYXV0aG9yPjxhdXRob3I+SGFrb25hcnNvbiwgSC48L2F1dGhvcj48YXV0
aG9yPlJpbmcsIFMuIE0uPC9hdXRob3I+PGF1dGhvcj5TbWl0aCwgRy4gRC48L2F1dGhvcj48YXV0
aG9yPlNvcmVuc2VuLCBULiBJLjwvYXV0aG9yPjxhdXRob3I+VGltcHNvbiwgTi4gSi48L2F1dGhv
cj48YXV0aG9yPkdyYW50LCBTLiBGLjwvYXV0aG9yPjxhdXRob3I+SmFkZG9lLCBWLiBXLjwvYXV0
aG9yPjxhdXRob3I+RWFybHkgR3Jvd3RoIEdlbmV0aWNzLCBDb25zb3J0aXVtPC9hdXRob3I+PGF1
dGhvcj5Cb25lIE1pbmVyYWwgRGVuc2l0eSBpbiBDaGlsZGhvb2QgU3R1ZHksIEJtZGNzPC9hdXRo
b3I+PC9hdXRob3JzPjwvY29udHJpYnV0b3JzPjxhdXRoLWFkZHJlc3M+VGhlIEdlbmVyYXRpb24g
UiBTdHVkeSBHcm91cCwgRGVwYXJ0bWVudCBvZiBQZWRpYXRyaWNzLCBEZXBhcnRtZW50IG9mIEVw
aWRlbWlvbG9neSwgai5mZWxpeEBlcmFzbXVzbWMubmwuJiN4RDtDZW50ZXIgZm9yIEFwcGxpZWQg
R2Vub21pY3MuJiN4RDtUaGUgR2VuZXJhdGlvbiBSIFN0dWR5IEdyb3VwLCBEZXBhcnRtZW50IG9m
IFBlZGlhdHJpY3MsIERlcGFydG1lbnQgb2YgRXBpZGVtaW9sb2d5LiYjeEQ7RGVwYXJ0bWVudCBv
ZiBQdWxtb25vbG9neSwgR1JJQUMgKEdyb25pbmdlbiBSZXNlYXJjaCBJbnN0aXR1dGUgZm9yIEFz
dGhtYSBhbmQgQ09QRCkuJiN4RDtNUkMgSW50ZWdyYXRpdmUgRXBpZGVtaW9sb2d5IFVuaXQgYXQg
dGhlIFVuaXZlcnNpdHkgb2YgQnJpc3RvbC4mI3hEO0RpdmlzaW9uIG9mIEh1bWFuIEdlbmV0aWNz
LiYjeEQ7RGVwYXJ0bWVudCBvZiBFcGlkZW1pb2xvZ3kgUmVzZWFyY2gsIFN0YXRlbnMgU2VydW0g
SW5zdGl0dXQsIENvcGVuaGFnZW4sIERlbm1hcmsuJiN4RDtJbnN0aXR1dGUgb2YgRXBpZGVtaW9s
b2d5IEksIEhlbG1ob2x0eiBaZW50cnVtIE11bmNoZW4tR2VybWFuIFJlc2VhcmNoIENlbnRlciBm
b3IgRW52aXJvbm1lbnRhbCBIZWFsdGgsIE5ldWhlcmJlcmcsIEdlcm1hbnksIERpdmlzaW9uIG9m
IE1ldGFib2xpYyBhbmQgTnV0cml0aW9uYWwgTWVkaWNpbmUsIERyIHZvbiBIYXVuZXIgQ2hpbGRy
ZW4mYXBvcztzIEhvc3BpdGFsLCBVbml2ZXJzaXR5IG9mIE11bmljaCBNZWRpY2FsIENlbnRlciwg
TXVuaWNoLCBHZXJtYW55LiYjeEQ7Q09QU0FDLCBDb3BlbmhhZ2VuIFByb3NwZWN0aXZlIFN0dWRp
ZXMgb24gQXN0aG1hIGluIENoaWxkaG9vZCwgSGVybGV2IGFuZCBHZW50b2Z0ZSBIb3NwaXRhbC4m
I3hEO1dlbGxjb21lIFRydXN0IENlbnRyZSBmb3IgSHVtYW4gR2VuZXRpY3MuJiN4RDtSZXNlYXJj
aCBDZW50cmUgb2YgQXBwbGllZCBhbmQgUHJldmVudGl2ZSBDYXJkaW92YXNjdWxhciBNZWRpY2lu
ZSwgSW5zdGl0dXRlIG9mIENsaW5pY2FsIE1lZGljaW5lLCBOZXVyb2xvZ3kuJiN4RDtJbnN0aXR1
dGUgb2YgQmlvbWVkaWNpbmUsIFBoeXNpb2xvZ3ksIFVuaXZlcnNpdHkgb2YgRWFzdGVybiBGaW5s
YW5kLCBLdW9waW8sIEZpbmxhbmQuJiN4RDtDZW50cmUgZm9yIEVudmlyb25tZW50YWwgYW5kIFBy
ZXZlbnRpdmUgTWVkaWNpbmUsIFdvbGZzb24gSW5zdGl0dXRlIG9mIFByZXZlbnRpdmUgTWVkaWNp
bmUsIEJhcnRzIGFuZCB0aGUgTG9uZG9uIFNjaG9vbCBvZiBNZWRpY2luZSBhbmQgRGVudGlzdHJ5
LCBRdWVlbiBNYXJ5IFVuaXZlcnNpdHkgb2YgTG9uZG9uLCBVSywgUG9wdWxhdGlvbiwgUG9saWN5
IGFuZCBQcmFjdGljZSwgVUNMIEluc3RpdHV0ZSBvZiBDaGlsZCBIZWFsdGguJiN4RDtDZW50cmUg
Zm9yIExpZmUgQ291cnNlIEVwaWRlbWlvbG9neS4mI3hEO0luc3RpdHV0ZSBvZiBSZXByb2R1Y3Rp
dmUgYW5kIERldmVsb3BtZW50YWwgQmlvbG9neS4mI3hEO0RlcGFydG1lbnQgb2YgQmlvbG9naWNh
bCBQc3ljaG9sb2d5LCBWVSBVbml2ZXJzaXR5IEFtc3RlcmRhbSwgTkNBIE5ldXJvc2NpZW5jZSBD
YW1wdXMgQW1zdGVyZGFtLCBFTUdPKyBJbnN0aXR1dGUgZm9yIEhlYWx0aCBhbmQgQ2FyZSBSZXNl
YXJjaCwgQW1zdGVyZGFtLCB0aGUgTmV0aGVybGFuZHMuJiN4RDtJbnN0aXR1dGUgZm9yIE1vbGVj
dWxhciBNZWRpY2luZSwgRmlubGFuZCAoRklNTSksIFVuaXZlcnNpdHkgb2YgSGVsc2lua2ksIEhl
bHNpbmtpLCBGaW5sYW5kLiYjeEQ7U2Nob29sIG9mIFdvbWVuJmFwb3M7cyBhbmQgSW5mYW50cyZh
cG9zOyBIZWFsdGgsIFRoZSBVbml2ZXJzaXR5IG9mIFdlc3Rlcm4gQXVzdHJhbGlhLCBQZXJ0aCwg
QXVzdHJhbGlhLiYjeEQ7RGVwYXJ0bWVudCBvZiBDbGluaWNhbCBDaGVtaXN0cnksIEZpbWxhYiBM
YWJvcmF0b3JpZXMsIFRhbXBlcmUsIEZpbmxhbmQsIERlcGFydG1lbnQgb2YgQ2xpbmljYWwgQ2hl
bWlzdHJ5LiYjeEQ7Q2VudHJlIGZvciBSZXNwaXJhdG9yeSBNZWRpY2luZSBhbmQgQWxsZXJneSwg
SW5zdGl0dXRlIG9mIEluZmxhbW1hdGlvbiBhbmQgUmVwYWlyLCBVbml2ZXJzaXR5IG9mIE1hbmNo
ZXN0ZXIgYW5kIFVuaXZlcnNpdHkgSG9zcGl0YWwgb2YgU291dGggTWFuY2hlc3RlciwgTWFuY2hl
c3RlciBBY2FkZW1pYyBIZWFsdGggU2NpZW5jZXMgQ2VudHJlLCBNYW5jaGVzdGVyLCBVSy4mI3hE
O1VuaXZlcnNpZGFkIE1pZ3VlbCBIZXJuYW5kZXosIEVsY2hlLUFsaWNhbnRlLCBTcGFpbiwgQ0lC
RVIgRXBpZGVtaW9sb2dpYSB5IFNhbHVkIFB1YmxpY2EgKENJQkVSRVNQKSwgU3BhaW4uJiN4RDtD
T1BTQUMsIENvcGVuaGFnZW4gUHJvc3BlY3RpdmUgU3R1ZGllcyBvbiBBc3RobWEgaW4gQ2hpbGRo
b29kLCBIZXJsZXYgYW5kIEdlbnRvZnRlIEhvc3BpdGFsLCBOb3ZvIE5vcmRpc2sgRm91bmRhdGlv
biBDZW50cmUgZm9yIEJhc2ljIE1ldGFib2xpYyBSZXNlYXJjaCwgU2VjdGlvbiBvZiBNZXRhYm9s
aWMgR2VuZXRpY3MsIEZhY3VsdHkgb2YgSGVhbHRoIGFuZCBNZWRpY2FsIFNjaWVuY2VzLCBVbml2
ZXJzaXR5IG9mIENvcGVuaGFnZW4sIENvcGVuaGFnZW4sIERlbm1hcmssIFN0ZW5vIERpYWJldGVz
IENlbnRlciwgR2VudG9mdGUsIERlbm1hcmsuJiN4RDtEZXBhcnRtZW50IG9mIEdlbmVzIGFuZCBF
bnZyaW9ubWVudCwgRGl2aXNpb24gb2YgRXBpZGVtaW9sb2d5LiYjeEQ7RGVwYXJ0bWVudCBvZiBT
eXN0ZW1zIFBoYXJtYWNvbG9neSBhbmQgVHJhbnNsYXRpb25hbCBUaGVyYXBldXRpY3MsIFVuaXZl
cnNpdHkgb2YgUGVubnN5bHZhbmlhIFBlcmVsbWFuIFNjaG9vbCBvZiBNZWRpY2luZSwgVVNBLiYj
eEQ7Q0lCRVIgRXBpZGVtaW9sb2dpYSB5IFNhbHVkIFB1YmxpY2EgKENJQkVSRVNQKSwgU3BhaW4s
IENlbnRyZSBmb3IgUmVzZWFyY2ggaW4gRW52aXJvbm1lbnRhbCBFcGlkZW1pb2xvZ3kgKENSRUFM
KSwgQmFyY2Vsb25hLCBTcGFpbiwgUG9tcGV1IEZhYnJhIFVuaXZlcnNpdHkgKFVQRiksIEJhcmNl
bG9uYSwgU3BhaW4uJiN4RDtDTlJTIFVNUjgxOTksIFBhc3RldXIgSW5zdGl0dXRlIExpbGxlLCBG
cmFuY2UsIEV1cm9wZWFuIEdlbm9taWMgSW5zdGl0dXRlIGZvciBEaWFiZXRlcyAoRUdJRCksIExp
bGxlLCBGcmFuY2UuJiN4RDtOb3ZvIE5vcmRpc2sgRm91bmRhdGlvbiBDZW50cmUgZm9yIEJhc2lj
IE1ldGFib2xpYyBSZXNlYXJjaCwgU2VjdGlvbiBvZiBNZXRhYm9saWMgR2VuZXRpY3MsIEZhY3Vs
dHkgb2YgSGVhbHRoIGFuZCBNZWRpY2FsIFNjaWVuY2VzLCBVbml2ZXJzaXR5IG9mIENvcGVuaGFn
ZW4sIENvcGVuaGFnZW4sIERlbm1hcmsuJiN4RDtEZXBhcnRtZW50IG9mIEhlYWx0aCBTY2llbmNl
cywgVW5pdmVyc2l0eSBvZiBMZWljZXN0ZXIsIExlaWNlc3RlciwgVUssIERlcGFydG1lbnQgb2Yg
TnV0cml0aW9uIGFuZCBEaWV0ZXRpY3MsIFNjaG9vbCBvZiBIZWFsdGggU2NpZW5jZSBhbmQgRWR1
Y2F0aW9uLCBIYXJva29waW8gVW5pdmVyc2l0eSwgQXRoZW5zLCBHcmVlY2UuJiN4RDtTZWN0aW9u
IG9mIEludmVzdGlnYXRpdmUgTWVkaWNpbmUsIERpdmlzaW9uIG9mIERpYWJldGVzLCBFbmRvY3Jp
bm9sb2d5LCBhbmQgTWV0YWJvbGlzbSwgRmFjdWx0eSBvZiBNZWRpY2luZSwgSW1wZXJpYWwgQ29s
bGVnZSwgTG9uZG9uLCBVSy4mI3hEO05hdGlvbmFsIEluc3RpdHV0ZSBmb3IgSGVhbHRoIGFuZCBX
ZWxmYXJlLCBIZWxzaW5raSwgRmlubGFuZC4mI3hEO0luc3RpdHV0ZSBvZiBFcGlkZW1pb2xvZ3kg
SSwgSGVsbWhvbHR6IFplbnRydW0gTXVuY2hlbi1HZXJtYW4gUmVzZWFyY2ggQ2VudGVyIGZvciBF
bnZpcm9ubWVudGFsIEhlYWx0aCwgTmV1aGVyYmVyZywgR2VybWFueS4mI3hEO0RlcGFydG1lbnQg
b2YgR2VuZXRpY3MuJiN4RDtDZW50ZXIgb2YgUGVkaWF0cmljIFJlc2VhcmNoLCBEZXBhcnRtZW50
IG9mIFdvbWVuJmFwb3M7cyBhbmQgQ2hpbGQgSGVhbHRoLCBMSUZFIENoaWxkIChMZWlwemlnIFJl
c2VhcmNoIENlbnRlciBmb3IgQ2l2aWxpemF0aW9uIERpc2Vhc2VzKS4mI3hEO0luc3RpdHV0ZSBv
ZiBDbGluaWNhbCBNZWRpY2luZS9PYnN0ZXRyaWNzIGFuZCBHeW5lY29sb2d5LiYjeEQ7RGVwYXJ0
bWVudCBvZiBQc3ljaG9sb2d5LCBVbml2ZXJzaXR5IG9mIFdhcndpY2ssIFVLLiYjeEQ7RGl2aXNp
b24gb2YgRW5kb2NyaW5vbG9neSBhbmQgQ2VudGVyIGZvciBCYXNpYyBhbmQgVHJhbnNsYXRpb25h
bCBPYmVzaXR5IFJlc2VhcmNoLCBCb3N0b24gQ2hpbGRyZW4mYXBvcztzIEhvc3BpdGFsLCBCb3N0
b24sIFVTQSwgTWVkaWNhbCBhbmQgUG9wdWxhdGlvbiBHZW5ldGljcyBQcm9ncmFtLCBCcm9hZCBJ
bnN0aXR1dGUgb2YgTUlUIGFuZCBIYXJ2YXJkLCBDYW1icmlkZ2UsIFVTQSwgRGVwYXJ0bWVudCBv
ZiBHZW5ldGljcywgSGFydmFyZCBNZWRpY2FsIFNjaG9vbCwgQm9zdG9uLCBVU0EuJiN4RDtUaGUg
R2VuZXJhdGlvbiBSIFN0dWR5IEdyb3VwLCBEZXBhcnRtZW50IG9mIEVwaWRlbWlvbG9neS4mI3hE
O1RoZSBDaGlsZHJlbiZhcG9zO3MgT2Jlc2l0eSBDbGluaWMsIERlcGFydG1lbnQgb2YgUGVkaWF0
cmljcywgQ29wZW5oYWdlbiBVbml2ZXJzaXR5IEhvc3BpdGFsIEhvbGJhZWssIFRoZSBEYW5pc2gg
Q2hpbGRob29kIE9iZXNpdHkgQmlvYmFuaywgRGVubWFyaywgSW5zdGl0dXRlIG9mIE1lZGljaW5l
LCBDb3BlbmhhZ2VuIFVuaXZlcnNpdHksIENvcGVuaGFnZW4sIERlbm1hcmsuJiN4RDtXZWxsY29t
ZSBUcnVzdCBDZW50cmUgZm9yIEh1bWFuIEdlbmV0aWNzLCBPeGZvcmQgQ2VudHJlIGZvciBEaWFi
ZXRlcywgRW5kb2NyaW5vbG9neSBhbmQgTWV0YWJvbGlzbSwgVW5pdmVyc2l0eSBvZiBPeGZvcmQs
IE94Zm9yZCwgVUsuJiN4RDtTdGF0ZSBLZXkgTGFib3JhdG9yeSBvZiBNZWRpY2FsIEdlbm9taWNz
LCBTaGFuZ2hhaSBJbnN0aXR1dGUgb2YgSGVtYXRvbG9neSwgUnVpIEppbiBIb3NwaXRhbCBBZmZp
bGlhdGVkIHdpdGggU2hhbmdoYWkgSmlhbyBUb25nIFVuaXZlcnNpdHkgU2Nob29sIG9mIE1lZGlj
aW5lLCBTaGFuZ2hhaSwgQ2hpbmEuJiN4RDtEZXBhcnRtZW50IG9mIFZldGVyaW5hcnkgQ2xpbmlj
YWwgYW5kIEFuaW1hbCBTY2llbmNlcywgRmFjdWx0eSBvZiBIZWFsdGggYW5kIE1lZGljYWwgU2Np
ZW5jZXMsIFVuaXZlcnNpdHkgb2YgQ29wZW5oYWdlbiwgRnJlZGVyaWtzYmVyZyBDLCBEZW5tYXJr
LiYjeEQ7RGVwYXJ0bWVudCBvZiBDbGluaWNhbCBQaHlzaW9sb2d5LCBVbml2ZXJzaXR5IG9mIFRh
bXBlcmUgU2Nob29sIG9mIE1lZGljaW5lLCBUYW1wZXJlLCBGaW5sYW5kLCBEZXBhcnRtZW50IG9m
IENsaW5pY2FsIFBoeXNpb2xvZ3ksIFRhbXBlcmUgVW5pdmVyc2l0eSBIb3NwaXRhbCwgVGFtcGVy
ZSwgRmlubGFuZC4mI3hEO0NlbnRlciBvZiBQZWRpYXRyaWMgUmVzZWFyY2gsIERlcGFydG1lbnQg
b2YgV29tZW4mYXBvcztzIGFuZCBDaGlsZCBIZWFsdGguJiN4RDtJbnN0aXR1dGUgb2YgQmlvbWVk
aWNpbmUsIFBoeXNpb2xvZ3ksIFVuaXZlcnNpdHkgb2YgRWFzdGVybiBGaW5sYW5kLCBLdW9waW8s
IEZpbmxhbmQsIEt1b3BpbyBSZXNlYXJjaCBJbnN0aXR1dGUgb2YgRXhlcmNpc2UgTWVkaWNpbmUs
IEt1b3BpbywgRmlubGFuZCwgRGVwYXJ0bWVudCBvZiBDbGluaWNhbCBQaHlzaW9sb2d5IGFuZCBO
dWNsZWFyIE1lZGljaW5lLCBLdW9waW8gVW5pdmVyc2l0eSBIb3NwaXRhbCwgS3VvcGlvLCBGaW5s
YW5kLiYjeEQ7RGVwYXJ0bWVudCBvZiBFcGlkZW1pb2xvZ3kgYW5kIEJpb3N0YXRpc3RpY3MsIE1S
QyBIZWFsdGggUHJvdGVjdGlvbiBBZ2VuY3kgKEhQRSkgQ2VudHJlIGZvciBFbnZpcm9ubWVudCBh
bmQgSGVhbHRoLCBTY2hvb2wgb2YgUHVibGljIEhlYWx0aCwgSW1wZXJpYWwgQ29sbGVnZSBMb25k
b24sIFVLLiYjeEQ7RGVwYXJ0bWVudCBvZiBFcGlkZW1pb2xvZ3ksIERlcGFydG1lbnQgb2YgQmlv
c3RhdGlzdGljcywgSGFydmFyZCBTY2hvb2wgb2YgUHVibGljIEhlYWx0aCwgQm9zdG9uLCBVU0Eu
JiN4RDtDb2xsZWdlIG9mIEluZm9ybWF0aW9uIFNjaWVuY2UgYW5kIFRlY2hub2xvZ3ksIERhbGlh
biBNYXJpdGltZSBVbml2ZXJzaXR5LCBEYWxpYW4sIExpYW9uaW5nIFByb3ZpbmNlLCBDaGluYS4m
I3hEO0RpdmlzaW9uIG9mIEVwaWRlbWlvbG9neSwgTm9yd2VnaWFuIEluc3RpdHV0ZSBvZiBQdWJs
aWMgSGVhbHRoLCBPc2xvLCBOb3J3YXkuJiN4RDtEaXZpc2lvbiBvZiBIdW1hbiBHZW5ldGljcywg
RGl2aXNpb24gb2YgRW5kb2NyaW5vbG9neSwgRGVwYXJ0bWVudCBvZiBQZWRpYXRyaWNzLCBQZXJl
bG1hbiBTY2hvb2wgb2YgTWVkaWNpbmUsIFVuaXZlcnNpdHkgb2YgUGVubnN5bHZhbmlhLCBQaGls
YWRlbHBoaWEsIFBBLCBVU0EuJiN4RDtSZXNlYXJjaCBDZW50cmUgb2YgQXBwbGllZCBhbmQgUHJl
dmVudGl2ZSBDYXJkaW92YXNjdWxhciBNZWRpY2luZSwgRGVwYXJ0bWVudCBvZiBIZWFsdGggYW5k
IFBoeXNpY2FsIEFjdGl2aXR5LCBQYWF2byBOdXJtaSBDZW50cmUsIFNwb3J0cyBhbmQgRXhlcmNp
c2UgTWVkaWNpbmUgVW5pdC4mI3hEO0RpdmlzaW9uIG9mIEVuZG9jcmlub2xvZ3kgYW5kIENlbnRl
ciBmb3IgQmFzaWMgYW5kIFRyYW5zbGF0aW9uYWwgT2Jlc2l0eSBSZXNlYXJjaCwgQm9zdG9uIENo
aWxkcmVuJmFwb3M7cyBIb3NwaXRhbCwgQm9zdG9uLCBVU0EsIE1lZGljYWwgYW5kIFBvcHVsYXRp
b24gR2VuZXRpY3MgUHJvZ3JhbSwgQnJvYWQgSW5zdGl0dXRlIG9mIE1JVCBhbmQgSGFydmFyZCwg
Q2FtYnJpZGdlLCBVU0EuJiN4RDtDZW50ZXIgb2YgUGVkaWF0cmljIFJlc2VhcmNoLCBEZXBhcnRt
ZW50IG9mIFdvbWVuJmFwb3M7cyBhbmQgQ2hpbGQgSGVhbHRoLCBDcmVzY05ldCwgTWVkaWNhbCBG
YWN1bHR5LCBVbml2ZXJzaXR5IG9mIExlaXB6aWcsIEdlcm1hbnkuJiN4RDtQb3B1bGF0aW9uLCBQ
b2xpY3kgYW5kIFByYWN0aWNlLCBVQ0wgSW5zdGl0dXRlIG9mIENoaWxkIEhlYWx0aC4mI3hEO0Nl
bnRyZSBmb3IgUmVzcGlyYXRvcnkgTWVkaWNpbmUgYW5kIEFsbGVyZ3ksIEluc3RpdHV0ZSBvZiBJ
bmZsYW1tYXRpb24gYW5kIFJlcGFpciwgVW5pdmVyc2l0eSBvZiBNYW5jaGVzdGVyIGFuZC4mI3hE
O0RlcGFydG1lbnQgb2YgT2JzdGV0cmljcyBhbmQgR3luZWNvbG9neSwgU2FobGdyZW5za2EgQWNh
ZGVteSwgU2FobGdyZW5za2EgVW5pdmVyc2l0eSBIb3NwdGlhbCwgR290aGVuYnVyZywgU3dlZGVu
LiYjeEQ7Q0lCRVIgRXBpZGVtaW9sb2dpYSB5IFNhbHVkIFB1YmxpY2EgKENJQkVSRVNQKSwgU3Bh
aW4sIEFyZWEgZGUgU2FsdXQgZGUgTWVub3JjYSwgaWItc2FsdXQsIE1lbm9yY2EsIFNwYWluLiYj
eEQ7VGhlIEdlbmVyYXRpb24gUiBTdHVkeSBHcm91cCwgRGVwYXJ0bWVudCBvZiBFcGlkZW1pb2xv
Z3ksIERlcGFydG1lbnQgb2YgSW50ZXJuYWwgTWVkaWNpbmUsIEVyYXNtdXMgTUMsIFVuaXZlcnNp
dHkgTWVkaWNhbCBDZW50ZXIgUm90dGVyZGFtLCBSb3R0ZXJkYW0sIFRoZSBOZXRoZXJsYW5kcy4m
I3hEO0RlcGFydG1lbnQgb2YgRXBpZGVtaW9sb2d5LCBEZXBhcnRtZW50IG9mIEludGVybmFsIE1l
ZGljaW5lLCBFcmFzbXVzIE1DLCBVbml2ZXJzaXR5IE1lZGljYWwgQ2VudGVyIFJvdHRlcmRhbSwg
Um90dGVyZGFtLCBUaGUgTmV0aGVybGFuZHMuJiN4RDtEZXBhcnRtZW50IG9mIFBlZGlhdHJpY3Ms
IE5hZXN0dmVkIEhvc3BpdGFsLCBOYWVzdHZlZCwgRGVubWFyaywgQ09QU0FDLCBDb3BlbmhhZ2Vu
IFByb3NwZWN0aXZlIFN0dWRpZXMgb24gQXN0aG1hIGluIENoaWxkaG9vZCwgSGVybGV2IGFuZCBH
ZW50b2Z0ZSBIb3NwaXRhbC4mI3hEO0RlcGFydG1lbnQgb2YgRXBpZGVtaW9sb2d5IGFuZCBQdWJs
aWMgSGVhbHRoLCBVbml2ZXJzaXR5IENvbGxlZ2UgTG9uZG9uLCBVSy4mI3hEO1dlbGxjb21lIFRy
dXN0IFNhbmdlciBJbnN0aXR1dGUsIFRoZSBNb3JnYW4gQnVpbGRpbmcsIFdlbGxjb21lIFRydXN0
IEdlbm9tZSBDYW1wdXMsIEhpbnh0b24sIENhbWJyaWRnZXNoaXJlLCBVSy4mI3hEO0RpdmlzaW9u
IG9mIEdhc3Ryb2VudGVyb2xvZ3ksIEhlcGF0b2xvZ3kgYW5kIE51dHJpdGlvbiwgVGhlIENoaWxk
cmVuJmFwb3M7cyBIb3NwaXRhbCBvZiBQaGlsYWRlbHBoaWEsIFBoaWxhZGVscGhpYSwgUEEsIFVT
QSwgRGVwYXJ0bWVudCBvZiBQZWRpYXRyaWNzLCBQZXJlbG1hbiBTY2hvb2wgb2YgTWVkaWNpbmUs
IFVuaXZlcnNpdHkgb2YgUGVubnN5bHZhbmlhLCBQaGlsYWRlbHBoaWEsIFBBLCBVU0EuJiN4RDtE
ZXBhcnRtZW50IG9mIE51dHJpdGlvbiBhbmQgRGlldGV0aWNzLCBTY2hvb2wgb2YgSGVhbHRoIFNj
aWVuY2UgYW5kIEVkdWNhdGlvbiwgSGFyb2tvcGlvIFVuaXZlcnNpdHksIEF0aGVucywgR3JlZWNl
LiYjeEQ7Q05SUyBVTVI4MTk5LCBQYXN0ZXVyIEluc3RpdHV0ZSBMaWxsZSwgRnJhbmNlLCBEZXBh
cnRtZW50IG9mIEdlbm9taWNzIG9mIENvbW1vbiBEaXNlYXNlLCBTY2hvb2wgb2YgUHVibGljIEhl
YWx0aCwgSW1wZXJpYWwgQ29sbGVnZSBMb25kb24sIEhhbW1lcnNtaXRoIEhvc3BpdGFsLCBMb25k
b24sIFVLLiYjeEQ7Q0lCRVIgRXBpZGVtaW9sb2dpYSB5IFNhbHVkIFB1YmxpY2EgKENJQkVSRVNQ
KSwgU3BhaW4sIENlbnRyZSBmb3IgUmVzZWFyY2ggaW4gRW52aXJvbm1lbnRhbCBFcGlkZW1pb2xv
Z3kgKENSRUFMKSwgQmFyY2Vsb25hLCBTcGFpbiwgUG9tcGV1IEZhYnJhIFVuaXZlcnNpdHkgKFVQ
RiksIEJhcmNlbG9uYSwgU3BhaW4sIElNSU0gKEhvc3BpdGFsIGRlbCBNYXIgTWVkaWNhbCBSZXNl
YXJjaCBJbnN0aXR1dGUpLCBCYXJjZWxvbmEsIFNwYWluLiYjeEQ7S2luZyZhcG9zO3MgQ29sbGVn
ZSBMb25kb24sIE1SQyBTb2NpYWwsIEdlbmV0aWMgYW5kIERldmVsb3BtZW50YWwgUHN5Y2hpYXRy
eSBDZW50cmUsIEluc3RpdHV0ZSBvZiBQc3ljaGlhdHJ5LCBQc3ljaG9sb2d5IGFuZCBOZXVyb3Nj
aWVuY2UsIERlIENyZXNwaWdueSBQYXJrLCBMb25kb24sIFVLLiYjeEQ7RGVwYXJ0bWVudCBvZiBH
ZW5lcyBhbmQgRW52cmlvbm1lbnQsIERpdmlzaW9uIG9mIEVwaWRlbWlvbG9neSwgRGVwYXJ0bWVu
dCBvZiBPYnN0ZXRyaWNzIGFuZCBHeW5lY29sb2d5LCBTYWhsZ3JlbnNrYSBBY2FkZW15LCBTYWhs
Z3JlbnNrYSBVbml2ZXJzaXR5IEhvc3B0aWFsLCBHb3RoZW5idXJnLCBTd2VkZW4uJiN4RDtSZXNl
YXJjaCBDZW50cmUgb2YgQXBwbGllZCBhbmQgUHJldmVudGl2ZSBDYXJkaW92YXNjdWxhciBNZWRp
Y2luZSwgRGVwYXJ0bWVudCBvZiBDbGluaWNhbCBQaHlzaW9sb2d5IGFuZCBOdWNsZWFyIE1lZGlj
aW5lLiYjeEQ7RGVwYXJ0bWVudCBvZiBQZWRpYXRyaWMgUHVsbW9ub2xvZ3kgYW5kIFBlZGlhdHJp
YyBBbGxlcmdvbG9neSwgQmVhdHJpeCBDaGlsZHJlbiZhcG9zO3MgSG9zcGl0YWwsIEdSSUFDIChH
cm9uaW5nZW4gUmVzZWFyY2ggSW5zdGl0dXRlIGZvciBBc3RobWEgYW5kIENPUEQpLCBVbml2ZXJz
aXR5IG9mIEdyb25pbmdlbiwgVW5pdmVyc2l0eSBNZWRpY2FsIENlbnRlciBHcm9uaW5nZW4sIEdy
b25pbmdlbiwgVGhlIE5ldGhlcmxhbmRzLiYjeEQ7Q2VudHJlIGZvciBMaWZlIENvdXJzZSBFcGlk
ZW1pb2xvZ3ksIEJpb2NlbnRlciBPdWx1LCBVbml2ZXJzaXR5IG9mIE91bHUsIE91bHUsIEZpbmxh
bmQuJiN4RDtDZW50cmUgZm9yIExpZmUgQ291cnNlIEVwaWRlbWlvbG9neSwgQmlvY2VudGVyIE91
bHUsIFVuaXZlcnNpdHkgb2YgT3VsdSwgT3VsdSwgRmlubGFuZCwgRGVwYXJ0bWVudCBvZiBFcGlk
ZW1pb2xvZ3kgYW5kIEJpb3N0YXRpc3RpY3MsIE1SQyBIZWFsdGggUHJvdGVjdGlvbiBBZ2VuY3kg
KEhQRSkgQ2VudHJlIGZvciBFbnZpcm9ubWVudCBhbmQgSGVhbHRoLCBTY2hvb2wgb2YgUHVibGlj
IEhlYWx0aCwgSW1wZXJpYWwgQ29sbGVnZSBMb25kb24sIFVLLCBVbml0IG9mIFByaW1hcnkgQ2Fy
ZSwgT3VsdSBVbml2ZXJzaXR5IEhvc3BpdGFsLCBPdWx1LCBGaW5sYW5kLCBEZXBhcnRtZW50IG9m
IENoaWxkcmVuIGFuZCBZb3VuZyBQZW9wbGUgYW5kIEZhbWlsaWVzLCBOYXRpb25hbCBJbnN0aXR1
dGUgZm9yIEhlYWx0aCBhbmQgV2VsZmFyZSwgT3VsdSwgRmlubGFuZC4mI3hEO1BvcHVsYXRpb24s
IFBvbGljeSBhbmQgUHJhY3RpY2UsIFVDTCBJbnN0aXR1dGUgb2YgQ2hpbGQgSGVhbHRoLCBTY2hv
b2wgb2YgUG9wdWxhdGlvbiBIZWFsdGggYW5kIFNhbnNvbSBJbnN0aXR1dGUsIFVuaXZlcnNpdHkg
b2YgU291dGggQXVzdHJhbGlhLCBBZGVsYWlkZSwgQXVzdHJhbGlhLCBTb3V0aCBBdXN0cmFsaWFu
IEhlYWx0aCBhbmQgTWVkaWNhbCBSZXNlYXJjaCBJbnN0aXR1dGUsIEFkZWxhaWRlLCBBdXN0cmFs
aWEuJiN4RDtXZWxsY29tZSBUcnVzdCBDZW50cmUgZm9yIEh1bWFuIEdlbmV0aWNzLCBPeGZvcmQg
Q2VudHJlIGZvciBEaWFiZXRlcywgRW5kb2NyaW5vbG9neSBhbmQgTWV0YWJvbGlzbSwgVW5pdmVy
c2l0eSBvZiBPeGZvcmQsIE94Zm9yZCwgVUssIE94Zm9yZCBOYXRpb25hbCBJbnN0aXR1dGUgZm9y
IEhlYWx0aCBSZXNlYXJjaCAoTklIUikgQmlvbWVkaWNhbCBSZXNlYXJjaCBDZW50cmUsIENodXJj
aGlsbCBIb3NwaXRhbCwgT3hmb3JkLCBVSy4mI3hEO0RlcGFydG1lbnQgb2YgUGVkaWF0cmljcywg
VHVya3UgVW5pdmVyc2l0eSBIb3NwaXRhbCwgVW5pdmVyc2l0eSBvZiBUdXJrdSwgVHVya3UsIEZp
bmxhbmQuJiN4RDtEZXBhcnRtZW50IG9mIEVwaWRlbWlvbG9neSBSZXNlYXJjaCwgU3RhdGVucyBT
ZXJ1bSBJbnN0aXR1dCwgQ29wZW5oYWdlbiwgRGVubWFyaywgRGVwYXJ0bWVudCBvZiBNZWRpY2lu
ZSwgU3RhbmZvcmQgVW5pdmVyc2l0eSBTY2hvb2wgb2YgTWVkaWNpbmUsIFN0YW5mb3JkLCBDQSwg
VVNBIGFuZC4mI3hEO0NlbnRlciBmb3IgQXBwbGllZCBHZW5vbWljcywgRGl2aXNpb24gb2YgSHVt
YW4gR2VuZXRpY3MsIERlcGFydG1lbnQgb2YgT2JzdGV0cmljcyBhbmQgR3luZWNvbG9neSwgU2Fo
bGdyZW5za2EgQWNhZGVteSwgU2FobGdyZW5za2EgVW5pdmVyc2l0eSBIb3NwdGlhbCwgR290aGVu
YnVyZywgU3dlZGVuLiYjeEQ7TVJDIEludGVncmF0aXZlIEVwaWRlbWlvbG9neSBVbml0IGF0IHRo
ZSBVbml2ZXJzaXR5IG9mIEJyaXN0b2wsIEF2b24gTG9uZ2l0dWRpbmFsIFN0dWR5IG9mIFBhcmVu
dHMgYW5kIENoaWxkcmVuIChBTFNQQUMpLCBTY2hvb2wgb2YgU29jaWFsIGFuZCBDb21tdW5pdHkg
TWVkaWNpbmUsIFVuaXZlcnNpdHkgb2YgQnJpc3RvbCwgQnJpc3RvbCwgVUsuJiN4RDtNUkMgSW50
ZWdyYXRpdmUgRXBpZGVtaW9sb2d5IFVuaXQgYXQgdGhlIFVuaXZlcnNpdHkgb2YgQnJpc3RvbCwg
Tm92byBOb3JkaXNrIEZvdW5kYXRpb24gQ2VudHJlIGZvciBCYXNpYyBNZXRhYm9saWMgUmVzZWFy
Y2gsIFNlY3Rpb24gb2YgTWV0YWJvbGljIEdlbmV0aWNzLCBGYWN1bHR5IG9mIEhlYWx0aCBhbmQg
TWVkaWNhbCBTY2llbmNlcywgVW5pdmVyc2l0eSBvZiBDb3BlbmhhZ2VuLCBDb3BlbmhhZ2VuLCBE
ZW5tYXJrLCBJbnN0aXR1dGUgb2YgUHJldmVudGl2ZSBNZWRpY2luZSwgQmlzcGViamVyZyBhbmQg
RnJlZGVyaWtzYmVyZyBIb3NwaXRhbCwgVGhlIENhcGl0YWwgUmVnaW9uLCBDb3BlbmhhZ2VuLCBE
ZW5tYXJrLiYjeEQ7Q2VudGVyIGZvciBBcHBsaWVkIEdlbm9taWNzLCBEaXZpc2lvbiBvZiBIdW1h
biBHZW5ldGljcywgRGl2aXNpb24gb2YgRW5kb2NyaW5vbG9neSwgRGVwYXJ0bWVudCBvZiBQZWRp
YXRyaWNzLCBQZXJlbG1hbiBTY2hvb2wgb2YgTWVkaWNpbmUsIFVuaXZlcnNpdHkgb2YgUGVubnN5
bHZhbmlhLCBQaGlsYWRlbHBoaWEsIFBBLCBVU0EuPC9hdXRoLWFkZHJlc3M+PHRpdGxlcz48dGl0
bGU+R2Vub21lLXdpZGUgYXNzb2NpYXRpb24gYW5hbHlzaXMgaWRlbnRpZmllcyB0aHJlZSBuZXcg
c3VzY2VwdGliaWxpdHkgbG9jaSBmb3IgY2hpbGRob29kIGJvZHkgbWFzcyBpbmRleDwvdGl0bGU+
PHNlY29uZGFyeS10aXRsZT5IdW0gTW9sIEdlbmV0PC9zZWNvbmRhcnktdGl0bGU+PGFsdC10aXRs
ZT5IdW1hbiBtb2xlY3VsYXIgZ2VuZXRpY3M8L2FsdC10aXRsZT48L3RpdGxlcz48cGVyaW9kaWNh
bD48ZnVsbC10aXRsZT5IdW0gTW9sIEdlbmV0PC9mdWxsLXRpdGxlPjxhYmJyLTE+SHVtYW4gbW9s
ZWN1bGFyIGdlbmV0aWNzPC9hYmJyLTE+PC9wZXJpb2RpY2FsPjxhbHQtcGVyaW9kaWNhbD48ZnVs
bC10aXRsZT5IdW0gTW9sIEdlbmV0PC9mdWxsLXRpdGxlPjxhYmJyLTE+SHVtYW4gbW9sZWN1bGFy
IGdlbmV0aWNzPC9hYmJyLTE+PC9hbHQtcGVyaW9kaWNhbD48cGFnZXM+Mzg5LTQwMzwvcGFnZXM+
PHZvbHVtZT4yNTwvdm9sdW1lPjxudW1iZXI+MjwvbnVtYmVyPjxrZXl3b3Jkcz48a2V5d29yZD5B
ZG9sZXNjZW50PC9rZXl3b3JkPjxrZXl3b3JkPkFkdWx0PC9rZXl3b3JkPjxrZXl3b3JkPipCb2R5
IE1hc3MgSW5kZXg8L2tleXdvcmQ+PGtleXdvcmQ+Q2hpbGQ8L2tleXdvcmQ+PGtleXdvcmQ+Q2hp
bGQsIFByZXNjaG9vbDwva2V5d29yZD48a2V5d29yZD5FdXJvcGVhbiBDb250aW5lbnRhbCBBbmNl
c3RyeSBHcm91cC9nZW5ldGljczwva2V5d29yZD48a2V5d29yZD5GZW1hbGU8L2tleXdvcmQ+PGtl
eXdvcmQ+R2VuZXRpYyBMb2NpPC9rZXl3b3JkPjxrZXl3b3JkPipHZW5vbWUtV2lkZSBBc3NvY2lh
dGlvbiBTdHVkeTwva2V5d29yZD48a2V5d29yZD5IdW1hbnM8L2tleXdvcmQ+PGtleXdvcmQ+TWFs
ZTwva2V5d29yZD48a2V5d29yZD5PYmVzaXR5LypnZW5ldGljczwva2V5d29yZD48a2V5d29yZD4q
UG9seW1vcnBoaXNtLCBTaW5nbGUgTnVjbGVvdGlkZTwva2V5d29yZD48a2V5d29yZD5SaXNrPC9r
ZXl3b3JkPjxrZXl3b3JkPllvdW5nIEFkdWx0PC9rZXl3b3JkPjwva2V5d29yZHM+PGRhdGVzPjx5
ZWFyPjIwMTY8L3llYXI+PHB1Yi1kYXRlcz48ZGF0ZT5KYW4gMTU8L2RhdGU+PC9wdWItZGF0ZXM+
PC9kYXRlcz48aXNibj4xNDYwLTIwODMgKEVsZWN0cm9uaWMpJiN4RDswOTY0LTY5MDYgKExpbmtp
bmcpPC9pc2JuPjxhY2Nlc3Npb24tbnVtPjI2NjA0MTQzPC9hY2Nlc3Npb24tbnVtPjx1cmxzPjxy
ZWxhdGVkLXVybHM+PHVybD5odHRwOi8vd3d3Lm5jYmkubmxtLm5paC5nb3YvcHVibWVkLzI2NjA0
MTQzPC91cmw+PC9yZWxhdGVkLXVybHM+PC91cmxzPjxjdXN0b20yPjQ4NTQwMjI8L2N1c3RvbTI+
PGVsZWN0cm9uaWMtcmVzb3VyY2UtbnVtPjEwLjEwOTMvaG1nL2RkdjQ3MjwvZWxlY3Ryb25pYy1y
ZXNvdXJjZS1udW0+PC9yZWNvcmQ+PC9DaXRlPjwvRW5kTm90ZT5=
</w:fldData>
        </w:fldChar>
      </w:r>
      <w:r w:rsidR="002E6577" w:rsidRPr="007957A7">
        <w:rPr>
          <w:rFonts w:asciiTheme="majorHAnsi" w:hAnsiTheme="majorHAnsi" w:cs="Calibri"/>
          <w:sz w:val="22"/>
          <w:szCs w:val="22"/>
        </w:rPr>
        <w:instrText xml:space="preserve"> ADDIN EN.CITE.DATA </w:instrText>
      </w:r>
      <w:r w:rsidR="002E6577" w:rsidRPr="007D08ED">
        <w:rPr>
          <w:rFonts w:asciiTheme="majorHAnsi" w:hAnsiTheme="majorHAnsi" w:cs="Calibri"/>
          <w:sz w:val="22"/>
          <w:szCs w:val="22"/>
        </w:rPr>
      </w:r>
      <w:r w:rsidR="002E6577" w:rsidRPr="007D08ED">
        <w:rPr>
          <w:rFonts w:asciiTheme="majorHAnsi" w:hAnsiTheme="majorHAnsi" w:cs="Calibri"/>
          <w:sz w:val="22"/>
          <w:szCs w:val="22"/>
        </w:rPr>
        <w:fldChar w:fldCharType="end"/>
      </w:r>
      <w:r w:rsidR="00411E6F" w:rsidRPr="00517ED6">
        <w:rPr>
          <w:rFonts w:asciiTheme="majorHAnsi" w:hAnsiTheme="majorHAnsi" w:cs="Calibri"/>
          <w:sz w:val="22"/>
          <w:szCs w:val="22"/>
        </w:rPr>
      </w:r>
      <w:r w:rsidR="00411E6F" w:rsidRPr="00517ED6">
        <w:rPr>
          <w:rFonts w:asciiTheme="majorHAnsi" w:hAnsiTheme="majorHAnsi" w:cs="Calibri"/>
          <w:sz w:val="22"/>
          <w:szCs w:val="22"/>
        </w:rPr>
        <w:fldChar w:fldCharType="separate"/>
      </w:r>
      <w:r w:rsidR="002E6577" w:rsidRPr="007957A7">
        <w:rPr>
          <w:rFonts w:asciiTheme="majorHAnsi" w:hAnsiTheme="majorHAnsi" w:cs="Calibri"/>
          <w:noProof/>
          <w:sz w:val="22"/>
          <w:szCs w:val="22"/>
        </w:rPr>
        <w:t>[</w:t>
      </w:r>
      <w:hyperlink w:anchor="_ENREF_5" w:tooltip="Bradfield, 2012 #15" w:history="1">
        <w:r w:rsidR="009C72D5" w:rsidRPr="007957A7">
          <w:rPr>
            <w:rFonts w:asciiTheme="majorHAnsi" w:hAnsiTheme="majorHAnsi" w:cs="Calibri"/>
            <w:noProof/>
            <w:sz w:val="22"/>
            <w:szCs w:val="22"/>
          </w:rPr>
          <w:t>5</w:t>
        </w:r>
      </w:hyperlink>
      <w:r w:rsidR="002E6577" w:rsidRPr="007957A7">
        <w:rPr>
          <w:rFonts w:asciiTheme="majorHAnsi" w:hAnsiTheme="majorHAnsi" w:cs="Calibri"/>
          <w:noProof/>
          <w:sz w:val="22"/>
          <w:szCs w:val="22"/>
        </w:rPr>
        <w:t xml:space="preserve">, </w:t>
      </w:r>
      <w:hyperlink w:anchor="_ENREF_6" w:tooltip="Felix, 2016 #16" w:history="1">
        <w:r w:rsidR="009C72D5" w:rsidRPr="007957A7">
          <w:rPr>
            <w:rFonts w:asciiTheme="majorHAnsi" w:hAnsiTheme="majorHAnsi" w:cs="Calibri"/>
            <w:noProof/>
            <w:sz w:val="22"/>
            <w:szCs w:val="22"/>
          </w:rPr>
          <w:t>6</w:t>
        </w:r>
      </w:hyperlink>
      <w:r w:rsidR="002E6577" w:rsidRPr="007957A7">
        <w:rPr>
          <w:rFonts w:asciiTheme="majorHAnsi" w:hAnsiTheme="majorHAnsi" w:cs="Calibri"/>
          <w:noProof/>
          <w:sz w:val="22"/>
          <w:szCs w:val="22"/>
        </w:rPr>
        <w:t>]</w:t>
      </w:r>
      <w:r w:rsidR="00411E6F" w:rsidRPr="00517ED6">
        <w:rPr>
          <w:rFonts w:asciiTheme="majorHAnsi" w:hAnsiTheme="majorHAnsi" w:cs="Calibri"/>
          <w:sz w:val="22"/>
          <w:szCs w:val="22"/>
        </w:rPr>
        <w:fldChar w:fldCharType="end"/>
      </w:r>
      <w:r w:rsidR="00E57578" w:rsidRPr="007957A7">
        <w:rPr>
          <w:rFonts w:asciiTheme="majorHAnsi" w:hAnsiTheme="majorHAnsi" w:cs="Calibri"/>
          <w:sz w:val="22"/>
          <w:szCs w:val="22"/>
        </w:rPr>
        <w:t>.</w:t>
      </w:r>
      <w:r w:rsidR="00D939DE">
        <w:rPr>
          <w:rFonts w:asciiTheme="majorHAnsi" w:hAnsiTheme="majorHAnsi" w:cs="Calibri"/>
          <w:sz w:val="22"/>
          <w:szCs w:val="22"/>
        </w:rPr>
        <w:t xml:space="preserve"> </w:t>
      </w:r>
      <w:r w:rsidR="00E57578" w:rsidRPr="007957A7">
        <w:rPr>
          <w:rFonts w:asciiTheme="majorHAnsi" w:hAnsiTheme="majorHAnsi" w:cs="Calibri"/>
          <w:sz w:val="22"/>
          <w:szCs w:val="22"/>
        </w:rPr>
        <w:t>This finding may</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corroborate</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a</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model</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BMI</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development</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consisting</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the</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superimposition</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of</w:t>
      </w:r>
      <w:r w:rsidR="00591A02" w:rsidRPr="007957A7">
        <w:rPr>
          <w:rFonts w:asciiTheme="majorHAnsi" w:hAnsiTheme="majorHAnsi" w:cs="Calibri"/>
          <w:sz w:val="22"/>
          <w:szCs w:val="22"/>
        </w:rPr>
        <w:t xml:space="preserve"> </w:t>
      </w:r>
      <w:r w:rsidR="00D939DE">
        <w:rPr>
          <w:rFonts w:asciiTheme="majorHAnsi" w:hAnsiTheme="majorHAnsi" w:cs="Calibri"/>
          <w:sz w:val="22"/>
          <w:szCs w:val="22"/>
        </w:rPr>
        <w:t xml:space="preserve">two </w:t>
      </w:r>
      <w:r w:rsidR="00FB0DF2" w:rsidRPr="007957A7">
        <w:rPr>
          <w:rFonts w:asciiTheme="majorHAnsi" w:hAnsiTheme="majorHAnsi" w:cs="Calibri"/>
          <w:sz w:val="22"/>
          <w:szCs w:val="22"/>
        </w:rPr>
        <w:lastRenderedPageBreak/>
        <w:t>biological</w:t>
      </w:r>
      <w:r w:rsidR="00591A02" w:rsidRPr="007957A7">
        <w:rPr>
          <w:rFonts w:asciiTheme="majorHAnsi" w:hAnsiTheme="majorHAnsi" w:cs="Calibri"/>
          <w:sz w:val="22"/>
          <w:szCs w:val="22"/>
        </w:rPr>
        <w:t xml:space="preserve"> </w:t>
      </w:r>
      <w:r w:rsidR="00FB0DF2" w:rsidRPr="007957A7">
        <w:rPr>
          <w:rFonts w:asciiTheme="majorHAnsi" w:hAnsiTheme="majorHAnsi" w:cs="Calibri"/>
          <w:sz w:val="22"/>
          <w:szCs w:val="22"/>
        </w:rPr>
        <w:t>processes</w:t>
      </w:r>
      <w:r w:rsidR="00E57578" w:rsidRPr="007957A7">
        <w:rPr>
          <w:rFonts w:asciiTheme="majorHAnsi" w:hAnsiTheme="majorHAnsi" w:cs="Calibri"/>
          <w:sz w:val="22"/>
          <w:szCs w:val="22"/>
        </w:rPr>
        <w:t xml:space="preserve"> with </w:t>
      </w:r>
      <w:r w:rsidR="00CC5C40" w:rsidRPr="007957A7">
        <w:rPr>
          <w:rFonts w:asciiTheme="majorHAnsi" w:hAnsiTheme="majorHAnsi" w:cs="Calibri"/>
          <w:sz w:val="22"/>
          <w:szCs w:val="22"/>
        </w:rPr>
        <w:t>distinct</w:t>
      </w:r>
      <w:r w:rsidR="00E57578" w:rsidRPr="007957A7">
        <w:rPr>
          <w:rFonts w:asciiTheme="majorHAnsi" w:hAnsiTheme="majorHAnsi" w:cs="Calibri"/>
          <w:sz w:val="22"/>
          <w:szCs w:val="22"/>
        </w:rPr>
        <w:t xml:space="preserve"> </w:t>
      </w:r>
      <w:r w:rsidR="007F339D">
        <w:rPr>
          <w:rFonts w:asciiTheme="majorHAnsi" w:hAnsiTheme="majorHAnsi" w:cs="Calibri"/>
          <w:sz w:val="22"/>
          <w:szCs w:val="22"/>
        </w:rPr>
        <w:t>genetic</w:t>
      </w:r>
      <w:r w:rsidR="00E57578" w:rsidRPr="007957A7">
        <w:rPr>
          <w:rFonts w:asciiTheme="majorHAnsi" w:hAnsiTheme="majorHAnsi" w:cs="Calibri"/>
          <w:sz w:val="22"/>
          <w:szCs w:val="22"/>
        </w:rPr>
        <w:t xml:space="preserve"> drivers</w:t>
      </w:r>
      <w:r w:rsidR="007F339D">
        <w:rPr>
          <w:rFonts w:asciiTheme="majorHAnsi" w:hAnsiTheme="majorHAnsi" w:cs="Calibri"/>
          <w:sz w:val="22"/>
          <w:szCs w:val="22"/>
        </w:rPr>
        <w:t xml:space="preserve"> (</w:t>
      </w:r>
      <w:r w:rsidR="007F339D" w:rsidRPr="00635B9B">
        <w:rPr>
          <w:rFonts w:asciiTheme="majorHAnsi" w:hAnsiTheme="majorHAnsi" w:cs="Calibri"/>
          <w:b/>
          <w:sz w:val="22"/>
          <w:szCs w:val="22"/>
        </w:rPr>
        <w:t>Figure 5</w:t>
      </w:r>
      <w:r w:rsidR="007F339D">
        <w:rPr>
          <w:rFonts w:asciiTheme="majorHAnsi" w:hAnsiTheme="majorHAnsi" w:cs="Calibri"/>
          <w:sz w:val="22"/>
          <w:szCs w:val="22"/>
        </w:rPr>
        <w:t>)</w:t>
      </w:r>
      <w:r w:rsidR="00E57578" w:rsidRPr="007957A7">
        <w:rPr>
          <w:rFonts w:asciiTheme="majorHAnsi" w:hAnsiTheme="majorHAnsi" w:cs="Calibri"/>
          <w:sz w:val="22"/>
          <w:szCs w:val="22"/>
        </w:rPr>
        <w:t>, which</w:t>
      </w:r>
      <w:r w:rsidR="00D726C5">
        <w:rPr>
          <w:rFonts w:asciiTheme="majorHAnsi" w:hAnsiTheme="majorHAnsi" w:cs="Calibri"/>
          <w:sz w:val="22"/>
          <w:szCs w:val="22"/>
        </w:rPr>
        <w:t>,</w:t>
      </w:r>
      <w:r w:rsidR="00E57578" w:rsidRPr="007957A7">
        <w:rPr>
          <w:rFonts w:asciiTheme="majorHAnsi" w:hAnsiTheme="majorHAnsi" w:cs="Calibri"/>
          <w:sz w:val="22"/>
          <w:szCs w:val="22"/>
        </w:rPr>
        <w:t xml:space="preserve"> in turn</w:t>
      </w:r>
      <w:r w:rsidR="00D726C5">
        <w:rPr>
          <w:rFonts w:asciiTheme="majorHAnsi" w:hAnsiTheme="majorHAnsi" w:cs="Calibri"/>
          <w:sz w:val="22"/>
          <w:szCs w:val="22"/>
        </w:rPr>
        <w:t>,</w:t>
      </w:r>
      <w:r w:rsidR="008C5B2F" w:rsidRPr="007957A7">
        <w:rPr>
          <w:rFonts w:asciiTheme="majorHAnsi" w:hAnsiTheme="majorHAnsi" w:cs="Calibri"/>
          <w:sz w:val="22"/>
          <w:szCs w:val="22"/>
        </w:rPr>
        <w:t xml:space="preserve"> suggests that interventions </w:t>
      </w:r>
      <w:r w:rsidR="007F339D">
        <w:rPr>
          <w:rFonts w:asciiTheme="majorHAnsi" w:hAnsiTheme="majorHAnsi" w:cs="Calibri"/>
          <w:sz w:val="22"/>
          <w:szCs w:val="22"/>
        </w:rPr>
        <w:t xml:space="preserve">in childhood </w:t>
      </w:r>
      <w:r w:rsidR="008C5B2F" w:rsidRPr="007957A7">
        <w:rPr>
          <w:rFonts w:asciiTheme="majorHAnsi" w:hAnsiTheme="majorHAnsi" w:cs="Calibri"/>
          <w:sz w:val="22"/>
          <w:szCs w:val="22"/>
        </w:rPr>
        <w:t xml:space="preserve">aiming to modify BMI </w:t>
      </w:r>
      <w:r w:rsidR="00D939DE">
        <w:rPr>
          <w:rFonts w:asciiTheme="majorHAnsi" w:hAnsiTheme="majorHAnsi" w:cs="Calibri"/>
          <w:sz w:val="22"/>
          <w:szCs w:val="22"/>
        </w:rPr>
        <w:t>and</w:t>
      </w:r>
      <w:r w:rsidR="004C1282" w:rsidRPr="007957A7">
        <w:rPr>
          <w:rFonts w:asciiTheme="majorHAnsi" w:hAnsiTheme="majorHAnsi" w:cs="Calibri"/>
          <w:sz w:val="22"/>
          <w:szCs w:val="22"/>
        </w:rPr>
        <w:t xml:space="preserve"> achieve long lasting reductions in the </w:t>
      </w:r>
      <w:r w:rsidR="000E54B8" w:rsidRPr="007957A7">
        <w:rPr>
          <w:rFonts w:asciiTheme="majorHAnsi" w:hAnsiTheme="majorHAnsi" w:cs="Calibri"/>
          <w:sz w:val="22"/>
          <w:szCs w:val="22"/>
        </w:rPr>
        <w:t xml:space="preserve">risk </w:t>
      </w:r>
      <w:r w:rsidR="004C1282" w:rsidRPr="007957A7">
        <w:rPr>
          <w:rFonts w:asciiTheme="majorHAnsi" w:hAnsiTheme="majorHAnsi" w:cs="Calibri"/>
          <w:sz w:val="22"/>
          <w:szCs w:val="22"/>
        </w:rPr>
        <w:t xml:space="preserve">of </w:t>
      </w:r>
      <w:r w:rsidR="008C5B2F" w:rsidRPr="007957A7">
        <w:rPr>
          <w:rFonts w:asciiTheme="majorHAnsi" w:hAnsiTheme="majorHAnsi" w:cs="Calibri"/>
          <w:sz w:val="22"/>
          <w:szCs w:val="22"/>
        </w:rPr>
        <w:t>adult obesity</w:t>
      </w:r>
      <w:r w:rsidR="00137D84" w:rsidRPr="007957A7">
        <w:rPr>
          <w:rFonts w:asciiTheme="majorHAnsi" w:hAnsiTheme="majorHAnsi" w:cs="Calibri"/>
          <w:sz w:val="22"/>
          <w:szCs w:val="22"/>
        </w:rPr>
        <w:t xml:space="preserve"> need to take into account the developmental stage</w:t>
      </w:r>
      <w:r w:rsidR="008C5B2F" w:rsidRPr="007957A7">
        <w:rPr>
          <w:rFonts w:asciiTheme="majorHAnsi" w:hAnsiTheme="majorHAnsi" w:cs="Calibri"/>
          <w:sz w:val="22"/>
          <w:szCs w:val="22"/>
        </w:rPr>
        <w:t xml:space="preserve">. We believe </w:t>
      </w:r>
      <w:r w:rsidR="00D726C5">
        <w:rPr>
          <w:rFonts w:asciiTheme="majorHAnsi" w:hAnsiTheme="majorHAnsi" w:cs="Calibri"/>
          <w:sz w:val="22"/>
          <w:szCs w:val="22"/>
        </w:rPr>
        <w:t xml:space="preserve">that </w:t>
      </w:r>
      <w:r w:rsidR="007F336D">
        <w:rPr>
          <w:rFonts w:asciiTheme="majorHAnsi" w:hAnsiTheme="majorHAnsi" w:cs="Calibri"/>
          <w:sz w:val="22"/>
          <w:szCs w:val="22"/>
        </w:rPr>
        <w:t>t</w:t>
      </w:r>
      <w:r w:rsidR="00664DB8" w:rsidRPr="007957A7">
        <w:rPr>
          <w:rFonts w:asciiTheme="majorHAnsi" w:hAnsiTheme="majorHAnsi" w:cs="Tahoma"/>
          <w:color w:val="222222"/>
          <w:sz w:val="22"/>
          <w:szCs w:val="22"/>
          <w:shd w:val="clear" w:color="auto" w:fill="FFFFFF"/>
        </w:rPr>
        <w:t xml:space="preserve">he identification of genetic </w:t>
      </w:r>
      <w:r w:rsidR="00CD54B4" w:rsidRPr="007957A7">
        <w:rPr>
          <w:rFonts w:asciiTheme="majorHAnsi" w:hAnsiTheme="majorHAnsi" w:cs="Tahoma"/>
          <w:color w:val="222222"/>
          <w:sz w:val="22"/>
          <w:szCs w:val="22"/>
          <w:shd w:val="clear" w:color="auto" w:fill="FFFFFF"/>
        </w:rPr>
        <w:t>factors underpinning</w:t>
      </w:r>
      <w:r w:rsidR="007C3950" w:rsidRPr="007957A7">
        <w:rPr>
          <w:rFonts w:asciiTheme="majorHAnsi" w:hAnsiTheme="majorHAnsi" w:cs="Tahoma"/>
          <w:color w:val="222222"/>
          <w:sz w:val="22"/>
          <w:szCs w:val="22"/>
          <w:shd w:val="clear" w:color="auto" w:fill="FFFFFF"/>
        </w:rPr>
        <w:t xml:space="preserve"> the</w:t>
      </w:r>
      <w:r w:rsidR="00664DB8" w:rsidRPr="007957A7">
        <w:rPr>
          <w:rFonts w:asciiTheme="majorHAnsi" w:hAnsiTheme="majorHAnsi" w:cs="Tahoma"/>
          <w:color w:val="222222"/>
          <w:sz w:val="22"/>
          <w:szCs w:val="22"/>
          <w:shd w:val="clear" w:color="auto" w:fill="FFFFFF"/>
        </w:rPr>
        <w:t xml:space="preserve"> BMI </w:t>
      </w:r>
      <w:r w:rsidR="00CD54B4" w:rsidRPr="007957A7">
        <w:rPr>
          <w:rFonts w:asciiTheme="majorHAnsi" w:hAnsiTheme="majorHAnsi" w:cs="Tahoma"/>
          <w:color w:val="222222"/>
          <w:sz w:val="22"/>
          <w:szCs w:val="22"/>
          <w:shd w:val="clear" w:color="auto" w:fill="FFFFFF"/>
        </w:rPr>
        <w:t xml:space="preserve">trajectory </w:t>
      </w:r>
      <w:r w:rsidR="00664DB8" w:rsidRPr="007957A7">
        <w:rPr>
          <w:rFonts w:asciiTheme="majorHAnsi" w:hAnsiTheme="majorHAnsi" w:cs="Tahoma"/>
          <w:color w:val="222222"/>
          <w:sz w:val="22"/>
          <w:szCs w:val="22"/>
          <w:shd w:val="clear" w:color="auto" w:fill="FFFFFF"/>
        </w:rPr>
        <w:t>is a fundamental step towards understanding the etiology of obesity, and</w:t>
      </w:r>
      <w:r w:rsidR="00CD54B4" w:rsidRPr="007957A7">
        <w:rPr>
          <w:rFonts w:asciiTheme="majorHAnsi" w:hAnsiTheme="majorHAnsi" w:cs="Tahoma"/>
          <w:color w:val="222222"/>
          <w:sz w:val="22"/>
          <w:szCs w:val="22"/>
          <w:shd w:val="clear" w:color="auto" w:fill="FFFFFF"/>
        </w:rPr>
        <w:t xml:space="preserve"> may</w:t>
      </w:r>
      <w:r w:rsidR="00664DB8" w:rsidRPr="007957A7">
        <w:rPr>
          <w:rFonts w:asciiTheme="majorHAnsi" w:hAnsiTheme="majorHAnsi" w:cs="Tahoma"/>
          <w:color w:val="222222"/>
          <w:sz w:val="22"/>
          <w:szCs w:val="22"/>
          <w:shd w:val="clear" w:color="auto" w:fill="FFFFFF"/>
        </w:rPr>
        <w:t xml:space="preserve"> inform strategies to prevent and treat it.</w:t>
      </w:r>
    </w:p>
    <w:p w14:paraId="4758FDA8" w14:textId="77777777" w:rsidR="00664DB8" w:rsidRPr="007957A7" w:rsidRDefault="00664DB8" w:rsidP="00604664">
      <w:pPr>
        <w:autoSpaceDE w:val="0"/>
        <w:autoSpaceDN w:val="0"/>
        <w:adjustRightInd w:val="0"/>
        <w:spacing w:after="0"/>
        <w:jc w:val="both"/>
        <w:rPr>
          <w:rFonts w:asciiTheme="majorHAnsi" w:hAnsiTheme="majorHAnsi" w:cs="Calibri"/>
          <w:sz w:val="22"/>
          <w:szCs w:val="22"/>
        </w:rPr>
      </w:pPr>
    </w:p>
    <w:p w14:paraId="6FF1A3DB" w14:textId="77777777" w:rsidR="00391092" w:rsidRPr="007957A7" w:rsidRDefault="00391092" w:rsidP="00604664">
      <w:pPr>
        <w:rPr>
          <w:rFonts w:asciiTheme="majorHAnsi" w:hAnsiTheme="majorHAnsi" w:cs="Arial"/>
          <w:b/>
          <w:sz w:val="22"/>
          <w:szCs w:val="22"/>
        </w:rPr>
      </w:pPr>
      <w:r w:rsidRPr="007957A7">
        <w:rPr>
          <w:rFonts w:asciiTheme="majorHAnsi" w:hAnsiTheme="majorHAnsi" w:cs="Arial"/>
          <w:b/>
          <w:sz w:val="22"/>
          <w:szCs w:val="22"/>
        </w:rPr>
        <w:t>Methods</w:t>
      </w:r>
    </w:p>
    <w:p w14:paraId="2E6C3805" w14:textId="6D546CC1" w:rsidR="00391092" w:rsidRPr="007957A7" w:rsidRDefault="00391092" w:rsidP="00604664">
      <w:pPr>
        <w:jc w:val="both"/>
        <w:rPr>
          <w:rFonts w:asciiTheme="majorHAnsi" w:hAnsiTheme="majorHAnsi" w:cs="Arial"/>
          <w:b/>
          <w:sz w:val="22"/>
          <w:szCs w:val="22"/>
        </w:rPr>
      </w:pPr>
      <w:r w:rsidRPr="007957A7">
        <w:rPr>
          <w:rFonts w:asciiTheme="majorHAnsi" w:hAnsiTheme="majorHAnsi" w:cs="Arial"/>
          <w:b/>
          <w:sz w:val="22"/>
          <w:szCs w:val="22"/>
        </w:rPr>
        <w:t xml:space="preserve">Longitudinal growth modeling and derivation of </w:t>
      </w:r>
      <w:r w:rsidR="00D5288F" w:rsidRPr="007957A7">
        <w:rPr>
          <w:rFonts w:asciiTheme="majorHAnsi" w:hAnsiTheme="majorHAnsi" w:cs="Arial"/>
          <w:b/>
          <w:sz w:val="22"/>
          <w:szCs w:val="22"/>
        </w:rPr>
        <w:t>early growth trait</w:t>
      </w:r>
      <w:r w:rsidRPr="007957A7">
        <w:rPr>
          <w:rFonts w:asciiTheme="majorHAnsi" w:hAnsiTheme="majorHAnsi" w:cs="Arial"/>
          <w:b/>
          <w:sz w:val="22"/>
          <w:szCs w:val="22"/>
        </w:rPr>
        <w:t>s</w:t>
      </w:r>
    </w:p>
    <w:p w14:paraId="08ADE572" w14:textId="69DAD3FE" w:rsidR="00391092" w:rsidRPr="007957A7" w:rsidRDefault="00D5288F">
      <w:pPr>
        <w:spacing w:after="0"/>
        <w:jc w:val="both"/>
        <w:rPr>
          <w:rFonts w:asciiTheme="majorHAnsi" w:hAnsiTheme="majorHAnsi" w:cs="Arial"/>
          <w:b/>
          <w:sz w:val="22"/>
          <w:szCs w:val="22"/>
        </w:rPr>
      </w:pPr>
      <w:r w:rsidRPr="007957A7">
        <w:rPr>
          <w:rFonts w:asciiTheme="majorHAnsi" w:hAnsiTheme="majorHAnsi" w:cs="Arial"/>
          <w:sz w:val="22"/>
          <w:szCs w:val="22"/>
        </w:rPr>
        <w:t>Early growth trait</w:t>
      </w:r>
      <w:r w:rsidR="00391092" w:rsidRPr="007957A7">
        <w:rPr>
          <w:rFonts w:asciiTheme="majorHAnsi" w:hAnsiTheme="majorHAnsi" w:cs="Arial"/>
          <w:sz w:val="22"/>
          <w:szCs w:val="22"/>
        </w:rPr>
        <w:t>s were derived from sex-specific individual growth curves using mixed effects models of height, weight and BMI measurements from birth to 13 years (</w:t>
      </w:r>
      <w:r w:rsidR="00391092" w:rsidRPr="007957A7">
        <w:rPr>
          <w:rFonts w:asciiTheme="majorHAnsi" w:hAnsiTheme="majorHAnsi" w:cs="Arial"/>
          <w:b/>
          <w:sz w:val="22"/>
          <w:szCs w:val="22"/>
        </w:rPr>
        <w:t>Figure 1</w:t>
      </w:r>
      <w:r w:rsidR="00391092" w:rsidRPr="007957A7">
        <w:rPr>
          <w:rFonts w:asciiTheme="majorHAnsi" w:hAnsiTheme="majorHAnsi" w:cs="Arial"/>
          <w:sz w:val="22"/>
          <w:szCs w:val="22"/>
        </w:rPr>
        <w:t>). All height and weight data were collected prospectively via either self-reported data or clinical measurements (</w:t>
      </w:r>
      <w:r w:rsidR="00391092" w:rsidRPr="007957A7">
        <w:rPr>
          <w:rFonts w:asciiTheme="majorHAnsi" w:hAnsiTheme="majorHAnsi" w:cs="Arial"/>
          <w:b/>
          <w:sz w:val="22"/>
          <w:szCs w:val="22"/>
        </w:rPr>
        <w:t xml:space="preserve">Supplementary Table 1 and </w:t>
      </w:r>
      <w:r w:rsidR="00612616" w:rsidRPr="007957A7">
        <w:rPr>
          <w:rFonts w:asciiTheme="majorHAnsi" w:hAnsiTheme="majorHAnsi" w:cs="Arial"/>
          <w:b/>
          <w:sz w:val="22"/>
          <w:szCs w:val="22"/>
        </w:rPr>
        <w:t>2</w:t>
      </w:r>
      <w:r w:rsidR="00391092" w:rsidRPr="007957A7">
        <w:rPr>
          <w:rFonts w:asciiTheme="majorHAnsi" w:hAnsiTheme="majorHAnsi" w:cs="Arial"/>
          <w:sz w:val="22"/>
          <w:szCs w:val="22"/>
        </w:rPr>
        <w:t xml:space="preserve">). These </w:t>
      </w:r>
      <w:r w:rsidR="00463E3C">
        <w:rPr>
          <w:rFonts w:asciiTheme="majorHAnsi" w:hAnsiTheme="majorHAnsi" w:cs="Arial"/>
          <w:sz w:val="22"/>
          <w:szCs w:val="22"/>
        </w:rPr>
        <w:t>traits</w:t>
      </w:r>
      <w:r w:rsidR="00463E3C" w:rsidRPr="007957A7">
        <w:rPr>
          <w:rFonts w:asciiTheme="majorHAnsi" w:hAnsiTheme="majorHAnsi" w:cs="Arial"/>
          <w:sz w:val="22"/>
          <w:szCs w:val="22"/>
        </w:rPr>
        <w:t xml:space="preserve"> </w:t>
      </w:r>
      <w:r w:rsidR="00391092" w:rsidRPr="007957A7">
        <w:rPr>
          <w:rFonts w:asciiTheme="majorHAnsi" w:hAnsiTheme="majorHAnsi" w:cs="Arial"/>
          <w:sz w:val="22"/>
          <w:szCs w:val="22"/>
        </w:rPr>
        <w:t>were derived separately in each cohort (</w:t>
      </w:r>
      <w:r w:rsidR="00391092" w:rsidRPr="007957A7">
        <w:rPr>
          <w:rFonts w:asciiTheme="majorHAnsi" w:hAnsiTheme="majorHAnsi" w:cs="Arial"/>
          <w:b/>
          <w:sz w:val="22"/>
          <w:szCs w:val="22"/>
        </w:rPr>
        <w:t xml:space="preserve">Supplementary Note </w:t>
      </w:r>
      <w:r w:rsidR="00391092" w:rsidRPr="00635B9B">
        <w:rPr>
          <w:rFonts w:asciiTheme="majorHAnsi" w:hAnsiTheme="majorHAnsi" w:cs="Arial"/>
          <w:b/>
          <w:sz w:val="22"/>
          <w:szCs w:val="22"/>
        </w:rPr>
        <w:t>2</w:t>
      </w:r>
      <w:r w:rsidR="00391092" w:rsidRPr="007957A7">
        <w:rPr>
          <w:rFonts w:asciiTheme="majorHAnsi" w:hAnsiTheme="majorHAnsi" w:cs="Arial"/>
          <w:b/>
          <w:sz w:val="22"/>
          <w:szCs w:val="22"/>
        </w:rPr>
        <w:t>)</w:t>
      </w:r>
      <w:r w:rsidR="00391092" w:rsidRPr="007957A7">
        <w:rPr>
          <w:rFonts w:asciiTheme="majorHAnsi" w:hAnsiTheme="majorHAnsi" w:cs="Arial"/>
          <w:sz w:val="22"/>
          <w:szCs w:val="22"/>
        </w:rPr>
        <w:t>.</w:t>
      </w:r>
    </w:p>
    <w:p w14:paraId="124800C9" w14:textId="57FF800A" w:rsidR="00391092" w:rsidRPr="007957A7" w:rsidRDefault="00391092">
      <w:pPr>
        <w:spacing w:after="0"/>
        <w:jc w:val="both"/>
        <w:rPr>
          <w:rFonts w:asciiTheme="majorHAnsi" w:hAnsiTheme="majorHAnsi" w:cs="Arial"/>
          <w:sz w:val="22"/>
          <w:szCs w:val="22"/>
        </w:rPr>
      </w:pPr>
      <w:r w:rsidRPr="007957A7">
        <w:rPr>
          <w:rFonts w:asciiTheme="majorHAnsi" w:hAnsiTheme="majorHAnsi" w:cs="Arial"/>
          <w:b/>
          <w:i/>
          <w:sz w:val="22"/>
          <w:szCs w:val="22"/>
        </w:rPr>
        <w:t>Derivation of peak height velocity (PHV) and peak weight velocity (PWV)</w:t>
      </w:r>
      <w:r w:rsidRPr="007957A7">
        <w:rPr>
          <w:rFonts w:asciiTheme="majorHAnsi" w:hAnsiTheme="majorHAnsi" w:cs="Arial"/>
          <w:b/>
          <w:sz w:val="22"/>
          <w:szCs w:val="22"/>
        </w:rPr>
        <w:t xml:space="preserve"> - </w:t>
      </w:r>
      <w:r w:rsidRPr="007957A7">
        <w:rPr>
          <w:rFonts w:asciiTheme="majorHAnsi" w:hAnsiTheme="majorHAnsi" w:cs="Arial"/>
          <w:sz w:val="22"/>
          <w:szCs w:val="22"/>
        </w:rPr>
        <w:t>The methods for growth modeling and derivation of growth parameters from the fitted curves is described in detail in a previous publication</w:t>
      </w:r>
      <w:r w:rsidRPr="00517ED6">
        <w:rPr>
          <w:rFonts w:asciiTheme="majorHAnsi" w:hAnsiTheme="majorHAnsi" w:cs="Arial"/>
          <w:sz w:val="22"/>
          <w:szCs w:val="22"/>
        </w:rPr>
        <w:fldChar w:fldCharType="begin">
          <w:fldData xml:space="preserve">PEVuZE5vdGU+PENpdGU+PEF1dGhvcj5Tb3ZpbzwvQXV0aG9yPjxZZWFyPjIwMDk8L1llYXI+PFJl
Y051bT44PC9SZWNOdW0+PERpc3BsYXlUZXh0Pls1OV08L0Rpc3BsYXlUZXh0PjxyZWNvcmQ+PHJl
Yy1udW1iZXI+ODwvcmVjLW51bWJlcj48Zm9yZWlnbi1rZXlzPjxrZXkgYXBwPSJFTiIgZGItaWQ9
InR2enN4dHNyMXN0MHc4ZXY5eDFwcDJ6dmZ6MjJ4cjlhczV2diIgdGltZXN0YW1wPSIxNTMyMzM5
NzYwIj44PC9rZXk+PC9mb3JlaWduLWtleXM+PHJlZi10eXBlIG5hbWU9IkpvdXJuYWwgQXJ0aWNs
ZSI+MTc8L3JlZi10eXBlPjxjb250cmlidXRvcnM+PGF1dGhvcnM+PGF1dGhvcj5Tb3ZpbywgVS48
L2F1dGhvcj48YXV0aG9yPkJlbm5ldHQsIEEuIEouPC9hdXRob3I+PGF1dGhvcj5NaWxsd29vZCwg
SS4gWS48L2F1dGhvcj48YXV0aG9yPk1vbGl0b3IsIEouPC9hdXRob3I+PGF1dGhvcj5PJmFwb3M7
UmVpbGx5LCBQLiBGLjwvYXV0aG9yPjxhdXRob3I+VGltcHNvbiwgTi4gSi48L2F1dGhvcj48YXV0
aG9yPkthYWtpbmVuLCBNLjwvYXV0aG9yPjxhdXRob3I+TGFpdGluZW4sIEouPC9hdXRob3I+PGF1
dGhvcj5IYXVra2EsIEouPC9hdXRob3I+PGF1dGhvcj5QaWxsYXMsIEQuPC9hdXRob3I+PGF1dGhv
cj5Uem91bGFraSwgSS48L2F1dGhvcj48YXV0aG9yPk1vbGl0b3IsIEouPC9hdXRob3I+PGF1dGhv
cj5Ib2dnYXJ0LCBDLjwvYXV0aG9yPjxhdXRob3I+Q29pbiwgTC4gSi4gTS48L2F1dGhvcj48YXV0
aG9yPldoaXR0YWtlciwgSi48L2F1dGhvcj48YXV0aG9yPlBvdXRhLCBBLjwvYXV0aG9yPjxhdXRo
b3I+SGFydGlrYWluZW4sIEEuIEwuPC9hdXRob3I+PGF1dGhvcj5GcmVpbWVyLCBOLiBCLjwvYXV0
aG9yPjxhdXRob3I+V2lkZW4sIEUuPC9hdXRob3I+PGF1dGhvcj5QZWx0b25lbiwgTC48L2F1dGhv
cj48YXV0aG9yPkVsbGlvdHQsIFAuPC9hdXRob3I+PGF1dGhvcj5NY0NhcnRoeSwgTS4gSS48L2F1
dGhvcj48YXV0aG9yPkphcnZlbGluLCBNLiBSLjwvYXV0aG9yPjwvYXV0aG9ycz48L2NvbnRyaWJ1
dG9ycz48YXV0aC1hZGRyZXNzPlVuaXYgTG9uZG9uIEltcGVyaWFsIENvbGwgU2NpIFRlY2hub2wg
JmFtcDsgTWVkLCBEZXB0IEVwaWRlbWlvbCAmYW1wOyBQdWJsIEhsdGgsIExvbmRvbiwgRW5nbGFu
ZCYjeEQ7VW5pdiBPeGZvcmQsIE94Zm9yZCBDdHIgRGlhYmV0IEVuZG9jcmlub2wgJmFtcDsgTWV0
YWIsIE94Zm9yZCwgRW5nbGFuZCYjeEQ7VW5pdiBPeGZvcmQsIFdlbGxjb21lIFRydXN0IEN0ciBI
dW1hbiBHZW5ldCwgT3hmb3JkLCBFbmdsYW5kJiN4RDtVbml2IEJyaXN0b2wsIE1SQyBDdHIgQ2F1
c2FsIEFuYWx5c2VzIFRyYW5zbGF0IEVwaWRlbWlvbCwgQnJpc3RvbCwgQXZvbiwgRW5nbGFuZCYj
eEQ7VW5pdiBPdWx1LCBJbnN0IEhsdGggU2NpLCBPdWx1LCBGaW5sYW5kJiN4RDtVbml2IE91bHUs
IEJpb2N0ciBPdWx1LCBPdWx1LCBGaW5sYW5kJiN4RDtGaW5uaXNoIEluc3QgT2NjdXBhdCBIbHRo
LCBPdWx1LCBGaW5sYW5kJiN4RDtOYXRsIFB1YmwgSGx0aCBJbnN0LCBIZWxzaW5raSwgRmlubGFu
ZCYjeEQ7SW50IEFnY3kgUmVzIENhbmMsIEYtNjkzNzIgTHlvbiwgRnJhbmNlJiN4RDtVbml2IExv
bmRvbiwgTG9uZG9uIFNjaCBIeWcgJmFtcDsgVHJvcCBNZWQsIExvbmRvbiwgRW5nbGFuZCYjeEQ7
TmF0bCBQdWJsIEhsdGggSW5zdCwgRGVwdCBDaGlsZCAmYW1wOyBBZG9sZXNjZW50IEhsdGgsIE91
bHUsIEZpbmxhbmQmI3hEO1VuaXYgT3VsdSwgRGVwdCBDbGluIFNjaSBPYnN0ZXQgJmFtcDsgR3lu
ZWNvbCwgT3VsdSwgRmlubGFuZCYjeEQ7VW5pdiBDYWxpZiBMb3MgQW5nZWxlcywgQ3RyIE5ldXJv
YmVoYXYgR2VuZXQsIExvcyBBbmdlbGVzLCBDQSBVU0EmI3hEO1VuaXYgQ2FsaWYgTG9zIEFuZ2Vs
ZXMsIEphbmUgJmFtcDsgVGVycnkgU2VtZWwgSW5zdCBOZXVyb3NjaSAmYW1wOyBIdW1hbiBCZWhh
diwgTG9zIEFuZ2VsZXMsIENBIFVTQSYjeEQ7VW5pdiBDYWxpZiBMb3MgQW5nZWxlcywgRGVwdCBQ
c3ljaGlhdCwgTG9zIEFuZ2VsZXMsIENBIFVTQSYjeEQ7VW5pdiBIZWxzaW5raSwgRmlubmlzaCBH
ZW5vbWUgQ3RyLCBIZWxzaW5raSwgRmlubGFuZCYjeEQ7VW5pdiBIZWxzaW5raSwgSW5zdCBNb2wg
TWVkIEZJTU0sIEhlbHNpbmtpLCBGaW5sYW5kJiN4RDtIYXJ2YXJkICZhbXA7IE1JVCwgQnJvYWQg
SW5zdCwgQ2FtYnJpZGdlLCBNQSBVU0EmI3hEO1dlbGxjb21lIFRydXN0IFNhbmdlciBJbnN0LCBD
YW1icmlkZ2UsIEVuZ2xhbmQmI3hEO0NodXJjaGlsbCBIb3NwLCBPeGZvcmQgTklIUiBCaW9tZWQg
UmVzIEN0ciwgT3hmb3JkIE9YMyA3TEosIEVuZ2xhbmQ8L2F1dGgtYWRkcmVzcz48dGl0bGVzPjx0
aXRsZT5HZW5ldGljIERldGVybWluYW50cyBvZiBIZWlnaHQgR3Jvd3RoIEFzc2Vzc2VkIExvbmdp
dHVkaW5hbGx5IGZyb20gSW5mYW5jeSB0byBBZHVsdGhvb2QgaW4gdGhlIE5vcnRoZXJuIEZpbmxh
bmQgQmlydGggQ29ob3J0IDE5NjY8L3RpdGxlPjxzZWNvbmRhcnktdGl0bGU+UGxvcyBHZW5ldGlj
czwvc2Vjb25kYXJ5LXRpdGxlPjxhbHQtdGl0bGU+UGxvcyBHZW5ldDwvYWx0LXRpdGxlPjwvdGl0
bGVzPjxwZXJpb2RpY2FsPjxmdWxsLXRpdGxlPlBsb3MgR2VuZXRpY3M8L2Z1bGwtdGl0bGU+PGFi
YnItMT5QbG9zIEdlbmV0PC9hYmJyLTE+PC9wZXJpb2RpY2FsPjxhbHQtcGVyaW9kaWNhbD48ZnVs
bC10aXRsZT5QbG9zIEdlbmV0aWNzPC9mdWxsLXRpdGxlPjxhYmJyLTE+UGxvcyBHZW5ldDwvYWJi
ci0xPjwvYWx0LXBlcmlvZGljYWw+PHZvbHVtZT41PC92b2x1bWU+PG51bWJlcj4zPC9udW1iZXI+
PGtleXdvcmRzPjxrZXl3b3JkPndpZGUgYXNzb2NpYXRpb24gYW5hbHlzaXM8L2tleXdvcmQ+PGtl
eXdvcmQ+eW91bmcgbWFsZSB0d2luczwva2V5d29yZD48a2V5d29yZD5jaGlsZGhvb2Q8L2tleXdv
cmQ+PGtleXdvcmQ+bW9kZWxzPC9rZXl3b3JkPjxrZXl3b3JkPmhlcml0YWJpbGl0eTwva2V5d29y
ZD48a2V5d29yZD52YXJpYW50czwva2V5d29yZD48a2V5d29yZD5hZ2U8L2tleXdvcmQ+PGtleXdv
cmQ+cG9wdWxhdGlvbjwva2V5d29yZD48a2V5d29yZD5wdWJlcnR5PC9rZXl3b3JkPjxrZXl3b3Jk
PnN0YXR1cmU8L2tleXdvcmQ+PC9rZXl3b3Jkcz48ZGF0ZXM+PHllYXI+MjAwOTwveWVhcj48cHVi
LWRhdGVzPjxkYXRlPk1hcjwvZGF0ZT48L3B1Yi1kYXRlcz48L2RhdGVzPjxpc2JuPjE1NTMtNzM5
MDwvaXNibj48YWNjZXNzaW9uLW51bT5XT1M6MDAwMjY2MzIwMTAwMDE1PC9hY2Nlc3Npb24tbnVt
Pjx1cmxzPjxyZWxhdGVkLXVybHM+PHVybD4mbHQ7R28gdG8gSVNJJmd0OzovL1dPUzowMDAyNjYz
MjAxMDAwMTU8L3VybD48L3JlbGF0ZWQtdXJscz48L3VybHM+PGVsZWN0cm9uaWMtcmVzb3VyY2Ut
bnVtPkFSVE4gZTEwMDA0MDkmI3hEOzEwLjEzNzEvam91cm5hbC5wZ2VuLjEwMDA0MDk8L2VsZWN0
cm9uaWMtcmVzb3VyY2UtbnVtPjxsYW5ndWFnZT5FbmdsaXNoPC9sYW5ndWFnZT48L3JlY29yZD48
L0NpdGU+PC9FbmROb3RlPgB=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PEVuZE5vdGU+PENpdGU+PEF1dGhvcj5Tb3ZpbzwvQXV0aG9yPjxZZWFyPjIwMDk8L1llYXI+PFJl
Y051bT44PC9SZWNOdW0+PERpc3BsYXlUZXh0Pls1OV08L0Rpc3BsYXlUZXh0PjxyZWNvcmQ+PHJl
Yy1udW1iZXI+ODwvcmVjLW51bWJlcj48Zm9yZWlnbi1rZXlzPjxrZXkgYXBwPSJFTiIgZGItaWQ9
InR2enN4dHNyMXN0MHc4ZXY5eDFwcDJ6dmZ6MjJ4cjlhczV2diIgdGltZXN0YW1wPSIxNTMyMzM5
NzYwIj44PC9rZXk+PC9mb3JlaWduLWtleXM+PHJlZi10eXBlIG5hbWU9IkpvdXJuYWwgQXJ0aWNs
ZSI+MTc8L3JlZi10eXBlPjxjb250cmlidXRvcnM+PGF1dGhvcnM+PGF1dGhvcj5Tb3ZpbywgVS48
L2F1dGhvcj48YXV0aG9yPkJlbm5ldHQsIEEuIEouPC9hdXRob3I+PGF1dGhvcj5NaWxsd29vZCwg
SS4gWS48L2F1dGhvcj48YXV0aG9yPk1vbGl0b3IsIEouPC9hdXRob3I+PGF1dGhvcj5PJmFwb3M7
UmVpbGx5LCBQLiBGLjwvYXV0aG9yPjxhdXRob3I+VGltcHNvbiwgTi4gSi48L2F1dGhvcj48YXV0
aG9yPkthYWtpbmVuLCBNLjwvYXV0aG9yPjxhdXRob3I+TGFpdGluZW4sIEouPC9hdXRob3I+PGF1
dGhvcj5IYXVra2EsIEouPC9hdXRob3I+PGF1dGhvcj5QaWxsYXMsIEQuPC9hdXRob3I+PGF1dGhv
cj5Uem91bGFraSwgSS48L2F1dGhvcj48YXV0aG9yPk1vbGl0b3IsIEouPC9hdXRob3I+PGF1dGhv
cj5Ib2dnYXJ0LCBDLjwvYXV0aG9yPjxhdXRob3I+Q29pbiwgTC4gSi4gTS48L2F1dGhvcj48YXV0
aG9yPldoaXR0YWtlciwgSi48L2F1dGhvcj48YXV0aG9yPlBvdXRhLCBBLjwvYXV0aG9yPjxhdXRo
b3I+SGFydGlrYWluZW4sIEEuIEwuPC9hdXRob3I+PGF1dGhvcj5GcmVpbWVyLCBOLiBCLjwvYXV0
aG9yPjxhdXRob3I+V2lkZW4sIEUuPC9hdXRob3I+PGF1dGhvcj5QZWx0b25lbiwgTC48L2F1dGhv
cj48YXV0aG9yPkVsbGlvdHQsIFAuPC9hdXRob3I+PGF1dGhvcj5NY0NhcnRoeSwgTS4gSS48L2F1
dGhvcj48YXV0aG9yPkphcnZlbGluLCBNLiBSLjwvYXV0aG9yPjwvYXV0aG9ycz48L2NvbnRyaWJ1
dG9ycz48YXV0aC1hZGRyZXNzPlVuaXYgTG9uZG9uIEltcGVyaWFsIENvbGwgU2NpIFRlY2hub2wg
JmFtcDsgTWVkLCBEZXB0IEVwaWRlbWlvbCAmYW1wOyBQdWJsIEhsdGgsIExvbmRvbiwgRW5nbGFu
ZCYjeEQ7VW5pdiBPeGZvcmQsIE94Zm9yZCBDdHIgRGlhYmV0IEVuZG9jcmlub2wgJmFtcDsgTWV0
YWIsIE94Zm9yZCwgRW5nbGFuZCYjeEQ7VW5pdiBPeGZvcmQsIFdlbGxjb21lIFRydXN0IEN0ciBI
dW1hbiBHZW5ldCwgT3hmb3JkLCBFbmdsYW5kJiN4RDtVbml2IEJyaXN0b2wsIE1SQyBDdHIgQ2F1
c2FsIEFuYWx5c2VzIFRyYW5zbGF0IEVwaWRlbWlvbCwgQnJpc3RvbCwgQXZvbiwgRW5nbGFuZCYj
eEQ7VW5pdiBPdWx1LCBJbnN0IEhsdGggU2NpLCBPdWx1LCBGaW5sYW5kJiN4RDtVbml2IE91bHUs
IEJpb2N0ciBPdWx1LCBPdWx1LCBGaW5sYW5kJiN4RDtGaW5uaXNoIEluc3QgT2NjdXBhdCBIbHRo
LCBPdWx1LCBGaW5sYW5kJiN4RDtOYXRsIFB1YmwgSGx0aCBJbnN0LCBIZWxzaW5raSwgRmlubGFu
ZCYjeEQ7SW50IEFnY3kgUmVzIENhbmMsIEYtNjkzNzIgTHlvbiwgRnJhbmNlJiN4RDtVbml2IExv
bmRvbiwgTG9uZG9uIFNjaCBIeWcgJmFtcDsgVHJvcCBNZWQsIExvbmRvbiwgRW5nbGFuZCYjeEQ7
TmF0bCBQdWJsIEhsdGggSW5zdCwgRGVwdCBDaGlsZCAmYW1wOyBBZG9sZXNjZW50IEhsdGgsIE91
bHUsIEZpbmxhbmQmI3hEO1VuaXYgT3VsdSwgRGVwdCBDbGluIFNjaSBPYnN0ZXQgJmFtcDsgR3lu
ZWNvbCwgT3VsdSwgRmlubGFuZCYjeEQ7VW5pdiBDYWxpZiBMb3MgQW5nZWxlcywgQ3RyIE5ldXJv
YmVoYXYgR2VuZXQsIExvcyBBbmdlbGVzLCBDQSBVU0EmI3hEO1VuaXYgQ2FsaWYgTG9zIEFuZ2Vs
ZXMsIEphbmUgJmFtcDsgVGVycnkgU2VtZWwgSW5zdCBOZXVyb3NjaSAmYW1wOyBIdW1hbiBCZWhh
diwgTG9zIEFuZ2VsZXMsIENBIFVTQSYjeEQ7VW5pdiBDYWxpZiBMb3MgQW5nZWxlcywgRGVwdCBQ
c3ljaGlhdCwgTG9zIEFuZ2VsZXMsIENBIFVTQSYjeEQ7VW5pdiBIZWxzaW5raSwgRmlubmlzaCBH
ZW5vbWUgQ3RyLCBIZWxzaW5raSwgRmlubGFuZCYjeEQ7VW5pdiBIZWxzaW5raSwgSW5zdCBNb2wg
TWVkIEZJTU0sIEhlbHNpbmtpLCBGaW5sYW5kJiN4RDtIYXJ2YXJkICZhbXA7IE1JVCwgQnJvYWQg
SW5zdCwgQ2FtYnJpZGdlLCBNQSBVU0EmI3hEO1dlbGxjb21lIFRydXN0IFNhbmdlciBJbnN0LCBD
YW1icmlkZ2UsIEVuZ2xhbmQmI3hEO0NodXJjaGlsbCBIb3NwLCBPeGZvcmQgTklIUiBCaW9tZWQg
UmVzIEN0ciwgT3hmb3JkIE9YMyA3TEosIEVuZ2xhbmQ8L2F1dGgtYWRkcmVzcz48dGl0bGVzPjx0
aXRsZT5HZW5ldGljIERldGVybWluYW50cyBvZiBIZWlnaHQgR3Jvd3RoIEFzc2Vzc2VkIExvbmdp
dHVkaW5hbGx5IGZyb20gSW5mYW5jeSB0byBBZHVsdGhvb2QgaW4gdGhlIE5vcnRoZXJuIEZpbmxh
bmQgQmlydGggQ29ob3J0IDE5NjY8L3RpdGxlPjxzZWNvbmRhcnktdGl0bGU+UGxvcyBHZW5ldGlj
czwvc2Vjb25kYXJ5LXRpdGxlPjxhbHQtdGl0bGU+UGxvcyBHZW5ldDwvYWx0LXRpdGxlPjwvdGl0
bGVzPjxwZXJpb2RpY2FsPjxmdWxsLXRpdGxlPlBsb3MgR2VuZXRpY3M8L2Z1bGwtdGl0bGU+PGFi
YnItMT5QbG9zIEdlbmV0PC9hYmJyLTE+PC9wZXJpb2RpY2FsPjxhbHQtcGVyaW9kaWNhbD48ZnVs
bC10aXRsZT5QbG9zIEdlbmV0aWNzPC9mdWxsLXRpdGxlPjxhYmJyLTE+UGxvcyBHZW5ldDwvYWJi
ci0xPjwvYWx0LXBlcmlvZGljYWw+PHZvbHVtZT41PC92b2x1bWU+PG51bWJlcj4zPC9udW1iZXI+
PGtleXdvcmRzPjxrZXl3b3JkPndpZGUgYXNzb2NpYXRpb24gYW5hbHlzaXM8L2tleXdvcmQ+PGtl
eXdvcmQ+eW91bmcgbWFsZSB0d2luczwva2V5d29yZD48a2V5d29yZD5jaGlsZGhvb2Q8L2tleXdv
cmQ+PGtleXdvcmQ+bW9kZWxzPC9rZXl3b3JkPjxrZXl3b3JkPmhlcml0YWJpbGl0eTwva2V5d29y
ZD48a2V5d29yZD52YXJpYW50czwva2V5d29yZD48a2V5d29yZD5hZ2U8L2tleXdvcmQ+PGtleXdv
cmQ+cG9wdWxhdGlvbjwva2V5d29yZD48a2V5d29yZD5wdWJlcnR5PC9rZXl3b3JkPjxrZXl3b3Jk
PnN0YXR1cmU8L2tleXdvcmQ+PC9rZXl3b3Jkcz48ZGF0ZXM+PHllYXI+MjAwOTwveWVhcj48cHVi
LWRhdGVzPjxkYXRlPk1hcjwvZGF0ZT48L3B1Yi1kYXRlcz48L2RhdGVzPjxpc2JuPjE1NTMtNzM5
MDwvaXNibj48YWNjZXNzaW9uLW51bT5XT1M6MDAwMjY2MzIwMTAwMDE1PC9hY2Nlc3Npb24tbnVt
Pjx1cmxzPjxyZWxhdGVkLXVybHM+PHVybD4mbHQ7R28gdG8gSVNJJmd0OzovL1dPUzowMDAyNjYz
MjAxMDAwMTU8L3VybD48L3JlbGF0ZWQtdXJscz48L3VybHM+PGVsZWN0cm9uaWMtcmVzb3VyY2Ut
bnVtPkFSVE4gZTEwMDA0MDkmI3hEOzEwLjEzNzEvam91cm5hbC5wZ2VuLjEwMDA0MDk8L2VsZWN0
cm9uaWMtcmVzb3VyY2UtbnVtPjxsYW5ndWFnZT5FbmdsaXNoPC9sYW5ndWFnZT48L3JlY29yZD48
L0NpdGU+PC9FbmROb3RlPgB=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59" w:tooltip="Sovio, 2009 #8" w:history="1">
        <w:r w:rsidR="009C72D5">
          <w:rPr>
            <w:rFonts w:asciiTheme="majorHAnsi" w:hAnsiTheme="majorHAnsi" w:cs="Arial"/>
            <w:noProof/>
            <w:sz w:val="22"/>
            <w:szCs w:val="22"/>
          </w:rPr>
          <w:t>59</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xml:space="preserve"> Parametric Reed1 growth model was fitted in sex stratified non-linear random-effect model as described previously</w:t>
      </w:r>
      <w:r w:rsidRPr="00517ED6">
        <w:rPr>
          <w:rFonts w:asciiTheme="majorHAnsi" w:hAnsiTheme="majorHAnsi" w:cs="Arial"/>
          <w:sz w:val="22"/>
          <w:szCs w:val="22"/>
        </w:rPr>
        <w:fldChar w:fldCharType="begin"/>
      </w:r>
      <w:r w:rsidR="009C72D5">
        <w:rPr>
          <w:rFonts w:asciiTheme="majorHAnsi" w:hAnsiTheme="majorHAnsi" w:cs="Arial"/>
          <w:sz w:val="22"/>
          <w:szCs w:val="22"/>
        </w:rPr>
        <w:instrText xml:space="preserve"> ADDIN EN.CITE &lt;EndNote&gt;&lt;Cite&gt;&lt;Author&gt;Berkey&lt;/Author&gt;&lt;Year&gt;1987&lt;/Year&gt;&lt;RecNum&gt;100&lt;/RecNum&gt;&lt;DisplayText&gt;[60]&lt;/DisplayText&gt;&lt;record&gt;&lt;rec-number&gt;100&lt;/rec-number&gt;&lt;foreign-keys&gt;&lt;key app="EN" db-id="tvzsxtsr1st0w8ev9x1pp2zvfz22xr9as5vv" timestamp="1532339765"&gt;100&lt;/key&gt;&lt;/foreign-keys&gt;&lt;ref-type name="Journal Article"&gt;17&lt;/ref-type&gt;&lt;contributors&gt;&lt;authors&gt;&lt;author&gt;Berkey, C. S.&lt;/author&gt;&lt;author&gt;Reed, R. B.&lt;/author&gt;&lt;/authors&gt;&lt;/contributors&gt;&lt;titles&gt;&lt;title&gt;A model for describing normal and abnormal growth in early childhood&lt;/title&gt;&lt;secondary-title&gt;Hum Biol&lt;/secondary-title&gt;&lt;alt-title&gt;Human biology&lt;/alt-title&gt;&lt;/titles&gt;&lt;periodical&gt;&lt;full-title&gt;Hum Biol&lt;/full-title&gt;&lt;abbr-1&gt;Human biology&lt;/abbr-1&gt;&lt;/periodical&gt;&lt;alt-periodical&gt;&lt;full-title&gt;Hum Biol&lt;/full-title&gt;&lt;abbr-1&gt;Human biology&lt;/abbr-1&gt;&lt;/alt-periodical&gt;&lt;pages&gt;973-87&lt;/pages&gt;&lt;volume&gt;59&lt;/volume&gt;&lt;number&gt;6&lt;/number&gt;&lt;keywords&gt;&lt;keyword&gt;Anthropometry&lt;/keyword&gt;&lt;keyword&gt;Body Height&lt;/keyword&gt;&lt;keyword&gt;Child, Preschool&lt;/keyword&gt;&lt;keyword&gt;Female&lt;/keyword&gt;&lt;keyword&gt;*Growth&lt;/keyword&gt;&lt;keyword&gt;Humans&lt;/keyword&gt;&lt;keyword&gt;Infant&lt;/keyword&gt;&lt;keyword&gt;Male&lt;/keyword&gt;&lt;keyword&gt;*Models, Biological&lt;/keyword&gt;&lt;keyword&gt;Reference Values&lt;/keyword&gt;&lt;/keywords&gt;&lt;dates&gt;&lt;year&gt;1987&lt;/year&gt;&lt;pub-dates&gt;&lt;date&gt;Dec&lt;/date&gt;&lt;/pub-dates&gt;&lt;/dates&gt;&lt;isbn&gt;0018-7143 (Print)&amp;#xD;0018-7143 (Linking)&lt;/isbn&gt;&lt;accession-num&gt;3443447&lt;/accession-num&gt;&lt;urls&gt;&lt;related-urls&gt;&lt;url&gt;http://www.ncbi.nlm.nih.gov/pubmed/3443447&lt;/url&gt;&lt;/related-urls&gt;&lt;/urls&gt;&lt;/record&gt;&lt;/Cite&gt;&lt;/EndNote&gt;</w:instrText>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60" w:tooltip="Berkey, 1987 #100" w:history="1">
        <w:r w:rsidR="009C72D5">
          <w:rPr>
            <w:rFonts w:asciiTheme="majorHAnsi" w:hAnsiTheme="majorHAnsi" w:cs="Arial"/>
            <w:noProof/>
            <w:sz w:val="22"/>
            <w:szCs w:val="22"/>
          </w:rPr>
          <w:t>60</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Term-born singletons (defined as ≥ 37 completed weeks of gestation) with at least three height or weight measurements from birth to 24 months of age were included in the Reed1 model fitting. Maximum-likelihood method for best fitting curves for each individual was used to estimate the growth parameter, PHV (cm/months) and PWV (kg/months).</w:t>
      </w:r>
    </w:p>
    <w:p w14:paraId="6F52E599" w14:textId="2B3641F9" w:rsidR="00391092" w:rsidRPr="007957A7" w:rsidRDefault="00391092">
      <w:pPr>
        <w:spacing w:after="0"/>
        <w:jc w:val="both"/>
        <w:rPr>
          <w:rFonts w:asciiTheme="majorHAnsi" w:hAnsiTheme="majorHAnsi" w:cs="Arial"/>
          <w:sz w:val="22"/>
          <w:szCs w:val="22"/>
        </w:rPr>
      </w:pPr>
      <w:r w:rsidRPr="007957A7">
        <w:rPr>
          <w:rFonts w:asciiTheme="majorHAnsi" w:hAnsiTheme="majorHAnsi" w:cs="Arial"/>
          <w:b/>
          <w:i/>
          <w:sz w:val="22"/>
          <w:szCs w:val="22"/>
        </w:rPr>
        <w:t>Derivation of age and BMI at adiposity peak (AP) and adiposity rebound (AR)</w:t>
      </w:r>
      <w:r w:rsidRPr="007957A7">
        <w:rPr>
          <w:rFonts w:asciiTheme="majorHAnsi" w:hAnsiTheme="majorHAnsi" w:cs="Arial"/>
          <w:b/>
          <w:sz w:val="22"/>
          <w:szCs w:val="22"/>
        </w:rPr>
        <w:t xml:space="preserve"> - </w:t>
      </w:r>
      <w:r w:rsidRPr="007957A7">
        <w:rPr>
          <w:rFonts w:asciiTheme="majorHAnsi" w:hAnsiTheme="majorHAnsi" w:cs="Arial"/>
          <w:sz w:val="22"/>
          <w:szCs w:val="22"/>
        </w:rPr>
        <w:t>The methods used for growth modeling of age and BMI has been previously described in detail by Sovio et al, 2011</w:t>
      </w:r>
      <w:r w:rsidRPr="00517ED6">
        <w:rPr>
          <w:rFonts w:asciiTheme="majorHAnsi" w:hAnsiTheme="majorHAnsi" w:cs="Arial"/>
          <w:sz w:val="22"/>
          <w:szCs w:val="22"/>
        </w:rPr>
        <w:fldChar w:fldCharType="begin">
          <w:fldData xml:space="preserve">PEVuZE5vdGU+PENpdGU+PEF1dGhvcj5Tb3ZpbzwvQXV0aG9yPjxZZWFyPjIwMTE8L1llYXI+PFJl
Y051bT45PC9SZWNOdW0+PERpc3BsYXlUZXh0PlsyOV08L0Rpc3BsYXlUZXh0PjxyZWNvcmQ+PHJl
Yy1udW1iZXI+OTwvcmVjLW51bWJlcj48Zm9yZWlnbi1rZXlzPjxrZXkgYXBwPSJFTiIgZGItaWQ9
InR2enN4dHNyMXN0MHc4ZXY5eDFwcDJ6dmZ6MjJ4cjlhczV2diIgdGltZXN0YW1wPSIxNTMyMzM5
NzYwIj45PC9rZXk+PC9mb3JlaWduLWtleXM+PHJlZi10eXBlIG5hbWU9IkpvdXJuYWwgQXJ0aWNs
ZSI+MTc8L3JlZi10eXBlPjxjb250cmlidXRvcnM+PGF1dGhvcnM+PGF1dGhvcj5Tb3ZpbywgVS48
L2F1dGhvcj48YXV0aG9yPk1vb2stS2FuYW1vcmksIEQuIE8uPC9hdXRob3I+PGF1dGhvcj5XYXJy
aW5ndG9uLCBOLiBNLjwvYXV0aG9yPjxhdXRob3I+TGF3cmVuY2UsIFIuPC9hdXRob3I+PGF1dGhv
cj5CcmlvbGxhaXMsIEwuPC9hdXRob3I+PGF1dGhvcj5QYWxtZXIsIEMuIE4uIEEuPC9hdXRob3I+
PGF1dGhvcj5DZWNpbCwgSi48L2F1dGhvcj48YXV0aG9yPlNhbmRsaW5nLCBKLiBLLjwvYXV0aG9y
PjxhdXRob3I+U3l2YW5lbiwgQS4gQy48L2F1dGhvcj48YXV0aG9yPkthYWtpbmVuLCBNLjwvYXV0
aG9yPjxhdXRob3I+QmVpbGluLCBMLiBKLjwvYXV0aG9yPjxhdXRob3I+TWlsbHdvb2QsIEkuIFku
PC9hdXRob3I+PGF1dGhvcj5CZW5uZXR0LCBBLiBKLjwvYXV0aG9yPjxhdXRob3I+TGFpdGluZW4s
IEouPC9hdXRob3I+PGF1dGhvcj5Qb3V0YSwgQS48L2F1dGhvcj48YXV0aG9yPk1vbGl0b3IsIEou
PC9hdXRob3I+PGF1dGhvcj5TbWl0aCwgRy4gRC48L2F1dGhvcj48YXV0aG9yPkJlbi1TaGxvbW8s
IFkuPC9hdXRob3I+PGF1dGhvcj5KYWRkb2UsIFYuIFcuIFYuPC9hdXRob3I+PGF1dGhvcj5QYWxt
ZXIsIEwuIEouPC9hdXRob3I+PGF1dGhvcj5QZW5uZWxsLCBDLiBFLjwvYXV0aG9yPjxhdXRob3I+
Q29sZSwgVC4gSi48L2F1dGhvcj48YXV0aG9yPk1jQ2FydGh5LCBNLiBJLjwvYXV0aG9yPjxhdXRo
b3I+SmFydmVsaW4sIE0uIFIuPC9hdXRob3I+PGF1dGhvcj5UaW1wc29uLCBOLiBKLjwvYXV0aG9y
PjxhdXRob3I+RWFybHkgR3Jvd3RoIEdlbmV0aWNzIENvbnNvcnRpdW08L2F1dGhvcj48L2F1dGhv
cnM+PC9jb250cmlidXRvcnM+PGF1dGgtYWRkcmVzcz5Vbml2IExvbmRvbiBJbXBlcmlhbCBDb2xs
IFNjaSBUZWNobm9sICZhbXA7IE1lZCwgRGVwdCBFcGlkZW1pb2wgJmFtcDsgQmlvc3RhdCwgTG9u
ZG9uLCBFbmdsYW5kJiN4RDtMb25kb24gU2NoIEh5ZyAmYW1wOyBUcm9wIE1lZCwgTG9uZG9uIFdD
MSwgRW5nbGFuZCYjeEQ7RXJhc211cyBNQywgRGVwdCBQZWRpYXQsIFJvdHRlcmRhbSwgTmV0aGVy
bGFuZHMmI3hEO0VyYXNtdXMgTUMsIERlcHQgRXBpZGVtaW9sLCBSb3R0ZXJkYW0sIE5ldGhlcmxh
bmRzJiN4RDtFcmFzbXVzIE1DLCBHZW5lcmF0IFIgU3R1ZHksIFJvdHRlcmRhbSwgTmV0aGVybGFu
ZHMmI3hEO1VuaXYgV2VzdGVybiBBdXN0cmFsaWEsIFNjaCBXb21lbnMgJmFtcDsgSW5mYW50cyBI
bHRoLCBQZXJ0aCwgV0EgNjAwOSwgQXVzdHJhbGlhJiN4RDtVbml2IFdlc3Rlcm4gQXVzdHJhbGlh
LCBDdHIgR2VuZXQgRXBpZGVtaW9sICZhbXA7IEJpb3N0YXQsIFBlcnRoLCBXQSA2MDA5LCBBdXN0
cmFsaWEmI3hEO1VuaXYgVG9yb250bywgTXQgU2luYWkgSG9zcCwgU2FtdWVsIEx1bmVuZmVsZCBS
ZXMgSW5zdCwgVG9yb250bywgT04gTTVHIDFYNSwgQ2FuYWRhJiN4RDtVbml2IER1bmRlZSwgTmlu
ZXdlbGxzIEhvc3AgJmFtcDsgTWVkIFNjaCwgQmlvbWVkIFJlcyBJbnN0LCBEdW5kZWUgREQxIDlT
WSwgU2NvdGxhbmQmI3hEO1VuaXYgU3QgQW5kcmV3cywgQnV0ZSBNZWQgU2NoLCBTdCBBbmRyZXdz
LCBGaWZlLCBTY290bGFuZCYjeEQ7VXBwc2FsYSBVbml2LCBEZXB0IE1lZCBTY2ksIFVwcHNhbGEs
IFN3ZWRlbiYjeEQ7VW5pdiBPdWx1LCBJbnN0IEhsdGggU2NpLCBPdWx1LCBGaW5sYW5kJiN4RDtV
bml2IE91bHUsIEJpb2N0ciBPdWx1LCBPdWx1LCBGaW5sYW5kJiN4RDtVbml2IFdlc3Rlcm4gQXVz
dHJhbGlhLCBTY2ggTWVkICZhbXA7IFBoYXJtYWNvbCwgUGVydGgsIFdBIDYwMDksIEF1c3RyYWxp
YSYjeEQ7VW5pdiBPeGZvcmQsIENsaW4gVHJpYWwgU2VydiBVbml0LCBPeGZvcmQsIEVuZ2xhbmQm
I3hEO1VuaXYgT3hmb3JkLCBFcGlkZW1pb2wgU3R1ZGllcyBVbml0LCBPeGZvcmQsIEVuZ2xhbmQm
I3hEO1VuaXYgT3hmb3JkLCBPeGZvcmQgQ3RyIERpYWJldCBFbmRvY3Jpbm9sICZhbXA7IE1ldGFi
LCBPeGZvcmQsIEVuZ2xhbmQmI3hEO0Zpbm5pc2ggSW5zdCBPY2N1cGF0IEhsdGgsIE91bHUsIEZp
bmxhbmQmI3hEO05hdGwgSW5zdCBIbHRoICZhbXA7IFdlbGYsIERlcHQgTGlmZWNvdXJzZSAmYW1w
OyBTZXJ2LCBPdWx1LCBGaW5sYW5kJiN4RDtVbml2IEJyaXN0b2wsIE1SQywgQ3RyIENhdXNhbCBB
bmFsIFRyYW5zbGF0IEVwaWRlbWlvbCwgQnJpc3RvbCwgQXZvbiwgRW5nbGFuZCYjeEQ7VW5pdiBC
cmlzdG9sLCBEZXB0IFNvY2lhbCBNZWQsIEJyaXN0b2wsIEF2b24sIEVuZ2xhbmQmI3hEO09udGFy
aW8gSW5zdCBDYW5jIFJlcywgVG9yb250bywgT04sIENhbmFkYSYjeEQ7VUNMIEluc3QgQ2hpbGQg
SGx0aCwgTVJDLCBDdHIgRXBpZGVtaW9sIENoaWxkIEhsdGgsIExvbmRvbiwgRW5nbGFuZCYjeEQ7
VW5pdiBPeGZvcmQsIFdlbGxjb21lIFRydXN0IEN0ciBIdW1hbiBHZW5ldCwgT3hmb3JkLCBFbmds
YW5kJiN4RDtDaHVyY2hpbGwgSG9zcCwgT3hmb3JkIE5JSFIgQmlvbWVkIFJlcyBDdHIsIE94Zm9y
ZCBPWDMgN0xKLCBFbmdsYW5kPC9hdXRoLWFkZHJlc3M+PHRpdGxlcz48dGl0bGU+QXNzb2NpYXRp
b24gYmV0d2VlbiBDb21tb24gVmFyaWF0aW9uIGF0IHRoZSBGVE8gTG9jdXMgYW5kIENoYW5nZXMg
aW4gQm9keSBNYXNzIEluZGV4IGZyb20gSW5mYW5jeSB0byBMYXRlIENoaWxkaG9vZDogVGhlIENv
bXBsZXggTmF0dXJlIG9mIEdlbmV0aWMgQXNzb2NpYXRpb24gdGhyb3VnaCBHcm93dGggYW5kIERl
dmVsb3BtZW50PC90aXRsZT48c2Vjb25kYXJ5LXRpdGxlPlBsb3MgR2VuZXRpY3M8L3NlY29uZGFy
eS10aXRsZT48YWx0LXRpdGxlPlBsb3MgR2VuZXQ8L2FsdC10aXRsZT48L3RpdGxlcz48cGVyaW9k
aWNhbD48ZnVsbC10aXRsZT5QbG9zIEdlbmV0aWNzPC9mdWxsLXRpdGxlPjxhYmJyLTE+UGxvcyBH
ZW5ldDwvYWJici0xPjwvcGVyaW9kaWNhbD48YWx0LXBlcmlvZGljYWw+PGZ1bGwtdGl0bGU+UGxv
cyBHZW5ldGljczwvZnVsbC10aXRsZT48YWJici0xPlBsb3MgR2VuZXQ8L2FiYnItMT48L2FsdC1w
ZXJpb2RpY2FsPjx2b2x1bWU+Nzwvdm9sdW1lPjxudW1iZXI+MjwvbnVtYmVyPjxrZXl3b3Jkcz48
a2V5d29yZD5mYXQgbWFzczwva2V5d29yZD48a2V5d29yZD5hZHVsdCBvYmVzaXR5PC9rZXl3b3Jk
PjxrZXl3b3JkPmVuZXJneS1pbnRha2U8L2tleXdvcmQ+PGtleXdvcmQ+YmlydGggY29ob3J0PC9r
ZXl3b3JkPjxrZXl3b3JkPnJpc2stZmFjdG9yczwva2V5d29yZD48a2V5d29yZD5mb29kLWludGFr
ZTwva2V5d29yZD48a2V5d29yZD5hZGlwb3NpdHk8L2tleXdvcmQ+PGtleXdvcmQ+Y2hpbGRyZW48
L2tleXdvcmQ+PGtleXdvcmQ+YWdlPC9rZXl3b3JkPjxrZXl3b3JkPndlaWdodDwva2V5d29yZD48
L2tleXdvcmRzPjxkYXRlcz48eWVhcj4yMDExPC95ZWFyPjxwdWItZGF0ZXM+PGRhdGU+RmViPC9k
YXRlPjwvcHViLWRhdGVzPjwvZGF0ZXM+PGlzYm4+MTU1My03MzkwPC9pc2JuPjxhY2Nlc3Npb24t
bnVtPldPUzowMDAyODc2OTczMDAwMjI8L2FjY2Vzc2lvbi1udW0+PHVybHM+PHJlbGF0ZWQtdXJs
cz48dXJsPiZsdDtHbyB0byBJU0kmZ3Q7Oi8vV09TOjAwMDI4NzY5NzMwMDAyMjwvdXJsPjx1cmw+
aHR0cDovL2pvdXJuYWxzLnBsb3Mub3JnL3Bsb3NnZW5ldGljcy9hcnRpY2xlL2ZpbGU/aWQ9MTAu
MTM3MS9qb3VybmFsLnBnZW4uMTAwMTMwNyZhbXA7dHlwZT1wcmludGFibGU8L3VybD48L3JlbGF0
ZWQtdXJscz48L3VybHM+PGVsZWN0cm9uaWMtcmVzb3VyY2UtbnVtPkFSVE4gZTEwMDEzMDcmI3hE
OzEwLjEzNzEvam91cm5hbC5wZ2VuLjEwMDEzMDc8L2VsZWN0cm9uaWMtcmVzb3VyY2UtbnVtPjxs
YW5ndWFnZT5FbmdsaXNoPC9sYW5ndWFnZT48L3JlY29yZD48L0NpdGU+PC9FbmROb3RlPn==
</w:fldData>
        </w:fldChar>
      </w:r>
      <w:r w:rsidR="004935A2">
        <w:rPr>
          <w:rFonts w:asciiTheme="majorHAnsi" w:hAnsiTheme="majorHAnsi" w:cs="Arial"/>
          <w:sz w:val="22"/>
          <w:szCs w:val="22"/>
        </w:rPr>
        <w:instrText xml:space="preserve"> ADDIN EN.CITE </w:instrText>
      </w:r>
      <w:r w:rsidR="004935A2">
        <w:rPr>
          <w:rFonts w:asciiTheme="majorHAnsi" w:hAnsiTheme="majorHAnsi" w:cs="Arial"/>
          <w:sz w:val="22"/>
          <w:szCs w:val="22"/>
        </w:rPr>
        <w:fldChar w:fldCharType="begin">
          <w:fldData xml:space="preserve">PEVuZE5vdGU+PENpdGU+PEF1dGhvcj5Tb3ZpbzwvQXV0aG9yPjxZZWFyPjIwMTE8L1llYXI+PFJl
Y051bT45PC9SZWNOdW0+PERpc3BsYXlUZXh0PlsyOV08L0Rpc3BsYXlUZXh0PjxyZWNvcmQ+PHJl
Yy1udW1iZXI+OTwvcmVjLW51bWJlcj48Zm9yZWlnbi1rZXlzPjxrZXkgYXBwPSJFTiIgZGItaWQ9
InR2enN4dHNyMXN0MHc4ZXY5eDFwcDJ6dmZ6MjJ4cjlhczV2diIgdGltZXN0YW1wPSIxNTMyMzM5
NzYwIj45PC9rZXk+PC9mb3JlaWduLWtleXM+PHJlZi10eXBlIG5hbWU9IkpvdXJuYWwgQXJ0aWNs
ZSI+MTc8L3JlZi10eXBlPjxjb250cmlidXRvcnM+PGF1dGhvcnM+PGF1dGhvcj5Tb3ZpbywgVS48
L2F1dGhvcj48YXV0aG9yPk1vb2stS2FuYW1vcmksIEQuIE8uPC9hdXRob3I+PGF1dGhvcj5XYXJy
aW5ndG9uLCBOLiBNLjwvYXV0aG9yPjxhdXRob3I+TGF3cmVuY2UsIFIuPC9hdXRob3I+PGF1dGhv
cj5CcmlvbGxhaXMsIEwuPC9hdXRob3I+PGF1dGhvcj5QYWxtZXIsIEMuIE4uIEEuPC9hdXRob3I+
PGF1dGhvcj5DZWNpbCwgSi48L2F1dGhvcj48YXV0aG9yPlNhbmRsaW5nLCBKLiBLLjwvYXV0aG9y
PjxhdXRob3I+U3l2YW5lbiwgQS4gQy48L2F1dGhvcj48YXV0aG9yPkthYWtpbmVuLCBNLjwvYXV0
aG9yPjxhdXRob3I+QmVpbGluLCBMLiBKLjwvYXV0aG9yPjxhdXRob3I+TWlsbHdvb2QsIEkuIFku
PC9hdXRob3I+PGF1dGhvcj5CZW5uZXR0LCBBLiBKLjwvYXV0aG9yPjxhdXRob3I+TGFpdGluZW4s
IEouPC9hdXRob3I+PGF1dGhvcj5Qb3V0YSwgQS48L2F1dGhvcj48YXV0aG9yPk1vbGl0b3IsIEou
PC9hdXRob3I+PGF1dGhvcj5TbWl0aCwgRy4gRC48L2F1dGhvcj48YXV0aG9yPkJlbi1TaGxvbW8s
IFkuPC9hdXRob3I+PGF1dGhvcj5KYWRkb2UsIFYuIFcuIFYuPC9hdXRob3I+PGF1dGhvcj5QYWxt
ZXIsIEwuIEouPC9hdXRob3I+PGF1dGhvcj5QZW5uZWxsLCBDLiBFLjwvYXV0aG9yPjxhdXRob3I+
Q29sZSwgVC4gSi48L2F1dGhvcj48YXV0aG9yPk1jQ2FydGh5LCBNLiBJLjwvYXV0aG9yPjxhdXRo
b3I+SmFydmVsaW4sIE0uIFIuPC9hdXRob3I+PGF1dGhvcj5UaW1wc29uLCBOLiBKLjwvYXV0aG9y
PjxhdXRob3I+RWFybHkgR3Jvd3RoIEdlbmV0aWNzIENvbnNvcnRpdW08L2F1dGhvcj48L2F1dGhv
cnM+PC9jb250cmlidXRvcnM+PGF1dGgtYWRkcmVzcz5Vbml2IExvbmRvbiBJbXBlcmlhbCBDb2xs
IFNjaSBUZWNobm9sICZhbXA7IE1lZCwgRGVwdCBFcGlkZW1pb2wgJmFtcDsgQmlvc3RhdCwgTG9u
ZG9uLCBFbmdsYW5kJiN4RDtMb25kb24gU2NoIEh5ZyAmYW1wOyBUcm9wIE1lZCwgTG9uZG9uIFdD
MSwgRW5nbGFuZCYjeEQ7RXJhc211cyBNQywgRGVwdCBQZWRpYXQsIFJvdHRlcmRhbSwgTmV0aGVy
bGFuZHMmI3hEO0VyYXNtdXMgTUMsIERlcHQgRXBpZGVtaW9sLCBSb3R0ZXJkYW0sIE5ldGhlcmxh
bmRzJiN4RDtFcmFzbXVzIE1DLCBHZW5lcmF0IFIgU3R1ZHksIFJvdHRlcmRhbSwgTmV0aGVybGFu
ZHMmI3hEO1VuaXYgV2VzdGVybiBBdXN0cmFsaWEsIFNjaCBXb21lbnMgJmFtcDsgSW5mYW50cyBI
bHRoLCBQZXJ0aCwgV0EgNjAwOSwgQXVzdHJhbGlhJiN4RDtVbml2IFdlc3Rlcm4gQXVzdHJhbGlh
LCBDdHIgR2VuZXQgRXBpZGVtaW9sICZhbXA7IEJpb3N0YXQsIFBlcnRoLCBXQSA2MDA5LCBBdXN0
cmFsaWEmI3hEO1VuaXYgVG9yb250bywgTXQgU2luYWkgSG9zcCwgU2FtdWVsIEx1bmVuZmVsZCBS
ZXMgSW5zdCwgVG9yb250bywgT04gTTVHIDFYNSwgQ2FuYWRhJiN4RDtVbml2IER1bmRlZSwgTmlu
ZXdlbGxzIEhvc3AgJmFtcDsgTWVkIFNjaCwgQmlvbWVkIFJlcyBJbnN0LCBEdW5kZWUgREQxIDlT
WSwgU2NvdGxhbmQmI3hEO1VuaXYgU3QgQW5kcmV3cywgQnV0ZSBNZWQgU2NoLCBTdCBBbmRyZXdz
LCBGaWZlLCBTY290bGFuZCYjeEQ7VXBwc2FsYSBVbml2LCBEZXB0IE1lZCBTY2ksIFVwcHNhbGEs
IFN3ZWRlbiYjeEQ7VW5pdiBPdWx1LCBJbnN0IEhsdGggU2NpLCBPdWx1LCBGaW5sYW5kJiN4RDtV
bml2IE91bHUsIEJpb2N0ciBPdWx1LCBPdWx1LCBGaW5sYW5kJiN4RDtVbml2IFdlc3Rlcm4gQXVz
dHJhbGlhLCBTY2ggTWVkICZhbXA7IFBoYXJtYWNvbCwgUGVydGgsIFdBIDYwMDksIEF1c3RyYWxp
YSYjeEQ7VW5pdiBPeGZvcmQsIENsaW4gVHJpYWwgU2VydiBVbml0LCBPeGZvcmQsIEVuZ2xhbmQm
I3hEO1VuaXYgT3hmb3JkLCBFcGlkZW1pb2wgU3R1ZGllcyBVbml0LCBPeGZvcmQsIEVuZ2xhbmQm
I3hEO1VuaXYgT3hmb3JkLCBPeGZvcmQgQ3RyIERpYWJldCBFbmRvY3Jpbm9sICZhbXA7IE1ldGFi
LCBPeGZvcmQsIEVuZ2xhbmQmI3hEO0Zpbm5pc2ggSW5zdCBPY2N1cGF0IEhsdGgsIE91bHUsIEZp
bmxhbmQmI3hEO05hdGwgSW5zdCBIbHRoICZhbXA7IFdlbGYsIERlcHQgTGlmZWNvdXJzZSAmYW1w
OyBTZXJ2LCBPdWx1LCBGaW5sYW5kJiN4RDtVbml2IEJyaXN0b2wsIE1SQywgQ3RyIENhdXNhbCBB
bmFsIFRyYW5zbGF0IEVwaWRlbWlvbCwgQnJpc3RvbCwgQXZvbiwgRW5nbGFuZCYjeEQ7VW5pdiBC
cmlzdG9sLCBEZXB0IFNvY2lhbCBNZWQsIEJyaXN0b2wsIEF2b24sIEVuZ2xhbmQmI3hEO09udGFy
aW8gSW5zdCBDYW5jIFJlcywgVG9yb250bywgT04sIENhbmFkYSYjeEQ7VUNMIEluc3QgQ2hpbGQg
SGx0aCwgTVJDLCBDdHIgRXBpZGVtaW9sIENoaWxkIEhsdGgsIExvbmRvbiwgRW5nbGFuZCYjeEQ7
VW5pdiBPeGZvcmQsIFdlbGxjb21lIFRydXN0IEN0ciBIdW1hbiBHZW5ldCwgT3hmb3JkLCBFbmds
YW5kJiN4RDtDaHVyY2hpbGwgSG9zcCwgT3hmb3JkIE5JSFIgQmlvbWVkIFJlcyBDdHIsIE94Zm9y
ZCBPWDMgN0xKLCBFbmdsYW5kPC9hdXRoLWFkZHJlc3M+PHRpdGxlcz48dGl0bGU+QXNzb2NpYXRp
b24gYmV0d2VlbiBDb21tb24gVmFyaWF0aW9uIGF0IHRoZSBGVE8gTG9jdXMgYW5kIENoYW5nZXMg
aW4gQm9keSBNYXNzIEluZGV4IGZyb20gSW5mYW5jeSB0byBMYXRlIENoaWxkaG9vZDogVGhlIENv
bXBsZXggTmF0dXJlIG9mIEdlbmV0aWMgQXNzb2NpYXRpb24gdGhyb3VnaCBHcm93dGggYW5kIERl
dmVsb3BtZW50PC90aXRsZT48c2Vjb25kYXJ5LXRpdGxlPlBsb3MgR2VuZXRpY3M8L3NlY29uZGFy
eS10aXRsZT48YWx0LXRpdGxlPlBsb3MgR2VuZXQ8L2FsdC10aXRsZT48L3RpdGxlcz48cGVyaW9k
aWNhbD48ZnVsbC10aXRsZT5QbG9zIEdlbmV0aWNzPC9mdWxsLXRpdGxlPjxhYmJyLTE+UGxvcyBH
ZW5ldDwvYWJici0xPjwvcGVyaW9kaWNhbD48YWx0LXBlcmlvZGljYWw+PGZ1bGwtdGl0bGU+UGxv
cyBHZW5ldGljczwvZnVsbC10aXRsZT48YWJici0xPlBsb3MgR2VuZXQ8L2FiYnItMT48L2FsdC1w
ZXJpb2RpY2FsPjx2b2x1bWU+Nzwvdm9sdW1lPjxudW1iZXI+MjwvbnVtYmVyPjxrZXl3b3Jkcz48
a2V5d29yZD5mYXQgbWFzczwva2V5d29yZD48a2V5d29yZD5hZHVsdCBvYmVzaXR5PC9rZXl3b3Jk
PjxrZXl3b3JkPmVuZXJneS1pbnRha2U8L2tleXdvcmQ+PGtleXdvcmQ+YmlydGggY29ob3J0PC9r
ZXl3b3JkPjxrZXl3b3JkPnJpc2stZmFjdG9yczwva2V5d29yZD48a2V5d29yZD5mb29kLWludGFr
ZTwva2V5d29yZD48a2V5d29yZD5hZGlwb3NpdHk8L2tleXdvcmQ+PGtleXdvcmQ+Y2hpbGRyZW48
L2tleXdvcmQ+PGtleXdvcmQ+YWdlPC9rZXl3b3JkPjxrZXl3b3JkPndlaWdodDwva2V5d29yZD48
L2tleXdvcmRzPjxkYXRlcz48eWVhcj4yMDExPC95ZWFyPjxwdWItZGF0ZXM+PGRhdGU+RmViPC9k
YXRlPjwvcHViLWRhdGVzPjwvZGF0ZXM+PGlzYm4+MTU1My03MzkwPC9pc2JuPjxhY2Nlc3Npb24t
bnVtPldPUzowMDAyODc2OTczMDAwMjI8L2FjY2Vzc2lvbi1udW0+PHVybHM+PHJlbGF0ZWQtdXJs
cz48dXJsPiZsdDtHbyB0byBJU0kmZ3Q7Oi8vV09TOjAwMDI4NzY5NzMwMDAyMjwvdXJsPjx1cmw+
aHR0cDovL2pvdXJuYWxzLnBsb3Mub3JnL3Bsb3NnZW5ldGljcy9hcnRpY2xlL2ZpbGU/aWQ9MTAu
MTM3MS9qb3VybmFsLnBnZW4uMTAwMTMwNyZhbXA7dHlwZT1wcmludGFibGU8L3VybD48L3JlbGF0
ZWQtdXJscz48L3VybHM+PGVsZWN0cm9uaWMtcmVzb3VyY2UtbnVtPkFSVE4gZTEwMDEzMDcmI3hE
OzEwLjEzNzEvam91cm5hbC5wZ2VuLjEwMDEzMDc8L2VsZWN0cm9uaWMtcmVzb3VyY2UtbnVtPjxs
YW5ndWFnZT5FbmdsaXNoPC9sYW5ndWFnZT48L3JlY29yZD48L0NpdGU+PC9FbmROb3RlPn==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4935A2">
        <w:rPr>
          <w:rFonts w:asciiTheme="majorHAnsi" w:hAnsiTheme="majorHAnsi" w:cs="Arial"/>
          <w:noProof/>
          <w:sz w:val="22"/>
          <w:szCs w:val="22"/>
        </w:rPr>
        <w:t>[</w:t>
      </w:r>
      <w:hyperlink w:anchor="_ENREF_29" w:tooltip="Sovio, 2011 #9" w:history="1">
        <w:r w:rsidR="009C72D5">
          <w:rPr>
            <w:rFonts w:asciiTheme="majorHAnsi" w:hAnsiTheme="majorHAnsi" w:cs="Arial"/>
            <w:noProof/>
            <w:sz w:val="22"/>
            <w:szCs w:val="22"/>
          </w:rPr>
          <w:t>29</w:t>
        </w:r>
      </w:hyperlink>
      <w:r w:rsidR="004935A2">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xml:space="preserve">. Due to the specificity of longitudinal changes in BMI </w:t>
      </w:r>
      <w:r w:rsidRPr="007957A7">
        <w:rPr>
          <w:rFonts w:asciiTheme="majorHAnsi" w:hAnsiTheme="majorHAnsi" w:cs="Arial"/>
          <w:i/>
          <w:sz w:val="22"/>
          <w:szCs w:val="22"/>
        </w:rPr>
        <w:t xml:space="preserve">i.e. </w:t>
      </w:r>
      <w:r w:rsidRPr="007957A7">
        <w:rPr>
          <w:rFonts w:asciiTheme="majorHAnsi" w:hAnsiTheme="majorHAnsi" w:cs="Arial"/>
          <w:sz w:val="22"/>
          <w:szCs w:val="22"/>
        </w:rPr>
        <w:t xml:space="preserve">succession of peak and nadir as described in figure 1, the data was divided into two age windows for modeling i) growth in infancy using height and weight data from 2 weeks to 18 months of age and ii) growth in childhood using growth and weight data from 18 months to 13 years of age. Each cohort contributed most data available within any of these two age windows. In studies where the data available consisted of both height and weight data within a given window, then the data point nearest to the mid time points of that window were used as a proxy for the BMI measurement. </w:t>
      </w:r>
      <w:r w:rsidRPr="007957A7">
        <w:rPr>
          <w:rFonts w:asciiTheme="majorHAnsi" w:hAnsiTheme="majorHAnsi"/>
          <w:sz w:val="22"/>
          <w:szCs w:val="22"/>
        </w:rPr>
        <w:t xml:space="preserve">Prior to model fitting, age was centered using the median age of the relevant age window. For example, in the infant growth model at 0-1.5 years, the median age was 0.75 years (which was close to the average age at AP), and in the childhood growth model at &gt;1.5-13 years, the median age was 7.25 years (on average shortly after AR). </w:t>
      </w:r>
      <w:r w:rsidRPr="007957A7">
        <w:rPr>
          <w:rFonts w:asciiTheme="majorHAnsi" w:hAnsiTheme="majorHAnsi" w:cs="Arial"/>
          <w:sz w:val="22"/>
          <w:szCs w:val="22"/>
        </w:rPr>
        <w:t xml:space="preserve">Linear Mixed Effects (LME) models were then fitted for log-transformed BMI. We used sex and its interaction with age as covariates, with random effects for intercepts </w:t>
      </w:r>
      <w:r w:rsidRPr="007957A7">
        <w:rPr>
          <w:rFonts w:asciiTheme="majorHAnsi" w:hAnsiTheme="majorHAnsi" w:cs="Arial"/>
          <w:i/>
          <w:sz w:val="22"/>
          <w:szCs w:val="22"/>
        </w:rPr>
        <w:t xml:space="preserve">i.e. </w:t>
      </w:r>
      <w:r w:rsidRPr="007957A7">
        <w:rPr>
          <w:rFonts w:asciiTheme="majorHAnsi" w:hAnsiTheme="majorHAnsi" w:cs="Arial"/>
          <w:sz w:val="22"/>
          <w:szCs w:val="22"/>
        </w:rPr>
        <w:t xml:space="preserve">baseline BMI, and linear </w:t>
      </w:r>
      <w:r w:rsidRPr="007957A7">
        <w:rPr>
          <w:rFonts w:asciiTheme="majorHAnsi" w:hAnsiTheme="majorHAnsi" w:cs="Arial"/>
          <w:sz w:val="22"/>
          <w:szCs w:val="22"/>
        </w:rPr>
        <w:lastRenderedPageBreak/>
        <w:t xml:space="preserve">slope </w:t>
      </w:r>
      <w:r w:rsidRPr="007957A7">
        <w:rPr>
          <w:rFonts w:asciiTheme="majorHAnsi" w:hAnsiTheme="majorHAnsi" w:cs="Arial"/>
          <w:i/>
          <w:sz w:val="22"/>
          <w:szCs w:val="22"/>
        </w:rPr>
        <w:t xml:space="preserve">i.e. </w:t>
      </w:r>
      <w:r w:rsidRPr="007957A7">
        <w:rPr>
          <w:rFonts w:asciiTheme="majorHAnsi" w:hAnsiTheme="majorHAnsi" w:cs="Arial"/>
          <w:sz w:val="22"/>
          <w:szCs w:val="22"/>
        </w:rPr>
        <w:t xml:space="preserve">linear change in BMI over time. In addition to linear age effect, quadratic and cubic terms for age were included in the fixed effects to account for nonlinearity of BMI change over time. </w:t>
      </w:r>
    </w:p>
    <w:p w14:paraId="5A3F22D4" w14:textId="77777777" w:rsidR="00391092" w:rsidRPr="007957A7" w:rsidRDefault="00391092">
      <w:pPr>
        <w:spacing w:after="0"/>
        <w:jc w:val="both"/>
        <w:rPr>
          <w:rFonts w:asciiTheme="majorHAnsi" w:hAnsiTheme="majorHAnsi" w:cs="Arial"/>
          <w:sz w:val="22"/>
          <w:szCs w:val="22"/>
        </w:rPr>
      </w:pPr>
      <w:r w:rsidRPr="007957A7">
        <w:rPr>
          <w:rFonts w:asciiTheme="majorHAnsi" w:hAnsiTheme="majorHAnsi" w:cs="Arial"/>
          <w:b/>
          <w:i/>
          <w:sz w:val="22"/>
          <w:szCs w:val="22"/>
        </w:rPr>
        <w:t>Growth in Infancy</w:t>
      </w:r>
      <w:r w:rsidRPr="007957A7">
        <w:rPr>
          <w:rFonts w:asciiTheme="majorHAnsi" w:hAnsiTheme="majorHAnsi" w:cs="Arial"/>
          <w:b/>
          <w:sz w:val="22"/>
          <w:szCs w:val="22"/>
        </w:rPr>
        <w:t xml:space="preserve"> </w:t>
      </w:r>
      <w:r w:rsidRPr="007957A7">
        <w:rPr>
          <w:rFonts w:asciiTheme="majorHAnsi" w:hAnsiTheme="majorHAnsi" w:cs="Arial"/>
          <w:sz w:val="22"/>
          <w:szCs w:val="22"/>
        </w:rPr>
        <w:t xml:space="preserve">- The following model was used to calculate the age and BMI at adiposity peak (AP), and the analysis was restricted to singletons with BMI measures from two weeks to 18 months of age. The model is as follows: </w:t>
      </w:r>
    </w:p>
    <w:p w14:paraId="43280FC8" w14:textId="77777777" w:rsidR="00391092" w:rsidRPr="007957A7" w:rsidRDefault="00391092">
      <w:pPr>
        <w:spacing w:after="0"/>
        <w:jc w:val="center"/>
        <w:rPr>
          <w:rFonts w:asciiTheme="majorHAnsi" w:hAnsiTheme="majorHAnsi" w:cs="Arial"/>
          <w:i/>
          <w:sz w:val="22"/>
          <w:szCs w:val="22"/>
        </w:rPr>
      </w:pPr>
      <w:r w:rsidRPr="007957A7">
        <w:rPr>
          <w:rFonts w:asciiTheme="majorHAnsi" w:hAnsiTheme="majorHAnsi" w:cs="Arial"/>
          <w:i/>
          <w:sz w:val="22"/>
          <w:szCs w:val="22"/>
        </w:rPr>
        <w:t>log(BMI) = β</w:t>
      </w:r>
      <w:r w:rsidRPr="007957A7">
        <w:rPr>
          <w:rFonts w:asciiTheme="majorHAnsi" w:hAnsiTheme="majorHAnsi" w:cs="Arial"/>
          <w:i/>
          <w:sz w:val="22"/>
          <w:szCs w:val="22"/>
          <w:vertAlign w:val="subscript"/>
        </w:rPr>
        <w:t>0</w:t>
      </w:r>
      <w:r w:rsidRPr="007957A7">
        <w:rPr>
          <w:rFonts w:asciiTheme="majorHAnsi" w:hAnsiTheme="majorHAnsi" w:cs="Arial"/>
          <w:i/>
          <w:sz w:val="22"/>
          <w:szCs w:val="22"/>
        </w:rPr>
        <w:t xml:space="preserve"> + β</w:t>
      </w:r>
      <w:r w:rsidRPr="007957A7">
        <w:rPr>
          <w:rFonts w:asciiTheme="majorHAnsi" w:hAnsiTheme="majorHAnsi" w:cs="Arial"/>
          <w:i/>
          <w:sz w:val="22"/>
          <w:szCs w:val="22"/>
          <w:vertAlign w:val="subscript"/>
        </w:rPr>
        <w:t xml:space="preserve">1 </w:t>
      </w:r>
      <w:r w:rsidRPr="007957A7">
        <w:rPr>
          <w:rFonts w:asciiTheme="majorHAnsi" w:hAnsiTheme="majorHAnsi" w:cs="Arial"/>
          <w:i/>
          <w:sz w:val="22"/>
          <w:szCs w:val="22"/>
        </w:rPr>
        <w:t>Age + β</w:t>
      </w:r>
      <w:r w:rsidRPr="007957A7">
        <w:rPr>
          <w:rFonts w:asciiTheme="majorHAnsi" w:hAnsiTheme="majorHAnsi" w:cs="Arial"/>
          <w:i/>
          <w:sz w:val="22"/>
          <w:szCs w:val="22"/>
          <w:vertAlign w:val="subscript"/>
        </w:rPr>
        <w:t>2</w:t>
      </w:r>
      <w:r w:rsidRPr="007957A7">
        <w:rPr>
          <w:rFonts w:asciiTheme="majorHAnsi" w:hAnsiTheme="majorHAnsi" w:cs="Arial"/>
          <w:i/>
          <w:sz w:val="22"/>
          <w:szCs w:val="22"/>
        </w:rPr>
        <w:t xml:space="preserve"> Age</w:t>
      </w:r>
      <w:r w:rsidRPr="007957A7">
        <w:rPr>
          <w:rFonts w:asciiTheme="majorHAnsi" w:hAnsiTheme="majorHAnsi" w:cs="Arial"/>
          <w:i/>
          <w:sz w:val="22"/>
          <w:szCs w:val="22"/>
          <w:vertAlign w:val="superscript"/>
        </w:rPr>
        <w:t>2</w:t>
      </w:r>
      <w:r w:rsidRPr="007957A7">
        <w:rPr>
          <w:rFonts w:asciiTheme="majorHAnsi" w:hAnsiTheme="majorHAnsi" w:cs="Arial"/>
          <w:i/>
          <w:sz w:val="22"/>
          <w:szCs w:val="22"/>
        </w:rPr>
        <w:t xml:space="preserve"> + β</w:t>
      </w:r>
      <w:r w:rsidRPr="007957A7">
        <w:rPr>
          <w:rFonts w:asciiTheme="majorHAnsi" w:hAnsiTheme="majorHAnsi" w:cs="Arial"/>
          <w:i/>
          <w:sz w:val="22"/>
          <w:szCs w:val="22"/>
          <w:vertAlign w:val="subscript"/>
        </w:rPr>
        <w:t>3</w:t>
      </w:r>
      <w:r w:rsidRPr="007957A7">
        <w:rPr>
          <w:rFonts w:asciiTheme="majorHAnsi" w:hAnsiTheme="majorHAnsi" w:cs="Arial"/>
          <w:i/>
          <w:sz w:val="22"/>
          <w:szCs w:val="22"/>
        </w:rPr>
        <w:t xml:space="preserve"> Age</w:t>
      </w:r>
      <w:r w:rsidRPr="007957A7">
        <w:rPr>
          <w:rFonts w:asciiTheme="majorHAnsi" w:hAnsiTheme="majorHAnsi" w:cs="Arial"/>
          <w:i/>
          <w:sz w:val="22"/>
          <w:szCs w:val="22"/>
          <w:vertAlign w:val="superscript"/>
        </w:rPr>
        <w:t>3</w:t>
      </w:r>
      <w:r w:rsidRPr="007957A7">
        <w:rPr>
          <w:rFonts w:asciiTheme="majorHAnsi" w:hAnsiTheme="majorHAnsi" w:cs="Arial"/>
          <w:i/>
          <w:sz w:val="22"/>
          <w:szCs w:val="22"/>
        </w:rPr>
        <w:t xml:space="preserve"> + β</w:t>
      </w:r>
      <w:r w:rsidRPr="007957A7">
        <w:rPr>
          <w:rFonts w:asciiTheme="majorHAnsi" w:hAnsiTheme="majorHAnsi" w:cs="Arial"/>
          <w:i/>
          <w:sz w:val="22"/>
          <w:szCs w:val="22"/>
          <w:vertAlign w:val="subscript"/>
        </w:rPr>
        <w:t>4</w:t>
      </w:r>
      <w:r w:rsidRPr="007957A7">
        <w:rPr>
          <w:rFonts w:asciiTheme="majorHAnsi" w:hAnsiTheme="majorHAnsi" w:cs="Arial"/>
          <w:i/>
          <w:sz w:val="22"/>
          <w:szCs w:val="22"/>
        </w:rPr>
        <w:t xml:space="preserve"> Sex + u</w:t>
      </w:r>
      <w:r w:rsidRPr="007957A7">
        <w:rPr>
          <w:rFonts w:asciiTheme="majorHAnsi" w:hAnsiTheme="majorHAnsi" w:cs="Arial"/>
          <w:i/>
          <w:sz w:val="22"/>
          <w:szCs w:val="22"/>
          <w:vertAlign w:val="subscript"/>
        </w:rPr>
        <w:t>0</w:t>
      </w:r>
      <w:r w:rsidRPr="007957A7">
        <w:rPr>
          <w:rFonts w:asciiTheme="majorHAnsi" w:hAnsiTheme="majorHAnsi" w:cs="Arial"/>
          <w:i/>
          <w:sz w:val="22"/>
          <w:szCs w:val="22"/>
        </w:rPr>
        <w:t xml:space="preserve"> + u</w:t>
      </w:r>
      <w:r w:rsidRPr="007957A7">
        <w:rPr>
          <w:rFonts w:asciiTheme="majorHAnsi" w:hAnsiTheme="majorHAnsi" w:cs="Arial"/>
          <w:i/>
          <w:sz w:val="22"/>
          <w:szCs w:val="22"/>
          <w:vertAlign w:val="subscript"/>
        </w:rPr>
        <w:t xml:space="preserve">1 </w:t>
      </w:r>
      <w:r w:rsidRPr="007957A7">
        <w:rPr>
          <w:rFonts w:asciiTheme="majorHAnsi" w:hAnsiTheme="majorHAnsi" w:cs="Arial"/>
          <w:i/>
          <w:sz w:val="22"/>
          <w:szCs w:val="22"/>
        </w:rPr>
        <w:t>(Age) + ε</w:t>
      </w:r>
    </w:p>
    <w:p w14:paraId="72F253A7" w14:textId="567144A6" w:rsidR="00391092" w:rsidRPr="007957A7" w:rsidRDefault="00391092">
      <w:pPr>
        <w:spacing w:after="0"/>
        <w:jc w:val="both"/>
        <w:rPr>
          <w:rFonts w:asciiTheme="majorHAnsi" w:hAnsiTheme="majorHAnsi" w:cs="Arial"/>
          <w:sz w:val="22"/>
          <w:szCs w:val="22"/>
        </w:rPr>
      </w:pPr>
      <w:r w:rsidRPr="007957A7">
        <w:rPr>
          <w:rFonts w:asciiTheme="majorHAnsi" w:hAnsiTheme="majorHAnsi" w:cs="Arial"/>
          <w:sz w:val="22"/>
          <w:szCs w:val="22"/>
        </w:rPr>
        <w:t>where BMI is expressed in kg/m</w:t>
      </w:r>
      <w:r w:rsidRPr="007957A7">
        <w:rPr>
          <w:rFonts w:asciiTheme="majorHAnsi" w:hAnsiTheme="majorHAnsi" w:cs="Arial"/>
          <w:sz w:val="22"/>
          <w:szCs w:val="22"/>
          <w:vertAlign w:val="superscript"/>
        </w:rPr>
        <w:t>2</w:t>
      </w:r>
      <w:r w:rsidRPr="007957A7">
        <w:rPr>
          <w:rFonts w:asciiTheme="majorHAnsi" w:hAnsiTheme="majorHAnsi" w:cs="Arial"/>
          <w:sz w:val="22"/>
          <w:szCs w:val="22"/>
        </w:rPr>
        <w:t xml:space="preserve"> and age in year. β</w:t>
      </w:r>
      <w:r w:rsidRPr="007957A7">
        <w:rPr>
          <w:rFonts w:asciiTheme="majorHAnsi" w:hAnsiTheme="majorHAnsi" w:cs="Arial"/>
          <w:sz w:val="22"/>
          <w:szCs w:val="22"/>
          <w:vertAlign w:val="subscript"/>
        </w:rPr>
        <w:t>0</w:t>
      </w:r>
      <w:r w:rsidRPr="007957A7">
        <w:rPr>
          <w:rFonts w:asciiTheme="majorHAnsi" w:hAnsiTheme="majorHAnsi" w:cs="Arial"/>
          <w:sz w:val="22"/>
          <w:szCs w:val="22"/>
        </w:rPr>
        <w:t>, β</w:t>
      </w:r>
      <w:r w:rsidRPr="007957A7">
        <w:rPr>
          <w:rFonts w:asciiTheme="majorHAnsi" w:hAnsiTheme="majorHAnsi" w:cs="Arial"/>
          <w:sz w:val="22"/>
          <w:szCs w:val="22"/>
          <w:vertAlign w:val="subscript"/>
        </w:rPr>
        <w:t>1</w:t>
      </w:r>
      <w:r w:rsidRPr="007957A7">
        <w:rPr>
          <w:rFonts w:asciiTheme="majorHAnsi" w:hAnsiTheme="majorHAnsi" w:cs="Arial"/>
          <w:sz w:val="22"/>
          <w:szCs w:val="22"/>
        </w:rPr>
        <w:t>, β</w:t>
      </w:r>
      <w:r w:rsidRPr="007957A7">
        <w:rPr>
          <w:rFonts w:asciiTheme="majorHAnsi" w:hAnsiTheme="majorHAnsi" w:cs="Arial"/>
          <w:sz w:val="22"/>
          <w:szCs w:val="22"/>
          <w:vertAlign w:val="subscript"/>
        </w:rPr>
        <w:t>2</w:t>
      </w:r>
      <w:r w:rsidRPr="007957A7">
        <w:rPr>
          <w:rFonts w:asciiTheme="majorHAnsi" w:hAnsiTheme="majorHAnsi" w:cs="Arial"/>
          <w:sz w:val="22"/>
          <w:szCs w:val="22"/>
        </w:rPr>
        <w:t>, β</w:t>
      </w:r>
      <w:r w:rsidRPr="007957A7">
        <w:rPr>
          <w:rFonts w:asciiTheme="majorHAnsi" w:hAnsiTheme="majorHAnsi" w:cs="Arial"/>
          <w:sz w:val="22"/>
          <w:szCs w:val="22"/>
          <w:vertAlign w:val="subscript"/>
        </w:rPr>
        <w:t xml:space="preserve">3, </w:t>
      </w:r>
      <w:r w:rsidRPr="007957A7">
        <w:rPr>
          <w:rFonts w:asciiTheme="majorHAnsi" w:hAnsiTheme="majorHAnsi" w:cs="Arial"/>
          <w:sz w:val="22"/>
          <w:szCs w:val="22"/>
        </w:rPr>
        <w:t>β</w:t>
      </w:r>
      <w:r w:rsidRPr="007957A7">
        <w:rPr>
          <w:rFonts w:asciiTheme="majorHAnsi" w:hAnsiTheme="majorHAnsi" w:cs="Arial"/>
          <w:sz w:val="22"/>
          <w:szCs w:val="22"/>
          <w:vertAlign w:val="subscript"/>
        </w:rPr>
        <w:t>4</w:t>
      </w:r>
      <w:r w:rsidRPr="007957A7">
        <w:rPr>
          <w:rFonts w:asciiTheme="majorHAnsi" w:hAnsiTheme="majorHAnsi" w:cs="Arial"/>
          <w:sz w:val="22"/>
          <w:szCs w:val="22"/>
        </w:rPr>
        <w:t xml:space="preserve"> are the fixed effects terms, u</w:t>
      </w:r>
      <w:r w:rsidRPr="007957A7">
        <w:rPr>
          <w:rFonts w:asciiTheme="majorHAnsi" w:hAnsiTheme="majorHAnsi" w:cs="Arial"/>
          <w:sz w:val="22"/>
          <w:szCs w:val="22"/>
          <w:vertAlign w:val="subscript"/>
        </w:rPr>
        <w:t>0</w:t>
      </w:r>
      <w:r w:rsidRPr="007957A7">
        <w:rPr>
          <w:rFonts w:asciiTheme="majorHAnsi" w:hAnsiTheme="majorHAnsi" w:cs="Arial"/>
          <w:sz w:val="22"/>
          <w:szCs w:val="22"/>
        </w:rPr>
        <w:t xml:space="preserve"> and u</w:t>
      </w:r>
      <w:r w:rsidRPr="007957A7">
        <w:rPr>
          <w:rFonts w:asciiTheme="majorHAnsi" w:hAnsiTheme="majorHAnsi" w:cs="Arial"/>
          <w:sz w:val="22"/>
          <w:szCs w:val="22"/>
          <w:vertAlign w:val="subscript"/>
        </w:rPr>
        <w:t>1</w:t>
      </w:r>
      <w:r w:rsidRPr="007957A7">
        <w:rPr>
          <w:rFonts w:asciiTheme="majorHAnsi" w:hAnsiTheme="majorHAnsi" w:cs="Arial"/>
          <w:sz w:val="22"/>
          <w:szCs w:val="22"/>
        </w:rPr>
        <w:t xml:space="preserve"> are the individual level random effects and ε is the residual error. The age at AP was calculated from the model as the age at maximum BMI between 0.25 and 1.25 year according to preliminary research </w:t>
      </w:r>
      <w:r w:rsidRPr="00517ED6">
        <w:rPr>
          <w:rFonts w:asciiTheme="majorHAnsi" w:hAnsiTheme="majorHAnsi" w:cs="Arial"/>
          <w:sz w:val="22"/>
          <w:szCs w:val="22"/>
        </w:rPr>
        <w:fldChar w:fldCharType="begin">
          <w:fldData xml:space="preserve">PEVuZE5vdGU+PENpdGU+PEF1dGhvcj5Tb3ZpbzwvQXV0aG9yPjxZZWFyPjIwMDk8L1llYXI+PFJl
Y051bT44PC9SZWNOdW0+PERpc3BsYXlUZXh0Pls1OSwgNjFdPC9EaXNwbGF5VGV4dD48cmVjb3Jk
PjxyZWMtbnVtYmVyPjg8L3JlYy1udW1iZXI+PGZvcmVpZ24ta2V5cz48a2V5IGFwcD0iRU4iIGRi
LWlkPSJ0dnpzeHRzcjFzdDB3OGV2OXgxcHAyenZmejIyeHI5YXM1dnYiIHRpbWVzdGFtcD0iMTUz
MjMzOTc2MCI+ODwva2V5PjwvZm9yZWlnbi1rZXlzPjxyZWYtdHlwZSBuYW1lPSJKb3VybmFsIEFy
dGljbGUiPjE3PC9yZWYtdHlwZT48Y29udHJpYnV0b3JzPjxhdXRob3JzPjxhdXRob3I+U292aW8s
IFUuPC9hdXRob3I+PGF1dGhvcj5CZW5uZXR0LCBBLiBKLjwvYXV0aG9yPjxhdXRob3I+TWlsbHdv
b2QsIEkuIFkuPC9hdXRob3I+PGF1dGhvcj5Nb2xpdG9yLCBKLjwvYXV0aG9yPjxhdXRob3I+TyZh
cG9zO1JlaWxseSwgUC4gRi48L2F1dGhvcj48YXV0aG9yPlRpbXBzb24sIE4uIEouPC9hdXRob3I+
PGF1dGhvcj5LYWFraW5lbiwgTS48L2F1dGhvcj48YXV0aG9yPkxhaXRpbmVuLCBKLjwvYXV0aG9y
PjxhdXRob3I+SGF1a2thLCBKLjwvYXV0aG9yPjxhdXRob3I+UGlsbGFzLCBELjwvYXV0aG9yPjxh
dXRob3I+VHpvdWxha2ksIEkuPC9hdXRob3I+PGF1dGhvcj5Nb2xpdG9yLCBKLjwvYXV0aG9yPjxh
dXRob3I+SG9nZ2FydCwgQy48L2F1dGhvcj48YXV0aG9yPkNvaW4sIEwuIEouIE0uPC9hdXRob3I+
PGF1dGhvcj5XaGl0dGFrZXIsIEouPC9hdXRob3I+PGF1dGhvcj5Qb3V0YSwgQS48L2F1dGhvcj48
YXV0aG9yPkhhcnRpa2FpbmVuLCBBLiBMLjwvYXV0aG9yPjxhdXRob3I+RnJlaW1lciwgTi4gQi48
L2F1dGhvcj48YXV0aG9yPldpZGVuLCBFLjwvYXV0aG9yPjxhdXRob3I+UGVsdG9uZW4sIEwuPC9h
dXRob3I+PGF1dGhvcj5FbGxpb3R0LCBQLjwvYXV0aG9yPjxhdXRob3I+TWNDYXJ0aHksIE0uIEku
PC9hdXRob3I+PGF1dGhvcj5KYXJ2ZWxpbiwgTS4gUi48L2F1dGhvcj48L2F1dGhvcnM+PC9jb250
cmlidXRvcnM+PGF1dGgtYWRkcmVzcz5Vbml2IExvbmRvbiBJbXBlcmlhbCBDb2xsIFNjaSBUZWNo
bm9sICZhbXA7IE1lZCwgRGVwdCBFcGlkZW1pb2wgJmFtcDsgUHVibCBIbHRoLCBMb25kb24sIEVu
Z2xhbmQmI3hEO1VuaXYgT3hmb3JkLCBPeGZvcmQgQ3RyIERpYWJldCBFbmRvY3Jpbm9sICZhbXA7
IE1ldGFiLCBPeGZvcmQsIEVuZ2xhbmQmI3hEO1VuaXYgT3hmb3JkLCBXZWxsY29tZSBUcnVzdCBD
dHIgSHVtYW4gR2VuZXQsIE94Zm9yZCwgRW5nbGFuZCYjeEQ7VW5pdiBCcmlzdG9sLCBNUkMgQ3Ry
IENhdXNhbCBBbmFseXNlcyBUcmFuc2xhdCBFcGlkZW1pb2wsIEJyaXN0b2wsIEF2b24sIEVuZ2xh
bmQmI3hEO1VuaXYgT3VsdSwgSW5zdCBIbHRoIFNjaSwgT3VsdSwgRmlubGFuZCYjeEQ7VW5pdiBP
dWx1LCBCaW9jdHIgT3VsdSwgT3VsdSwgRmlubGFuZCYjeEQ7RmlubmlzaCBJbnN0IE9jY3VwYXQg
SGx0aCwgT3VsdSwgRmlubGFuZCYjeEQ7TmF0bCBQdWJsIEhsdGggSW5zdCwgSGVsc2lua2ksIEZp
bmxhbmQmI3hEO0ludCBBZ2N5IFJlcyBDYW5jLCBGLTY5MzcyIEx5b24sIEZyYW5jZSYjeEQ7VW5p
diBMb25kb24sIExvbmRvbiBTY2ggSHlnICZhbXA7IFRyb3AgTWVkLCBMb25kb24sIEVuZ2xhbmQm
I3hEO05hdGwgUHVibCBIbHRoIEluc3QsIERlcHQgQ2hpbGQgJmFtcDsgQWRvbGVzY2VudCBIbHRo
LCBPdWx1LCBGaW5sYW5kJiN4RDtVbml2IE91bHUsIERlcHQgQ2xpbiBTY2kgT2JzdGV0ICZhbXA7
IEd5bmVjb2wsIE91bHUsIEZpbmxhbmQmI3hEO1VuaXYgQ2FsaWYgTG9zIEFuZ2VsZXMsIEN0ciBO
ZXVyb2JlaGF2IEdlbmV0LCBMb3MgQW5nZWxlcywgQ0EgVVNBJiN4RDtVbml2IENhbGlmIExvcyBB
bmdlbGVzLCBKYW5lICZhbXA7IFRlcnJ5IFNlbWVsIEluc3QgTmV1cm9zY2kgJmFtcDsgSHVtYW4g
QmVoYXYsIExvcyBBbmdlbGVzLCBDQSBVU0EmI3hEO1VuaXYgQ2FsaWYgTG9zIEFuZ2VsZXMsIERl
cHQgUHN5Y2hpYXQsIExvcyBBbmdlbGVzLCBDQSBVU0EmI3hEO1VuaXYgSGVsc2lua2ksIEZpbm5p
c2ggR2Vub21lIEN0ciwgSGVsc2lua2ksIEZpbmxhbmQmI3hEO1VuaXYgSGVsc2lua2ksIEluc3Qg
TW9sIE1lZCBGSU1NLCBIZWxzaW5raSwgRmlubGFuZCYjeEQ7SGFydmFyZCAmYW1wOyBNSVQsIEJy
b2FkIEluc3QsIENhbWJyaWRnZSwgTUEgVVNBJiN4RDtXZWxsY29tZSBUcnVzdCBTYW5nZXIgSW5z
dCwgQ2FtYnJpZGdlLCBFbmdsYW5kJiN4RDtDaHVyY2hpbGwgSG9zcCwgT3hmb3JkIE5JSFIgQmlv
bWVkIFJlcyBDdHIsIE94Zm9yZCBPWDMgN0xKLCBFbmdsYW5kPC9hdXRoLWFkZHJlc3M+PHRpdGxl
cz48dGl0bGU+R2VuZXRpYyBEZXRlcm1pbmFudHMgb2YgSGVpZ2h0IEdyb3d0aCBBc3Nlc3NlZCBM
b25naXR1ZGluYWxseSBmcm9tIEluZmFuY3kgdG8gQWR1bHRob29kIGluIHRoZSBOb3J0aGVybiBG
aW5sYW5kIEJpcnRoIENvaG9ydCAxOTY2PC90aXRsZT48c2Vjb25kYXJ5LXRpdGxlPlBsb3MgR2Vu
ZXRpY3M8L3NlY29uZGFyeS10aXRsZT48YWx0LXRpdGxlPlBsb3MgR2VuZXQ8L2FsdC10aXRsZT48
L3RpdGxlcz48cGVyaW9kaWNhbD48ZnVsbC10aXRsZT5QbG9zIEdlbmV0aWNzPC9mdWxsLXRpdGxl
PjxhYmJyLTE+UGxvcyBHZW5ldDwvYWJici0xPjwvcGVyaW9kaWNhbD48YWx0LXBlcmlvZGljYWw+
PGZ1bGwtdGl0bGU+UGxvcyBHZW5ldGljczwvZnVsbC10aXRsZT48YWJici0xPlBsb3MgR2VuZXQ8
L2FiYnItMT48L2FsdC1wZXJpb2RpY2FsPjx2b2x1bWU+NTwvdm9sdW1lPjxudW1iZXI+MzwvbnVt
YmVyPjxrZXl3b3Jkcz48a2V5d29yZD53aWRlIGFzc29jaWF0aW9uIGFuYWx5c2lzPC9rZXl3b3Jk
PjxrZXl3b3JkPnlvdW5nIG1hbGUgdHdpbnM8L2tleXdvcmQ+PGtleXdvcmQ+Y2hpbGRob29kPC9r
ZXl3b3JkPjxrZXl3b3JkPm1vZGVsczwva2V5d29yZD48a2V5d29yZD5oZXJpdGFiaWxpdHk8L2tl
eXdvcmQ+PGtleXdvcmQ+dmFyaWFudHM8L2tleXdvcmQ+PGtleXdvcmQ+YWdlPC9rZXl3b3JkPjxr
ZXl3b3JkPnBvcHVsYXRpb248L2tleXdvcmQ+PGtleXdvcmQ+cHViZXJ0eTwva2V5d29yZD48a2V5
d29yZD5zdGF0dXJlPC9rZXl3b3JkPjwva2V5d29yZHM+PGRhdGVzPjx5ZWFyPjIwMDk8L3llYXI+
PHB1Yi1kYXRlcz48ZGF0ZT5NYXI8L2RhdGU+PC9wdWItZGF0ZXM+PC9kYXRlcz48aXNibj4xNTUz
LTczOTA8L2lzYm4+PGFjY2Vzc2lvbi1udW0+V09TOjAwMDI2NjMyMDEwMDAxNTwvYWNjZXNzaW9u
LW51bT48dXJscz48cmVsYXRlZC11cmxzPjx1cmw+Jmx0O0dvIHRvIElTSSZndDs6Ly9XT1M6MDAw
MjY2MzIwMTAwMDE1PC91cmw+PC9yZWxhdGVkLXVybHM+PC91cmxzPjxlbGVjdHJvbmljLXJlc291
cmNlLW51bT5BUlROIGUxMDAwNDA5JiN4RDsxMC4xMzcxL2pvdXJuYWwucGdlbi4xMDAwNDA5PC9l
bGVjdHJvbmljLXJlc291cmNlLW51bT48bGFuZ3VhZ2U+RW5nbGlzaDwvbGFuZ3VhZ2U+PC9yZWNv
cmQ+PC9DaXRlPjxDaXRlPjxBdXRob3I+VHpvdWxha2k8L0F1dGhvcj48WWVhcj4yMDEwPC9ZZWFy
PjxSZWNOdW0+MjA8L1JlY051bT48cmVjb3JkPjxyZWMtbnVtYmVyPjIwPC9yZWMtbnVtYmVyPjxm
b3JlaWduLWtleXM+PGtleSBhcHA9IkVOIiBkYi1pZD0idHZ6c3h0c3Ixc3Qwdzhldjl4MXBwMnp2
ZnoyMnhyOWFzNXZ2IiB0aW1lc3RhbXA9IjE1MzIzMzk3NjEiPjIwPC9rZXk+PC9mb3JlaWduLWtl
eXM+PHJlZi10eXBlIG5hbWU9IkpvdXJuYWwgQXJ0aWNsZSI+MTc8L3JlZi10eXBlPjxjb250cmli
dXRvcnM+PGF1dGhvcnM+PGF1dGhvcj5Uem91bGFraSwgSS48L2F1dGhvcj48YXV0aG9yPlNvdmlv
LCBVLjwvYXV0aG9yPjxhdXRob3I+UGlsbGFzLCBELjwvYXV0aG9yPjxhdXRob3I+SGFydGlrYWlu
ZW4sIEEuIEwuPC9hdXRob3I+PGF1dGhvcj5Qb3V0YSwgQS48L2F1dGhvcj48YXV0aG9yPkxhaXRp
bmVuLCBKLjwvYXV0aG9yPjxhdXRob3I+VGFtbWVsaW4sIFQuIEguPC9hdXRob3I+PGF1dGhvcj5K
YXJ2ZWxpbiwgTS4gUi48L2F1dGhvcj48YXV0aG9yPkVsbGlvdHQsIFAuPC9hdXRob3I+PC9hdXRo
b3JzPjwvY29udHJpYnV0b3JzPjxhdXRoLWFkZHJlc3M+RGVwYXJ0bWVudCBvZiBFcGlkZW1pb2xv
Z3kgYW5kIEJpb3N0YXRpc3RpY3MsIEltcGVyaWFsIENvbGxlZ2UgTG9uZG9uLCBOb3Jmb2xrIFBs
YWNlLCBXMiAxUEcgTG9uZG9uLCBVbml0ZWQgS2luZ2RvbS4gaS50em91bGFraUBpbXBlcmlhbC5h
Yy51azwvYXV0aC1hZGRyZXNzPjx0aXRsZXM+PHRpdGxlPlJlbGF0aW9uIG9mIGltbWVkaWF0ZSBw
b3N0bmF0YWwgZ3Jvd3RoIHdpdGggb2Jlc2l0eSBhbmQgcmVsYXRlZCBtZXRhYm9saWMgcmlzayBm
YWN0b3JzIGluIGFkdWx0aG9vZDogdGhlIG5vcnRoZXJuIEZpbmxhbmQgYmlydGggY29ob3J0IDE5
NjYgc3R1ZHk8L3RpdGxlPjxzZWNvbmRhcnktdGl0bGU+QW0gSiBFcGlkZW1pb2w8L3NlY29uZGFy
eS10aXRsZT48YWx0LXRpdGxlPkFtZXJpY2FuIGpvdXJuYWwgb2YgZXBpZGVtaW9sb2d5PC9hbHQt
dGl0bGU+PC90aXRsZXM+PHBlcmlvZGljYWw+PGZ1bGwtdGl0bGU+QW0gSiBFcGlkZW1pb2w8L2Z1
bGwtdGl0bGU+PGFiYnItMT5BbWVyaWNhbiBqb3VybmFsIG9mIGVwaWRlbWlvbG9neTwvYWJici0x
PjwvcGVyaW9kaWNhbD48YWx0LXBlcmlvZGljYWw+PGZ1bGwtdGl0bGU+QW0gSiBFcGlkZW1pb2w8
L2Z1bGwtdGl0bGU+PGFiYnItMT5BbWVyaWNhbiBqb3VybmFsIG9mIGVwaWRlbWlvbG9neTwvYWJi
ci0xPjwvYWx0LXBlcmlvZGljYWw+PHBhZ2VzPjk4OS05ODwvcGFnZXM+PHZvbHVtZT4xNzE8L3Zv
bHVtZT48bnVtYmVyPjk8L251bWJlcj48a2V5d29yZHM+PGtleXdvcmQ+QWR1bHQ8L2tleXdvcmQ+
PGtleXdvcmQ+Qmxvb2QgUHJlc3N1cmU8L2tleXdvcmQ+PGtleXdvcmQ+Qm9keSBNYXNzIEluZGV4
PC9rZXl3b3JkPjxrZXl3b3JkPipCb2R5IFNpemU8L2tleXdvcmQ+PGtleXdvcmQ+KkNoaWxkIERl
dmVsb3BtZW50PC9rZXl3b3JkPjxrZXl3b3JkPkNvaG9ydCBTdHVkaWVzPC9rZXl3b3JkPjxrZXl3
b3JkPkZlbWFsZTwva2V5d29yZD48a2V5d29yZD5GaW5sYW5kPC9rZXl3b3JkPjxrZXl3b3JkPkh1
bWFuczwva2V5d29yZD48a2V5d29yZD5JbmZhbnQ8L2tleXdvcmQ+PGtleXdvcmQ+SW5mYW50LCBO
ZXdib3JuPC9rZXl3b3JkPjxrZXl3b3JkPkxpcGlkcy9ibG9vZDwva2V5d29yZD48a2V5d29yZD5N
YWxlPC9rZXl3b3JkPjxrZXl3b3JkPk1ldGFib2xpYyBTeW5kcm9tZSBYLyplcGlkZW1pb2xvZ3kv
bWV0YWJvbGlzbS9waHlzaW9wYXRob2xvZ3k8L2tleXdvcmQ+PGtleXdvcmQ+T2Jlc2l0eS8qZXBp
ZGVtaW9sb2d5L21ldGFib2xpc20vcGh5c2lvcGF0aG9sb2d5PC9rZXl3b3JkPjxrZXl3b3JkPlJp
c2sgRmFjdG9yczwva2V5d29yZD48a2V5d29yZD5Tb2Npb2Vjb25vbWljIEZhY3RvcnM8L2tleXdv
cmQ+PC9rZXl3b3Jkcz48ZGF0ZXM+PHllYXI+MjAxMDwveWVhcj48cHViLWRhdGVzPjxkYXRlPk1h
eSAxPC9kYXRlPjwvcHViLWRhdGVzPjwvZGF0ZXM+PGlzYm4+MTQ3Ni02MjU2IChFbGVjdHJvbmlj
KSYjeEQ7MDAwMi05MjYyIChMaW5raW5nKTwvaXNibj48YWNjZXNzaW9uLW51bT4yMDM2MDI0Mzwv
YWNjZXNzaW9uLW51bT48dXJscz48cmVsYXRlZC11cmxzPjx1cmw+aHR0cDovL3d3dy5uY2JpLm5s
bS5uaWguZ292L3B1Ym1lZC8yMDM2MDI0MzwvdXJsPjwvcmVsYXRlZC11cmxzPjwvdXJscz48ZWxl
Y3Ryb25pYy1yZXNvdXJjZS1udW0+MTAuMTA5My9hamUva3dxMDI3PC9lbGVjdHJvbmljLXJlc291
cmNlLW51bT48L3JlY29yZD48L0NpdGU+PC9FbmROb3RlPgB=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PEVuZE5vdGU+PENpdGU+PEF1dGhvcj5Tb3ZpbzwvQXV0aG9yPjxZZWFyPjIwMDk8L1llYXI+PFJl
Y051bT44PC9SZWNOdW0+PERpc3BsYXlUZXh0Pls1OSwgNjFdPC9EaXNwbGF5VGV4dD48cmVjb3Jk
PjxyZWMtbnVtYmVyPjg8L3JlYy1udW1iZXI+PGZvcmVpZ24ta2V5cz48a2V5IGFwcD0iRU4iIGRi
LWlkPSJ0dnpzeHRzcjFzdDB3OGV2OXgxcHAyenZmejIyeHI5YXM1dnYiIHRpbWVzdGFtcD0iMTUz
MjMzOTc2MCI+ODwva2V5PjwvZm9yZWlnbi1rZXlzPjxyZWYtdHlwZSBuYW1lPSJKb3VybmFsIEFy
dGljbGUiPjE3PC9yZWYtdHlwZT48Y29udHJpYnV0b3JzPjxhdXRob3JzPjxhdXRob3I+U292aW8s
IFUuPC9hdXRob3I+PGF1dGhvcj5CZW5uZXR0LCBBLiBKLjwvYXV0aG9yPjxhdXRob3I+TWlsbHdv
b2QsIEkuIFkuPC9hdXRob3I+PGF1dGhvcj5Nb2xpdG9yLCBKLjwvYXV0aG9yPjxhdXRob3I+TyZh
cG9zO1JlaWxseSwgUC4gRi48L2F1dGhvcj48YXV0aG9yPlRpbXBzb24sIE4uIEouPC9hdXRob3I+
PGF1dGhvcj5LYWFraW5lbiwgTS48L2F1dGhvcj48YXV0aG9yPkxhaXRpbmVuLCBKLjwvYXV0aG9y
PjxhdXRob3I+SGF1a2thLCBKLjwvYXV0aG9yPjxhdXRob3I+UGlsbGFzLCBELjwvYXV0aG9yPjxh
dXRob3I+VHpvdWxha2ksIEkuPC9hdXRob3I+PGF1dGhvcj5Nb2xpdG9yLCBKLjwvYXV0aG9yPjxh
dXRob3I+SG9nZ2FydCwgQy48L2F1dGhvcj48YXV0aG9yPkNvaW4sIEwuIEouIE0uPC9hdXRob3I+
PGF1dGhvcj5XaGl0dGFrZXIsIEouPC9hdXRob3I+PGF1dGhvcj5Qb3V0YSwgQS48L2F1dGhvcj48
YXV0aG9yPkhhcnRpa2FpbmVuLCBBLiBMLjwvYXV0aG9yPjxhdXRob3I+RnJlaW1lciwgTi4gQi48
L2F1dGhvcj48YXV0aG9yPldpZGVuLCBFLjwvYXV0aG9yPjxhdXRob3I+UGVsdG9uZW4sIEwuPC9h
dXRob3I+PGF1dGhvcj5FbGxpb3R0LCBQLjwvYXV0aG9yPjxhdXRob3I+TWNDYXJ0aHksIE0uIEku
PC9hdXRob3I+PGF1dGhvcj5KYXJ2ZWxpbiwgTS4gUi48L2F1dGhvcj48L2F1dGhvcnM+PC9jb250
cmlidXRvcnM+PGF1dGgtYWRkcmVzcz5Vbml2IExvbmRvbiBJbXBlcmlhbCBDb2xsIFNjaSBUZWNo
bm9sICZhbXA7IE1lZCwgRGVwdCBFcGlkZW1pb2wgJmFtcDsgUHVibCBIbHRoLCBMb25kb24sIEVu
Z2xhbmQmI3hEO1VuaXYgT3hmb3JkLCBPeGZvcmQgQ3RyIERpYWJldCBFbmRvY3Jpbm9sICZhbXA7
IE1ldGFiLCBPeGZvcmQsIEVuZ2xhbmQmI3hEO1VuaXYgT3hmb3JkLCBXZWxsY29tZSBUcnVzdCBD
dHIgSHVtYW4gR2VuZXQsIE94Zm9yZCwgRW5nbGFuZCYjeEQ7VW5pdiBCcmlzdG9sLCBNUkMgQ3Ry
IENhdXNhbCBBbmFseXNlcyBUcmFuc2xhdCBFcGlkZW1pb2wsIEJyaXN0b2wsIEF2b24sIEVuZ2xh
bmQmI3hEO1VuaXYgT3VsdSwgSW5zdCBIbHRoIFNjaSwgT3VsdSwgRmlubGFuZCYjeEQ7VW5pdiBP
dWx1LCBCaW9jdHIgT3VsdSwgT3VsdSwgRmlubGFuZCYjeEQ7RmlubmlzaCBJbnN0IE9jY3VwYXQg
SGx0aCwgT3VsdSwgRmlubGFuZCYjeEQ7TmF0bCBQdWJsIEhsdGggSW5zdCwgSGVsc2lua2ksIEZp
bmxhbmQmI3hEO0ludCBBZ2N5IFJlcyBDYW5jLCBGLTY5MzcyIEx5b24sIEZyYW5jZSYjeEQ7VW5p
diBMb25kb24sIExvbmRvbiBTY2ggSHlnICZhbXA7IFRyb3AgTWVkLCBMb25kb24sIEVuZ2xhbmQm
I3hEO05hdGwgUHVibCBIbHRoIEluc3QsIERlcHQgQ2hpbGQgJmFtcDsgQWRvbGVzY2VudCBIbHRo
LCBPdWx1LCBGaW5sYW5kJiN4RDtVbml2IE91bHUsIERlcHQgQ2xpbiBTY2kgT2JzdGV0ICZhbXA7
IEd5bmVjb2wsIE91bHUsIEZpbmxhbmQmI3hEO1VuaXYgQ2FsaWYgTG9zIEFuZ2VsZXMsIEN0ciBO
ZXVyb2JlaGF2IEdlbmV0LCBMb3MgQW5nZWxlcywgQ0EgVVNBJiN4RDtVbml2IENhbGlmIExvcyBB
bmdlbGVzLCBKYW5lICZhbXA7IFRlcnJ5IFNlbWVsIEluc3QgTmV1cm9zY2kgJmFtcDsgSHVtYW4g
QmVoYXYsIExvcyBBbmdlbGVzLCBDQSBVU0EmI3hEO1VuaXYgQ2FsaWYgTG9zIEFuZ2VsZXMsIERl
cHQgUHN5Y2hpYXQsIExvcyBBbmdlbGVzLCBDQSBVU0EmI3hEO1VuaXYgSGVsc2lua2ksIEZpbm5p
c2ggR2Vub21lIEN0ciwgSGVsc2lua2ksIEZpbmxhbmQmI3hEO1VuaXYgSGVsc2lua2ksIEluc3Qg
TW9sIE1lZCBGSU1NLCBIZWxzaW5raSwgRmlubGFuZCYjeEQ7SGFydmFyZCAmYW1wOyBNSVQsIEJy
b2FkIEluc3QsIENhbWJyaWRnZSwgTUEgVVNBJiN4RDtXZWxsY29tZSBUcnVzdCBTYW5nZXIgSW5z
dCwgQ2FtYnJpZGdlLCBFbmdsYW5kJiN4RDtDaHVyY2hpbGwgSG9zcCwgT3hmb3JkIE5JSFIgQmlv
bWVkIFJlcyBDdHIsIE94Zm9yZCBPWDMgN0xKLCBFbmdsYW5kPC9hdXRoLWFkZHJlc3M+PHRpdGxl
cz48dGl0bGU+R2VuZXRpYyBEZXRlcm1pbmFudHMgb2YgSGVpZ2h0IEdyb3d0aCBBc3Nlc3NlZCBM
b25naXR1ZGluYWxseSBmcm9tIEluZmFuY3kgdG8gQWR1bHRob29kIGluIHRoZSBOb3J0aGVybiBG
aW5sYW5kIEJpcnRoIENvaG9ydCAxOTY2PC90aXRsZT48c2Vjb25kYXJ5LXRpdGxlPlBsb3MgR2Vu
ZXRpY3M8L3NlY29uZGFyeS10aXRsZT48YWx0LXRpdGxlPlBsb3MgR2VuZXQ8L2FsdC10aXRsZT48
L3RpdGxlcz48cGVyaW9kaWNhbD48ZnVsbC10aXRsZT5QbG9zIEdlbmV0aWNzPC9mdWxsLXRpdGxl
PjxhYmJyLTE+UGxvcyBHZW5ldDwvYWJici0xPjwvcGVyaW9kaWNhbD48YWx0LXBlcmlvZGljYWw+
PGZ1bGwtdGl0bGU+UGxvcyBHZW5ldGljczwvZnVsbC10aXRsZT48YWJici0xPlBsb3MgR2VuZXQ8
L2FiYnItMT48L2FsdC1wZXJpb2RpY2FsPjx2b2x1bWU+NTwvdm9sdW1lPjxudW1iZXI+MzwvbnVt
YmVyPjxrZXl3b3Jkcz48a2V5d29yZD53aWRlIGFzc29jaWF0aW9uIGFuYWx5c2lzPC9rZXl3b3Jk
PjxrZXl3b3JkPnlvdW5nIG1hbGUgdHdpbnM8L2tleXdvcmQ+PGtleXdvcmQ+Y2hpbGRob29kPC9r
ZXl3b3JkPjxrZXl3b3JkPm1vZGVsczwva2V5d29yZD48a2V5d29yZD5oZXJpdGFiaWxpdHk8L2tl
eXdvcmQ+PGtleXdvcmQ+dmFyaWFudHM8L2tleXdvcmQ+PGtleXdvcmQ+YWdlPC9rZXl3b3JkPjxr
ZXl3b3JkPnBvcHVsYXRpb248L2tleXdvcmQ+PGtleXdvcmQ+cHViZXJ0eTwva2V5d29yZD48a2V5
d29yZD5zdGF0dXJlPC9rZXl3b3JkPjwva2V5d29yZHM+PGRhdGVzPjx5ZWFyPjIwMDk8L3llYXI+
PHB1Yi1kYXRlcz48ZGF0ZT5NYXI8L2RhdGU+PC9wdWItZGF0ZXM+PC9kYXRlcz48aXNibj4xNTUz
LTczOTA8L2lzYm4+PGFjY2Vzc2lvbi1udW0+V09TOjAwMDI2NjMyMDEwMDAxNTwvYWNjZXNzaW9u
LW51bT48dXJscz48cmVsYXRlZC11cmxzPjx1cmw+Jmx0O0dvIHRvIElTSSZndDs6Ly9XT1M6MDAw
MjY2MzIwMTAwMDE1PC91cmw+PC9yZWxhdGVkLXVybHM+PC91cmxzPjxlbGVjdHJvbmljLXJlc291
cmNlLW51bT5BUlROIGUxMDAwNDA5JiN4RDsxMC4xMzcxL2pvdXJuYWwucGdlbi4xMDAwNDA5PC9l
bGVjdHJvbmljLXJlc291cmNlLW51bT48bGFuZ3VhZ2U+RW5nbGlzaDwvbGFuZ3VhZ2U+PC9yZWNv
cmQ+PC9DaXRlPjxDaXRlPjxBdXRob3I+VHpvdWxha2k8L0F1dGhvcj48WWVhcj4yMDEwPC9ZZWFy
PjxSZWNOdW0+MjA8L1JlY051bT48cmVjb3JkPjxyZWMtbnVtYmVyPjIwPC9yZWMtbnVtYmVyPjxm
b3JlaWduLWtleXM+PGtleSBhcHA9IkVOIiBkYi1pZD0idHZ6c3h0c3Ixc3Qwdzhldjl4MXBwMnp2
ZnoyMnhyOWFzNXZ2IiB0aW1lc3RhbXA9IjE1MzIzMzk3NjEiPjIwPC9rZXk+PC9mb3JlaWduLWtl
eXM+PHJlZi10eXBlIG5hbWU9IkpvdXJuYWwgQXJ0aWNsZSI+MTc8L3JlZi10eXBlPjxjb250cmli
dXRvcnM+PGF1dGhvcnM+PGF1dGhvcj5Uem91bGFraSwgSS48L2F1dGhvcj48YXV0aG9yPlNvdmlv
LCBVLjwvYXV0aG9yPjxhdXRob3I+UGlsbGFzLCBELjwvYXV0aG9yPjxhdXRob3I+SGFydGlrYWlu
ZW4sIEEuIEwuPC9hdXRob3I+PGF1dGhvcj5Qb3V0YSwgQS48L2F1dGhvcj48YXV0aG9yPkxhaXRp
bmVuLCBKLjwvYXV0aG9yPjxhdXRob3I+VGFtbWVsaW4sIFQuIEguPC9hdXRob3I+PGF1dGhvcj5K
YXJ2ZWxpbiwgTS4gUi48L2F1dGhvcj48YXV0aG9yPkVsbGlvdHQsIFAuPC9hdXRob3I+PC9hdXRo
b3JzPjwvY29udHJpYnV0b3JzPjxhdXRoLWFkZHJlc3M+RGVwYXJ0bWVudCBvZiBFcGlkZW1pb2xv
Z3kgYW5kIEJpb3N0YXRpc3RpY3MsIEltcGVyaWFsIENvbGxlZ2UgTG9uZG9uLCBOb3Jmb2xrIFBs
YWNlLCBXMiAxUEcgTG9uZG9uLCBVbml0ZWQgS2luZ2RvbS4gaS50em91bGFraUBpbXBlcmlhbC5h
Yy51azwvYXV0aC1hZGRyZXNzPjx0aXRsZXM+PHRpdGxlPlJlbGF0aW9uIG9mIGltbWVkaWF0ZSBw
b3N0bmF0YWwgZ3Jvd3RoIHdpdGggb2Jlc2l0eSBhbmQgcmVsYXRlZCBtZXRhYm9saWMgcmlzayBm
YWN0b3JzIGluIGFkdWx0aG9vZDogdGhlIG5vcnRoZXJuIEZpbmxhbmQgYmlydGggY29ob3J0IDE5
NjYgc3R1ZHk8L3RpdGxlPjxzZWNvbmRhcnktdGl0bGU+QW0gSiBFcGlkZW1pb2w8L3NlY29uZGFy
eS10aXRsZT48YWx0LXRpdGxlPkFtZXJpY2FuIGpvdXJuYWwgb2YgZXBpZGVtaW9sb2d5PC9hbHQt
dGl0bGU+PC90aXRsZXM+PHBlcmlvZGljYWw+PGZ1bGwtdGl0bGU+QW0gSiBFcGlkZW1pb2w8L2Z1
bGwtdGl0bGU+PGFiYnItMT5BbWVyaWNhbiBqb3VybmFsIG9mIGVwaWRlbWlvbG9neTwvYWJici0x
PjwvcGVyaW9kaWNhbD48YWx0LXBlcmlvZGljYWw+PGZ1bGwtdGl0bGU+QW0gSiBFcGlkZW1pb2w8
L2Z1bGwtdGl0bGU+PGFiYnItMT5BbWVyaWNhbiBqb3VybmFsIG9mIGVwaWRlbWlvbG9neTwvYWJi
ci0xPjwvYWx0LXBlcmlvZGljYWw+PHBhZ2VzPjk4OS05ODwvcGFnZXM+PHZvbHVtZT4xNzE8L3Zv
bHVtZT48bnVtYmVyPjk8L251bWJlcj48a2V5d29yZHM+PGtleXdvcmQ+QWR1bHQ8L2tleXdvcmQ+
PGtleXdvcmQ+Qmxvb2QgUHJlc3N1cmU8L2tleXdvcmQ+PGtleXdvcmQ+Qm9keSBNYXNzIEluZGV4
PC9rZXl3b3JkPjxrZXl3b3JkPipCb2R5IFNpemU8L2tleXdvcmQ+PGtleXdvcmQ+KkNoaWxkIERl
dmVsb3BtZW50PC9rZXl3b3JkPjxrZXl3b3JkPkNvaG9ydCBTdHVkaWVzPC9rZXl3b3JkPjxrZXl3
b3JkPkZlbWFsZTwva2V5d29yZD48a2V5d29yZD5GaW5sYW5kPC9rZXl3b3JkPjxrZXl3b3JkPkh1
bWFuczwva2V5d29yZD48a2V5d29yZD5JbmZhbnQ8L2tleXdvcmQ+PGtleXdvcmQ+SW5mYW50LCBO
ZXdib3JuPC9rZXl3b3JkPjxrZXl3b3JkPkxpcGlkcy9ibG9vZDwva2V5d29yZD48a2V5d29yZD5N
YWxlPC9rZXl3b3JkPjxrZXl3b3JkPk1ldGFib2xpYyBTeW5kcm9tZSBYLyplcGlkZW1pb2xvZ3kv
bWV0YWJvbGlzbS9waHlzaW9wYXRob2xvZ3k8L2tleXdvcmQ+PGtleXdvcmQ+T2Jlc2l0eS8qZXBp
ZGVtaW9sb2d5L21ldGFib2xpc20vcGh5c2lvcGF0aG9sb2d5PC9rZXl3b3JkPjxrZXl3b3JkPlJp
c2sgRmFjdG9yczwva2V5d29yZD48a2V5d29yZD5Tb2Npb2Vjb25vbWljIEZhY3RvcnM8L2tleXdv
cmQ+PC9rZXl3b3Jkcz48ZGF0ZXM+PHllYXI+MjAxMDwveWVhcj48cHViLWRhdGVzPjxkYXRlPk1h
eSAxPC9kYXRlPjwvcHViLWRhdGVzPjwvZGF0ZXM+PGlzYm4+MTQ3Ni02MjU2IChFbGVjdHJvbmlj
KSYjeEQ7MDAwMi05MjYyIChMaW5raW5nKTwvaXNibj48YWNjZXNzaW9uLW51bT4yMDM2MDI0Mzwv
YWNjZXNzaW9uLW51bT48dXJscz48cmVsYXRlZC11cmxzPjx1cmw+aHR0cDovL3d3dy5uY2JpLm5s
bS5uaWguZ292L3B1Ym1lZC8yMDM2MDI0MzwvdXJsPjwvcmVsYXRlZC11cmxzPjwvdXJscz48ZWxl
Y3Ryb25pYy1yZXNvdXJjZS1udW0+MTAuMTA5My9hamUva3dxMDI3PC9lbGVjdHJvbmljLXJlc291
cmNlLW51bT48L3JlY29yZD48L0NpdGU+PC9FbmROb3RlPgB=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59" w:tooltip="Sovio, 2009 #8" w:history="1">
        <w:r w:rsidR="009C72D5">
          <w:rPr>
            <w:rFonts w:asciiTheme="majorHAnsi" w:hAnsiTheme="majorHAnsi" w:cs="Arial"/>
            <w:noProof/>
            <w:sz w:val="22"/>
            <w:szCs w:val="22"/>
          </w:rPr>
          <w:t>59</w:t>
        </w:r>
      </w:hyperlink>
      <w:r w:rsidR="009C72D5">
        <w:rPr>
          <w:rFonts w:asciiTheme="majorHAnsi" w:hAnsiTheme="majorHAnsi" w:cs="Arial"/>
          <w:noProof/>
          <w:sz w:val="22"/>
          <w:szCs w:val="22"/>
        </w:rPr>
        <w:t xml:space="preserve">, </w:t>
      </w:r>
      <w:hyperlink w:anchor="_ENREF_61" w:tooltip="Tzoulaki, 2010 #20" w:history="1">
        <w:r w:rsidR="009C72D5">
          <w:rPr>
            <w:rFonts w:asciiTheme="majorHAnsi" w:hAnsiTheme="majorHAnsi" w:cs="Arial"/>
            <w:noProof/>
            <w:sz w:val="22"/>
            <w:szCs w:val="22"/>
          </w:rPr>
          <w:t>61</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xml:space="preserve">. </w:t>
      </w:r>
    </w:p>
    <w:p w14:paraId="5580325D" w14:textId="77777777" w:rsidR="00391092" w:rsidRPr="007957A7" w:rsidRDefault="00391092">
      <w:pPr>
        <w:spacing w:after="0"/>
        <w:jc w:val="both"/>
        <w:rPr>
          <w:rFonts w:asciiTheme="majorHAnsi" w:hAnsiTheme="majorHAnsi" w:cs="Arial"/>
          <w:sz w:val="22"/>
          <w:szCs w:val="22"/>
        </w:rPr>
      </w:pPr>
      <w:r w:rsidRPr="007957A7">
        <w:rPr>
          <w:rFonts w:asciiTheme="majorHAnsi" w:hAnsiTheme="majorHAnsi" w:cs="Arial"/>
          <w:b/>
          <w:sz w:val="22"/>
          <w:szCs w:val="22"/>
        </w:rPr>
        <w:t>Growth in Childhood.</w:t>
      </w:r>
      <w:r w:rsidRPr="007957A7">
        <w:rPr>
          <w:rFonts w:asciiTheme="majorHAnsi" w:hAnsiTheme="majorHAnsi" w:cs="Arial"/>
          <w:sz w:val="22"/>
          <w:szCs w:val="22"/>
        </w:rPr>
        <w:t xml:space="preserve"> The model used to measure the age and BMI at adiposity rebound (AR) in childhood is as follows:</w:t>
      </w:r>
    </w:p>
    <w:p w14:paraId="32190E00" w14:textId="77777777" w:rsidR="00391092" w:rsidRPr="007957A7" w:rsidRDefault="00391092">
      <w:pPr>
        <w:spacing w:after="0"/>
        <w:jc w:val="center"/>
        <w:rPr>
          <w:rFonts w:asciiTheme="majorHAnsi" w:hAnsiTheme="majorHAnsi" w:cs="Arial"/>
          <w:i/>
          <w:sz w:val="22"/>
          <w:szCs w:val="22"/>
        </w:rPr>
      </w:pPr>
      <w:r w:rsidRPr="007957A7">
        <w:rPr>
          <w:rFonts w:asciiTheme="majorHAnsi" w:hAnsiTheme="majorHAnsi" w:cs="Arial"/>
          <w:i/>
          <w:sz w:val="22"/>
          <w:szCs w:val="22"/>
        </w:rPr>
        <w:t>log(BMI) = β</w:t>
      </w:r>
      <w:r w:rsidRPr="007957A7">
        <w:rPr>
          <w:rFonts w:asciiTheme="majorHAnsi" w:hAnsiTheme="majorHAnsi" w:cs="Arial"/>
          <w:i/>
          <w:sz w:val="22"/>
          <w:szCs w:val="22"/>
          <w:vertAlign w:val="subscript"/>
        </w:rPr>
        <w:t>0</w:t>
      </w:r>
      <w:r w:rsidRPr="007957A7">
        <w:rPr>
          <w:rFonts w:asciiTheme="majorHAnsi" w:hAnsiTheme="majorHAnsi" w:cs="Arial"/>
          <w:i/>
          <w:sz w:val="22"/>
          <w:szCs w:val="22"/>
        </w:rPr>
        <w:t xml:space="preserve"> + β</w:t>
      </w:r>
      <w:r w:rsidRPr="007957A7">
        <w:rPr>
          <w:rFonts w:asciiTheme="majorHAnsi" w:hAnsiTheme="majorHAnsi" w:cs="Arial"/>
          <w:i/>
          <w:sz w:val="22"/>
          <w:szCs w:val="22"/>
          <w:vertAlign w:val="subscript"/>
        </w:rPr>
        <w:t xml:space="preserve">1 </w:t>
      </w:r>
      <w:r w:rsidRPr="007957A7">
        <w:rPr>
          <w:rFonts w:asciiTheme="majorHAnsi" w:hAnsiTheme="majorHAnsi" w:cs="Arial"/>
          <w:i/>
          <w:sz w:val="22"/>
          <w:szCs w:val="22"/>
        </w:rPr>
        <w:t>Age + β</w:t>
      </w:r>
      <w:r w:rsidRPr="007957A7">
        <w:rPr>
          <w:rFonts w:asciiTheme="majorHAnsi" w:hAnsiTheme="majorHAnsi" w:cs="Arial"/>
          <w:i/>
          <w:sz w:val="22"/>
          <w:szCs w:val="22"/>
          <w:vertAlign w:val="subscript"/>
        </w:rPr>
        <w:t>2</w:t>
      </w:r>
      <w:r w:rsidRPr="007957A7">
        <w:rPr>
          <w:rFonts w:asciiTheme="majorHAnsi" w:hAnsiTheme="majorHAnsi" w:cs="Arial"/>
          <w:i/>
          <w:sz w:val="22"/>
          <w:szCs w:val="22"/>
        </w:rPr>
        <w:t xml:space="preserve"> Age</w:t>
      </w:r>
      <w:r w:rsidRPr="007957A7">
        <w:rPr>
          <w:rFonts w:asciiTheme="majorHAnsi" w:hAnsiTheme="majorHAnsi" w:cs="Arial"/>
          <w:i/>
          <w:sz w:val="22"/>
          <w:szCs w:val="22"/>
          <w:vertAlign w:val="superscript"/>
        </w:rPr>
        <w:t>2</w:t>
      </w:r>
      <w:r w:rsidRPr="007957A7">
        <w:rPr>
          <w:rFonts w:asciiTheme="majorHAnsi" w:hAnsiTheme="majorHAnsi" w:cs="Arial"/>
          <w:i/>
          <w:sz w:val="22"/>
          <w:szCs w:val="22"/>
        </w:rPr>
        <w:t xml:space="preserve"> + β</w:t>
      </w:r>
      <w:r w:rsidRPr="007957A7">
        <w:rPr>
          <w:rFonts w:asciiTheme="majorHAnsi" w:hAnsiTheme="majorHAnsi" w:cs="Arial"/>
          <w:i/>
          <w:sz w:val="22"/>
          <w:szCs w:val="22"/>
          <w:vertAlign w:val="subscript"/>
        </w:rPr>
        <w:t>3</w:t>
      </w:r>
      <w:r w:rsidRPr="007957A7">
        <w:rPr>
          <w:rFonts w:asciiTheme="majorHAnsi" w:hAnsiTheme="majorHAnsi" w:cs="Arial"/>
          <w:i/>
          <w:sz w:val="22"/>
          <w:szCs w:val="22"/>
        </w:rPr>
        <w:t xml:space="preserve"> Age</w:t>
      </w:r>
      <w:r w:rsidRPr="007957A7">
        <w:rPr>
          <w:rFonts w:asciiTheme="majorHAnsi" w:hAnsiTheme="majorHAnsi" w:cs="Arial"/>
          <w:i/>
          <w:sz w:val="22"/>
          <w:szCs w:val="22"/>
          <w:vertAlign w:val="superscript"/>
        </w:rPr>
        <w:t>3</w:t>
      </w:r>
      <w:r w:rsidRPr="007957A7">
        <w:rPr>
          <w:rFonts w:asciiTheme="majorHAnsi" w:hAnsiTheme="majorHAnsi" w:cs="Arial"/>
          <w:i/>
          <w:sz w:val="22"/>
          <w:szCs w:val="22"/>
        </w:rPr>
        <w:t xml:space="preserve"> + β</w:t>
      </w:r>
      <w:r w:rsidRPr="007957A7">
        <w:rPr>
          <w:rFonts w:asciiTheme="majorHAnsi" w:hAnsiTheme="majorHAnsi" w:cs="Arial"/>
          <w:i/>
          <w:sz w:val="22"/>
          <w:szCs w:val="22"/>
          <w:vertAlign w:val="subscript"/>
        </w:rPr>
        <w:t>4</w:t>
      </w:r>
      <w:r w:rsidRPr="007957A7">
        <w:rPr>
          <w:rFonts w:asciiTheme="majorHAnsi" w:hAnsiTheme="majorHAnsi" w:cs="Arial"/>
          <w:i/>
          <w:sz w:val="22"/>
          <w:szCs w:val="22"/>
        </w:rPr>
        <w:t xml:space="preserve"> Sex + β</w:t>
      </w:r>
      <w:r w:rsidRPr="007957A7">
        <w:rPr>
          <w:rFonts w:asciiTheme="majorHAnsi" w:hAnsiTheme="majorHAnsi" w:cs="Arial"/>
          <w:i/>
          <w:sz w:val="22"/>
          <w:szCs w:val="22"/>
          <w:vertAlign w:val="subscript"/>
        </w:rPr>
        <w:t>5</w:t>
      </w:r>
      <w:r w:rsidRPr="007957A7">
        <w:rPr>
          <w:rFonts w:asciiTheme="majorHAnsi" w:hAnsiTheme="majorHAnsi" w:cs="Arial"/>
          <w:i/>
          <w:sz w:val="22"/>
          <w:szCs w:val="22"/>
        </w:rPr>
        <w:t xml:space="preserve"> Age * Sex + β</w:t>
      </w:r>
      <w:r w:rsidRPr="007957A7">
        <w:rPr>
          <w:rFonts w:asciiTheme="majorHAnsi" w:hAnsiTheme="majorHAnsi" w:cs="Arial"/>
          <w:i/>
          <w:sz w:val="22"/>
          <w:szCs w:val="22"/>
          <w:vertAlign w:val="subscript"/>
        </w:rPr>
        <w:t>6</w:t>
      </w:r>
      <w:r w:rsidRPr="007957A7">
        <w:rPr>
          <w:rFonts w:asciiTheme="majorHAnsi" w:hAnsiTheme="majorHAnsi" w:cs="Arial"/>
          <w:i/>
          <w:sz w:val="22"/>
          <w:szCs w:val="22"/>
        </w:rPr>
        <w:t xml:space="preserve"> Age</w:t>
      </w:r>
      <w:r w:rsidRPr="007957A7">
        <w:rPr>
          <w:rFonts w:asciiTheme="majorHAnsi" w:hAnsiTheme="majorHAnsi" w:cs="Arial"/>
          <w:i/>
          <w:sz w:val="22"/>
          <w:szCs w:val="22"/>
          <w:vertAlign w:val="superscript"/>
        </w:rPr>
        <w:t>2</w:t>
      </w:r>
      <w:r w:rsidRPr="007957A7">
        <w:rPr>
          <w:rFonts w:asciiTheme="majorHAnsi" w:hAnsiTheme="majorHAnsi" w:cs="Arial"/>
          <w:i/>
          <w:sz w:val="22"/>
          <w:szCs w:val="22"/>
        </w:rPr>
        <w:t xml:space="preserve"> * Sex + u</w:t>
      </w:r>
      <w:r w:rsidRPr="007957A7">
        <w:rPr>
          <w:rFonts w:asciiTheme="majorHAnsi" w:hAnsiTheme="majorHAnsi" w:cs="Arial"/>
          <w:i/>
          <w:sz w:val="22"/>
          <w:szCs w:val="22"/>
          <w:vertAlign w:val="subscript"/>
        </w:rPr>
        <w:t>0</w:t>
      </w:r>
      <w:r w:rsidRPr="007957A7">
        <w:rPr>
          <w:rFonts w:asciiTheme="majorHAnsi" w:hAnsiTheme="majorHAnsi" w:cs="Arial"/>
          <w:i/>
          <w:sz w:val="22"/>
          <w:szCs w:val="22"/>
        </w:rPr>
        <w:t xml:space="preserve"> + u</w:t>
      </w:r>
      <w:r w:rsidRPr="007957A7">
        <w:rPr>
          <w:rFonts w:asciiTheme="majorHAnsi" w:hAnsiTheme="majorHAnsi" w:cs="Arial"/>
          <w:i/>
          <w:sz w:val="22"/>
          <w:szCs w:val="22"/>
          <w:vertAlign w:val="subscript"/>
        </w:rPr>
        <w:t xml:space="preserve">1 </w:t>
      </w:r>
      <w:r w:rsidRPr="007957A7">
        <w:rPr>
          <w:rFonts w:asciiTheme="majorHAnsi" w:hAnsiTheme="majorHAnsi" w:cs="Arial"/>
          <w:i/>
          <w:sz w:val="22"/>
          <w:szCs w:val="22"/>
        </w:rPr>
        <w:t>(Age) + ε</w:t>
      </w:r>
    </w:p>
    <w:p w14:paraId="063AE547" w14:textId="77777777" w:rsidR="00391092" w:rsidRPr="007957A7" w:rsidRDefault="00391092">
      <w:pPr>
        <w:spacing w:after="0"/>
        <w:jc w:val="both"/>
        <w:rPr>
          <w:rFonts w:asciiTheme="majorHAnsi" w:hAnsiTheme="majorHAnsi" w:cs="Arial"/>
          <w:sz w:val="22"/>
          <w:szCs w:val="22"/>
        </w:rPr>
      </w:pPr>
    </w:p>
    <w:p w14:paraId="1C7A8F04" w14:textId="3F77EBF3" w:rsidR="00391092" w:rsidRPr="007957A7" w:rsidRDefault="00391092">
      <w:pPr>
        <w:spacing w:after="0"/>
        <w:jc w:val="both"/>
        <w:rPr>
          <w:rFonts w:asciiTheme="majorHAnsi" w:hAnsiTheme="majorHAnsi" w:cs="Arial"/>
          <w:sz w:val="22"/>
          <w:szCs w:val="22"/>
        </w:rPr>
      </w:pPr>
      <w:r w:rsidRPr="007957A7">
        <w:rPr>
          <w:rFonts w:asciiTheme="majorHAnsi" w:hAnsiTheme="majorHAnsi" w:cs="Arial"/>
          <w:sz w:val="22"/>
          <w:szCs w:val="22"/>
        </w:rPr>
        <w:t>Where BMI is expressed in kg/m</w:t>
      </w:r>
      <w:r w:rsidRPr="007957A7">
        <w:rPr>
          <w:rFonts w:asciiTheme="majorHAnsi" w:hAnsiTheme="majorHAnsi" w:cs="Arial"/>
          <w:sz w:val="22"/>
          <w:szCs w:val="22"/>
          <w:vertAlign w:val="superscript"/>
        </w:rPr>
        <w:t>2</w:t>
      </w:r>
      <w:r w:rsidRPr="007957A7">
        <w:rPr>
          <w:rFonts w:asciiTheme="majorHAnsi" w:hAnsiTheme="majorHAnsi" w:cs="Arial"/>
          <w:sz w:val="22"/>
          <w:szCs w:val="22"/>
        </w:rPr>
        <w:t xml:space="preserve"> and age in year. β</w:t>
      </w:r>
      <w:r w:rsidRPr="007957A7">
        <w:rPr>
          <w:rFonts w:asciiTheme="majorHAnsi" w:hAnsiTheme="majorHAnsi" w:cs="Arial"/>
          <w:sz w:val="22"/>
          <w:szCs w:val="22"/>
          <w:vertAlign w:val="subscript"/>
        </w:rPr>
        <w:t>0</w:t>
      </w:r>
      <w:r w:rsidRPr="007957A7">
        <w:rPr>
          <w:rFonts w:asciiTheme="majorHAnsi" w:hAnsiTheme="majorHAnsi" w:cs="Arial"/>
          <w:sz w:val="22"/>
          <w:szCs w:val="22"/>
        </w:rPr>
        <w:t>, β</w:t>
      </w:r>
      <w:r w:rsidRPr="007957A7">
        <w:rPr>
          <w:rFonts w:asciiTheme="majorHAnsi" w:hAnsiTheme="majorHAnsi" w:cs="Arial"/>
          <w:sz w:val="22"/>
          <w:szCs w:val="22"/>
          <w:vertAlign w:val="subscript"/>
        </w:rPr>
        <w:t>1</w:t>
      </w:r>
      <w:r w:rsidRPr="007957A7">
        <w:rPr>
          <w:rFonts w:asciiTheme="majorHAnsi" w:hAnsiTheme="majorHAnsi" w:cs="Arial"/>
          <w:sz w:val="22"/>
          <w:szCs w:val="22"/>
        </w:rPr>
        <w:t>, β</w:t>
      </w:r>
      <w:r w:rsidRPr="007957A7">
        <w:rPr>
          <w:rFonts w:asciiTheme="majorHAnsi" w:hAnsiTheme="majorHAnsi" w:cs="Arial"/>
          <w:sz w:val="22"/>
          <w:szCs w:val="22"/>
          <w:vertAlign w:val="subscript"/>
        </w:rPr>
        <w:t>2</w:t>
      </w:r>
      <w:r w:rsidRPr="007957A7">
        <w:rPr>
          <w:rFonts w:asciiTheme="majorHAnsi" w:hAnsiTheme="majorHAnsi" w:cs="Arial"/>
          <w:sz w:val="22"/>
          <w:szCs w:val="22"/>
        </w:rPr>
        <w:t>, β</w:t>
      </w:r>
      <w:r w:rsidRPr="007957A7">
        <w:rPr>
          <w:rFonts w:asciiTheme="majorHAnsi" w:hAnsiTheme="majorHAnsi" w:cs="Arial"/>
          <w:sz w:val="22"/>
          <w:szCs w:val="22"/>
          <w:vertAlign w:val="subscript"/>
        </w:rPr>
        <w:t>3</w:t>
      </w:r>
      <w:r w:rsidRPr="007957A7">
        <w:rPr>
          <w:rFonts w:asciiTheme="majorHAnsi" w:hAnsiTheme="majorHAnsi" w:cs="Arial"/>
          <w:sz w:val="22"/>
          <w:szCs w:val="22"/>
        </w:rPr>
        <w:t>, β</w:t>
      </w:r>
      <w:r w:rsidRPr="007957A7">
        <w:rPr>
          <w:rFonts w:asciiTheme="majorHAnsi" w:hAnsiTheme="majorHAnsi" w:cs="Arial"/>
          <w:sz w:val="22"/>
          <w:szCs w:val="22"/>
          <w:vertAlign w:val="subscript"/>
        </w:rPr>
        <w:t>4</w:t>
      </w:r>
      <w:r w:rsidRPr="007957A7">
        <w:rPr>
          <w:rFonts w:asciiTheme="majorHAnsi" w:hAnsiTheme="majorHAnsi" w:cs="Arial"/>
          <w:sz w:val="22"/>
          <w:szCs w:val="22"/>
        </w:rPr>
        <w:t>, β</w:t>
      </w:r>
      <w:r w:rsidRPr="007957A7">
        <w:rPr>
          <w:rFonts w:asciiTheme="majorHAnsi" w:hAnsiTheme="majorHAnsi" w:cs="Arial"/>
          <w:sz w:val="22"/>
          <w:szCs w:val="22"/>
          <w:vertAlign w:val="subscript"/>
        </w:rPr>
        <w:t>5</w:t>
      </w:r>
      <w:r w:rsidRPr="007957A7">
        <w:rPr>
          <w:rFonts w:asciiTheme="majorHAnsi" w:hAnsiTheme="majorHAnsi" w:cs="Arial"/>
          <w:sz w:val="22"/>
          <w:szCs w:val="22"/>
        </w:rPr>
        <w:t xml:space="preserve"> and β</w:t>
      </w:r>
      <w:r w:rsidRPr="007957A7">
        <w:rPr>
          <w:rFonts w:asciiTheme="majorHAnsi" w:hAnsiTheme="majorHAnsi" w:cs="Arial"/>
          <w:sz w:val="22"/>
          <w:szCs w:val="22"/>
          <w:vertAlign w:val="subscript"/>
        </w:rPr>
        <w:t>6</w:t>
      </w:r>
      <w:r w:rsidRPr="007957A7">
        <w:rPr>
          <w:rFonts w:asciiTheme="majorHAnsi" w:hAnsiTheme="majorHAnsi" w:cs="Arial"/>
          <w:sz w:val="22"/>
          <w:szCs w:val="22"/>
        </w:rPr>
        <w:t xml:space="preserve"> are the fixed effects, u</w:t>
      </w:r>
      <w:r w:rsidRPr="007957A7">
        <w:rPr>
          <w:rFonts w:asciiTheme="majorHAnsi" w:hAnsiTheme="majorHAnsi" w:cs="Arial"/>
          <w:sz w:val="22"/>
          <w:szCs w:val="22"/>
          <w:vertAlign w:val="subscript"/>
        </w:rPr>
        <w:t>0</w:t>
      </w:r>
      <w:r w:rsidRPr="007957A7">
        <w:rPr>
          <w:rFonts w:asciiTheme="majorHAnsi" w:hAnsiTheme="majorHAnsi" w:cs="Arial"/>
          <w:sz w:val="22"/>
          <w:szCs w:val="22"/>
        </w:rPr>
        <w:t xml:space="preserve"> and u</w:t>
      </w:r>
      <w:r w:rsidRPr="007957A7">
        <w:rPr>
          <w:rFonts w:asciiTheme="majorHAnsi" w:hAnsiTheme="majorHAnsi" w:cs="Arial"/>
          <w:sz w:val="22"/>
          <w:szCs w:val="22"/>
          <w:vertAlign w:val="subscript"/>
        </w:rPr>
        <w:t>1</w:t>
      </w:r>
      <w:r w:rsidRPr="007957A7">
        <w:rPr>
          <w:rFonts w:asciiTheme="majorHAnsi" w:hAnsiTheme="majorHAnsi" w:cs="Arial"/>
          <w:sz w:val="22"/>
          <w:szCs w:val="22"/>
        </w:rPr>
        <w:t xml:space="preserve"> are the individual level random effects and ε is the residual error. Age at AR was calculated as the age at minimum BMI between 2.5 and 8.5 year according to preliminary research </w:t>
      </w:r>
      <w:r w:rsidRPr="00517ED6">
        <w:rPr>
          <w:rFonts w:asciiTheme="majorHAnsi" w:hAnsiTheme="majorHAnsi" w:cs="Arial"/>
          <w:sz w:val="22"/>
          <w:szCs w:val="22"/>
        </w:rPr>
        <w:fldChar w:fldCharType="begin">
          <w:fldData xml:space="preserve">PEVuZE5vdGU+PENpdGU+PEF1dGhvcj5Uem91bGFraTwvQXV0aG9yPjxZZWFyPjIwMTA8L1llYXI+
PFJlY051bT4yMDwvUmVjTnVtPjxEaXNwbGF5VGV4dD5bNTksIDYxXTwvRGlzcGxheVRleHQ+PHJl
Y29yZD48cmVjLW51bWJlcj4yMDwvcmVjLW51bWJlcj48Zm9yZWlnbi1rZXlzPjxrZXkgYXBwPSJF
TiIgZGItaWQ9InR2enN4dHNyMXN0MHc4ZXY5eDFwcDJ6dmZ6MjJ4cjlhczV2diIgdGltZXN0YW1w
PSIxNTMyMzM5NzYxIj4yMDwva2V5PjwvZm9yZWlnbi1rZXlzPjxyZWYtdHlwZSBuYW1lPSJKb3Vy
bmFsIEFydGljbGUiPjE3PC9yZWYtdHlwZT48Y29udHJpYnV0b3JzPjxhdXRob3JzPjxhdXRob3I+
VHpvdWxha2ksIEkuPC9hdXRob3I+PGF1dGhvcj5Tb3ZpbywgVS48L2F1dGhvcj48YXV0aG9yPlBp
bGxhcywgRC48L2F1dGhvcj48YXV0aG9yPkhhcnRpa2FpbmVuLCBBLiBMLjwvYXV0aG9yPjxhdXRo
b3I+UG91dGEsIEEuPC9hdXRob3I+PGF1dGhvcj5MYWl0aW5lbiwgSi48L2F1dGhvcj48YXV0aG9y
PlRhbW1lbGluLCBULiBILjwvYXV0aG9yPjxhdXRob3I+SmFydmVsaW4sIE0uIFIuPC9hdXRob3I+
PGF1dGhvcj5FbGxpb3R0LCBQLjwvYXV0aG9yPjwvYXV0aG9ycz48L2NvbnRyaWJ1dG9ycz48YXV0
aC1hZGRyZXNzPkRlcGFydG1lbnQgb2YgRXBpZGVtaW9sb2d5IGFuZCBCaW9zdGF0aXN0aWNzLCBJ
bXBlcmlhbCBDb2xsZWdlIExvbmRvbiwgTm9yZm9sayBQbGFjZSwgVzIgMVBHIExvbmRvbiwgVW5p
dGVkIEtpbmdkb20uIGkudHpvdWxha2lAaW1wZXJpYWwuYWMudWs8L2F1dGgtYWRkcmVzcz48dGl0
bGVzPjx0aXRsZT5SZWxhdGlvbiBvZiBpbW1lZGlhdGUgcG9zdG5hdGFsIGdyb3d0aCB3aXRoIG9i
ZXNpdHkgYW5kIHJlbGF0ZWQgbWV0YWJvbGljIHJpc2sgZmFjdG9ycyBpbiBhZHVsdGhvb2Q6IHRo
ZSBub3J0aGVybiBGaW5sYW5kIGJpcnRoIGNvaG9ydCAxOTY2IHN0dWR5PC90aXRsZT48c2Vjb25k
YXJ5LXRpdGxlPkFtIEogRXBpZGVtaW9sPC9zZWNvbmRhcnktdGl0bGU+PGFsdC10aXRsZT5BbWVy
aWNhbiBqb3VybmFsIG9mIGVwaWRlbWlvbG9neTwvYWx0LXRpdGxlPjwvdGl0bGVzPjxwZXJpb2Rp
Y2FsPjxmdWxsLXRpdGxlPkFtIEogRXBpZGVtaW9sPC9mdWxsLXRpdGxlPjxhYmJyLTE+QW1lcmlj
YW4gam91cm5hbCBvZiBlcGlkZW1pb2xvZ3k8L2FiYnItMT48L3BlcmlvZGljYWw+PGFsdC1wZXJp
b2RpY2FsPjxmdWxsLXRpdGxlPkFtIEogRXBpZGVtaW9sPC9mdWxsLXRpdGxlPjxhYmJyLTE+QW1l
cmljYW4gam91cm5hbCBvZiBlcGlkZW1pb2xvZ3k8L2FiYnItMT48L2FsdC1wZXJpb2RpY2FsPjxw
YWdlcz45ODktOTg8L3BhZ2VzPjx2b2x1bWU+MTcxPC92b2x1bWU+PG51bWJlcj45PC9udW1iZXI+
PGtleXdvcmRzPjxrZXl3b3JkPkFkdWx0PC9rZXl3b3JkPjxrZXl3b3JkPkJsb29kIFByZXNzdXJl
PC9rZXl3b3JkPjxrZXl3b3JkPkJvZHkgTWFzcyBJbmRleDwva2V5d29yZD48a2V5d29yZD4qQm9k
eSBTaXplPC9rZXl3b3JkPjxrZXl3b3JkPipDaGlsZCBEZXZlbG9wbWVudDwva2V5d29yZD48a2V5
d29yZD5Db2hvcnQgU3R1ZGllczwva2V5d29yZD48a2V5d29yZD5GZW1hbGU8L2tleXdvcmQ+PGtl
eXdvcmQ+RmlubGFuZDwva2V5d29yZD48a2V5d29yZD5IdW1hbnM8L2tleXdvcmQ+PGtleXdvcmQ+
SW5mYW50PC9rZXl3b3JkPjxrZXl3b3JkPkluZmFudCwgTmV3Ym9ybjwva2V5d29yZD48a2V5d29y
ZD5MaXBpZHMvYmxvb2Q8L2tleXdvcmQ+PGtleXdvcmQ+TWFsZTwva2V5d29yZD48a2V5d29yZD5N
ZXRhYm9saWMgU3luZHJvbWUgWC8qZXBpZGVtaW9sb2d5L21ldGFib2xpc20vcGh5c2lvcGF0aG9s
b2d5PC9rZXl3b3JkPjxrZXl3b3JkPk9iZXNpdHkvKmVwaWRlbWlvbG9neS9tZXRhYm9saXNtL3Bo
eXNpb3BhdGhvbG9neTwva2V5d29yZD48a2V5d29yZD5SaXNrIEZhY3RvcnM8L2tleXdvcmQ+PGtl
eXdvcmQ+U29jaW9lY29ub21pYyBGYWN0b3JzPC9rZXl3b3JkPjwva2V5d29yZHM+PGRhdGVzPjx5
ZWFyPjIwMTA8L3llYXI+PHB1Yi1kYXRlcz48ZGF0ZT5NYXkgMTwvZGF0ZT48L3B1Yi1kYXRlcz48
L2RhdGVzPjxpc2JuPjE0NzYtNjI1NiAoRWxlY3Ryb25pYykmI3hEOzAwMDItOTI2MiAoTGlua2lu
Zyk8L2lzYm4+PGFjY2Vzc2lvbi1udW0+MjAzNjAyNDM8L2FjY2Vzc2lvbi1udW0+PHVybHM+PHJl
bGF0ZWQtdXJscz48dXJsPmh0dHA6Ly93d3cubmNiaS5ubG0ubmloLmdvdi9wdWJtZWQvMjAzNjAy
NDM8L3VybD48L3JlbGF0ZWQtdXJscz48L3VybHM+PGVsZWN0cm9uaWMtcmVzb3VyY2UtbnVtPjEw
LjEwOTMvYWplL2t3cTAyNzwvZWxlY3Ryb25pYy1yZXNvdXJjZS1udW0+PC9yZWNvcmQ+PC9DaXRl
PjxDaXRlPjxBdXRob3I+U292aW88L0F1dGhvcj48WWVhcj4yMDA5PC9ZZWFyPjxSZWNOdW0+ODwv
UmVjTnVtPjxyZWNvcmQ+PHJlYy1udW1iZXI+ODwvcmVjLW51bWJlcj48Zm9yZWlnbi1rZXlzPjxr
ZXkgYXBwPSJFTiIgZGItaWQ9InR2enN4dHNyMXN0MHc4ZXY5eDFwcDJ6dmZ6MjJ4cjlhczV2diIg
dGltZXN0YW1wPSIxNTMyMzM5NzYwIj44PC9rZXk+PC9mb3JlaWduLWtleXM+PHJlZi10eXBlIG5h
bWU9IkpvdXJuYWwgQXJ0aWNsZSI+MTc8L3JlZi10eXBlPjxjb250cmlidXRvcnM+PGF1dGhvcnM+
PGF1dGhvcj5Tb3ZpbywgVS48L2F1dGhvcj48YXV0aG9yPkJlbm5ldHQsIEEuIEouPC9hdXRob3I+
PGF1dGhvcj5NaWxsd29vZCwgSS4gWS48L2F1dGhvcj48YXV0aG9yPk1vbGl0b3IsIEouPC9hdXRo
b3I+PGF1dGhvcj5PJmFwb3M7UmVpbGx5LCBQLiBGLjwvYXV0aG9yPjxhdXRob3I+VGltcHNvbiwg
Ti4gSi48L2F1dGhvcj48YXV0aG9yPkthYWtpbmVuLCBNLjwvYXV0aG9yPjxhdXRob3I+TGFpdGlu
ZW4sIEouPC9hdXRob3I+PGF1dGhvcj5IYXVra2EsIEouPC9hdXRob3I+PGF1dGhvcj5QaWxsYXMs
IEQuPC9hdXRob3I+PGF1dGhvcj5Uem91bGFraSwgSS48L2F1dGhvcj48YXV0aG9yPk1vbGl0b3Is
IEouPC9hdXRob3I+PGF1dGhvcj5Ib2dnYXJ0LCBDLjwvYXV0aG9yPjxhdXRob3I+Q29pbiwgTC4g
Si4gTS48L2F1dGhvcj48YXV0aG9yPldoaXR0YWtlciwgSi48L2F1dGhvcj48YXV0aG9yPlBvdXRh
LCBBLjwvYXV0aG9yPjxhdXRob3I+SGFydGlrYWluZW4sIEEuIEwuPC9hdXRob3I+PGF1dGhvcj5G
cmVpbWVyLCBOLiBCLjwvYXV0aG9yPjxhdXRob3I+V2lkZW4sIEUuPC9hdXRob3I+PGF1dGhvcj5Q
ZWx0b25lbiwgTC48L2F1dGhvcj48YXV0aG9yPkVsbGlvdHQsIFAuPC9hdXRob3I+PGF1dGhvcj5N
Y0NhcnRoeSwgTS4gSS48L2F1dGhvcj48YXV0aG9yPkphcnZlbGluLCBNLiBSLjwvYXV0aG9yPjwv
YXV0aG9ycz48L2NvbnRyaWJ1dG9ycz48YXV0aC1hZGRyZXNzPlVuaXYgTG9uZG9uIEltcGVyaWFs
IENvbGwgU2NpIFRlY2hub2wgJmFtcDsgTWVkLCBEZXB0IEVwaWRlbWlvbCAmYW1wOyBQdWJsIEhs
dGgsIExvbmRvbiwgRW5nbGFuZCYjeEQ7VW5pdiBPeGZvcmQsIE94Zm9yZCBDdHIgRGlhYmV0IEVu
ZG9jcmlub2wgJmFtcDsgTWV0YWIsIE94Zm9yZCwgRW5nbGFuZCYjeEQ7VW5pdiBPeGZvcmQsIFdl
bGxjb21lIFRydXN0IEN0ciBIdW1hbiBHZW5ldCwgT3hmb3JkLCBFbmdsYW5kJiN4RDtVbml2IEJy
aXN0b2wsIE1SQyBDdHIgQ2F1c2FsIEFuYWx5c2VzIFRyYW5zbGF0IEVwaWRlbWlvbCwgQnJpc3Rv
bCwgQXZvbiwgRW5nbGFuZCYjeEQ7VW5pdiBPdWx1LCBJbnN0IEhsdGggU2NpLCBPdWx1LCBGaW5s
YW5kJiN4RDtVbml2IE91bHUsIEJpb2N0ciBPdWx1LCBPdWx1LCBGaW5sYW5kJiN4RDtGaW5uaXNo
IEluc3QgT2NjdXBhdCBIbHRoLCBPdWx1LCBGaW5sYW5kJiN4RDtOYXRsIFB1YmwgSGx0aCBJbnN0
LCBIZWxzaW5raSwgRmlubGFuZCYjeEQ7SW50IEFnY3kgUmVzIENhbmMsIEYtNjkzNzIgTHlvbiwg
RnJhbmNlJiN4RDtVbml2IExvbmRvbiwgTG9uZG9uIFNjaCBIeWcgJmFtcDsgVHJvcCBNZWQsIExv
bmRvbiwgRW5nbGFuZCYjeEQ7TmF0bCBQdWJsIEhsdGggSW5zdCwgRGVwdCBDaGlsZCAmYW1wOyBB
ZG9sZXNjZW50IEhsdGgsIE91bHUsIEZpbmxhbmQmI3hEO1VuaXYgT3VsdSwgRGVwdCBDbGluIFNj
aSBPYnN0ZXQgJmFtcDsgR3luZWNvbCwgT3VsdSwgRmlubGFuZCYjeEQ7VW5pdiBDYWxpZiBMb3Mg
QW5nZWxlcywgQ3RyIE5ldXJvYmVoYXYgR2VuZXQsIExvcyBBbmdlbGVzLCBDQSBVU0EmI3hEO1Vu
aXYgQ2FsaWYgTG9zIEFuZ2VsZXMsIEphbmUgJmFtcDsgVGVycnkgU2VtZWwgSW5zdCBOZXVyb3Nj
aSAmYW1wOyBIdW1hbiBCZWhhdiwgTG9zIEFuZ2VsZXMsIENBIFVTQSYjeEQ7VW5pdiBDYWxpZiBM
b3MgQW5nZWxlcywgRGVwdCBQc3ljaGlhdCwgTG9zIEFuZ2VsZXMsIENBIFVTQSYjeEQ7VW5pdiBI
ZWxzaW5raSwgRmlubmlzaCBHZW5vbWUgQ3RyLCBIZWxzaW5raSwgRmlubGFuZCYjeEQ7VW5pdiBI
ZWxzaW5raSwgSW5zdCBNb2wgTWVkIEZJTU0sIEhlbHNpbmtpLCBGaW5sYW5kJiN4RDtIYXJ2YXJk
ICZhbXA7IE1JVCwgQnJvYWQgSW5zdCwgQ2FtYnJpZGdlLCBNQSBVU0EmI3hEO1dlbGxjb21lIFRy
dXN0IFNhbmdlciBJbnN0LCBDYW1icmlkZ2UsIEVuZ2xhbmQmI3hEO0NodXJjaGlsbCBIb3NwLCBP
eGZvcmQgTklIUiBCaW9tZWQgUmVzIEN0ciwgT3hmb3JkIE9YMyA3TEosIEVuZ2xhbmQ8L2F1dGgt
YWRkcmVzcz48dGl0bGVzPjx0aXRsZT5HZW5ldGljIERldGVybWluYW50cyBvZiBIZWlnaHQgR3Jv
d3RoIEFzc2Vzc2VkIExvbmdpdHVkaW5hbGx5IGZyb20gSW5mYW5jeSB0byBBZHVsdGhvb2QgaW4g
dGhlIE5vcnRoZXJuIEZpbmxhbmQgQmlydGggQ29ob3J0IDE5NjY8L3RpdGxlPjxzZWNvbmRhcnkt
dGl0bGU+UGxvcyBHZW5ldGljczwvc2Vjb25kYXJ5LXRpdGxlPjxhbHQtdGl0bGU+UGxvcyBHZW5l
dDwvYWx0LXRpdGxlPjwvdGl0bGVzPjxwZXJpb2RpY2FsPjxmdWxsLXRpdGxlPlBsb3MgR2VuZXRp
Y3M8L2Z1bGwtdGl0bGU+PGFiYnItMT5QbG9zIEdlbmV0PC9hYmJyLTE+PC9wZXJpb2RpY2FsPjxh
bHQtcGVyaW9kaWNhbD48ZnVsbC10aXRsZT5QbG9zIEdlbmV0aWNzPC9mdWxsLXRpdGxlPjxhYmJy
LTE+UGxvcyBHZW5ldDwvYWJici0xPjwvYWx0LXBlcmlvZGljYWw+PHZvbHVtZT41PC92b2x1bWU+
PG51bWJlcj4zPC9udW1iZXI+PGtleXdvcmRzPjxrZXl3b3JkPndpZGUgYXNzb2NpYXRpb24gYW5h
bHlzaXM8L2tleXdvcmQ+PGtleXdvcmQ+eW91bmcgbWFsZSB0d2luczwva2V5d29yZD48a2V5d29y
ZD5jaGlsZGhvb2Q8L2tleXdvcmQ+PGtleXdvcmQ+bW9kZWxzPC9rZXl3b3JkPjxrZXl3b3JkPmhl
cml0YWJpbGl0eTwva2V5d29yZD48a2V5d29yZD52YXJpYW50czwva2V5d29yZD48a2V5d29yZD5h
Z2U8L2tleXdvcmQ+PGtleXdvcmQ+cG9wdWxhdGlvbjwva2V5d29yZD48a2V5d29yZD5wdWJlcnR5
PC9rZXl3b3JkPjxrZXl3b3JkPnN0YXR1cmU8L2tleXdvcmQ+PC9rZXl3b3Jkcz48ZGF0ZXM+PHll
YXI+MjAwOTwveWVhcj48cHViLWRhdGVzPjxkYXRlPk1hcjwvZGF0ZT48L3B1Yi1kYXRlcz48L2Rh
dGVzPjxpc2JuPjE1NTMtNzM5MDwvaXNibj48YWNjZXNzaW9uLW51bT5XT1M6MDAwMjY2MzIwMTAw
MDE1PC9hY2Nlc3Npb24tbnVtPjx1cmxzPjxyZWxhdGVkLXVybHM+PHVybD4mbHQ7R28gdG8gSVNJ
Jmd0OzovL1dPUzowMDAyNjYzMjAxMDAwMTU8L3VybD48L3JlbGF0ZWQtdXJscz48L3VybHM+PGVs
ZWN0cm9uaWMtcmVzb3VyY2UtbnVtPkFSVE4gZTEwMDA0MDkmI3hEOzEwLjEzNzEvam91cm5hbC5w
Z2VuLjEwMDA0MDk8L2VsZWN0cm9uaWMtcmVzb3VyY2UtbnVtPjxsYW5ndWFnZT5FbmdsaXNoPC9s
YW5ndWFnZT48L3JlY29yZD48L0NpdGU+PC9FbmROb3RlPgB=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PEVuZE5vdGU+PENpdGU+PEF1dGhvcj5Uem91bGFraTwvQXV0aG9yPjxZZWFyPjIwMTA8L1llYXI+
PFJlY051bT4yMDwvUmVjTnVtPjxEaXNwbGF5VGV4dD5bNTksIDYxXTwvRGlzcGxheVRleHQ+PHJl
Y29yZD48cmVjLW51bWJlcj4yMDwvcmVjLW51bWJlcj48Zm9yZWlnbi1rZXlzPjxrZXkgYXBwPSJF
TiIgZGItaWQ9InR2enN4dHNyMXN0MHc4ZXY5eDFwcDJ6dmZ6MjJ4cjlhczV2diIgdGltZXN0YW1w
PSIxNTMyMzM5NzYxIj4yMDwva2V5PjwvZm9yZWlnbi1rZXlzPjxyZWYtdHlwZSBuYW1lPSJKb3Vy
bmFsIEFydGljbGUiPjE3PC9yZWYtdHlwZT48Y29udHJpYnV0b3JzPjxhdXRob3JzPjxhdXRob3I+
VHpvdWxha2ksIEkuPC9hdXRob3I+PGF1dGhvcj5Tb3ZpbywgVS48L2F1dGhvcj48YXV0aG9yPlBp
bGxhcywgRC48L2F1dGhvcj48YXV0aG9yPkhhcnRpa2FpbmVuLCBBLiBMLjwvYXV0aG9yPjxhdXRo
b3I+UG91dGEsIEEuPC9hdXRob3I+PGF1dGhvcj5MYWl0aW5lbiwgSi48L2F1dGhvcj48YXV0aG9y
PlRhbW1lbGluLCBULiBILjwvYXV0aG9yPjxhdXRob3I+SmFydmVsaW4sIE0uIFIuPC9hdXRob3I+
PGF1dGhvcj5FbGxpb3R0LCBQLjwvYXV0aG9yPjwvYXV0aG9ycz48L2NvbnRyaWJ1dG9ycz48YXV0
aC1hZGRyZXNzPkRlcGFydG1lbnQgb2YgRXBpZGVtaW9sb2d5IGFuZCBCaW9zdGF0aXN0aWNzLCBJ
bXBlcmlhbCBDb2xsZWdlIExvbmRvbiwgTm9yZm9sayBQbGFjZSwgVzIgMVBHIExvbmRvbiwgVW5p
dGVkIEtpbmdkb20uIGkudHpvdWxha2lAaW1wZXJpYWwuYWMudWs8L2F1dGgtYWRkcmVzcz48dGl0
bGVzPjx0aXRsZT5SZWxhdGlvbiBvZiBpbW1lZGlhdGUgcG9zdG5hdGFsIGdyb3d0aCB3aXRoIG9i
ZXNpdHkgYW5kIHJlbGF0ZWQgbWV0YWJvbGljIHJpc2sgZmFjdG9ycyBpbiBhZHVsdGhvb2Q6IHRo
ZSBub3J0aGVybiBGaW5sYW5kIGJpcnRoIGNvaG9ydCAxOTY2IHN0dWR5PC90aXRsZT48c2Vjb25k
YXJ5LXRpdGxlPkFtIEogRXBpZGVtaW9sPC9zZWNvbmRhcnktdGl0bGU+PGFsdC10aXRsZT5BbWVy
aWNhbiBqb3VybmFsIG9mIGVwaWRlbWlvbG9neTwvYWx0LXRpdGxlPjwvdGl0bGVzPjxwZXJpb2Rp
Y2FsPjxmdWxsLXRpdGxlPkFtIEogRXBpZGVtaW9sPC9mdWxsLXRpdGxlPjxhYmJyLTE+QW1lcmlj
YW4gam91cm5hbCBvZiBlcGlkZW1pb2xvZ3k8L2FiYnItMT48L3BlcmlvZGljYWw+PGFsdC1wZXJp
b2RpY2FsPjxmdWxsLXRpdGxlPkFtIEogRXBpZGVtaW9sPC9mdWxsLXRpdGxlPjxhYmJyLTE+QW1l
cmljYW4gam91cm5hbCBvZiBlcGlkZW1pb2xvZ3k8L2FiYnItMT48L2FsdC1wZXJpb2RpY2FsPjxw
YWdlcz45ODktOTg8L3BhZ2VzPjx2b2x1bWU+MTcxPC92b2x1bWU+PG51bWJlcj45PC9udW1iZXI+
PGtleXdvcmRzPjxrZXl3b3JkPkFkdWx0PC9rZXl3b3JkPjxrZXl3b3JkPkJsb29kIFByZXNzdXJl
PC9rZXl3b3JkPjxrZXl3b3JkPkJvZHkgTWFzcyBJbmRleDwva2V5d29yZD48a2V5d29yZD4qQm9k
eSBTaXplPC9rZXl3b3JkPjxrZXl3b3JkPipDaGlsZCBEZXZlbG9wbWVudDwva2V5d29yZD48a2V5
d29yZD5Db2hvcnQgU3R1ZGllczwva2V5d29yZD48a2V5d29yZD5GZW1hbGU8L2tleXdvcmQ+PGtl
eXdvcmQ+RmlubGFuZDwva2V5d29yZD48a2V5d29yZD5IdW1hbnM8L2tleXdvcmQ+PGtleXdvcmQ+
SW5mYW50PC9rZXl3b3JkPjxrZXl3b3JkPkluZmFudCwgTmV3Ym9ybjwva2V5d29yZD48a2V5d29y
ZD5MaXBpZHMvYmxvb2Q8L2tleXdvcmQ+PGtleXdvcmQ+TWFsZTwva2V5d29yZD48a2V5d29yZD5N
ZXRhYm9saWMgU3luZHJvbWUgWC8qZXBpZGVtaW9sb2d5L21ldGFib2xpc20vcGh5c2lvcGF0aG9s
b2d5PC9rZXl3b3JkPjxrZXl3b3JkPk9iZXNpdHkvKmVwaWRlbWlvbG9neS9tZXRhYm9saXNtL3Bo
eXNpb3BhdGhvbG9neTwva2V5d29yZD48a2V5d29yZD5SaXNrIEZhY3RvcnM8L2tleXdvcmQ+PGtl
eXdvcmQ+U29jaW9lY29ub21pYyBGYWN0b3JzPC9rZXl3b3JkPjwva2V5d29yZHM+PGRhdGVzPjx5
ZWFyPjIwMTA8L3llYXI+PHB1Yi1kYXRlcz48ZGF0ZT5NYXkgMTwvZGF0ZT48L3B1Yi1kYXRlcz48
L2RhdGVzPjxpc2JuPjE0NzYtNjI1NiAoRWxlY3Ryb25pYykmI3hEOzAwMDItOTI2MiAoTGlua2lu
Zyk8L2lzYm4+PGFjY2Vzc2lvbi1udW0+MjAzNjAyNDM8L2FjY2Vzc2lvbi1udW0+PHVybHM+PHJl
bGF0ZWQtdXJscz48dXJsPmh0dHA6Ly93d3cubmNiaS5ubG0ubmloLmdvdi9wdWJtZWQvMjAzNjAy
NDM8L3VybD48L3JlbGF0ZWQtdXJscz48L3VybHM+PGVsZWN0cm9uaWMtcmVzb3VyY2UtbnVtPjEw
LjEwOTMvYWplL2t3cTAyNzwvZWxlY3Ryb25pYy1yZXNvdXJjZS1udW0+PC9yZWNvcmQ+PC9DaXRl
PjxDaXRlPjxBdXRob3I+U292aW88L0F1dGhvcj48WWVhcj4yMDA5PC9ZZWFyPjxSZWNOdW0+ODwv
UmVjTnVtPjxyZWNvcmQ+PHJlYy1udW1iZXI+ODwvcmVjLW51bWJlcj48Zm9yZWlnbi1rZXlzPjxr
ZXkgYXBwPSJFTiIgZGItaWQ9InR2enN4dHNyMXN0MHc4ZXY5eDFwcDJ6dmZ6MjJ4cjlhczV2diIg
dGltZXN0YW1wPSIxNTMyMzM5NzYwIj44PC9rZXk+PC9mb3JlaWduLWtleXM+PHJlZi10eXBlIG5h
bWU9IkpvdXJuYWwgQXJ0aWNsZSI+MTc8L3JlZi10eXBlPjxjb250cmlidXRvcnM+PGF1dGhvcnM+
PGF1dGhvcj5Tb3ZpbywgVS48L2F1dGhvcj48YXV0aG9yPkJlbm5ldHQsIEEuIEouPC9hdXRob3I+
PGF1dGhvcj5NaWxsd29vZCwgSS4gWS48L2F1dGhvcj48YXV0aG9yPk1vbGl0b3IsIEouPC9hdXRo
b3I+PGF1dGhvcj5PJmFwb3M7UmVpbGx5LCBQLiBGLjwvYXV0aG9yPjxhdXRob3I+VGltcHNvbiwg
Ti4gSi48L2F1dGhvcj48YXV0aG9yPkthYWtpbmVuLCBNLjwvYXV0aG9yPjxhdXRob3I+TGFpdGlu
ZW4sIEouPC9hdXRob3I+PGF1dGhvcj5IYXVra2EsIEouPC9hdXRob3I+PGF1dGhvcj5QaWxsYXMs
IEQuPC9hdXRob3I+PGF1dGhvcj5Uem91bGFraSwgSS48L2F1dGhvcj48YXV0aG9yPk1vbGl0b3Is
IEouPC9hdXRob3I+PGF1dGhvcj5Ib2dnYXJ0LCBDLjwvYXV0aG9yPjxhdXRob3I+Q29pbiwgTC4g
Si4gTS48L2F1dGhvcj48YXV0aG9yPldoaXR0YWtlciwgSi48L2F1dGhvcj48YXV0aG9yPlBvdXRh
LCBBLjwvYXV0aG9yPjxhdXRob3I+SGFydGlrYWluZW4sIEEuIEwuPC9hdXRob3I+PGF1dGhvcj5G
cmVpbWVyLCBOLiBCLjwvYXV0aG9yPjxhdXRob3I+V2lkZW4sIEUuPC9hdXRob3I+PGF1dGhvcj5Q
ZWx0b25lbiwgTC48L2F1dGhvcj48YXV0aG9yPkVsbGlvdHQsIFAuPC9hdXRob3I+PGF1dGhvcj5N
Y0NhcnRoeSwgTS4gSS48L2F1dGhvcj48YXV0aG9yPkphcnZlbGluLCBNLiBSLjwvYXV0aG9yPjwv
YXV0aG9ycz48L2NvbnRyaWJ1dG9ycz48YXV0aC1hZGRyZXNzPlVuaXYgTG9uZG9uIEltcGVyaWFs
IENvbGwgU2NpIFRlY2hub2wgJmFtcDsgTWVkLCBEZXB0IEVwaWRlbWlvbCAmYW1wOyBQdWJsIEhs
dGgsIExvbmRvbiwgRW5nbGFuZCYjeEQ7VW5pdiBPeGZvcmQsIE94Zm9yZCBDdHIgRGlhYmV0IEVu
ZG9jcmlub2wgJmFtcDsgTWV0YWIsIE94Zm9yZCwgRW5nbGFuZCYjeEQ7VW5pdiBPeGZvcmQsIFdl
bGxjb21lIFRydXN0IEN0ciBIdW1hbiBHZW5ldCwgT3hmb3JkLCBFbmdsYW5kJiN4RDtVbml2IEJy
aXN0b2wsIE1SQyBDdHIgQ2F1c2FsIEFuYWx5c2VzIFRyYW5zbGF0IEVwaWRlbWlvbCwgQnJpc3Rv
bCwgQXZvbiwgRW5nbGFuZCYjeEQ7VW5pdiBPdWx1LCBJbnN0IEhsdGggU2NpLCBPdWx1LCBGaW5s
YW5kJiN4RDtVbml2IE91bHUsIEJpb2N0ciBPdWx1LCBPdWx1LCBGaW5sYW5kJiN4RDtGaW5uaXNo
IEluc3QgT2NjdXBhdCBIbHRoLCBPdWx1LCBGaW5sYW5kJiN4RDtOYXRsIFB1YmwgSGx0aCBJbnN0
LCBIZWxzaW5raSwgRmlubGFuZCYjeEQ7SW50IEFnY3kgUmVzIENhbmMsIEYtNjkzNzIgTHlvbiwg
RnJhbmNlJiN4RDtVbml2IExvbmRvbiwgTG9uZG9uIFNjaCBIeWcgJmFtcDsgVHJvcCBNZWQsIExv
bmRvbiwgRW5nbGFuZCYjeEQ7TmF0bCBQdWJsIEhsdGggSW5zdCwgRGVwdCBDaGlsZCAmYW1wOyBB
ZG9sZXNjZW50IEhsdGgsIE91bHUsIEZpbmxhbmQmI3hEO1VuaXYgT3VsdSwgRGVwdCBDbGluIFNj
aSBPYnN0ZXQgJmFtcDsgR3luZWNvbCwgT3VsdSwgRmlubGFuZCYjeEQ7VW5pdiBDYWxpZiBMb3Mg
QW5nZWxlcywgQ3RyIE5ldXJvYmVoYXYgR2VuZXQsIExvcyBBbmdlbGVzLCBDQSBVU0EmI3hEO1Vu
aXYgQ2FsaWYgTG9zIEFuZ2VsZXMsIEphbmUgJmFtcDsgVGVycnkgU2VtZWwgSW5zdCBOZXVyb3Nj
aSAmYW1wOyBIdW1hbiBCZWhhdiwgTG9zIEFuZ2VsZXMsIENBIFVTQSYjeEQ7VW5pdiBDYWxpZiBM
b3MgQW5nZWxlcywgRGVwdCBQc3ljaGlhdCwgTG9zIEFuZ2VsZXMsIENBIFVTQSYjeEQ7VW5pdiBI
ZWxzaW5raSwgRmlubmlzaCBHZW5vbWUgQ3RyLCBIZWxzaW5raSwgRmlubGFuZCYjeEQ7VW5pdiBI
ZWxzaW5raSwgSW5zdCBNb2wgTWVkIEZJTU0sIEhlbHNpbmtpLCBGaW5sYW5kJiN4RDtIYXJ2YXJk
ICZhbXA7IE1JVCwgQnJvYWQgSW5zdCwgQ2FtYnJpZGdlLCBNQSBVU0EmI3hEO1dlbGxjb21lIFRy
dXN0IFNhbmdlciBJbnN0LCBDYW1icmlkZ2UsIEVuZ2xhbmQmI3hEO0NodXJjaGlsbCBIb3NwLCBP
eGZvcmQgTklIUiBCaW9tZWQgUmVzIEN0ciwgT3hmb3JkIE9YMyA3TEosIEVuZ2xhbmQ8L2F1dGgt
YWRkcmVzcz48dGl0bGVzPjx0aXRsZT5HZW5ldGljIERldGVybWluYW50cyBvZiBIZWlnaHQgR3Jv
d3RoIEFzc2Vzc2VkIExvbmdpdHVkaW5hbGx5IGZyb20gSW5mYW5jeSB0byBBZHVsdGhvb2QgaW4g
dGhlIE5vcnRoZXJuIEZpbmxhbmQgQmlydGggQ29ob3J0IDE5NjY8L3RpdGxlPjxzZWNvbmRhcnkt
dGl0bGU+UGxvcyBHZW5ldGljczwvc2Vjb25kYXJ5LXRpdGxlPjxhbHQtdGl0bGU+UGxvcyBHZW5l
dDwvYWx0LXRpdGxlPjwvdGl0bGVzPjxwZXJpb2RpY2FsPjxmdWxsLXRpdGxlPlBsb3MgR2VuZXRp
Y3M8L2Z1bGwtdGl0bGU+PGFiYnItMT5QbG9zIEdlbmV0PC9hYmJyLTE+PC9wZXJpb2RpY2FsPjxh
bHQtcGVyaW9kaWNhbD48ZnVsbC10aXRsZT5QbG9zIEdlbmV0aWNzPC9mdWxsLXRpdGxlPjxhYmJy
LTE+UGxvcyBHZW5ldDwvYWJici0xPjwvYWx0LXBlcmlvZGljYWw+PHZvbHVtZT41PC92b2x1bWU+
PG51bWJlcj4zPC9udW1iZXI+PGtleXdvcmRzPjxrZXl3b3JkPndpZGUgYXNzb2NpYXRpb24gYW5h
bHlzaXM8L2tleXdvcmQ+PGtleXdvcmQ+eW91bmcgbWFsZSB0d2luczwva2V5d29yZD48a2V5d29y
ZD5jaGlsZGhvb2Q8L2tleXdvcmQ+PGtleXdvcmQ+bW9kZWxzPC9rZXl3b3JkPjxrZXl3b3JkPmhl
cml0YWJpbGl0eTwva2V5d29yZD48a2V5d29yZD52YXJpYW50czwva2V5d29yZD48a2V5d29yZD5h
Z2U8L2tleXdvcmQ+PGtleXdvcmQ+cG9wdWxhdGlvbjwva2V5d29yZD48a2V5d29yZD5wdWJlcnR5
PC9rZXl3b3JkPjxrZXl3b3JkPnN0YXR1cmU8L2tleXdvcmQ+PC9rZXl3b3Jkcz48ZGF0ZXM+PHll
YXI+MjAwOTwveWVhcj48cHViLWRhdGVzPjxkYXRlPk1hcjwvZGF0ZT48L3B1Yi1kYXRlcz48L2Rh
dGVzPjxpc2JuPjE1NTMtNzM5MDwvaXNibj48YWNjZXNzaW9uLW51bT5XT1M6MDAwMjY2MzIwMTAw
MDE1PC9hY2Nlc3Npb24tbnVtPjx1cmxzPjxyZWxhdGVkLXVybHM+PHVybD4mbHQ7R28gdG8gSVNJ
Jmd0OzovL1dPUzowMDAyNjYzMjAxMDAwMTU8L3VybD48L3JlbGF0ZWQtdXJscz48L3VybHM+PGVs
ZWN0cm9uaWMtcmVzb3VyY2UtbnVtPkFSVE4gZTEwMDA0MDkmI3hEOzEwLjEzNzEvam91cm5hbC5w
Z2VuLjEwMDA0MDk8L2VsZWN0cm9uaWMtcmVzb3VyY2UtbnVtPjxsYW5ndWFnZT5FbmdsaXNoPC9s
YW5ndWFnZT48L3JlY29yZD48L0NpdGU+PC9FbmROb3RlPgB=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59" w:tooltip="Sovio, 2009 #8" w:history="1">
        <w:r w:rsidR="009C72D5">
          <w:rPr>
            <w:rFonts w:asciiTheme="majorHAnsi" w:hAnsiTheme="majorHAnsi" w:cs="Arial"/>
            <w:noProof/>
            <w:sz w:val="22"/>
            <w:szCs w:val="22"/>
          </w:rPr>
          <w:t>59</w:t>
        </w:r>
      </w:hyperlink>
      <w:r w:rsidR="009C72D5">
        <w:rPr>
          <w:rFonts w:asciiTheme="majorHAnsi" w:hAnsiTheme="majorHAnsi" w:cs="Arial"/>
          <w:noProof/>
          <w:sz w:val="22"/>
          <w:szCs w:val="22"/>
        </w:rPr>
        <w:t xml:space="preserve">, </w:t>
      </w:r>
      <w:hyperlink w:anchor="_ENREF_61" w:tooltip="Tzoulaki, 2010 #20" w:history="1">
        <w:r w:rsidR="009C72D5">
          <w:rPr>
            <w:rFonts w:asciiTheme="majorHAnsi" w:hAnsiTheme="majorHAnsi" w:cs="Arial"/>
            <w:noProof/>
            <w:sz w:val="22"/>
            <w:szCs w:val="22"/>
          </w:rPr>
          <w:t>61</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w:t>
      </w:r>
    </w:p>
    <w:p w14:paraId="71E0B635" w14:textId="77777777" w:rsidR="00391092" w:rsidRPr="007957A7" w:rsidRDefault="00391092" w:rsidP="00604664">
      <w:pPr>
        <w:spacing w:before="240"/>
        <w:jc w:val="both"/>
        <w:rPr>
          <w:rFonts w:asciiTheme="majorHAnsi" w:hAnsiTheme="majorHAnsi" w:cs="Arial"/>
          <w:b/>
          <w:sz w:val="22"/>
          <w:szCs w:val="22"/>
        </w:rPr>
      </w:pPr>
      <w:r w:rsidRPr="007957A7">
        <w:rPr>
          <w:rFonts w:asciiTheme="majorHAnsi" w:hAnsiTheme="majorHAnsi" w:cs="Arial"/>
          <w:b/>
          <w:sz w:val="22"/>
          <w:szCs w:val="22"/>
        </w:rPr>
        <w:t>Stage 1 genome-wide association studies, genotyping and imputation</w:t>
      </w:r>
    </w:p>
    <w:p w14:paraId="54BAFF32" w14:textId="25B456C0" w:rsidR="00391092" w:rsidRPr="007957A7" w:rsidRDefault="00391092">
      <w:pPr>
        <w:spacing w:after="0"/>
        <w:jc w:val="both"/>
        <w:rPr>
          <w:rFonts w:asciiTheme="majorHAnsi" w:hAnsiTheme="majorHAnsi" w:cs="Arial"/>
          <w:sz w:val="22"/>
          <w:szCs w:val="22"/>
        </w:rPr>
      </w:pPr>
      <w:r w:rsidRPr="007957A7">
        <w:rPr>
          <w:rFonts w:asciiTheme="majorHAnsi" w:hAnsiTheme="majorHAnsi" w:cs="Arial"/>
          <w:sz w:val="22"/>
          <w:szCs w:val="22"/>
        </w:rPr>
        <w:t>Stage 1 genome-wide association analyses included up to 7215 children of European descent from five studies (four studies for each early growth trait) that had growth data and genome-wide data. These included the Helsinki Birth Cohort Study (HBCS, Finland), Northern Finland Birth Cohort 1966 (NFBC1966, Finland), Lifestyle-Immune System-Allergy Study (LISA, Germany), The Western Australian Pregnancy Cohort Study (Raine, Australia) and Generation R (Netherlands) (</w:t>
      </w:r>
      <w:r w:rsidRPr="007957A7">
        <w:rPr>
          <w:rFonts w:asciiTheme="majorHAnsi" w:hAnsiTheme="majorHAnsi" w:cs="Arial"/>
          <w:b/>
          <w:sz w:val="22"/>
          <w:szCs w:val="22"/>
        </w:rPr>
        <w:t>Figure 2</w:t>
      </w:r>
      <w:r w:rsidRPr="007957A7">
        <w:rPr>
          <w:rFonts w:asciiTheme="majorHAnsi" w:hAnsiTheme="majorHAnsi" w:cs="Arial"/>
          <w:sz w:val="22"/>
          <w:szCs w:val="22"/>
        </w:rPr>
        <w:t xml:space="preserve">). Informed consent was obtained from all study participants (or parental consent, as appropriate) and the local ethics committees as appropriate approved all study protocols. Study characteristics, genotyping platform, imputation and association test software used, as well as sample and genotyping and imputation quality control steps in each stage 1 study are given in </w:t>
      </w:r>
      <w:r w:rsidRPr="007957A7">
        <w:rPr>
          <w:rFonts w:asciiTheme="majorHAnsi" w:hAnsiTheme="majorHAnsi" w:cs="Arial"/>
          <w:b/>
          <w:sz w:val="22"/>
          <w:szCs w:val="22"/>
        </w:rPr>
        <w:t>Supplementary Table 1</w:t>
      </w:r>
      <w:r w:rsidRPr="007957A7">
        <w:rPr>
          <w:rFonts w:asciiTheme="majorHAnsi" w:hAnsiTheme="majorHAnsi" w:cs="Arial"/>
          <w:sz w:val="22"/>
          <w:szCs w:val="22"/>
        </w:rPr>
        <w:t xml:space="preserve">. The Stage 1 consisted of a GWAS based on ~2.5 million directly genotyped or imputed SNPs. Imputation of non-genotyped SNPs was undertaken either with MACH or with IMPUTE and were imputed to HapMap Phase </w:t>
      </w:r>
      <w:r w:rsidR="00E0331E" w:rsidRPr="007957A7">
        <w:rPr>
          <w:rFonts w:asciiTheme="majorHAnsi" w:hAnsiTheme="majorHAnsi" w:cs="Arial"/>
          <w:sz w:val="22"/>
          <w:szCs w:val="22"/>
        </w:rPr>
        <w:t xml:space="preserve">2 </w:t>
      </w:r>
      <w:r w:rsidRPr="007957A7">
        <w:rPr>
          <w:rFonts w:asciiTheme="majorHAnsi" w:hAnsiTheme="majorHAnsi" w:cs="Arial"/>
          <w:sz w:val="22"/>
          <w:szCs w:val="22"/>
        </w:rPr>
        <w:t xml:space="preserve">CEU reference panel after excluding genotyped SNPs with a minor allele frequency (MAF) &lt; 1%, call rate of at least </w:t>
      </w:r>
      <w:r w:rsidRPr="007957A7">
        <w:rPr>
          <w:rFonts w:asciiTheme="majorHAnsi" w:hAnsiTheme="majorHAnsi" w:cs="Arial"/>
          <w:sz w:val="22"/>
          <w:szCs w:val="22"/>
          <w:u w:val="single"/>
        </w:rPr>
        <w:t>&gt;</w:t>
      </w:r>
      <w:r w:rsidRPr="007957A7">
        <w:rPr>
          <w:rFonts w:asciiTheme="majorHAnsi" w:hAnsiTheme="majorHAnsi" w:cs="Arial"/>
          <w:sz w:val="22"/>
          <w:szCs w:val="22"/>
        </w:rPr>
        <w:t xml:space="preserve">95%, and a Hardy-Weinberg Equilibrium (HWE) </w:t>
      </w:r>
      <w:r w:rsidRPr="007957A7">
        <w:rPr>
          <w:rFonts w:asciiTheme="majorHAnsi" w:hAnsiTheme="majorHAnsi" w:cs="Arial"/>
          <w:i/>
          <w:sz w:val="22"/>
          <w:szCs w:val="22"/>
        </w:rPr>
        <w:t>P</w:t>
      </w:r>
      <w:r w:rsidRPr="007957A7">
        <w:rPr>
          <w:rFonts w:asciiTheme="majorHAnsi" w:hAnsiTheme="majorHAnsi" w:cs="Arial"/>
          <w:sz w:val="22"/>
          <w:szCs w:val="22"/>
        </w:rPr>
        <w:t xml:space="preserve">-value cut off as given in </w:t>
      </w:r>
      <w:r w:rsidRPr="007957A7">
        <w:rPr>
          <w:rFonts w:asciiTheme="majorHAnsi" w:hAnsiTheme="majorHAnsi" w:cs="Arial"/>
          <w:b/>
          <w:sz w:val="22"/>
          <w:szCs w:val="22"/>
        </w:rPr>
        <w:t>Supplementary Table 1</w:t>
      </w:r>
      <w:r w:rsidRPr="007957A7">
        <w:rPr>
          <w:rFonts w:asciiTheme="majorHAnsi" w:hAnsiTheme="majorHAnsi" w:cs="Arial"/>
          <w:sz w:val="22"/>
          <w:szCs w:val="22"/>
        </w:rPr>
        <w:t>.</w:t>
      </w:r>
    </w:p>
    <w:p w14:paraId="4EBE0E34" w14:textId="77777777" w:rsidR="00391092" w:rsidRPr="007957A7" w:rsidRDefault="00391092" w:rsidP="00604664">
      <w:pPr>
        <w:spacing w:before="240"/>
        <w:jc w:val="both"/>
        <w:rPr>
          <w:rFonts w:asciiTheme="majorHAnsi" w:hAnsiTheme="majorHAnsi" w:cs="Arial"/>
          <w:b/>
          <w:sz w:val="22"/>
          <w:szCs w:val="22"/>
        </w:rPr>
      </w:pPr>
      <w:r w:rsidRPr="007957A7">
        <w:rPr>
          <w:rFonts w:asciiTheme="majorHAnsi" w:hAnsiTheme="majorHAnsi" w:cs="Arial"/>
          <w:b/>
          <w:sz w:val="22"/>
          <w:szCs w:val="22"/>
        </w:rPr>
        <w:t>Stage 1 genome-wide association analyses and meta-analyses</w:t>
      </w:r>
    </w:p>
    <w:p w14:paraId="6C33C8AA" w14:textId="4338C2A3" w:rsidR="00391092" w:rsidRPr="007957A7" w:rsidRDefault="00391092">
      <w:pPr>
        <w:spacing w:after="0"/>
        <w:jc w:val="both"/>
        <w:rPr>
          <w:rFonts w:asciiTheme="majorHAnsi" w:hAnsiTheme="majorHAnsi" w:cs="Arial"/>
          <w:sz w:val="22"/>
          <w:szCs w:val="22"/>
        </w:rPr>
      </w:pPr>
      <w:r w:rsidRPr="007957A7">
        <w:rPr>
          <w:rFonts w:asciiTheme="majorHAnsi" w:hAnsiTheme="majorHAnsi" w:cs="Arial"/>
          <w:sz w:val="22"/>
          <w:szCs w:val="22"/>
        </w:rPr>
        <w:lastRenderedPageBreak/>
        <w:t>According to the availability of dense enough data for growth modeling, a total of up to 7215, 6222, 6219 and 6051 children were used to analyze PHV/PWV, Age-AP, BMI-AP and Age-AR /BMI-AR respectively (</w:t>
      </w:r>
      <w:r w:rsidRPr="007957A7">
        <w:rPr>
          <w:rFonts w:asciiTheme="majorHAnsi" w:hAnsiTheme="majorHAnsi" w:cs="Arial"/>
          <w:b/>
          <w:sz w:val="22"/>
          <w:szCs w:val="22"/>
        </w:rPr>
        <w:t>Figure 2</w:t>
      </w:r>
      <w:r w:rsidRPr="007957A7">
        <w:rPr>
          <w:rFonts w:asciiTheme="majorHAnsi" w:hAnsiTheme="majorHAnsi" w:cs="Arial"/>
          <w:sz w:val="22"/>
          <w:szCs w:val="22"/>
        </w:rPr>
        <w:t xml:space="preserve">). We only included children who were born between 37 and 41 completed weeks of gestation (i.e.: term born) from singleton pregnancies and children who had more than three growth measurements available within the age range in question. Gestational age was either defined from the date of the last menstrual period or ultrasound scans depending on the study. All six early growth traits except for Age-AP and Age-AR were natural log transformed to reduce skewness, and all traits were converted to z-scores prior to association testing to facilitate the comparison of results across the studies. We tested the directly genotyped and imputed variants for association with each of the six early growth traits in a linear regression model assuming an additive genetic effect. The regression models were adjusted for sex and principal components (PC) derived from the genome-wide data to control for potential population substructure (the necessary number of principal components included varied by study). The regression models were also adjusted for gestational age, except for Age-AR and BMI-AR. The genome-wide association analyses (i.e. stage 1) were performed using either SNPTEST or MACH2QTL in each cohort, and data exchange facilities were provided by the AIMS server </w:t>
      </w:r>
      <w:r w:rsidRPr="00517ED6">
        <w:rPr>
          <w:rFonts w:asciiTheme="majorHAnsi" w:hAnsiTheme="majorHAnsi" w:cs="Arial"/>
          <w:sz w:val="22"/>
          <w:szCs w:val="22"/>
        </w:rPr>
        <w:fldChar w:fldCharType="begin">
          <w:fldData xml:space="preserve">PEVuZE5vdGU+PENpdGU+PEF1dGhvcj5LcmVzdHlhbmlub3ZhPC9BdXRob3I+PFllYXI+MjAwOTwv
WWVhcj48UmVjTnVtPjEwMTwvUmVjTnVtPjxEaXNwbGF5VGV4dD5bNjJdPC9EaXNwbGF5VGV4dD48
cmVjb3JkPjxyZWMtbnVtYmVyPjEwMTwvcmVjLW51bWJlcj48Zm9yZWlnbi1rZXlzPjxrZXkgYXBw
PSJFTiIgZGItaWQ9InR2enN4dHNyMXN0MHc4ZXY5eDFwcDJ6dmZ6MjJ4cjlhczV2diIgdGltZXN0
YW1wPSIxNTMyMzM5NzY1Ij4xMDE8L2tleT48L2ZvcmVpZ24ta2V5cz48cmVmLXR5cGUgbmFtZT0i
Sm91cm5hbCBBcnRpY2xlIj4xNzwvcmVmLXR5cGU+PGNvbnRyaWJ1dG9ycz48YXV0aG9ycz48YXV0
aG9yPktyZXN0eWFuaW5vdmEsIE0uPC9hdXRob3I+PGF1dGhvcj5aYXJpbnMsIEEuPC9hdXRob3I+
PGF1dGhvcj5WaWtzbmEsIEouPC9hdXRob3I+PGF1dGhvcj5LdXJiYXRvdmEsIE4uPC9hdXRob3I+
PGF1dGhvcj5SdWNldnNraXMsIFAuPC9hdXRob3I+PGF1dGhvcj5OZW9naSwgUy4gRy48L2F1dGhv
cj48YXV0aG9yPkdvc3RldiwgTS48L2F1dGhvcj48YXV0aG9yPlBlcmhlZW50dXBhLCBULjwvYXV0
aG9yPjxhdXRob3I+S251dXR0aWxhLCBKLjwvYXV0aG9yPjxhdXRob3I+QmFycmV0dCwgQS48L2F1
dGhvcj48YXV0aG9yPkxhcHBhbGFpbmVuLCBJLjwvYXV0aG9yPjxhdXRob3I+UnVuZywgSi48L2F1
dGhvcj48YXV0aG9yPlBvZG5pZWtzLCBLLjwvYXV0aG9yPjxhdXRob3I+U2Fya2FucywgVS48L2F1
dGhvcj48YXV0aG9yPk1jQ2FydGh5LCBNLiBJLjwvYXV0aG9yPjxhdXRob3I+QnJhem1hLCBBLjwv
YXV0aG9yPjwvYXV0aG9ycz48L2NvbnRyaWJ1dG9ycz48YXV0aC1hZGRyZXNzPkV1cm9wZWFuIEJp
b2luZm9ybWF0aWNzIEluc3RpdHV0ZSwgV2VsbGNvbWUgVHJ1c3QgR2Vub21lIENhbXB1cywgSGlu
eHRvbiwgQ2FtYnJpZGdlIENCMTAxU0QsIFVLLiBzdXBwb3J0QHNpbWJpb21zLm9yZzwvYXV0aC1h
ZGRyZXNzPjx0aXRsZXM+PHRpdGxlPkEgU3lzdGVtIGZvciBJbmZvcm1hdGlvbiBNYW5hZ2VtZW50
IGluIEJpb01lZGljYWwgU3R1ZGllcy0tU0lNQmlvTVM8L3RpdGxlPjxzZWNvbmRhcnktdGl0bGU+
QmlvaW5mb3JtYXRpY3M8L3NlY29uZGFyeS10aXRsZT48YWx0LXRpdGxlPkJpb2luZm9ybWF0aWNz
PC9hbHQtdGl0bGU+PC90aXRsZXM+PHBlcmlvZGljYWw+PGZ1bGwtdGl0bGU+QmlvaW5mb3JtYXRp
Y3M8L2Z1bGwtdGl0bGU+PGFiYnItMT5CaW9pbmZvcm1hdGljczwvYWJici0xPjwvcGVyaW9kaWNh
bD48YWx0LXBlcmlvZGljYWw+PGZ1bGwtdGl0bGU+QmlvaW5mb3JtYXRpY3M8L2Z1bGwtdGl0bGU+
PGFiYnItMT5CaW9pbmZvcm1hdGljczwvYWJici0xPjwvYWx0LXBlcmlvZGljYWw+PHBhZ2VzPjI3
NjgtOTwvcGFnZXM+PHZvbHVtZT4yNTwvdm9sdW1lPjxudW1iZXI+MjA8L251bWJlcj48a2V5d29y
ZHM+PGtleXdvcmQ+Q29tcHV0YXRpb25hbCBCaW9sb2d5LyptZXRob2RzPC9rZXl3b3JkPjxrZXl3
b3JkPipEYXRhYmFzZSBNYW5hZ2VtZW50IFN5c3RlbXM8L2tleXdvcmQ+PGtleXdvcmQ+RGF0YWJh
c2VzLCBGYWN0dWFsPC9rZXl3b3JkPjxrZXl3b3JkPkluZm9ybWF0aW9uIE1hbmFnZW1lbnQvKm1l
dGhvZHM8L2tleXdvcmQ+PGtleXdvcmQ+SW5mb3JtYXRpb24gU3RvcmFnZSBhbmQgUmV0cmlldmFs
LyptZXRob2RzPC9rZXl3b3JkPjxrZXl3b3JkPipTb2Z0d2FyZTwva2V5d29yZD48L2tleXdvcmRz
PjxkYXRlcz48eWVhcj4yMDA5PC95ZWFyPjxwdWItZGF0ZXM+PGRhdGU+T2N0IDE1PC9kYXRlPjwv
cHViLWRhdGVzPjwvZGF0ZXM+PGlzYm4+MTM2Ny00ODExIChFbGVjdHJvbmljKSYjeEQ7MTM2Ny00
ODAzIChMaW5raW5nKTwvaXNibj48YWNjZXNzaW9uLW51bT4xOTYzMzA5NTwvYWNjZXNzaW9uLW51
bT48dXJscz48cmVsYXRlZC11cmxzPjx1cmw+aHR0cDovL3d3dy5uY2JpLm5sbS5uaWguZ292L3B1
Ym1lZC8xOTYzMzA5NTwvdXJsPjwvcmVsYXRlZC11cmxzPjwvdXJscz48Y3VzdG9tMj4yNzU5NTUz
PC9jdXN0b20yPjxlbGVjdHJvbmljLXJlc291cmNlLW51bT4xMC4xMDkzL2Jpb2luZm9ybWF0aWNz
L2J0cDQyMDwvZWxlY3Ryb25pYy1yZXNvdXJjZS1udW0+PC9yZWNvcmQ+PC9DaXRlPjwvRW5kTm90
ZT4A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PEVuZE5vdGU+PENpdGU+PEF1dGhvcj5LcmVzdHlhbmlub3ZhPC9BdXRob3I+PFllYXI+MjAwOTwv
WWVhcj48UmVjTnVtPjEwMTwvUmVjTnVtPjxEaXNwbGF5VGV4dD5bNjJdPC9EaXNwbGF5VGV4dD48
cmVjb3JkPjxyZWMtbnVtYmVyPjEwMTwvcmVjLW51bWJlcj48Zm9yZWlnbi1rZXlzPjxrZXkgYXBw
PSJFTiIgZGItaWQ9InR2enN4dHNyMXN0MHc4ZXY5eDFwcDJ6dmZ6MjJ4cjlhczV2diIgdGltZXN0
YW1wPSIxNTMyMzM5NzY1Ij4xMDE8L2tleT48L2ZvcmVpZ24ta2V5cz48cmVmLXR5cGUgbmFtZT0i
Sm91cm5hbCBBcnRpY2xlIj4xNzwvcmVmLXR5cGU+PGNvbnRyaWJ1dG9ycz48YXV0aG9ycz48YXV0
aG9yPktyZXN0eWFuaW5vdmEsIE0uPC9hdXRob3I+PGF1dGhvcj5aYXJpbnMsIEEuPC9hdXRob3I+
PGF1dGhvcj5WaWtzbmEsIEouPC9hdXRob3I+PGF1dGhvcj5LdXJiYXRvdmEsIE4uPC9hdXRob3I+
PGF1dGhvcj5SdWNldnNraXMsIFAuPC9hdXRob3I+PGF1dGhvcj5OZW9naSwgUy4gRy48L2F1dGhv
cj48YXV0aG9yPkdvc3RldiwgTS48L2F1dGhvcj48YXV0aG9yPlBlcmhlZW50dXBhLCBULjwvYXV0
aG9yPjxhdXRob3I+S251dXR0aWxhLCBKLjwvYXV0aG9yPjxhdXRob3I+QmFycmV0dCwgQS48L2F1
dGhvcj48YXV0aG9yPkxhcHBhbGFpbmVuLCBJLjwvYXV0aG9yPjxhdXRob3I+UnVuZywgSi48L2F1
dGhvcj48YXV0aG9yPlBvZG5pZWtzLCBLLjwvYXV0aG9yPjxhdXRob3I+U2Fya2FucywgVS48L2F1
dGhvcj48YXV0aG9yPk1jQ2FydGh5LCBNLiBJLjwvYXV0aG9yPjxhdXRob3I+QnJhem1hLCBBLjwv
YXV0aG9yPjwvYXV0aG9ycz48L2NvbnRyaWJ1dG9ycz48YXV0aC1hZGRyZXNzPkV1cm9wZWFuIEJp
b2luZm9ybWF0aWNzIEluc3RpdHV0ZSwgV2VsbGNvbWUgVHJ1c3QgR2Vub21lIENhbXB1cywgSGlu
eHRvbiwgQ2FtYnJpZGdlIENCMTAxU0QsIFVLLiBzdXBwb3J0QHNpbWJpb21zLm9yZzwvYXV0aC1h
ZGRyZXNzPjx0aXRsZXM+PHRpdGxlPkEgU3lzdGVtIGZvciBJbmZvcm1hdGlvbiBNYW5hZ2VtZW50
IGluIEJpb01lZGljYWwgU3R1ZGllcy0tU0lNQmlvTVM8L3RpdGxlPjxzZWNvbmRhcnktdGl0bGU+
QmlvaW5mb3JtYXRpY3M8L3NlY29uZGFyeS10aXRsZT48YWx0LXRpdGxlPkJpb2luZm9ybWF0aWNz
PC9hbHQtdGl0bGU+PC90aXRsZXM+PHBlcmlvZGljYWw+PGZ1bGwtdGl0bGU+QmlvaW5mb3JtYXRp
Y3M8L2Z1bGwtdGl0bGU+PGFiYnItMT5CaW9pbmZvcm1hdGljczwvYWJici0xPjwvcGVyaW9kaWNh
bD48YWx0LXBlcmlvZGljYWw+PGZ1bGwtdGl0bGU+QmlvaW5mb3JtYXRpY3M8L2Z1bGwtdGl0bGU+
PGFiYnItMT5CaW9pbmZvcm1hdGljczwvYWJici0xPjwvYWx0LXBlcmlvZGljYWw+PHBhZ2VzPjI3
NjgtOTwvcGFnZXM+PHZvbHVtZT4yNTwvdm9sdW1lPjxudW1iZXI+MjA8L251bWJlcj48a2V5d29y
ZHM+PGtleXdvcmQ+Q29tcHV0YXRpb25hbCBCaW9sb2d5LyptZXRob2RzPC9rZXl3b3JkPjxrZXl3
b3JkPipEYXRhYmFzZSBNYW5hZ2VtZW50IFN5c3RlbXM8L2tleXdvcmQ+PGtleXdvcmQ+RGF0YWJh
c2VzLCBGYWN0dWFsPC9rZXl3b3JkPjxrZXl3b3JkPkluZm9ybWF0aW9uIE1hbmFnZW1lbnQvKm1l
dGhvZHM8L2tleXdvcmQ+PGtleXdvcmQ+SW5mb3JtYXRpb24gU3RvcmFnZSBhbmQgUmV0cmlldmFs
LyptZXRob2RzPC9rZXl3b3JkPjxrZXl3b3JkPipTb2Z0d2FyZTwva2V5d29yZD48L2tleXdvcmRz
PjxkYXRlcz48eWVhcj4yMDA5PC95ZWFyPjxwdWItZGF0ZXM+PGRhdGU+T2N0IDE1PC9kYXRlPjwv
cHViLWRhdGVzPjwvZGF0ZXM+PGlzYm4+MTM2Ny00ODExIChFbGVjdHJvbmljKSYjeEQ7MTM2Ny00
ODAzIChMaW5raW5nKTwvaXNibj48YWNjZXNzaW9uLW51bT4xOTYzMzA5NTwvYWNjZXNzaW9uLW51
bT48dXJscz48cmVsYXRlZC11cmxzPjx1cmw+aHR0cDovL3d3dy5uY2JpLm5sbS5uaWguZ292L3B1
Ym1lZC8xOTYzMzA5NTwvdXJsPjwvcmVsYXRlZC11cmxzPjwvdXJscz48Y3VzdG9tMj4yNzU5NTUz
PC9jdXN0b20yPjxlbGVjdHJvbmljLXJlc291cmNlLW51bT4xMC4xMDkzL2Jpb2luZm9ybWF0aWNz
L2J0cDQyMDwvZWxlY3Ryb25pYy1yZXNvdXJjZS1udW0+PC9yZWNvcmQ+PC9DaXRlPjwvRW5kTm90
ZT4A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62" w:tooltip="Krestyaninova, 2009 #101" w:history="1">
        <w:r w:rsidR="009C72D5">
          <w:rPr>
            <w:rFonts w:asciiTheme="majorHAnsi" w:hAnsiTheme="majorHAnsi" w:cs="Arial"/>
            <w:noProof/>
            <w:sz w:val="22"/>
            <w:szCs w:val="22"/>
          </w:rPr>
          <w:t>62</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All stage 1 study beta estimates and their standard errors were meta-analyzed using the inverse-variance fixed effects method in the METAL software</w:t>
      </w:r>
      <w:r w:rsidRPr="00517ED6">
        <w:rPr>
          <w:rFonts w:asciiTheme="majorHAnsi" w:hAnsiTheme="majorHAnsi" w:cs="Arial"/>
          <w:sz w:val="22"/>
          <w:szCs w:val="22"/>
        </w:rPr>
        <w:fldChar w:fldCharType="begin"/>
      </w:r>
      <w:r w:rsidR="009C72D5">
        <w:rPr>
          <w:rFonts w:asciiTheme="majorHAnsi" w:hAnsiTheme="majorHAnsi" w:cs="Arial"/>
          <w:sz w:val="22"/>
          <w:szCs w:val="22"/>
        </w:rPr>
        <w:instrText xml:space="preserve"> ADDIN EN.CITE &lt;EndNote&gt;&lt;Cite&gt;&lt;Author&gt;Willer&lt;/Author&gt;&lt;Year&gt;2010&lt;/Year&gt;&lt;RecNum&gt;102&lt;/RecNum&gt;&lt;DisplayText&gt;[63]&lt;/DisplayText&gt;&lt;record&gt;&lt;rec-number&gt;102&lt;/rec-number&gt;&lt;foreign-keys&gt;&lt;key app="EN" db-id="tvzsxtsr1st0w8ev9x1pp2zvfz22xr9as5vv" timestamp="1532339765"&gt;102&lt;/key&gt;&lt;/foreign-keys&gt;&lt;ref-type name="Journal Article"&gt;17&lt;/ref-type&gt;&lt;contributors&gt;&lt;authors&gt;&lt;author&gt;Willer, C. J.&lt;/author&gt;&lt;author&gt;Li, Y.&lt;/author&gt;&lt;author&gt;Abecasis, G. R.&lt;/author&gt;&lt;/authors&gt;&lt;/contributors&gt;&lt;auth-address&gt;Univ Michigan, Dept Biostat, Ann Arbor, MI 48109 USA&amp;#xD;Univ N Carolina, Dept Biostat, Dept Genet, Chapel Hill, NC 27515 USA&lt;/auth-address&gt;&lt;titles&gt;&lt;title&gt;METAL: fast and efficient meta-analysis of genomewide association scans&lt;/title&gt;&lt;secondary-title&gt;Bioinformatics&lt;/secondary-title&gt;&lt;alt-title&gt;Bioinformatics&lt;/alt-title&gt;&lt;/titles&gt;&lt;periodical&gt;&lt;full-title&gt;Bioinformatics&lt;/full-title&gt;&lt;abbr-1&gt;Bioinformatics&lt;/abbr-1&gt;&lt;/periodical&gt;&lt;alt-periodical&gt;&lt;full-title&gt;Bioinformatics&lt;/full-title&gt;&lt;abbr-1&gt;Bioinformatics&lt;/abbr-1&gt;&lt;/alt-periodical&gt;&lt;pages&gt;2190-2191&lt;/pages&gt;&lt;volume&gt;26&lt;/volume&gt;&lt;number&gt;17&lt;/number&gt;&lt;keywords&gt;&lt;keyword&gt;wide association&lt;/keyword&gt;&lt;keyword&gt;loci&lt;/keyword&gt;&lt;keyword&gt;variants&lt;/keyword&gt;&lt;/keywords&gt;&lt;dates&gt;&lt;year&gt;2010&lt;/year&gt;&lt;pub-dates&gt;&lt;date&gt;Sep 1&lt;/date&gt;&lt;/pub-dates&gt;&lt;/dates&gt;&lt;isbn&gt;1367-4803&lt;/isbn&gt;&lt;accession-num&gt;WOS:000281738900017&lt;/accession-num&gt;&lt;urls&gt;&lt;related-urls&gt;&lt;url&gt;&amp;lt;Go to ISI&amp;gt;://WOS:000281738900017&lt;/url&gt;&lt;/related-urls&gt;&lt;/urls&gt;&lt;electronic-resource-num&gt;10.1093/bioinformatics/btq340&lt;/electronic-resource-num&gt;&lt;language&gt;English&lt;/language&gt;&lt;/record&gt;&lt;/Cite&gt;&lt;/EndNote&gt;</w:instrText>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63" w:tooltip="Willer, 2010 #102" w:history="1">
        <w:r w:rsidR="009C72D5">
          <w:rPr>
            <w:rFonts w:asciiTheme="majorHAnsi" w:hAnsiTheme="majorHAnsi" w:cs="Arial"/>
            <w:noProof/>
            <w:sz w:val="22"/>
            <w:szCs w:val="22"/>
          </w:rPr>
          <w:t>63</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SNPs with poor imputation quality (</w:t>
      </w:r>
      <w:r w:rsidRPr="007957A7">
        <w:rPr>
          <w:rFonts w:asciiTheme="majorHAnsi" w:hAnsiTheme="majorHAnsi" w:cs="Arial"/>
          <w:i/>
          <w:sz w:val="22"/>
          <w:szCs w:val="22"/>
        </w:rPr>
        <w:t>e.g.</w:t>
      </w:r>
      <w:r w:rsidRPr="007957A7">
        <w:rPr>
          <w:rFonts w:asciiTheme="majorHAnsi" w:hAnsiTheme="majorHAnsi" w:cs="Arial"/>
          <w:sz w:val="22"/>
          <w:szCs w:val="22"/>
        </w:rPr>
        <w:t xml:space="preserve"> r</w:t>
      </w:r>
      <w:r w:rsidRPr="007957A7">
        <w:rPr>
          <w:rFonts w:asciiTheme="majorHAnsi" w:hAnsiTheme="majorHAnsi" w:cs="Arial"/>
          <w:sz w:val="22"/>
          <w:szCs w:val="22"/>
          <w:vertAlign w:val="superscript"/>
        </w:rPr>
        <w:t>2</w:t>
      </w:r>
      <w:r w:rsidRPr="007957A7">
        <w:rPr>
          <w:rFonts w:asciiTheme="majorHAnsi" w:hAnsiTheme="majorHAnsi" w:cs="Arial"/>
          <w:sz w:val="22"/>
          <w:szCs w:val="22"/>
        </w:rPr>
        <w:t xml:space="preserve">&lt; 0.3 for MACH and ‘proper_info’ score &lt; 0.4 for IMPUTE) and/or a HWE </w:t>
      </w:r>
      <w:r w:rsidRPr="007957A7">
        <w:rPr>
          <w:rFonts w:asciiTheme="majorHAnsi" w:hAnsiTheme="majorHAnsi" w:cs="Arial"/>
          <w:i/>
          <w:sz w:val="22"/>
          <w:szCs w:val="22"/>
        </w:rPr>
        <w:t>P</w:t>
      </w:r>
      <w:r w:rsidRPr="007957A7">
        <w:rPr>
          <w:rFonts w:asciiTheme="majorHAnsi" w:hAnsiTheme="majorHAnsi" w:cs="Arial"/>
          <w:sz w:val="22"/>
          <w:szCs w:val="22"/>
        </w:rPr>
        <w:t xml:space="preserve"> &lt;1 x 10</w:t>
      </w:r>
      <w:r w:rsidRPr="007957A7">
        <w:rPr>
          <w:rFonts w:asciiTheme="majorHAnsi" w:hAnsiTheme="majorHAnsi" w:cs="Arial"/>
          <w:sz w:val="22"/>
          <w:szCs w:val="22"/>
          <w:vertAlign w:val="superscript"/>
        </w:rPr>
        <w:t>-4</w:t>
      </w:r>
      <w:r w:rsidRPr="007957A7">
        <w:rPr>
          <w:rFonts w:asciiTheme="majorHAnsi" w:hAnsiTheme="majorHAnsi" w:cs="Arial"/>
          <w:sz w:val="22"/>
          <w:szCs w:val="22"/>
        </w:rPr>
        <w:t xml:space="preserve"> were excluded prior to the meta-analyses. Double genomic control</w:t>
      </w:r>
      <w:r w:rsidRPr="00517ED6">
        <w:rPr>
          <w:rFonts w:asciiTheme="majorHAnsi" w:hAnsiTheme="majorHAnsi" w:cs="Arial"/>
          <w:sz w:val="22"/>
          <w:szCs w:val="22"/>
        </w:rPr>
        <w:fldChar w:fldCharType="begin"/>
      </w:r>
      <w:r w:rsidR="009C72D5">
        <w:rPr>
          <w:rFonts w:asciiTheme="majorHAnsi" w:hAnsiTheme="majorHAnsi" w:cs="Arial"/>
          <w:sz w:val="22"/>
          <w:szCs w:val="22"/>
        </w:rPr>
        <w:instrText xml:space="preserve"> ADDIN EN.CITE &lt;EndNote&gt;&lt;Cite&gt;&lt;Author&gt;Devlin&lt;/Author&gt;&lt;Year&gt;1999&lt;/Year&gt;&lt;RecNum&gt;103&lt;/RecNum&gt;&lt;DisplayText&gt;[64]&lt;/DisplayText&gt;&lt;record&gt;&lt;rec-number&gt;103&lt;/rec-number&gt;&lt;foreign-keys&gt;&lt;key app="EN" db-id="tvzsxtsr1st0w8ev9x1pp2zvfz22xr9as5vv" timestamp="1532339765"&gt;103&lt;/key&gt;&lt;/foreign-keys&gt;&lt;ref-type name="Journal Article"&gt;17&lt;/ref-type&gt;&lt;contributors&gt;&lt;authors&gt;&lt;author&gt;Devlin, B.&lt;/author&gt;&lt;author&gt;Roeder, K.&lt;/author&gt;&lt;/authors&gt;&lt;/contributors&gt;&lt;auth-address&gt;Univ Pittsburgh, Dept Psychiat, Pittsburgh, PA 15213 USA&amp;#xD;Carnegie Mellon Univ, Dept Stat, Pittsburgh, PA 15213 USA&lt;/auth-address&gt;&lt;titles&gt;&lt;title&gt;Genomic control for association studies&lt;/title&gt;&lt;secondary-title&gt;Biometrics&lt;/secondary-title&gt;&lt;alt-title&gt;Biometrics&lt;/alt-title&gt;&lt;/titles&gt;&lt;periodical&gt;&lt;full-title&gt;Biometrics&lt;/full-title&gt;&lt;abbr-1&gt;Biometrics&lt;/abbr-1&gt;&lt;/periodical&gt;&lt;alt-periodical&gt;&lt;full-title&gt;Biometrics&lt;/full-title&gt;&lt;abbr-1&gt;Biometrics&lt;/abbr-1&gt;&lt;/alt-periodical&gt;&lt;pages&gt;997-1004&lt;/pages&gt;&lt;volume&gt;55&lt;/volume&gt;&lt;number&gt;4&lt;/number&gt;&lt;keywords&gt;&lt;keyword&gt;bayesian inference&lt;/keyword&gt;&lt;keyword&gt;case-control&lt;/keyword&gt;&lt;keyword&gt;complex genetic disorder&lt;/keyword&gt;&lt;keyword&gt;outliers&lt;/keyword&gt;&lt;keyword&gt;population heterogeneity&lt;/keyword&gt;&lt;keyword&gt;single nucleotide polymorphism genotypes&lt;/keyword&gt;&lt;keyword&gt;selective neutrality&lt;/keyword&gt;&lt;keyword&gt;gene frequency&lt;/keyword&gt;&lt;keyword&gt;polymorphisms&lt;/keyword&gt;&lt;keyword&gt;sample&lt;/keyword&gt;&lt;/keywords&gt;&lt;dates&gt;&lt;year&gt;1999&lt;/year&gt;&lt;pub-dates&gt;&lt;date&gt;Dec&lt;/date&gt;&lt;/pub-dates&gt;&lt;/dates&gt;&lt;isbn&gt;0006-341X&lt;/isbn&gt;&lt;accession-num&gt;WOS:000084218000001&lt;/accession-num&gt;&lt;urls&gt;&lt;related-urls&gt;&lt;url&gt;&amp;lt;Go to ISI&amp;gt;://WOS:000084218000001&lt;/url&gt;&lt;/related-urls&gt;&lt;/urls&gt;&lt;electronic-resource-num&gt;DOI 10.1111/j.0006-341X.1999.00997.x&lt;/electronic-resource-num&gt;&lt;language&gt;English&lt;/language&gt;&lt;/record&gt;&lt;/Cite&gt;&lt;/EndNote&gt;</w:instrText>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64" w:tooltip="Devlin, 1999 #103" w:history="1">
        <w:r w:rsidR="009C72D5">
          <w:rPr>
            <w:rFonts w:asciiTheme="majorHAnsi" w:hAnsiTheme="majorHAnsi" w:cs="Arial"/>
            <w:noProof/>
            <w:sz w:val="22"/>
            <w:szCs w:val="22"/>
          </w:rPr>
          <w:t>64</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00725F5A" w:rsidRPr="007957A7">
        <w:rPr>
          <w:rFonts w:asciiTheme="majorHAnsi" w:hAnsiTheme="majorHAnsi" w:cs="Arial"/>
          <w:sz w:val="22"/>
          <w:szCs w:val="22"/>
        </w:rPr>
        <w:t xml:space="preserve"> </w:t>
      </w:r>
      <w:r w:rsidRPr="007957A7">
        <w:rPr>
          <w:rFonts w:asciiTheme="majorHAnsi" w:hAnsiTheme="majorHAnsi" w:cs="Arial"/>
          <w:sz w:val="22"/>
          <w:szCs w:val="22"/>
        </w:rPr>
        <w:t xml:space="preserve">was applied: firstly, to adjust the statistics generated within each cohort and secondly, to adjust the overall meta-analysis statistics. Results are reported as a change in standard deviation (SD) units per </w:t>
      </w:r>
      <w:r w:rsidR="00413594" w:rsidRPr="007957A7">
        <w:rPr>
          <w:rFonts w:asciiTheme="majorHAnsi" w:hAnsiTheme="majorHAnsi" w:cs="Arial"/>
          <w:sz w:val="22"/>
          <w:szCs w:val="22"/>
        </w:rPr>
        <w:t>risk allele</w:t>
      </w:r>
      <w:r w:rsidRPr="007957A7">
        <w:rPr>
          <w:rFonts w:asciiTheme="majorHAnsi" w:hAnsiTheme="majorHAnsi" w:cs="Arial"/>
          <w:sz w:val="22"/>
          <w:szCs w:val="22"/>
        </w:rPr>
        <w:t xml:space="preserve"> as reported in </w:t>
      </w:r>
      <w:r w:rsidRPr="007957A7">
        <w:rPr>
          <w:rFonts w:asciiTheme="majorHAnsi" w:hAnsiTheme="majorHAnsi" w:cs="Arial"/>
          <w:b/>
          <w:sz w:val="22"/>
          <w:szCs w:val="22"/>
        </w:rPr>
        <w:t>Table 1</w:t>
      </w:r>
      <w:r w:rsidRPr="007957A7">
        <w:rPr>
          <w:rFonts w:asciiTheme="majorHAnsi" w:hAnsiTheme="majorHAnsi" w:cs="Arial"/>
          <w:sz w:val="22"/>
          <w:szCs w:val="22"/>
        </w:rPr>
        <w:t>.</w:t>
      </w:r>
    </w:p>
    <w:p w14:paraId="12FC285D" w14:textId="77777777" w:rsidR="00391092" w:rsidRPr="007957A7" w:rsidRDefault="00391092" w:rsidP="00604664">
      <w:pPr>
        <w:spacing w:before="240"/>
        <w:jc w:val="both"/>
        <w:rPr>
          <w:rFonts w:asciiTheme="majorHAnsi" w:hAnsiTheme="majorHAnsi" w:cs="Arial"/>
          <w:b/>
          <w:sz w:val="22"/>
          <w:szCs w:val="22"/>
        </w:rPr>
      </w:pPr>
      <w:r w:rsidRPr="007957A7">
        <w:rPr>
          <w:rFonts w:asciiTheme="majorHAnsi" w:hAnsiTheme="majorHAnsi" w:cs="Arial"/>
          <w:b/>
          <w:sz w:val="22"/>
          <w:szCs w:val="22"/>
        </w:rPr>
        <w:t>Selection of SNPs for stage 2 follow up.</w:t>
      </w:r>
    </w:p>
    <w:p w14:paraId="6EA53EF7" w14:textId="17AA51D2" w:rsidR="00391092" w:rsidRPr="007957A7" w:rsidRDefault="00391092">
      <w:pPr>
        <w:spacing w:after="0"/>
        <w:jc w:val="both"/>
        <w:rPr>
          <w:rFonts w:asciiTheme="majorHAnsi" w:hAnsiTheme="majorHAnsi" w:cs="Arial"/>
          <w:b/>
          <w:i/>
          <w:sz w:val="22"/>
          <w:szCs w:val="22"/>
        </w:rPr>
      </w:pPr>
      <w:r w:rsidRPr="007957A7">
        <w:rPr>
          <w:rFonts w:asciiTheme="majorHAnsi" w:hAnsiTheme="majorHAnsi" w:cs="Arial"/>
          <w:sz w:val="22"/>
          <w:szCs w:val="22"/>
        </w:rPr>
        <w:t xml:space="preserve">All loci reaching </w:t>
      </w:r>
      <w:r w:rsidRPr="007957A7">
        <w:rPr>
          <w:rFonts w:asciiTheme="majorHAnsi" w:hAnsiTheme="majorHAnsi" w:cs="Arial"/>
          <w:i/>
          <w:iCs/>
          <w:sz w:val="22"/>
          <w:szCs w:val="22"/>
        </w:rPr>
        <w:t xml:space="preserve">P </w:t>
      </w:r>
      <w:r w:rsidRPr="007957A7">
        <w:rPr>
          <w:rFonts w:asciiTheme="majorHAnsi" w:hAnsiTheme="majorHAnsi" w:cs="Arial"/>
          <w:sz w:val="22"/>
          <w:szCs w:val="22"/>
        </w:rPr>
        <w:t>&lt; 1 x 10</w:t>
      </w:r>
      <w:r w:rsidRPr="007957A7">
        <w:rPr>
          <w:rFonts w:asciiTheme="majorHAnsi" w:hAnsiTheme="majorHAnsi" w:cs="Arial"/>
          <w:sz w:val="22"/>
          <w:szCs w:val="22"/>
          <w:vertAlign w:val="superscript"/>
        </w:rPr>
        <w:t>-7</w:t>
      </w:r>
      <w:r w:rsidRPr="007957A7">
        <w:rPr>
          <w:rFonts w:asciiTheme="majorHAnsi" w:hAnsiTheme="majorHAnsi" w:cs="Arial"/>
          <w:sz w:val="22"/>
          <w:szCs w:val="22"/>
        </w:rPr>
        <w:t xml:space="preserve"> from stage 1 GWAS of each early growth trait were selected for follow-up in stage 2. These included the two SNPs associated with Age-AR in the </w:t>
      </w:r>
      <w:r w:rsidRPr="007957A7">
        <w:rPr>
          <w:rFonts w:asciiTheme="majorHAnsi" w:hAnsiTheme="majorHAnsi" w:cs="Arial"/>
          <w:i/>
          <w:sz w:val="22"/>
          <w:szCs w:val="22"/>
        </w:rPr>
        <w:t xml:space="preserve">FTO locus </w:t>
      </w:r>
      <w:r w:rsidRPr="007957A7">
        <w:rPr>
          <w:rFonts w:asciiTheme="majorHAnsi" w:hAnsiTheme="majorHAnsi" w:cs="Arial"/>
          <w:sz w:val="22"/>
          <w:szCs w:val="22"/>
        </w:rPr>
        <w:t>(</w:t>
      </w:r>
      <w:r w:rsidRPr="007957A7">
        <w:rPr>
          <w:rFonts w:asciiTheme="majorHAnsi" w:hAnsiTheme="majorHAnsi" w:cs="Arial"/>
          <w:color w:val="000000"/>
          <w:sz w:val="22"/>
          <w:szCs w:val="22"/>
          <w:lang w:eastAsia="en-GB"/>
        </w:rPr>
        <w:t xml:space="preserve">rs1421085) </w:t>
      </w:r>
      <w:r w:rsidRPr="007957A7">
        <w:rPr>
          <w:rFonts w:asciiTheme="majorHAnsi" w:hAnsiTheme="majorHAnsi" w:cs="Arial"/>
          <w:sz w:val="22"/>
          <w:szCs w:val="22"/>
        </w:rPr>
        <w:t xml:space="preserve">and in the intergenic region between </w:t>
      </w:r>
      <w:r w:rsidRPr="007957A7">
        <w:rPr>
          <w:rFonts w:asciiTheme="majorHAnsi" w:hAnsiTheme="majorHAnsi" w:cs="Arial"/>
          <w:i/>
          <w:sz w:val="22"/>
          <w:szCs w:val="22"/>
        </w:rPr>
        <w:t xml:space="preserve">RANBP3L </w:t>
      </w:r>
      <w:r w:rsidRPr="007957A7">
        <w:rPr>
          <w:rFonts w:asciiTheme="majorHAnsi" w:hAnsiTheme="majorHAnsi" w:cs="Arial"/>
          <w:sz w:val="22"/>
          <w:szCs w:val="22"/>
        </w:rPr>
        <w:t xml:space="preserve">and </w:t>
      </w:r>
      <w:r w:rsidRPr="007957A7">
        <w:rPr>
          <w:rFonts w:asciiTheme="majorHAnsi" w:hAnsiTheme="majorHAnsi" w:cs="Arial"/>
          <w:i/>
          <w:sz w:val="22"/>
          <w:szCs w:val="22"/>
        </w:rPr>
        <w:t xml:space="preserve">SLC1A3 </w:t>
      </w:r>
      <w:r w:rsidRPr="007957A7">
        <w:rPr>
          <w:rFonts w:asciiTheme="majorHAnsi" w:hAnsiTheme="majorHAnsi" w:cs="Arial"/>
          <w:sz w:val="22"/>
          <w:szCs w:val="22"/>
        </w:rPr>
        <w:t xml:space="preserve">(rs2956578), and the SNP associated with BMI-AP in </w:t>
      </w:r>
      <w:r w:rsidR="004B5693" w:rsidRPr="007957A7">
        <w:rPr>
          <w:rFonts w:asciiTheme="majorHAnsi" w:hAnsiTheme="majorHAnsi" w:cs="Arial"/>
          <w:i/>
          <w:sz w:val="22"/>
          <w:szCs w:val="22"/>
        </w:rPr>
        <w:t>LEPR/LEPROT</w:t>
      </w:r>
      <w:r w:rsidRPr="007957A7">
        <w:rPr>
          <w:rFonts w:asciiTheme="majorHAnsi" w:hAnsiTheme="majorHAnsi" w:cs="Arial"/>
          <w:i/>
          <w:sz w:val="22"/>
          <w:szCs w:val="22"/>
        </w:rPr>
        <w:t xml:space="preserve"> </w:t>
      </w:r>
      <w:r w:rsidRPr="007957A7">
        <w:rPr>
          <w:rFonts w:asciiTheme="majorHAnsi" w:hAnsiTheme="majorHAnsi" w:cs="Arial"/>
          <w:sz w:val="22"/>
          <w:szCs w:val="22"/>
        </w:rPr>
        <w:t>(rs9436303</w:t>
      </w:r>
      <w:r w:rsidRPr="007957A7">
        <w:rPr>
          <w:rFonts w:asciiTheme="majorHAnsi" w:hAnsiTheme="majorHAnsi" w:cs="Arial"/>
          <w:color w:val="000000"/>
          <w:sz w:val="22"/>
          <w:szCs w:val="22"/>
          <w:lang w:eastAsia="en-GB"/>
        </w:rPr>
        <w:t>)</w:t>
      </w:r>
      <w:r w:rsidRPr="007957A7">
        <w:rPr>
          <w:rFonts w:asciiTheme="majorHAnsi" w:hAnsiTheme="majorHAnsi" w:cs="Arial"/>
          <w:sz w:val="22"/>
          <w:szCs w:val="22"/>
        </w:rPr>
        <w:t xml:space="preserve">. Four further SNPs (one SNP associated with BMI-AP </w:t>
      </w:r>
      <w:r w:rsidRPr="007957A7">
        <w:rPr>
          <w:rFonts w:asciiTheme="majorHAnsi" w:hAnsiTheme="majorHAnsi" w:cs="Arial"/>
          <w:i/>
          <w:sz w:val="22"/>
          <w:szCs w:val="22"/>
        </w:rPr>
        <w:t xml:space="preserve">near PCSK1 </w:t>
      </w:r>
      <w:r w:rsidRPr="007957A7">
        <w:rPr>
          <w:rFonts w:asciiTheme="majorHAnsi" w:hAnsiTheme="majorHAnsi" w:cs="Arial"/>
          <w:sz w:val="22"/>
          <w:szCs w:val="22"/>
        </w:rPr>
        <w:t>(rs10515235)</w:t>
      </w:r>
      <w:r w:rsidRPr="007957A7">
        <w:rPr>
          <w:rFonts w:asciiTheme="majorHAnsi" w:hAnsiTheme="majorHAnsi" w:cs="Arial"/>
          <w:i/>
          <w:sz w:val="22"/>
          <w:szCs w:val="22"/>
        </w:rPr>
        <w:t xml:space="preserve">, </w:t>
      </w:r>
      <w:r w:rsidRPr="007957A7">
        <w:rPr>
          <w:rFonts w:asciiTheme="majorHAnsi" w:hAnsiTheme="majorHAnsi" w:cs="Arial"/>
          <w:sz w:val="22"/>
          <w:szCs w:val="22"/>
        </w:rPr>
        <w:t>one SNP associated with Age-AR in</w:t>
      </w:r>
      <w:r w:rsidRPr="007957A7">
        <w:rPr>
          <w:rFonts w:asciiTheme="majorHAnsi" w:hAnsiTheme="majorHAnsi" w:cs="Arial"/>
          <w:i/>
          <w:sz w:val="22"/>
          <w:szCs w:val="22"/>
        </w:rPr>
        <w:t xml:space="preserve"> TFAP2B </w:t>
      </w:r>
      <w:r w:rsidRPr="007957A7">
        <w:rPr>
          <w:rFonts w:asciiTheme="majorHAnsi" w:hAnsiTheme="majorHAnsi" w:cs="Arial"/>
          <w:sz w:val="22"/>
          <w:szCs w:val="22"/>
        </w:rPr>
        <w:t xml:space="preserve">(rs2817419), and two SNPs associated with BMI-AR near </w:t>
      </w:r>
      <w:r w:rsidRPr="007957A7">
        <w:rPr>
          <w:rFonts w:asciiTheme="majorHAnsi" w:hAnsiTheme="majorHAnsi" w:cs="Arial"/>
          <w:i/>
          <w:sz w:val="22"/>
          <w:szCs w:val="22"/>
        </w:rPr>
        <w:t>GNPDA2</w:t>
      </w:r>
      <w:r w:rsidRPr="007957A7">
        <w:rPr>
          <w:rFonts w:asciiTheme="majorHAnsi" w:hAnsiTheme="majorHAnsi" w:cs="Arial"/>
          <w:sz w:val="22"/>
          <w:szCs w:val="22"/>
        </w:rPr>
        <w:t xml:space="preserve"> (rs10938397) and in </w:t>
      </w:r>
      <w:r w:rsidRPr="007957A7">
        <w:rPr>
          <w:rFonts w:asciiTheme="majorHAnsi" w:hAnsiTheme="majorHAnsi" w:cs="Arial"/>
          <w:i/>
          <w:sz w:val="22"/>
          <w:szCs w:val="22"/>
        </w:rPr>
        <w:t xml:space="preserve">DLG2 </w:t>
      </w:r>
      <w:r w:rsidRPr="007957A7">
        <w:rPr>
          <w:rFonts w:asciiTheme="majorHAnsi" w:hAnsiTheme="majorHAnsi" w:cs="Arial"/>
          <w:sz w:val="22"/>
          <w:szCs w:val="22"/>
        </w:rPr>
        <w:t>(rs2055816) were selected for follow-up on the basis of showing an association with an early growth trait at</w:t>
      </w:r>
      <w:r w:rsidRPr="007957A7">
        <w:rPr>
          <w:rFonts w:asciiTheme="majorHAnsi" w:hAnsiTheme="majorHAnsi" w:cs="Arial"/>
          <w:i/>
          <w:sz w:val="22"/>
          <w:szCs w:val="22"/>
        </w:rPr>
        <w:t xml:space="preserve"> P</w:t>
      </w:r>
      <w:r w:rsidRPr="007957A7">
        <w:rPr>
          <w:rFonts w:asciiTheme="majorHAnsi" w:hAnsiTheme="majorHAnsi" w:cs="Arial"/>
          <w:sz w:val="22"/>
          <w:szCs w:val="22"/>
        </w:rPr>
        <w:t xml:space="preserve"> &lt; 1 x 10</w:t>
      </w:r>
      <w:r w:rsidRPr="007957A7">
        <w:rPr>
          <w:rFonts w:asciiTheme="majorHAnsi" w:hAnsiTheme="majorHAnsi" w:cs="Arial"/>
          <w:sz w:val="22"/>
          <w:szCs w:val="22"/>
          <w:vertAlign w:val="superscript"/>
        </w:rPr>
        <w:t>-5</w:t>
      </w:r>
      <w:r w:rsidRPr="007957A7">
        <w:rPr>
          <w:rFonts w:asciiTheme="majorHAnsi" w:hAnsiTheme="majorHAnsi" w:cs="Arial"/>
          <w:sz w:val="22"/>
          <w:szCs w:val="22"/>
        </w:rPr>
        <w:t xml:space="preserve"> and being in/near genes with established links to adiposity and metabolic phenotypes except for </w:t>
      </w:r>
      <w:r w:rsidRPr="007957A7">
        <w:rPr>
          <w:rFonts w:asciiTheme="majorHAnsi" w:hAnsiTheme="majorHAnsi" w:cs="Arial"/>
          <w:i/>
          <w:sz w:val="22"/>
          <w:szCs w:val="22"/>
        </w:rPr>
        <w:t>DLG2</w:t>
      </w:r>
      <w:r w:rsidRPr="007957A7">
        <w:rPr>
          <w:rFonts w:asciiTheme="majorHAnsi" w:hAnsiTheme="majorHAnsi" w:cs="Arial"/>
          <w:sz w:val="22"/>
          <w:szCs w:val="22"/>
        </w:rPr>
        <w:t>, a possible candidate gene involved in glucose metabolism</w:t>
      </w:r>
      <w:r w:rsidRPr="00517ED6">
        <w:rPr>
          <w:rFonts w:asciiTheme="majorHAnsi" w:hAnsiTheme="majorHAnsi" w:cs="Arial"/>
          <w:sz w:val="22"/>
          <w:szCs w:val="22"/>
        </w:rPr>
        <w:fldChar w:fldCharType="begin">
          <w:fldData xml:space="preserve">PEVuZE5vdGU+PENpdGU+PEF1dGhvcj5QYWxtZXI8L0F1dGhvcj48WWVhcj4yMDEwPC9ZZWFyPjxS
ZWNOdW0+MTA0PC9SZWNOdW0+PERpc3BsYXlUZXh0Pls2NV08L0Rpc3BsYXlUZXh0PjxyZWNvcmQ+
PHJlYy1udW1iZXI+MTA0PC9yZWMtbnVtYmVyPjxmb3JlaWduLWtleXM+PGtleSBhcHA9IkVOIiBk
Yi1pZD0idHZ6c3h0c3Ixc3Qwdzhldjl4MXBwMnp2ZnoyMnhyOWFzNXZ2IiB0aW1lc3RhbXA9IjE1
MzIzMzk3NjUiPjEwNDwva2V5PjwvZm9yZWlnbi1rZXlzPjxyZWYtdHlwZSBuYW1lPSJKb3VybmFs
IEFydGljbGUiPjE3PC9yZWYtdHlwZT48Y29udHJpYnV0b3JzPjxhdXRob3JzPjxhdXRob3I+UGFs
bWVyLCBOLiBELjwvYXV0aG9yPjxhdXRob3I+TXljaGFsZWNreWosIEouIEMuPC9hdXRob3I+PGF1
dGhvcj5MYW5nZWZlbGQsIEMuIEQuPC9hdXRob3I+PGF1dGhvcj5aaWVnbGVyLCBKLiBULjwvYXV0
aG9yPjxhdXRob3I+V2lsbGlhbXMsIEEuIEguPC9hdXRob3I+PGF1dGhvcj5Ccnllci1Bc2gsIE0u
PC9hdXRob3I+PGF1dGhvcj5Cb3dkZW4sIEQuIFcuPC9hdXRob3I+PC9hdXRob3JzPjwvY29udHJp
YnV0b3JzPjxhdXRoLWFkZHJlc3M+V2FrZSBGb3Jlc3QgVW5pdiwgU2NoIE1lZCwgRGVwdCBCaW9j
aGVtLCBXaW5zdG9uIFNhbGVtLCBOQyAyNzE1NyBVU0EmI3hEO1dha2UgRm9yZXN0IFVuaXYsIFNj
aCBNZWQsIEN0ciBIdW1hbiBHZW5vbSwgV2luc3RvbiBTYWxlbSwgTkMgMjcxNTcgVVNBJiN4RDtX
YWtlIEZvcmVzdCBVbml2LCBTY2ggTWVkLCBEaWFiZXQgUmVzIEN0ciwgV2luc3RvbiBTYWxlbSwg
TkMgMjcxNTcgVVNBJiN4RDtXYWtlIEZvcmVzdCBVbml2LCBTY2ggTWVkLCBEZXB0IEludGVybmFs
IE1lZCwgV2luc3RvbiBTYWxlbSwgTkMgMjcxNTcgVVNBJiN4RDtVbml2IFZpcmdpbmlhLCBDdHIg
UHVibCBIbHRoIEdlbm9tLCBDaGFybG90dGVzdmlsbGUsIFZBIFVTQSYjeEQ7VW5pdiBPa2xhaG9t
YSwgU2VjdCBFbmRvY3Jpbm9sICZhbXA7IERpYWJldCwgT2tsYWhvbWEgQ2l0eSwgT0sgVVNBPC9h
dXRoLWFkZHJlc3M+PHRpdGxlcz48dGl0bGU+RXZhbHVhdGlvbiBvZiBETEcyIGFzIGEgcG9zaXRp
b25hbCBjYW5kaWRhdGUgZm9yIGRpc3Bvc2l0aW9uIGluZGV4IGluIEFmcmljYW4tQW1lcmljYW5z
IGZyb20gdGhlIElSQVMgZmFtaWx5IHN0dWR5PC90aXRsZT48c2Vjb25kYXJ5LXRpdGxlPkRpYWJl
dGVzIFJlc2VhcmNoIGFuZCBDbGluaWNhbCBQcmFjdGljZTwvc2Vjb25kYXJ5LXRpdGxlPjxhbHQt
dGl0bGU+RGlhYmV0ZXMgUmVzIENsaW4gUHI8L2FsdC10aXRsZT48L3RpdGxlcz48cGVyaW9kaWNh
bD48ZnVsbC10aXRsZT5EaWFiZXRlcyBSZXNlYXJjaCBhbmQgQ2xpbmljYWwgUHJhY3RpY2U8L2Z1
bGwtdGl0bGU+PGFiYnItMT5EaWFiZXRlcyBSZXMgQ2xpbiBQcjwvYWJici0xPjwvcGVyaW9kaWNh
bD48YWx0LXBlcmlvZGljYWw+PGZ1bGwtdGl0bGU+RGlhYmV0ZXMgUmVzZWFyY2ggYW5kIENsaW5p
Y2FsIFByYWN0aWNlPC9mdWxsLXRpdGxlPjxhYmJyLTE+RGlhYmV0ZXMgUmVzIENsaW4gUHI8L2Fi
YnItMT48L2FsdC1wZXJpb2RpY2FsPjxwYWdlcz42OS03NjwvcGFnZXM+PHZvbHVtZT44Nzwvdm9s
dW1lPjxudW1iZXI+MTwvbnVtYmVyPjxrZXl3b3Jkcz48a2V5d29yZD5hZnJpY2FuLWFtZXJpY2Fu
czwva2V5d29yZD48a2V5d29yZD5nbHVjb3NlIGhvbWVvc3Rhc2lzPC9rZXl3b3JkPjxrZXl3b3Jk
PmRpc3Bvc2l0aW9uIGluZGV4PC9rZXl3b3JkPjxrZXl3b3JkPnNucHM8L2tleXdvcmQ+PGtleXdv
cmQ+bGlua2FnZTwva2V5d29yZD48a2V5d29yZD5hc3NvY2lhdGlvbjwva2V5d29yZD48a2V5d29y
ZD5pbnN1bGluLXJlc2lzdGFuY2UgYXRoZXJvc2NsZXJvc2lzPC9rZXl3b3JkPjxrZXl3b3JkPmh1
bWFuIGdlbm9tZTwva2V5d29yZD48a2V5d29yZD5saW5rYWdlIGFuYWx5c2lzPC9rZXl3b3JkPjxr
ZXl3b3JkPnNlbnNpdGl2aXR5PC9rZXl3b3JkPjxrZXl3b3JkPmlkZW50aWZpY2F0aW9uPC9rZXl3
b3JkPjxrZXl3b3JkPmFzc29jaWF0aW9uPC9rZXl3b3JkPjxrZXl3b3JkPnByb2dyYW08L2tleXdv
cmQ+PGtleXdvcmQ+b2Jlc2l0eTwva2V5d29yZD48a2V5d29yZD5sb2NpPC9rZXl3b3JkPjxrZXl3
b3JkPm1hcDwva2V5d29yZD48L2tleXdvcmRzPjxkYXRlcz48eWVhcj4yMDEwPC95ZWFyPjxwdWIt
ZGF0ZXM+PGRhdGU+SmFuPC9kYXRlPjwvcHViLWRhdGVzPjwvZGF0ZXM+PGlzYm4+MDE2OC04MjI3
PC9pc2JuPjxhY2Nlc3Npb24tbnVtPldPUzowMDAyNzUxMDEyMDAwMTI8L2FjY2Vzc2lvbi1udW0+
PHVybHM+PHJlbGF0ZWQtdXJscz48dXJsPiZsdDtHbyB0byBJU0kmZ3Q7Oi8vV09TOjAwMDI3NTEw
MTIwMDAxMjwvdXJsPjwvcmVsYXRlZC11cmxzPjwvdXJscz48ZWxlY3Ryb25pYy1yZXNvdXJjZS1u
dW0+MTAuMTAxNi9qLmRpYWJyZXMuMjAwOS4xMC4wMTU8L2VsZWN0cm9uaWMtcmVzb3VyY2UtbnVt
PjxsYW5ndWFnZT5FbmdsaXNoPC9sYW5ndWFnZT48L3JlY29yZD48L0NpdGU+PC9FbmROb3RlPn==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PEVuZE5vdGU+PENpdGU+PEF1dGhvcj5QYWxtZXI8L0F1dGhvcj48WWVhcj4yMDEwPC9ZZWFyPjxS
ZWNOdW0+MTA0PC9SZWNOdW0+PERpc3BsYXlUZXh0Pls2NV08L0Rpc3BsYXlUZXh0PjxyZWNvcmQ+
PHJlYy1udW1iZXI+MTA0PC9yZWMtbnVtYmVyPjxmb3JlaWduLWtleXM+PGtleSBhcHA9IkVOIiBk
Yi1pZD0idHZ6c3h0c3Ixc3Qwdzhldjl4MXBwMnp2ZnoyMnhyOWFzNXZ2IiB0aW1lc3RhbXA9IjE1
MzIzMzk3NjUiPjEwNDwva2V5PjwvZm9yZWlnbi1rZXlzPjxyZWYtdHlwZSBuYW1lPSJKb3VybmFs
IEFydGljbGUiPjE3PC9yZWYtdHlwZT48Y29udHJpYnV0b3JzPjxhdXRob3JzPjxhdXRob3I+UGFs
bWVyLCBOLiBELjwvYXV0aG9yPjxhdXRob3I+TXljaGFsZWNreWosIEouIEMuPC9hdXRob3I+PGF1
dGhvcj5MYW5nZWZlbGQsIEMuIEQuPC9hdXRob3I+PGF1dGhvcj5aaWVnbGVyLCBKLiBULjwvYXV0
aG9yPjxhdXRob3I+V2lsbGlhbXMsIEEuIEguPC9hdXRob3I+PGF1dGhvcj5Ccnllci1Bc2gsIE0u
PC9hdXRob3I+PGF1dGhvcj5Cb3dkZW4sIEQuIFcuPC9hdXRob3I+PC9hdXRob3JzPjwvY29udHJp
YnV0b3JzPjxhdXRoLWFkZHJlc3M+V2FrZSBGb3Jlc3QgVW5pdiwgU2NoIE1lZCwgRGVwdCBCaW9j
aGVtLCBXaW5zdG9uIFNhbGVtLCBOQyAyNzE1NyBVU0EmI3hEO1dha2UgRm9yZXN0IFVuaXYsIFNj
aCBNZWQsIEN0ciBIdW1hbiBHZW5vbSwgV2luc3RvbiBTYWxlbSwgTkMgMjcxNTcgVVNBJiN4RDtX
YWtlIEZvcmVzdCBVbml2LCBTY2ggTWVkLCBEaWFiZXQgUmVzIEN0ciwgV2luc3RvbiBTYWxlbSwg
TkMgMjcxNTcgVVNBJiN4RDtXYWtlIEZvcmVzdCBVbml2LCBTY2ggTWVkLCBEZXB0IEludGVybmFs
IE1lZCwgV2luc3RvbiBTYWxlbSwgTkMgMjcxNTcgVVNBJiN4RDtVbml2IFZpcmdpbmlhLCBDdHIg
UHVibCBIbHRoIEdlbm9tLCBDaGFybG90dGVzdmlsbGUsIFZBIFVTQSYjeEQ7VW5pdiBPa2xhaG9t
YSwgU2VjdCBFbmRvY3Jpbm9sICZhbXA7IERpYWJldCwgT2tsYWhvbWEgQ2l0eSwgT0sgVVNBPC9h
dXRoLWFkZHJlc3M+PHRpdGxlcz48dGl0bGU+RXZhbHVhdGlvbiBvZiBETEcyIGFzIGEgcG9zaXRp
b25hbCBjYW5kaWRhdGUgZm9yIGRpc3Bvc2l0aW9uIGluZGV4IGluIEFmcmljYW4tQW1lcmljYW5z
IGZyb20gdGhlIElSQVMgZmFtaWx5IHN0dWR5PC90aXRsZT48c2Vjb25kYXJ5LXRpdGxlPkRpYWJl
dGVzIFJlc2VhcmNoIGFuZCBDbGluaWNhbCBQcmFjdGljZTwvc2Vjb25kYXJ5LXRpdGxlPjxhbHQt
dGl0bGU+RGlhYmV0ZXMgUmVzIENsaW4gUHI8L2FsdC10aXRsZT48L3RpdGxlcz48cGVyaW9kaWNh
bD48ZnVsbC10aXRsZT5EaWFiZXRlcyBSZXNlYXJjaCBhbmQgQ2xpbmljYWwgUHJhY3RpY2U8L2Z1
bGwtdGl0bGU+PGFiYnItMT5EaWFiZXRlcyBSZXMgQ2xpbiBQcjwvYWJici0xPjwvcGVyaW9kaWNh
bD48YWx0LXBlcmlvZGljYWw+PGZ1bGwtdGl0bGU+RGlhYmV0ZXMgUmVzZWFyY2ggYW5kIENsaW5p
Y2FsIFByYWN0aWNlPC9mdWxsLXRpdGxlPjxhYmJyLTE+RGlhYmV0ZXMgUmVzIENsaW4gUHI8L2Fi
YnItMT48L2FsdC1wZXJpb2RpY2FsPjxwYWdlcz42OS03NjwvcGFnZXM+PHZvbHVtZT44Nzwvdm9s
dW1lPjxudW1iZXI+MTwvbnVtYmVyPjxrZXl3b3Jkcz48a2V5d29yZD5hZnJpY2FuLWFtZXJpY2Fu
czwva2V5d29yZD48a2V5d29yZD5nbHVjb3NlIGhvbWVvc3Rhc2lzPC9rZXl3b3JkPjxrZXl3b3Jk
PmRpc3Bvc2l0aW9uIGluZGV4PC9rZXl3b3JkPjxrZXl3b3JkPnNucHM8L2tleXdvcmQ+PGtleXdv
cmQ+bGlua2FnZTwva2V5d29yZD48a2V5d29yZD5hc3NvY2lhdGlvbjwva2V5d29yZD48a2V5d29y
ZD5pbnN1bGluLXJlc2lzdGFuY2UgYXRoZXJvc2NsZXJvc2lzPC9rZXl3b3JkPjxrZXl3b3JkPmh1
bWFuIGdlbm9tZTwva2V5d29yZD48a2V5d29yZD5saW5rYWdlIGFuYWx5c2lzPC9rZXl3b3JkPjxr
ZXl3b3JkPnNlbnNpdGl2aXR5PC9rZXl3b3JkPjxrZXl3b3JkPmlkZW50aWZpY2F0aW9uPC9rZXl3
b3JkPjxrZXl3b3JkPmFzc29jaWF0aW9uPC9rZXl3b3JkPjxrZXl3b3JkPnByb2dyYW08L2tleXdv
cmQ+PGtleXdvcmQ+b2Jlc2l0eTwva2V5d29yZD48a2V5d29yZD5sb2NpPC9rZXl3b3JkPjxrZXl3
b3JkPm1hcDwva2V5d29yZD48L2tleXdvcmRzPjxkYXRlcz48eWVhcj4yMDEwPC95ZWFyPjxwdWIt
ZGF0ZXM+PGRhdGU+SmFuPC9kYXRlPjwvcHViLWRhdGVzPjwvZGF0ZXM+PGlzYm4+MDE2OC04MjI3
PC9pc2JuPjxhY2Nlc3Npb24tbnVtPldPUzowMDAyNzUxMDEyMDAwMTI8L2FjY2Vzc2lvbi1udW0+
PHVybHM+PHJlbGF0ZWQtdXJscz48dXJsPiZsdDtHbyB0byBJU0kmZ3Q7Oi8vV09TOjAwMDI3NTEw
MTIwMDAxMjwvdXJsPjwvcmVsYXRlZC11cmxzPjwvdXJscz48ZWxlY3Ryb25pYy1yZXNvdXJjZS1u
dW0+MTAuMTAxNi9qLmRpYWJyZXMuMjAwOS4xMC4wMTU8L2VsZWN0cm9uaWMtcmVzb3VyY2UtbnVt
PjxsYW5ndWFnZT5FbmdsaXNoPC9sYW5ndWFnZT48L3JlY29yZD48L0NpdGU+PC9FbmROb3RlPn==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65" w:tooltip="Palmer, 2010 #104" w:history="1">
        <w:r w:rsidR="009C72D5">
          <w:rPr>
            <w:rFonts w:asciiTheme="majorHAnsi" w:hAnsiTheme="majorHAnsi" w:cs="Arial"/>
            <w:noProof/>
            <w:sz w:val="22"/>
            <w:szCs w:val="22"/>
          </w:rPr>
          <w:t>65</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In addition, one locus with a plausible association (</w:t>
      </w:r>
      <w:r w:rsidRPr="007957A7">
        <w:rPr>
          <w:rFonts w:asciiTheme="majorHAnsi" w:hAnsiTheme="majorHAnsi" w:cs="Arial"/>
          <w:i/>
          <w:sz w:val="22"/>
          <w:szCs w:val="22"/>
        </w:rPr>
        <w:t>P</w:t>
      </w:r>
      <w:r w:rsidRPr="007957A7">
        <w:rPr>
          <w:rFonts w:asciiTheme="majorHAnsi" w:hAnsiTheme="majorHAnsi" w:cs="Arial"/>
          <w:sz w:val="22"/>
          <w:szCs w:val="22"/>
        </w:rPr>
        <w:t xml:space="preserve"> = 5.91 x 10</w:t>
      </w:r>
      <w:r w:rsidRPr="007957A7">
        <w:rPr>
          <w:rFonts w:asciiTheme="majorHAnsi" w:hAnsiTheme="majorHAnsi" w:cs="Arial"/>
          <w:sz w:val="22"/>
          <w:szCs w:val="22"/>
          <w:vertAlign w:val="superscript"/>
        </w:rPr>
        <w:t>-5</w:t>
      </w:r>
      <w:r w:rsidRPr="007957A7">
        <w:rPr>
          <w:rFonts w:asciiTheme="majorHAnsi" w:hAnsiTheme="majorHAnsi" w:cs="Arial"/>
          <w:sz w:val="22"/>
          <w:szCs w:val="22"/>
        </w:rPr>
        <w:t xml:space="preserve">) with PWV, near </w:t>
      </w:r>
      <w:r w:rsidRPr="007957A7">
        <w:rPr>
          <w:rFonts w:asciiTheme="majorHAnsi" w:hAnsiTheme="majorHAnsi" w:cs="Arial"/>
          <w:i/>
          <w:sz w:val="22"/>
          <w:szCs w:val="22"/>
        </w:rPr>
        <w:t>TMEM18</w:t>
      </w:r>
      <w:r w:rsidRPr="007957A7">
        <w:rPr>
          <w:rFonts w:asciiTheme="majorHAnsi" w:hAnsiTheme="majorHAnsi" w:cs="Arial"/>
          <w:sz w:val="22"/>
          <w:szCs w:val="22"/>
        </w:rPr>
        <w:t xml:space="preserve"> (rs2860323)</w:t>
      </w:r>
      <w:r w:rsidRPr="007957A7">
        <w:rPr>
          <w:rFonts w:asciiTheme="majorHAnsi" w:hAnsiTheme="majorHAnsi" w:cs="Arial"/>
          <w:i/>
          <w:sz w:val="22"/>
          <w:szCs w:val="22"/>
        </w:rPr>
        <w:t>,</w:t>
      </w:r>
      <w:r w:rsidRPr="007957A7">
        <w:rPr>
          <w:rFonts w:asciiTheme="majorHAnsi" w:hAnsiTheme="majorHAnsi" w:cs="Arial"/>
          <w:sz w:val="22"/>
          <w:szCs w:val="22"/>
        </w:rPr>
        <w:t xml:space="preserve"> was also selected for follow-up based on previous reports showing an association with severe early onset obesity</w:t>
      </w:r>
      <w:r w:rsidRPr="00517ED6">
        <w:rPr>
          <w:rFonts w:asciiTheme="majorHAnsi" w:hAnsiTheme="majorHAnsi" w:cs="Arial"/>
          <w:sz w:val="22"/>
          <w:szCs w:val="22"/>
        </w:rPr>
        <w:fldChar w:fldCharType="begin"/>
      </w:r>
      <w:r w:rsidR="005E0BE3">
        <w:rPr>
          <w:rFonts w:asciiTheme="majorHAnsi" w:hAnsiTheme="majorHAnsi" w:cs="Arial"/>
          <w:sz w:val="22"/>
          <w:szCs w:val="22"/>
        </w:rPr>
        <w:instrText xml:space="preserve"> ADDIN EN.CITE &lt;EndNote&gt;&lt;Cite&gt;&lt;Author&gt;Wheeler&lt;/Author&gt;&lt;Year&gt;2013&lt;/Year&gt;&lt;RecNum&gt;41&lt;/RecNum&gt;&lt;DisplayText&gt;[12]&lt;/DisplayText&gt;&lt;record&gt;&lt;rec-number&gt;41&lt;/rec-number&gt;&lt;foreign-keys&gt;&lt;key app="EN" db-id="tvzsxtsr1st0w8ev9x1pp2zvfz22xr9as5vv" timestamp="1532339762"&gt;41&lt;/key&gt;&lt;/foreign-keys&gt;&lt;ref-type name="Journal Article"&gt;17&lt;/ref-type&gt;&lt;contributors&gt;&lt;authors&gt;&lt;author&gt;Wheeler, E.&lt;/author&gt;&lt;author&gt;Huang, N.&lt;/author&gt;&lt;author&gt;Bochukova, E. G.&lt;/author&gt;&lt;author&gt;Keogh, J. M.&lt;/author&gt;&lt;author&gt;Lindsay, S.&lt;/author&gt;&lt;author&gt;Garg, S.&lt;/author&gt;&lt;author&gt;Henning, E.&lt;/author&gt;&lt;author&gt;Blackburn, H.&lt;/author&gt;&lt;author&gt;Loos, R. J. F.&lt;/author&gt;&lt;author&gt;Wareham, N. J.&lt;/author&gt;&lt;author&gt;O&amp;apos;Rahilly, S.&lt;/author&gt;&lt;author&gt;Hurles, M. E.&lt;/author&gt;&lt;author&gt;Barroso, I.&lt;/author&gt;&lt;author&gt;Farooqi, I. S.&lt;/author&gt;&lt;/authors&gt;&lt;/contributors&gt;&lt;auth-address&gt;Wellcome Trust Sanger Inst, Cambridge, England&amp;#xD;Univ Cambridge, Addenbrookes Hosp, Inst Metab Sci, Metab Res Labs, Cambridge CB2 2QQ, England&amp;#xD;Addenbrookes Hosp, MRC, Epidemiol Unit, Inst Metab Sci, Cambridge, England&lt;/auth-address&gt;&lt;titles&gt;&lt;title&gt;Genome-wide SNP and CNV analysis identifies common and low-frequency variants associated with severe early-onset obesity&lt;/title&gt;&lt;secondary-title&gt;Nature Genetics&lt;/secondary-title&gt;&lt;alt-title&gt;Nat Genet&lt;/alt-title&gt;&lt;/titles&gt;&lt;periodical&gt;&lt;full-title&gt;Nat Genet&lt;/full-title&gt;&lt;abbr-1&gt;Nature genetics&lt;/abbr-1&gt;&lt;/periodical&gt;&lt;alt-periodical&gt;&lt;full-title&gt;Nat Genet&lt;/full-title&gt;&lt;abbr-1&gt;Nature genetics&lt;/abbr-1&gt;&lt;/alt-periodical&gt;&lt;pages&gt;513-U76&lt;/pages&gt;&lt;volume&gt;45&lt;/volume&gt;&lt;number&gt;5&lt;/number&gt;&lt;keywords&gt;&lt;keyword&gt;body-mass index&lt;/keyword&gt;&lt;keyword&gt;adult obesity&lt;/keyword&gt;&lt;keyword&gt;childhood obesity&lt;/keyword&gt;&lt;keyword&gt;risk&lt;/keyword&gt;&lt;keyword&gt;loci&lt;/keyword&gt;&lt;/keywords&gt;&lt;dates&gt;&lt;year&gt;2013&lt;/year&gt;&lt;pub-dates&gt;&lt;date&gt;May&lt;/date&gt;&lt;/pub-dates&gt;&lt;/dates&gt;&lt;isbn&gt;1061-4036&lt;/isbn&gt;&lt;accession-num&gt;WOS:000318158200012&lt;/accession-num&gt;&lt;urls&gt;&lt;related-urls&gt;&lt;url&gt;&amp;lt;Go to ISI&amp;gt;://WOS:000318158200012&lt;/url&gt;&lt;/related-urls&gt;&lt;/urls&gt;&lt;electronic-resource-num&gt;10.1038/ng.2607&lt;/electronic-resource-num&gt;&lt;language&gt;English&lt;/language&gt;&lt;/record&gt;&lt;/Cite&gt;&lt;/EndNote&gt;</w:instrText>
      </w:r>
      <w:r w:rsidRPr="00517ED6">
        <w:rPr>
          <w:rFonts w:asciiTheme="majorHAnsi" w:hAnsiTheme="majorHAnsi" w:cs="Arial"/>
          <w:sz w:val="22"/>
          <w:szCs w:val="22"/>
        </w:rPr>
        <w:fldChar w:fldCharType="separate"/>
      </w:r>
      <w:r w:rsidR="005E0BE3">
        <w:rPr>
          <w:rFonts w:asciiTheme="majorHAnsi" w:hAnsiTheme="majorHAnsi" w:cs="Arial"/>
          <w:noProof/>
          <w:sz w:val="22"/>
          <w:szCs w:val="22"/>
        </w:rPr>
        <w:t>[</w:t>
      </w:r>
      <w:hyperlink w:anchor="_ENREF_12" w:tooltip="Wheeler, 2013 #41" w:history="1">
        <w:r w:rsidR="009C72D5">
          <w:rPr>
            <w:rFonts w:asciiTheme="majorHAnsi" w:hAnsiTheme="majorHAnsi" w:cs="Arial"/>
            <w:noProof/>
            <w:sz w:val="22"/>
            <w:szCs w:val="22"/>
          </w:rPr>
          <w:t>12</w:t>
        </w:r>
      </w:hyperlink>
      <w:r w:rsidR="005E0BE3">
        <w:rPr>
          <w:rFonts w:asciiTheme="majorHAnsi" w:hAnsiTheme="majorHAnsi" w:cs="Arial"/>
          <w:noProof/>
          <w:sz w:val="22"/>
          <w:szCs w:val="22"/>
        </w:rPr>
        <w:t>]</w:t>
      </w:r>
      <w:r w:rsidRPr="00517ED6">
        <w:rPr>
          <w:rFonts w:asciiTheme="majorHAnsi" w:hAnsiTheme="majorHAnsi" w:cs="Arial"/>
          <w:sz w:val="22"/>
          <w:szCs w:val="22"/>
        </w:rPr>
        <w:fldChar w:fldCharType="end"/>
      </w:r>
      <w:r w:rsidR="00612616" w:rsidRPr="007957A7">
        <w:rPr>
          <w:rFonts w:asciiTheme="majorHAnsi" w:hAnsiTheme="majorHAnsi" w:cs="Arial"/>
          <w:sz w:val="22"/>
          <w:szCs w:val="22"/>
        </w:rPr>
        <w:t xml:space="preserve"> </w:t>
      </w:r>
      <w:r w:rsidRPr="007957A7">
        <w:rPr>
          <w:rFonts w:asciiTheme="majorHAnsi" w:hAnsiTheme="majorHAnsi" w:cs="Arial"/>
          <w:sz w:val="22"/>
          <w:szCs w:val="22"/>
        </w:rPr>
        <w:t>and its association with BMI in adulthood</w:t>
      </w:r>
      <w:r w:rsidRPr="00517ED6">
        <w:rPr>
          <w:rFonts w:asciiTheme="majorHAnsi" w:hAnsiTheme="majorHAnsi" w:cs="Arial"/>
          <w:sz w:val="22"/>
          <w:szCs w:val="22"/>
        </w:rPr>
        <w:fldChar w:fldCharType="begin">
          <w:fldData xml:space="preserve">PEVuZE5vdGU+PENpdGU+PEF1dGhvcj5MaW5kZ3JlbjwvQXV0aG9yPjxZZWFyPjIwMDk8L1llYXI+
PFJlY051bT41MTwvUmVjTnVtPjxEaXNwbGF5VGV4dD5bNjZdPC9EaXNwbGF5VGV4dD48cmVjb3Jk
PjxyZWMtbnVtYmVyPjUxPC9yZWMtbnVtYmVyPjxmb3JlaWduLWtleXM+PGtleSBhcHA9IkVOIiBk
Yi1pZD0idHZ6c3h0c3Ixc3Qwdzhldjl4MXBwMnp2ZnoyMnhyOWFzNXZ2IiB0aW1lc3RhbXA9IjE1
MzIzMzk3NjMiPjUxPC9rZXk+PC9mb3JlaWduLWtleXM+PHJlZi10eXBlIG5hbWU9IkpvdXJuYWwg
QXJ0aWNsZSI+MTc8L3JlZi10eXBlPjxjb250cmlidXRvcnM+PGF1dGhvcnM+PGF1dGhvcj5MaW5k
Z3JlbiwgQy4gTS48L2F1dGhvcj48YXV0aG9yPkhlaWQsIEkuIE0uPC9hdXRob3I+PGF1dGhvcj5S
YW5kYWxsLCBKLiBDLjwvYXV0aG9yPjxhdXRob3I+TGFtaW5hLCBDLjwvYXV0aG9yPjxhdXRob3I+
U3RlaW50aG9yc2RvdHRpciwgVi48L2F1dGhvcj48YXV0aG9yPlFpLCBMLjwvYXV0aG9yPjxhdXRo
b3I+U3BlbGlvdGVzLCBFLiBLLjwvYXV0aG9yPjxhdXRob3I+VGhvcmxlaWZzc29uLCBHLjwvYXV0
aG9yPjxhdXRob3I+V2lsbGVyLCBDLiBKLjwvYXV0aG9yPjxhdXRob3I+SGVycmVyYSwgQi4gTS48
L2F1dGhvcj48YXV0aG9yPkphY2tzb24sIEEuIFUuPC9hdXRob3I+PGF1dGhvcj5MaW0sIE4uPC9h
dXRob3I+PGF1dGhvcj5TY2hlZXQsIFAuPC9hdXRob3I+PGF1dGhvcj5Tb3JhbnpvLCBOLjwvYXV0
aG9yPjxhdXRob3I+QW1pbiwgTi48L2F1dGhvcj48YXV0aG9yPkF1bGNoZW5rbywgWS4gUy48L2F1
dGhvcj48YXV0aG9yPkNoYW1iZXJzLCBKLiBDLjwvYXV0aG9yPjxhdXRob3I+RHJvbmcsIEEuPC9h
dXRob3I+PGF1dGhvcj5MdWFuLCBKLiBBLjwvYXV0aG9yPjxhdXRob3I+THlvbiwgSC4gTi48L2F1
dGhvcj48YXV0aG9yPlJpdmFkZW5laXJhLCBGLjwvYXV0aG9yPjxhdXRob3I+U2FubmEsIFMuPC9h
dXRob3I+PGF1dGhvcj5UaW1wc29uLCBOLiBKLjwvYXV0aG9yPjxhdXRob3I+WmlsbGlrZW5zLCBN
LiBDLjwvYXV0aG9yPjxhdXRob3I+WmhhbywgSi4gSC48L2F1dGhvcj48YXV0aG9yPkFsbWdyZW4s
IFAuPC9hdXRob3I+PGF1dGhvcj5CYW5kaW5lbGxpLCBTLjwvYXV0aG9yPjxhdXRob3I+QmVubmV0
dCwgQS4gSi48L2F1dGhvcj48YXV0aG9yPkJlcmdtYW4sIFIuIE4uPC9hdXRob3I+PGF1dGhvcj5C
b25ueWNhc3RsZSwgTC4gTC48L2F1dGhvcj48YXV0aG9yPkJ1bXBzdGVhZCwgUy4gSi48L2F1dGhv
cj48YXV0aG9yPkNoYW5vY2ssIFMuIEouPC9hdXRob3I+PGF1dGhvcj5DaGVya2FzLCBMLjwvYXV0
aG9yPjxhdXRob3I+Q2hpbmVzLCBQLjwvYXV0aG9yPjxhdXRob3I+Q29pbiwgTC48L2F1dGhvcj48
YXV0aG9yPkNvb3BlciwgQy48L2F1dGhvcj48YXV0aG9yPkNyYXdmb3JkLCBHLjwvYXV0aG9yPjxh
dXRob3I+RG9lcmluZywgQS48L2F1dGhvcj48YXV0aG9yPkRvbWluaWN6YWssIEEuPC9hdXRob3I+
PGF1dGhvcj5Eb25leSwgQS4gUy4gRi48L2F1dGhvcj48YXV0aG9yPkVicmFoaW0sIFMuPC9hdXRo
b3I+PGF1dGhvcj5FbGxpb3R0LCBQLjwvYXV0aG9yPjxhdXRob3I+RXJkb3MsIE0uIFIuPC9hdXRo
b3I+PGF1dGhvcj5Fc3RyYWRhLCBLLjwvYXV0aG9yPjxhdXRob3I+RmVycnVjY2ksIEwuPC9hdXRo
b3I+PGF1dGhvcj5GaXNjaGVyLCBHLjwvYXV0aG9yPjxhdXRob3I+Rm9yb3VoaSwgTi4gRy48L2F1
dGhvcj48YXV0aG9yPkdpZWdlciwgQy48L2F1dGhvcj48YXV0aG9yPkdyYWxsZXJ0LCBILjwvYXV0
aG9yPjxhdXRob3I+R3JvdmVzLCBDLiBKLjwvYXV0aG9yPjxhdXRob3I+R3J1bmR5LCBTLjwvYXV0
aG9yPjxhdXRob3I+R3VpZHVjY2ksIEMuPC9hdXRob3I+PGF1dGhvcj5IYWRsZXksIEQuPC9hdXRo
b3I+PGF1dGhvcj5IYW1zdGVuLCBBLjwvYXV0aG9yPjxhdXRob3I+SGF2dWxpbm5hLCBBLiBTLjwv
YXV0aG9yPjxhdXRob3I+SG9mbWFuLCBBLjwvYXV0aG9yPjxhdXRob3I+SG9sbGUsIFIuPC9hdXRo
b3I+PGF1dGhvcj5Ib2xsb3dheSwgSi4gVy48L2F1dGhvcj48YXV0aG9yPklsbGlnLCBULjwvYXV0
aG9yPjxhdXRob3I+SXNvbWFhLCBCLjwvYXV0aG9yPjxhdXRob3I+SmFjb2JzLCBMLiBDLjwvYXV0
aG9yPjxhdXRob3I+SmFtZXNvbiwgSy48L2F1dGhvcj48YXV0aG9yPkpvdXNpbGFodGksIFAuPC9h
dXRob3I+PGF1dGhvcj5LYXJwZSwgRi48L2F1dGhvcj48YXV0aG9yPkt1dXNpc3RvLCBKLjwvYXV0
aG9yPjxhdXRob3I+TGFpdGluZW4sIEouPC9hdXRob3I+PGF1dGhvcj5MYXRocm9wLCBHLiBNLjwv
YXV0aG9yPjxhdXRob3I+TGF3bG9yLCBELiBBLjwvYXV0aG9yPjxhdXRob3I+TWFuZ2lubywgTS48
L2F1dGhvcj48YXV0aG9yPk1jQXJkbGUsIFcuIEwuPC9hdXRob3I+PGF1dGhvcj5NZWl0aW5nZXIs
IFQuPC9hdXRob3I+PGF1dGhvcj5Nb3JrZW4sIE0uIEEuPC9hdXRob3I+PGF1dGhvcj5Nb3JyaXMs
IEEuIFAuPC9hdXRob3I+PGF1dGhvcj5NdW5yb2UsIFAuPC9hdXRob3I+PGF1dGhvcj5OYXJpc3Us
IE4uPC9hdXRob3I+PGF1dGhvcj5Ob3Jkc3Ryb20sIEEuPC9hdXRob3I+PGF1dGhvcj5Ob3Jkc3Ry
b20sIFAuPC9hdXRob3I+PGF1dGhvcj5Pb3N0cmEsIEIuIEEuPC9hdXRob3I+PGF1dGhvcj5QYWxt
ZXIsIEMuIE4uIEEuPC9hdXRob3I+PGF1dGhvcj5QYXluZSwgRi48L2F1dGhvcj48YXV0aG9yPlBl
ZGVuLCBKLiBGLjwvYXV0aG9yPjxhdXRob3I+UHJva29wZW5rbywgSS48L2F1dGhvcj48YXV0aG9y
PlJlbnN0cm9tLCBGLjwvYXV0aG9yPjxhdXRob3I+UnVva29uZW4sIEEuPC9hdXRob3I+PGF1dGhv
cj5TYWxvbWFhLCBWLjwvYXV0aG9yPjxhdXRob3I+U2FuZGh1LCBNLiBTLjwvYXV0aG9yPjxhdXRo
b3I+U2NvdHQsIEwuIEouPC9hdXRob3I+PGF1dGhvcj5TY3V0ZXJpLCBBLjwvYXV0aG9yPjxhdXRo
b3I+U2lsYW5kZXIsIEsuPC9hdXRob3I+PGF1dGhvcj5Tb25nLCBLLiBKLjwvYXV0aG9yPjxhdXRo
b3I+WXVhbiwgWC48L2F1dGhvcj48YXV0aG9yPlN0cmluZ2hhbSwgSC4gTS48L2F1dGhvcj48YXV0
aG9yPlN3aWZ0LCBBLiBKLjwvYXV0aG9yPjxhdXRob3I+VHVvbWksIFQuPC9hdXRob3I+PGF1dGhv
cj5VZGEsIE0uPC9hdXRob3I+PGF1dGhvcj5Wb2xsZW53ZWlkZXIsIFAuPC9hdXRob3I+PGF1dGhv
cj5XYWViZXIsIEcuPC9hdXRob3I+PGF1dGhvcj5XYWxsYWNlLCBDLjwvYXV0aG9yPjxhdXRob3I+
V2FsdGVycywgRy4gQi48L2F1dGhvcj48YXV0aG9yPldlZWRvbiwgTS4gTi48L2F1dGhvcj48YXV0
aG9yPldpdHRlbWFuLCBKLiBDLiBNLjwvYXV0aG9yPjxhdXRob3I+WmhhbmcsIEMuIEwuPC9hdXRo
b3I+PGF1dGhvcj5aaGFuZywgVy4gSC48L2F1dGhvcj48YXV0aG9yPkNhdWxmaWVsZCwgTS4gSi48
L2F1dGhvcj48YXV0aG9yPkNvbGxpbnMsIEYuIFMuPC9hdXRob3I+PGF1dGhvcj5TbWl0aCwgRy4g
RC48L2F1dGhvcj48YXV0aG9yPkRheSwgSS4gTi4gTS48L2F1dGhvcj48YXV0aG9yPkZyYW5rcywg
UC4gVy48L2F1dGhvcj48YXV0aG9yPkhhdHRlcnNsZXksIEEuIFQuPC9hdXRob3I+PGF1dGhvcj5I
dSwgRi4gQi48L2F1dGhvcj48YXV0aG9yPkphcnZlbGluLCBNLiBSLjwvYXV0aG9yPjxhdXRob3I+
S29uZywgQS48L2F1dGhvcj48YXV0aG9yPktvb25lciwgSi4gUy48L2F1dGhvcj48YXV0aG9yPkxh
YWtzbywgTS48L2F1dGhvcj48YXV0aG9yPkxha2F0dGEsIEUuPC9hdXRob3I+PGF1dGhvcj5Nb29z
ZXIsIFYuPC9hdXRob3I+PGF1dGhvcj5Nb3JyaXMsIEEuIEQuPC9hdXRob3I+PGF1dGhvcj5QZWx0
b25lbiwgTC48L2F1dGhvcj48YXV0aG9yPlNhbWFuaSwgTi4gSi48L2F1dGhvcj48YXV0aG9yPlNw
ZWN0b3IsIFQuIEQuPC9hdXRob3I+PGF1dGhvcj5TdHJhY2hhbiwgRC4gUC48L2F1dGhvcj48YXV0
aG9yPlRhbmFrYSwgVC48L2F1dGhvcj48YXV0aG9yPlR1b21pbGVodG8sIEouPC9hdXRob3I+PGF1
dGhvcj5VaXR0ZXJsaW5kZW4sIEEuIEcuPC9hdXRob3I+PGF1dGhvcj52YW4gRHVpam4sIEMuIE0u
PC9hdXRob3I+PGF1dGhvcj5XYXJlaGFtLCBOLiBKLjwvYXV0aG9yPjxhdXRob3I+V2F0a2lucywg
SC48L2F1dGhvcj48YXV0aG9yPldhdGVyd29ydGgsIEQuIE0uPC9hdXRob3I+PGF1dGhvcj5Cb2Vo
bmtlLCBNLjwvYXV0aG9yPjxhdXRob3I+RGVsb3VrYXMsIFAuPC9hdXRob3I+PGF1dGhvcj5Hcm9v
cCwgTC48L2F1dGhvcj48YXV0aG9yPkh1bnRlciwgRC4gSi48L2F1dGhvcj48YXV0aG9yPlRob3Jz
dGVpbnNkb3R0aXIsIFUuPC9hdXRob3I+PGF1dGhvcj5TY2hsZXNzaW5nZXIsIEQuPC9hdXRob3I+
PGF1dGhvcj5XaWNobWFubiwgSC4gRS48L2F1dGhvcj48YXV0aG9yPkZyYXlsaW5nLCBULiBNLjwv
YXV0aG9yPjxhdXRob3I+QWJlY2FzaXMsIEcuIFIuPC9hdXRob3I+PGF1dGhvcj5IaXJzY2hob3Ju
LCBKLiBOLjwvYXV0aG9yPjxhdXRob3I+TG9vcywgUi4gSi4gRi48L2F1dGhvcj48YXV0aG9yPlN0
ZWZhbnNzb24sIEsuPC9hdXRob3I+PGF1dGhvcj5Nb2hsa2UsIEsuIEwuPC9hdXRob3I+PGF1dGhv
cj5CYXJyb3NvLCBJLiBTLjwvYXV0aG9yPjxhdXRob3I+TWNDYXJ0aHksIE0uIEkuPC9hdXRob3I+
PGF1dGhvcj5XZWxsY29tZSBUcnVzdCBDYXNlIENvbnRyb2wgQ29uc29yPC9hdXRob3I+PGF1dGhv
cj5QUk9DQVJESVMgQ29uc29ydGlhPC9hdXRob3I+PGF1dGhvcj5HSUFOVCBDb25zb3J0aXVtPC9h
dXRob3I+PC9hdXRob3JzPjwvY29udHJpYnV0b3JzPjxhdXRoLWFkZHJlc3M+VW5pdiBPeGZvcmQs
IFdlbGxjb21lIFRydXN0IEN0ciBIdW1hbiBHZW5ldCwgT3hmb3JkLCBFbmdsYW5kJiN4RDtOYXRs
IFJlcyBDdHIgRW52aXJvbm0gJmFtcDsgSGx0aCwgSGVsbWhvbHR6IFplbnRydW0gTXVuY2hlbiwg
SW5zdCBFcGlkZW1pb2wsIE5ldWhlcmJlcmcsIEdlcm1hbnkmI3hEO1VuaXYgUmVnZW5zYnVyZywg
SW5zdCBFcGlkZW1pb2wgJmFtcDsgUHJldmVudCBNZWQsIFJlZ2Vuc2J1cmcsIEdlcm1hbnkmI3hE
O0lubnNicnVjayBNZWQgVW5pdiwgRGVwdCBNZWQgR2VuZXQgTW9sICZhbXA7IENsaW4gUGhhcm1h
Y29sLCBEaXYgR2VuZXQgRXBpZGVtaW9sLCBJbm5zYnJ1Y2ssIEF1c3RyaWEmI3hEO2RlQ09ERSBH
ZW5ldCwgUmV5a2phdmlrLCBJY2VsYW5kJiN4RDtIYXJ2YXJkIFVuaXYsIFNjaCBQdWJsIEhsdGgs
IERlcHQgTnV0ciwgQm9zdG9uLCBNQSAwMjExNSBVU0EmI3hEO0JyaWdoYW0gJmFtcDsgV29tZW5z
IEhvc3AsIERlcHQgTWVkLCBDaGFubmluZyBMYWIsIEJvc3RvbiwgTUEgVVNBJiN4RDtIYXJ2YXJk
IFVuaXYsIE1hc3NhY2h1c2V0dHMgR2VuIEhvc3AsIFNjaCBNZWQsIERlcHQgR2FzdHJvZW50ZXJv
bCwgQm9zdG9uLCBNQSBVU0EmI3hEO0Jyb2FkIEluc3QgTUlUICZhbXA7IEhhcnZhcmQsIE1ldGFi
IEluaXRpYXQgJmFtcDsgUHJvZ3JhbSBNZWQgJmFtcDsgUG9wdWxhdCBHZW5ldCwgQm9zdG9uLCBN
QSBVU0EmI3hEO1VuaXYgTWljaGlnYW4sIERlcHQgQmlvc3RhdCwgQ3RyIFN0YXQgR2VuZXQsIEFu
biBBcmJvciwgTUkgNDgxMDkgVVNBJiN4RDtVbml2IE94Zm9yZCwgRGVwdCBFbmRvY3Jpbm9sICZh
bXA7IE1ldGFiLCBPeGZvcmQgQ3RyIERpYWJldCwgT3hmb3JkLCBFbmdsYW5kJiN4RDtDbGluIFBo
YXJtYWNvbCAmYW1wOyBEaXNjb3ZlcnkgTWVkLCBNZWQgR2VuZXQsIEtpbmcgT2YgUHJ1c3NpYSwg
UEEgVVNBJiN4RDtLaW5ncyBDb2xsIExvbmRvbiwgRGVwdCBUd2luIFJlcyAmYW1wOyBHZW5ldCBF
cGlkZW1pb2wsIExvbmRvbiBXQzJSIDJMUywgRW5nbGFuZCYjeEQ7V2VsbGNvbWUgVHJ1c3QgU2Fu
Z2VyIEluc3QsIENhbWJyaWRnZSwgRW5nbGFuZCYjeEQ7RXJhc211cyBNQywgRGVwdCBFcGlkZW1p
b2wsIFJvdHRlcmRhbSwgTmV0aGVybGFuZHMmI3hEO1VuaXYgTG9uZG9uIEltcGVyaWFsIENvbGwg
U2NpIFRlY2hub2wgJmFtcDsgTWVkLCBEZXB0IEVwaWRlbWlvbCAmYW1wOyBQdWJsIEhsdGgsIExv
bmRvbiwgRW5nbGFuZCYjeEQ7QWRkZW5icm9va2VzIEhvc3AsIEluc3QgTWV0YWIgU2NpLCBNUkMs
IEVwaWRlbWlvbCBVbml0LCBDYW1icmlkZ2UsIEVuZ2xhbmQmI3hEO0NoaWxkcmVucyBIb3NwLCBE
aXYgR2VuZXQgJmFtcDsgRW5kb2NyaW5vbCwgUHJvZ3JhbSBHZW5vbSwgQm9zdG9uLCBNQSAwMjEx
NSBVU0EmI3hEO0VyYXNtdXMgTUMsIERlcHQgSW50ZXJuYWwgTWVkLCBSb3R0ZXJkYW0sIE5ldGhl
cmxhbmRzJiN4RDtDTlIsIElzdCBOZXVyb2dlbmV0ICZhbXA7IE5ldXJvZmFybWFjb2wsIENhZ2xp
YXJpLCBJdGFseSYjeEQ7VW5pdiBCcmlzdG9sLCBNUkMsIEN0ciBDYXVzYWwgQW5hbCBUcmFuc2xh
dCBFcGlkZW1pb2wsIEJyaXN0b2wsIEF2b24sIEVuZ2xhbmQmI3hEO0x1bmQgVW5pdiwgTWFsbW8g
VW5pdiBIb3NwLCBEaWFiZXQgJmFtcDsgRW5kb2NyaW5vbCBSZXMgVW5pdCwgRGVwdCBDbGluIFNj
aSwgTWFsbW8sIFN3ZWRlbiYjeEQ7QVNGLCBHZXJpYXRyIFVuaXQsIEZsb3JlbmNlLCBJdGFseSYj
eEQ7VW5pdiBTbyBDYWxpZiwgU2NoIE1lZCwgTG9zIEFuZ2VsZXMsIENBIFVTQSYjeEQ7TkhHUkks
IEJldGhlc2RhLCBNRCAyMDg5MiBVU0EmI3hEO05DSSwgUmFkaWF0IE9uY29sIEJyYW5jaCwgQ3Ry
IENhbmMgUmVzLCBOSUgsRGVwdCBIbHRoICZhbXA7IEh1bWFuIFNlcnYsIEJldGhlc2RhLCBNRCAy
MDg5MiBVU0EmI3hEO1VuaXYgTG9uZG9uIEltcGVyaWFsIENvbGwgU2NpIFRlY2hub2wgJmFtcDsg
TWVkLCBEZXB0IEVwaWRlbWlvbCAmYW1wOyBQdWJsIEhsdGgsIExvbmRvbiwgRW5nbGFuZCYjeEQ7
VW5pdiBTb3V0aGFtcHRvbiwgTVJDLCBFcGlkZW1pb2wgUmVzb3VyY2UgQ3RyLCBTb3V0aGFtcHRv
biwgSGFudHMsIEVuZ2xhbmQmI3hEO0Jyb2FkIEluc3QgTUlUICZhbXA7IEhhcnZhcmQsIFByb2dy
YW0gTWVkICZhbXA7IFBvcHVsYXQgR2VuZXQsIENhbWJyaWRnZSwgTUEgVVNBJiN4RDtVbml2IEds
YXNnb3csIEJIRiBHbGFzZ293IENhcmRpb3Zhc2MgUmVzIEN0ciwgR2xhc2dvdywgTGFuYXJrLCBT
Y290bGFuZCYjeEQ7VW5pdiBEdW5kZWUsIE5pbmV3ZWxscyBIb3NwICZhbXA7IE1lZCBTY2gsIERp
diBNZWQgJmFtcDsgVGhlcmFwZXV0LCBEaWFiZXQgUmVzIEdycCwgRHVuZGVlIEREMSA5U1ksIFNj
b3RsYW5kJiN4RDtVbml2IEJyaXN0b2wsIERlcHQgU29jaWFsIE1lZCwgQnJpc3RvbCwgQXZvbiwg
RW5nbGFuZCYjeEQ7TklBLCBDbGluIFJlcyBCcmFuY2gsIEJhbHRpbW9yZSwgTUQgMjEyMjQgVVNB
JiN4RDtVbml2IFRleGFzIFNXIE1lZCBDdHIgRGFsbGFzLCBDdHIgSHVtYW4gTnV0ciwgRGFsbGFz
LCBUWCA3NTM5MCBVU0EmI3hEO1N0IEdlb3JnZXMgVW5pdiBMb25kb24sIERpdiBDb21tdW5pdHkg
SGx0aCBTY2ksIExvbmRvbiwgRW5nbGFuZCYjeEQ7S2Fyb2xpbnNrYSBJbnN0LCBEZXB0IE1lZCwg
QXRoZXJvc2NsZXJvc2lzIFJlcyBVbml0LCBTdG9ja2hvbG0sIFN3ZWRlbiYjeEQ7S1RMIE5hdGwg
UHVibCBIbHRoIEluc3QsIEhlbHNpbmtpLCBGaW5sYW5kJiN4RDtVbml2IFNvdXRoYW1wdG9uLCBE
aXYgSHVtYW4gR2VuZXQsIFNvdXRoYW1wdG9uLCBIYW50cywgRW5nbGFuZCYjeEQ7TWFsbXNrYSBN
dW5pY2lwYWwgSGx0aCBDdHIgJmFtcDsgSG9zcCwgRm9sa2hhbHNhbiBSZXMgQ3RyLCBQaWV0YXJz
YWFyaSwgRmlubGFuZCYjeEQ7VW5pdiBIZWxzaW5raSwgQ2VudCBIb3NwLCBEZXB0IE1lZCwgSGVs
c2lua2ksIEZpbmxhbmQmI3hEO0Zpbm5pc2ggSW5zdCBPY2NwYXQgSGx0aCwgT3VsdSwgRmlubGFu
ZCYjeEQ7Q3RyIE5hdGwgR2Vub3R5cGFnZSwgRXZyeSwgRnJhbmNlJiN4RDtRdWVlbiBNYXJ5IFVu
aXYgTG9uZG9uLCBCYXJ0cyAmYW1wOyBMb25kb24gU2NoIE1lZCAmYW1wOyBEZW50LCBXaWxsaWFt
IEhhcnZleSBSZXMgSW5zdCwgTG9uZG9uLCBFbmdsYW5kJiN4RDtVbWVhIFVuaXYsIERlcHQgU3Vy
ZyAmYW1wOyBQZXJpb3BlcmF0IFNjaSwgU2VjdCBTcG9ydHMgTWVkLCBVbWVhLCBTd2VkZW4mI3hE
O1VtZWEgVW5pdiBIb3NwLCBEZXB0IENvbW11bml0eSBNZWQgJmFtcDsgUmVoYWJpbCwgU2VjdCBH
ZXJpYXRyLCBTLTkwMTg1IFVtZWEsIFN3ZWRlbiYjeEQ7RXJhc211cyBNQywgRGVwdCBDbGluIEdl
bmV0LCBSb3R0ZXJkYW0sIE5ldGhlcmxhbmRzJiN4RDtVbml2IER1bmRlZSwgTmluZXdlbGxzIEhv
c3AgJmFtcDsgTWVkIFNjaCwgQmlvbWVkIFJlcyBDdHIsIFBvcHVsYXQgUGhhcm1hY29nZW5ldCBH
cnAsIER1bmRlZSBERDEgOVNZLCBTY290bGFuZCYjeEQ7VW5pdiBPeGZvcmQsIERlcHQgQ2FyZGlv
dmFzYyBNZWQsIE94Zm9yZCwgRW5nbGFuZCYjeEQ7VW1lYSBVbml2IEhvc3AsIE1lZCBTZWN0LCBE
ZXB0IFB1YmwgSGx0aCAmYW1wOyBDbGluIE1lZCwgR2VuZXQgRXBpZGVtaW9sICZhbXA7IENsaW4g
UmVzIEdycCwgUy05MDE4NSBVbWVhLCBTd2VkZW4mI3hEO1VuaXYgT3VsdSwgRGVwdCBDbGluIENo
ZW0sIE91bHUsIEZpbmxhbmQmI3hEO1VuaXYgQ2FtYnJpZGdlLCBJbnN0IFB1YmwgSGx0aCwgRGVw
dCBQdWJsIEhsdGggJmFtcDsgUHJpbWFyeSBDYXJlLCBDYW1icmlkZ2UsIEVuZ2xhbmQmI3hEO0lS
Q0NTLCBJTlJDQSwgVW5pdGEgT3BlcmF0IEdlcmlhdHIsIFJvbWUsIEl0YWx5JiN4RDtOYXRsIFB1
YmwgSGx0aCBJbnN0LCBEZXB0IE1vbCBNZWQsIEhlbHNpbmtpLCBGaW5sYW5kJiN4RDtVbml2IEhl
bHNpbmtpLCBSZXMgUHJvZ3JhbSBNb2wgTWVkLCBIZWxzaW5raSwgRmlubGFuZCYjeEQ7Q0hVIFZh
dWRvaXMsIERlcHQgTWVkICZhbXA7IEludGVybmFsIE1lZCwgQ0gtMTAxMSBMYXVzYW5uZSwgU3dp
dHplcmxhbmQmI3hEO1Blbmluc3VsYSBNZWQgU2NoLCBJbnN0IEJpb21lZCAmYW1wOyBDbGluIFNj
aSwgRXhldGVyLCBEZXZvbiwgRW5nbGFuZCYjeEQ7TklDSEhELCBEaXYgRXBpZGVtaW9sIFN0YXQg
JmFtcDsgUHJldmVudCBSZXMsIEJldGhlc2RhLCBNRCAyMDg5MiBVU0EmI3hEO0VhbGluZyBHZW4g
SG9zcCwgTmF0bCBIbHRoIFNlcnYgVHJ1c3QsIFNvdXRoYWxsLCBNaWRkeCwgRW5nbGFuZCYjeEQ7
VW5pdiBCcmlzdG9sLCBEZXB0IFNvY2lhbCBNZWQsIEJyaXN0b2wgR2VuZXQgRXBpZGVtaW9sIExh
YnMsIEJyaXN0b2wsIEF2b24sIEVuZ2xhbmQmI3hEO1VtZWEgVW5pdiwgRGVwdCBQdWJsIEhsdGgg
JmFtcDsgQ2xpbiBNZWQsIFVtZWEgTWVkIEJpb2JhbmssIFNlY3QgTnV0ciBSZXMsIFVtZWEsIFN3
ZWRlbiYjeEQ7VW5pdiBPdWx1LCBJbnN0IEhsdGggU2NpLCBCaW9jdHIgT3VsdSwgT3VsdSwgRmlu
bGFuZCYjeEQ7TmF0bCBQdWJsIEhsdGggSW5zdCwgRGVwdCBDaGlsZCAmYW1wOyBBZG9sZXNjZW50
IEhsdGgsIE91bHUsIEZpbmxhbmQmI3hEO1VuaXYgTG9uZG9uIEltcGVyaWFsIENvbGwgU2NpIFRl
Y2hub2wgJmFtcDsgTWVkLCBIYW1tZXJzbWl0aCBIb3NwLCBOYXRsIEhlYXJ0ICZhbXA7IEx1bmcg
SW5zdCwgTG9uZG9uLCBFbmdsYW5kJiN4RDtOSUEsIEdlcm9udG9sIFJlcyBDdHIsIEJhbHRpbW9y
ZSwgTUQgMjEyMjQgVVNBJiN4RDtVbml2IExlaWNlc3RlciwgR2xlbmZpZWxkIEhvc3AsIERlcHQg
Q2FyZGlvdmFzYyBTY2ksIExlaWNlc3RlciwgTGVpY3MsIEVuZ2xhbmQmI3hEO01lZHN0YXIgUmVz
IEluc3QsIEJhbHRpbW9yZSwgTUQgVVNBJiN4RDtOYXRsIFB1YmwgSGx0aCBJbnN0LCBEZXB0IEVw
aWRlbWlvbCAmYW1wOyBIbHRoIFByb21vdCwgRGlhYmV0IFVuaXQsIEhlbHNpbmtpLCBGaW5sYW5k
JiN4RDtBZGRlbmJyb29rZXMgSG9zcCwgSW5zdCBNZXRhYiBTY2ksIENhbWJyaWRnZSwgRW5nbGFu
ZCYjeEQ7SGFydmFyZCBVbml2LCBTY2ggUHVibCBIbHRoLCBQcm9ncmFtIE1vbCAmYW1wOyBHZW5l
dCBFcGlkZW1pb2wsIEJvc3RvbiwgTUEgMDIxMTUgVVNBJiN4RDtVbml2IEljZWxhbmQsIEZhYyBN
ZWQsIFJleWtqYXZpaywgSWNlbGFuZCYjeEQ7SGFydmFyZCBVbml2LCBTY2ggTWVkLCBEZXB0IEdl
bmV0LCBCb3N0b24sIE1BIFVTQSYjeEQ7VW5pdiBOIENhcm9saW5hLCBEZXB0IEdlbmV0LCBDaGFw
ZWwgSGlsbCwgTkMgVVNBJiN4RDtVbml2IE94Zm9yZCwgT3hmb3JkIEJpb21lZCBSZXMgQ3RyLCBO
YXRsIEluc3QgSGx0aCBSZXMsIE94Zm9yZCwgRW5nbGFuZDwvYXV0aC1hZGRyZXNzPjx0aXRsZXM+
PHRpdGxlPkdlbm9tZS1XaWRlIEFzc29jaWF0aW9uIFNjYW4gTWV0YS1BbmFseXNpcyBJZGVudGlm
aWVzIFRocmVlIExvY2kgSW5mbHVlbmNpbmcgQWRpcG9zaXR5IGFuZCBGYXQgRGlzdHJpYnV0aW9u
PC90aXRsZT48c2Vjb25kYXJ5LXRpdGxlPlBsb3MgR2VuZXRpY3M8L3NlY29uZGFyeS10aXRsZT48
YWx0LXRpdGxlPlBsb3MgR2VuZXQ8L2FsdC10aXRsZT48L3RpdGxlcz48cGVyaW9kaWNhbD48ZnVs
bC10aXRsZT5QbG9zIEdlbmV0aWNzPC9mdWxsLXRpdGxlPjxhYmJyLTE+UGxvcyBHZW5ldDwvYWJi
ci0xPjwvcGVyaW9kaWNhbD48YWx0LXBlcmlvZGljYWw+PGZ1bGwtdGl0bGU+UGxvcyBHZW5ldGlj
czwvZnVsbC10aXRsZT48YWJici0xPlBsb3MgR2VuZXQ8L2FiYnItMT48L2FsdC1wZXJpb2RpY2Fs
Pjx2b2x1bWU+NTwvdm9sdW1lPjxudW1iZXI+NjwvbnVtYmVyPjxrZXl3b3Jkcz48a2V5d29yZD5m
dG8gZ2VuZTwva2V5d29yZD48a2V5d29yZD53YWlzdCBjaXJjdW1mZXJlbmNlPC9rZXl3b3JkPjxr
ZXl3b3JkPmFkdWx0IG9iZXNpdHk8L2tleXdvcmQ+PGtleXdvcmQ+ZW52aXJvbm1lbnRhbC1jb25k
aXRpb25zPC9rZXl3b3JkPjxrZXl3b3JkPmluc3VsaW4tcmVzaXN0YW5jZTwva2V5d29yZD48a2V5
d29yZD5zZXF1ZW5jZSB2YXJpYW50czwva2V5d29yZD48a2V5d29yZD5jb21tb24gdmFyaWFudHM8
L2tleXdvcmQ+PGtleXdvcmQ+ZXhwcmVzc2lvbjwva2V5d29yZD48a2V5d29yZD5pbXB1dGF0aW9u
PC9rZXl3b3JkPjxrZXl3b3JkPmhlaWdodDwva2V5d29yZD48L2tleXdvcmRzPjxkYXRlcz48eWVh
cj4yMDA5PC95ZWFyPjxwdWItZGF0ZXM+PGRhdGU+SnVuPC9kYXRlPjwvcHViLWRhdGVzPjwvZGF0
ZXM+PGlzYm4+MTU1My03MzkwPC9pc2JuPjxhY2Nlc3Npb24tbnVtPldPUzowMDAyNjg0NDQ2MDAw
MDQ8L2FjY2Vzc2lvbi1udW0+PHVybHM+PHJlbGF0ZWQtdXJscz48dXJsPiZsdDtHbyB0byBJU0km
Z3Q7Oi8vV09TOjAwMDI2ODQ0NDYwMDAwNDwvdXJsPjwvcmVsYXRlZC11cmxzPjwvdXJscz48ZWxl
Y3Ryb25pYy1yZXNvdXJjZS1udW0+QVJUTiBlMTAwMDUwOCYjeEQ7MTAuMTM3MS9qb3VybmFsLnBn
ZW4uMTAwMDUwODwvZWxlY3Ryb25pYy1yZXNvdXJjZS1udW0+PGxhbmd1YWdlPkVuZ2xpc2g8L2xh
bmd1YWdlPjwvcmVjb3JkPjwvQ2l0ZT48L0VuZE5vdGU+AG==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PEVuZE5vdGU+PENpdGU+PEF1dGhvcj5MaW5kZ3JlbjwvQXV0aG9yPjxZZWFyPjIwMDk8L1llYXI+
PFJlY051bT41MTwvUmVjTnVtPjxEaXNwbGF5VGV4dD5bNjZdPC9EaXNwbGF5VGV4dD48cmVjb3Jk
PjxyZWMtbnVtYmVyPjUxPC9yZWMtbnVtYmVyPjxmb3JlaWduLWtleXM+PGtleSBhcHA9IkVOIiBk
Yi1pZD0idHZ6c3h0c3Ixc3Qwdzhldjl4MXBwMnp2ZnoyMnhyOWFzNXZ2IiB0aW1lc3RhbXA9IjE1
MzIzMzk3NjMiPjUxPC9rZXk+PC9mb3JlaWduLWtleXM+PHJlZi10eXBlIG5hbWU9IkpvdXJuYWwg
QXJ0aWNsZSI+MTc8L3JlZi10eXBlPjxjb250cmlidXRvcnM+PGF1dGhvcnM+PGF1dGhvcj5MaW5k
Z3JlbiwgQy4gTS48L2F1dGhvcj48YXV0aG9yPkhlaWQsIEkuIE0uPC9hdXRob3I+PGF1dGhvcj5S
YW5kYWxsLCBKLiBDLjwvYXV0aG9yPjxhdXRob3I+TGFtaW5hLCBDLjwvYXV0aG9yPjxhdXRob3I+
U3RlaW50aG9yc2RvdHRpciwgVi48L2F1dGhvcj48YXV0aG9yPlFpLCBMLjwvYXV0aG9yPjxhdXRo
b3I+U3BlbGlvdGVzLCBFLiBLLjwvYXV0aG9yPjxhdXRob3I+VGhvcmxlaWZzc29uLCBHLjwvYXV0
aG9yPjxhdXRob3I+V2lsbGVyLCBDLiBKLjwvYXV0aG9yPjxhdXRob3I+SGVycmVyYSwgQi4gTS48
L2F1dGhvcj48YXV0aG9yPkphY2tzb24sIEEuIFUuPC9hdXRob3I+PGF1dGhvcj5MaW0sIE4uPC9h
dXRob3I+PGF1dGhvcj5TY2hlZXQsIFAuPC9hdXRob3I+PGF1dGhvcj5Tb3JhbnpvLCBOLjwvYXV0
aG9yPjxhdXRob3I+QW1pbiwgTi48L2F1dGhvcj48YXV0aG9yPkF1bGNoZW5rbywgWS4gUy48L2F1
dGhvcj48YXV0aG9yPkNoYW1iZXJzLCBKLiBDLjwvYXV0aG9yPjxhdXRob3I+RHJvbmcsIEEuPC9h
dXRob3I+PGF1dGhvcj5MdWFuLCBKLiBBLjwvYXV0aG9yPjxhdXRob3I+THlvbiwgSC4gTi48L2F1
dGhvcj48YXV0aG9yPlJpdmFkZW5laXJhLCBGLjwvYXV0aG9yPjxhdXRob3I+U2FubmEsIFMuPC9h
dXRob3I+PGF1dGhvcj5UaW1wc29uLCBOLiBKLjwvYXV0aG9yPjxhdXRob3I+WmlsbGlrZW5zLCBN
LiBDLjwvYXV0aG9yPjxhdXRob3I+WmhhbywgSi4gSC48L2F1dGhvcj48YXV0aG9yPkFsbWdyZW4s
IFAuPC9hdXRob3I+PGF1dGhvcj5CYW5kaW5lbGxpLCBTLjwvYXV0aG9yPjxhdXRob3I+QmVubmV0
dCwgQS4gSi48L2F1dGhvcj48YXV0aG9yPkJlcmdtYW4sIFIuIE4uPC9hdXRob3I+PGF1dGhvcj5C
b25ueWNhc3RsZSwgTC4gTC48L2F1dGhvcj48YXV0aG9yPkJ1bXBzdGVhZCwgUy4gSi48L2F1dGhv
cj48YXV0aG9yPkNoYW5vY2ssIFMuIEouPC9hdXRob3I+PGF1dGhvcj5DaGVya2FzLCBMLjwvYXV0
aG9yPjxhdXRob3I+Q2hpbmVzLCBQLjwvYXV0aG9yPjxhdXRob3I+Q29pbiwgTC48L2F1dGhvcj48
YXV0aG9yPkNvb3BlciwgQy48L2F1dGhvcj48YXV0aG9yPkNyYXdmb3JkLCBHLjwvYXV0aG9yPjxh
dXRob3I+RG9lcmluZywgQS48L2F1dGhvcj48YXV0aG9yPkRvbWluaWN6YWssIEEuPC9hdXRob3I+
PGF1dGhvcj5Eb25leSwgQS4gUy4gRi48L2F1dGhvcj48YXV0aG9yPkVicmFoaW0sIFMuPC9hdXRo
b3I+PGF1dGhvcj5FbGxpb3R0LCBQLjwvYXV0aG9yPjxhdXRob3I+RXJkb3MsIE0uIFIuPC9hdXRo
b3I+PGF1dGhvcj5Fc3RyYWRhLCBLLjwvYXV0aG9yPjxhdXRob3I+RmVycnVjY2ksIEwuPC9hdXRo
b3I+PGF1dGhvcj5GaXNjaGVyLCBHLjwvYXV0aG9yPjxhdXRob3I+Rm9yb3VoaSwgTi4gRy48L2F1
dGhvcj48YXV0aG9yPkdpZWdlciwgQy48L2F1dGhvcj48YXV0aG9yPkdyYWxsZXJ0LCBILjwvYXV0
aG9yPjxhdXRob3I+R3JvdmVzLCBDLiBKLjwvYXV0aG9yPjxhdXRob3I+R3J1bmR5LCBTLjwvYXV0
aG9yPjxhdXRob3I+R3VpZHVjY2ksIEMuPC9hdXRob3I+PGF1dGhvcj5IYWRsZXksIEQuPC9hdXRo
b3I+PGF1dGhvcj5IYW1zdGVuLCBBLjwvYXV0aG9yPjxhdXRob3I+SGF2dWxpbm5hLCBBLiBTLjwv
YXV0aG9yPjxhdXRob3I+SG9mbWFuLCBBLjwvYXV0aG9yPjxhdXRob3I+SG9sbGUsIFIuPC9hdXRo
b3I+PGF1dGhvcj5Ib2xsb3dheSwgSi4gVy48L2F1dGhvcj48YXV0aG9yPklsbGlnLCBULjwvYXV0
aG9yPjxhdXRob3I+SXNvbWFhLCBCLjwvYXV0aG9yPjxhdXRob3I+SmFjb2JzLCBMLiBDLjwvYXV0
aG9yPjxhdXRob3I+SmFtZXNvbiwgSy48L2F1dGhvcj48YXV0aG9yPkpvdXNpbGFodGksIFAuPC9h
dXRob3I+PGF1dGhvcj5LYXJwZSwgRi48L2F1dGhvcj48YXV0aG9yPkt1dXNpc3RvLCBKLjwvYXV0
aG9yPjxhdXRob3I+TGFpdGluZW4sIEouPC9hdXRob3I+PGF1dGhvcj5MYXRocm9wLCBHLiBNLjwv
YXV0aG9yPjxhdXRob3I+TGF3bG9yLCBELiBBLjwvYXV0aG9yPjxhdXRob3I+TWFuZ2lubywgTS48
L2F1dGhvcj48YXV0aG9yPk1jQXJkbGUsIFcuIEwuPC9hdXRob3I+PGF1dGhvcj5NZWl0aW5nZXIs
IFQuPC9hdXRob3I+PGF1dGhvcj5Nb3JrZW4sIE0uIEEuPC9hdXRob3I+PGF1dGhvcj5Nb3JyaXMs
IEEuIFAuPC9hdXRob3I+PGF1dGhvcj5NdW5yb2UsIFAuPC9hdXRob3I+PGF1dGhvcj5OYXJpc3Us
IE4uPC9hdXRob3I+PGF1dGhvcj5Ob3Jkc3Ryb20sIEEuPC9hdXRob3I+PGF1dGhvcj5Ob3Jkc3Ry
b20sIFAuPC9hdXRob3I+PGF1dGhvcj5Pb3N0cmEsIEIuIEEuPC9hdXRob3I+PGF1dGhvcj5QYWxt
ZXIsIEMuIE4uIEEuPC9hdXRob3I+PGF1dGhvcj5QYXluZSwgRi48L2F1dGhvcj48YXV0aG9yPlBl
ZGVuLCBKLiBGLjwvYXV0aG9yPjxhdXRob3I+UHJva29wZW5rbywgSS48L2F1dGhvcj48YXV0aG9y
PlJlbnN0cm9tLCBGLjwvYXV0aG9yPjxhdXRob3I+UnVva29uZW4sIEEuPC9hdXRob3I+PGF1dGhv
cj5TYWxvbWFhLCBWLjwvYXV0aG9yPjxhdXRob3I+U2FuZGh1LCBNLiBTLjwvYXV0aG9yPjxhdXRo
b3I+U2NvdHQsIEwuIEouPC9hdXRob3I+PGF1dGhvcj5TY3V0ZXJpLCBBLjwvYXV0aG9yPjxhdXRo
b3I+U2lsYW5kZXIsIEsuPC9hdXRob3I+PGF1dGhvcj5Tb25nLCBLLiBKLjwvYXV0aG9yPjxhdXRo
b3I+WXVhbiwgWC48L2F1dGhvcj48YXV0aG9yPlN0cmluZ2hhbSwgSC4gTS48L2F1dGhvcj48YXV0
aG9yPlN3aWZ0LCBBLiBKLjwvYXV0aG9yPjxhdXRob3I+VHVvbWksIFQuPC9hdXRob3I+PGF1dGhv
cj5VZGEsIE0uPC9hdXRob3I+PGF1dGhvcj5Wb2xsZW53ZWlkZXIsIFAuPC9hdXRob3I+PGF1dGhv
cj5XYWViZXIsIEcuPC9hdXRob3I+PGF1dGhvcj5XYWxsYWNlLCBDLjwvYXV0aG9yPjxhdXRob3I+
V2FsdGVycywgRy4gQi48L2F1dGhvcj48YXV0aG9yPldlZWRvbiwgTS4gTi48L2F1dGhvcj48YXV0
aG9yPldpdHRlbWFuLCBKLiBDLiBNLjwvYXV0aG9yPjxhdXRob3I+WmhhbmcsIEMuIEwuPC9hdXRo
b3I+PGF1dGhvcj5aaGFuZywgVy4gSC48L2F1dGhvcj48YXV0aG9yPkNhdWxmaWVsZCwgTS4gSi48
L2F1dGhvcj48YXV0aG9yPkNvbGxpbnMsIEYuIFMuPC9hdXRob3I+PGF1dGhvcj5TbWl0aCwgRy4g
RC48L2F1dGhvcj48YXV0aG9yPkRheSwgSS4gTi4gTS48L2F1dGhvcj48YXV0aG9yPkZyYW5rcywg
UC4gVy48L2F1dGhvcj48YXV0aG9yPkhhdHRlcnNsZXksIEEuIFQuPC9hdXRob3I+PGF1dGhvcj5I
dSwgRi4gQi48L2F1dGhvcj48YXV0aG9yPkphcnZlbGluLCBNLiBSLjwvYXV0aG9yPjxhdXRob3I+
S29uZywgQS48L2F1dGhvcj48YXV0aG9yPktvb25lciwgSi4gUy48L2F1dGhvcj48YXV0aG9yPkxh
YWtzbywgTS48L2F1dGhvcj48YXV0aG9yPkxha2F0dGEsIEUuPC9hdXRob3I+PGF1dGhvcj5Nb29z
ZXIsIFYuPC9hdXRob3I+PGF1dGhvcj5Nb3JyaXMsIEEuIEQuPC9hdXRob3I+PGF1dGhvcj5QZWx0
b25lbiwgTC48L2F1dGhvcj48YXV0aG9yPlNhbWFuaSwgTi4gSi48L2F1dGhvcj48YXV0aG9yPlNw
ZWN0b3IsIFQuIEQuPC9hdXRob3I+PGF1dGhvcj5TdHJhY2hhbiwgRC4gUC48L2F1dGhvcj48YXV0
aG9yPlRhbmFrYSwgVC48L2F1dGhvcj48YXV0aG9yPlR1b21pbGVodG8sIEouPC9hdXRob3I+PGF1
dGhvcj5VaXR0ZXJsaW5kZW4sIEEuIEcuPC9hdXRob3I+PGF1dGhvcj52YW4gRHVpam4sIEMuIE0u
PC9hdXRob3I+PGF1dGhvcj5XYXJlaGFtLCBOLiBKLjwvYXV0aG9yPjxhdXRob3I+V2F0a2lucywg
SC48L2F1dGhvcj48YXV0aG9yPldhdGVyd29ydGgsIEQuIE0uPC9hdXRob3I+PGF1dGhvcj5Cb2Vo
bmtlLCBNLjwvYXV0aG9yPjxhdXRob3I+RGVsb3VrYXMsIFAuPC9hdXRob3I+PGF1dGhvcj5Hcm9v
cCwgTC48L2F1dGhvcj48YXV0aG9yPkh1bnRlciwgRC4gSi48L2F1dGhvcj48YXV0aG9yPlRob3Jz
dGVpbnNkb3R0aXIsIFUuPC9hdXRob3I+PGF1dGhvcj5TY2hsZXNzaW5nZXIsIEQuPC9hdXRob3I+
PGF1dGhvcj5XaWNobWFubiwgSC4gRS48L2F1dGhvcj48YXV0aG9yPkZyYXlsaW5nLCBULiBNLjwv
YXV0aG9yPjxhdXRob3I+QWJlY2FzaXMsIEcuIFIuPC9hdXRob3I+PGF1dGhvcj5IaXJzY2hob3Ju
LCBKLiBOLjwvYXV0aG9yPjxhdXRob3I+TG9vcywgUi4gSi4gRi48L2F1dGhvcj48YXV0aG9yPlN0
ZWZhbnNzb24sIEsuPC9hdXRob3I+PGF1dGhvcj5Nb2hsa2UsIEsuIEwuPC9hdXRob3I+PGF1dGhv
cj5CYXJyb3NvLCBJLiBTLjwvYXV0aG9yPjxhdXRob3I+TWNDYXJ0aHksIE0uIEkuPC9hdXRob3I+
PGF1dGhvcj5XZWxsY29tZSBUcnVzdCBDYXNlIENvbnRyb2wgQ29uc29yPC9hdXRob3I+PGF1dGhv
cj5QUk9DQVJESVMgQ29uc29ydGlhPC9hdXRob3I+PGF1dGhvcj5HSUFOVCBDb25zb3J0aXVtPC9h
dXRob3I+PC9hdXRob3JzPjwvY29udHJpYnV0b3JzPjxhdXRoLWFkZHJlc3M+VW5pdiBPeGZvcmQs
IFdlbGxjb21lIFRydXN0IEN0ciBIdW1hbiBHZW5ldCwgT3hmb3JkLCBFbmdsYW5kJiN4RDtOYXRs
IFJlcyBDdHIgRW52aXJvbm0gJmFtcDsgSGx0aCwgSGVsbWhvbHR6IFplbnRydW0gTXVuY2hlbiwg
SW5zdCBFcGlkZW1pb2wsIE5ldWhlcmJlcmcsIEdlcm1hbnkmI3hEO1VuaXYgUmVnZW5zYnVyZywg
SW5zdCBFcGlkZW1pb2wgJmFtcDsgUHJldmVudCBNZWQsIFJlZ2Vuc2J1cmcsIEdlcm1hbnkmI3hE
O0lubnNicnVjayBNZWQgVW5pdiwgRGVwdCBNZWQgR2VuZXQgTW9sICZhbXA7IENsaW4gUGhhcm1h
Y29sLCBEaXYgR2VuZXQgRXBpZGVtaW9sLCBJbm5zYnJ1Y2ssIEF1c3RyaWEmI3hEO2RlQ09ERSBH
ZW5ldCwgUmV5a2phdmlrLCBJY2VsYW5kJiN4RDtIYXJ2YXJkIFVuaXYsIFNjaCBQdWJsIEhsdGgs
IERlcHQgTnV0ciwgQm9zdG9uLCBNQSAwMjExNSBVU0EmI3hEO0JyaWdoYW0gJmFtcDsgV29tZW5z
IEhvc3AsIERlcHQgTWVkLCBDaGFubmluZyBMYWIsIEJvc3RvbiwgTUEgVVNBJiN4RDtIYXJ2YXJk
IFVuaXYsIE1hc3NhY2h1c2V0dHMgR2VuIEhvc3AsIFNjaCBNZWQsIERlcHQgR2FzdHJvZW50ZXJv
bCwgQm9zdG9uLCBNQSBVU0EmI3hEO0Jyb2FkIEluc3QgTUlUICZhbXA7IEhhcnZhcmQsIE1ldGFi
IEluaXRpYXQgJmFtcDsgUHJvZ3JhbSBNZWQgJmFtcDsgUG9wdWxhdCBHZW5ldCwgQm9zdG9uLCBN
QSBVU0EmI3hEO1VuaXYgTWljaGlnYW4sIERlcHQgQmlvc3RhdCwgQ3RyIFN0YXQgR2VuZXQsIEFu
biBBcmJvciwgTUkgNDgxMDkgVVNBJiN4RDtVbml2IE94Zm9yZCwgRGVwdCBFbmRvY3Jpbm9sICZh
bXA7IE1ldGFiLCBPeGZvcmQgQ3RyIERpYWJldCwgT3hmb3JkLCBFbmdsYW5kJiN4RDtDbGluIFBo
YXJtYWNvbCAmYW1wOyBEaXNjb3ZlcnkgTWVkLCBNZWQgR2VuZXQsIEtpbmcgT2YgUHJ1c3NpYSwg
UEEgVVNBJiN4RDtLaW5ncyBDb2xsIExvbmRvbiwgRGVwdCBUd2luIFJlcyAmYW1wOyBHZW5ldCBF
cGlkZW1pb2wsIExvbmRvbiBXQzJSIDJMUywgRW5nbGFuZCYjeEQ7V2VsbGNvbWUgVHJ1c3QgU2Fu
Z2VyIEluc3QsIENhbWJyaWRnZSwgRW5nbGFuZCYjeEQ7RXJhc211cyBNQywgRGVwdCBFcGlkZW1p
b2wsIFJvdHRlcmRhbSwgTmV0aGVybGFuZHMmI3hEO1VuaXYgTG9uZG9uIEltcGVyaWFsIENvbGwg
U2NpIFRlY2hub2wgJmFtcDsgTWVkLCBEZXB0IEVwaWRlbWlvbCAmYW1wOyBQdWJsIEhsdGgsIExv
bmRvbiwgRW5nbGFuZCYjeEQ7QWRkZW5icm9va2VzIEhvc3AsIEluc3QgTWV0YWIgU2NpLCBNUkMs
IEVwaWRlbWlvbCBVbml0LCBDYW1icmlkZ2UsIEVuZ2xhbmQmI3hEO0NoaWxkcmVucyBIb3NwLCBE
aXYgR2VuZXQgJmFtcDsgRW5kb2NyaW5vbCwgUHJvZ3JhbSBHZW5vbSwgQm9zdG9uLCBNQSAwMjEx
NSBVU0EmI3hEO0VyYXNtdXMgTUMsIERlcHQgSW50ZXJuYWwgTWVkLCBSb3R0ZXJkYW0sIE5ldGhl
cmxhbmRzJiN4RDtDTlIsIElzdCBOZXVyb2dlbmV0ICZhbXA7IE5ldXJvZmFybWFjb2wsIENhZ2xp
YXJpLCBJdGFseSYjeEQ7VW5pdiBCcmlzdG9sLCBNUkMsIEN0ciBDYXVzYWwgQW5hbCBUcmFuc2xh
dCBFcGlkZW1pb2wsIEJyaXN0b2wsIEF2b24sIEVuZ2xhbmQmI3hEO0x1bmQgVW5pdiwgTWFsbW8g
VW5pdiBIb3NwLCBEaWFiZXQgJmFtcDsgRW5kb2NyaW5vbCBSZXMgVW5pdCwgRGVwdCBDbGluIFNj
aSwgTWFsbW8sIFN3ZWRlbiYjeEQ7QVNGLCBHZXJpYXRyIFVuaXQsIEZsb3JlbmNlLCBJdGFseSYj
eEQ7VW5pdiBTbyBDYWxpZiwgU2NoIE1lZCwgTG9zIEFuZ2VsZXMsIENBIFVTQSYjeEQ7TkhHUkks
IEJldGhlc2RhLCBNRCAyMDg5MiBVU0EmI3hEO05DSSwgUmFkaWF0IE9uY29sIEJyYW5jaCwgQ3Ry
IENhbmMgUmVzLCBOSUgsRGVwdCBIbHRoICZhbXA7IEh1bWFuIFNlcnYsIEJldGhlc2RhLCBNRCAy
MDg5MiBVU0EmI3hEO1VuaXYgTG9uZG9uIEltcGVyaWFsIENvbGwgU2NpIFRlY2hub2wgJmFtcDsg
TWVkLCBEZXB0IEVwaWRlbWlvbCAmYW1wOyBQdWJsIEhsdGgsIExvbmRvbiwgRW5nbGFuZCYjeEQ7
VW5pdiBTb3V0aGFtcHRvbiwgTVJDLCBFcGlkZW1pb2wgUmVzb3VyY2UgQ3RyLCBTb3V0aGFtcHRv
biwgSGFudHMsIEVuZ2xhbmQmI3hEO0Jyb2FkIEluc3QgTUlUICZhbXA7IEhhcnZhcmQsIFByb2dy
YW0gTWVkICZhbXA7IFBvcHVsYXQgR2VuZXQsIENhbWJyaWRnZSwgTUEgVVNBJiN4RDtVbml2IEds
YXNnb3csIEJIRiBHbGFzZ293IENhcmRpb3Zhc2MgUmVzIEN0ciwgR2xhc2dvdywgTGFuYXJrLCBT
Y290bGFuZCYjeEQ7VW5pdiBEdW5kZWUsIE5pbmV3ZWxscyBIb3NwICZhbXA7IE1lZCBTY2gsIERp
diBNZWQgJmFtcDsgVGhlcmFwZXV0LCBEaWFiZXQgUmVzIEdycCwgRHVuZGVlIEREMSA5U1ksIFNj
b3RsYW5kJiN4RDtVbml2IEJyaXN0b2wsIERlcHQgU29jaWFsIE1lZCwgQnJpc3RvbCwgQXZvbiwg
RW5nbGFuZCYjeEQ7TklBLCBDbGluIFJlcyBCcmFuY2gsIEJhbHRpbW9yZSwgTUQgMjEyMjQgVVNB
JiN4RDtVbml2IFRleGFzIFNXIE1lZCBDdHIgRGFsbGFzLCBDdHIgSHVtYW4gTnV0ciwgRGFsbGFz
LCBUWCA3NTM5MCBVU0EmI3hEO1N0IEdlb3JnZXMgVW5pdiBMb25kb24sIERpdiBDb21tdW5pdHkg
SGx0aCBTY2ksIExvbmRvbiwgRW5nbGFuZCYjeEQ7S2Fyb2xpbnNrYSBJbnN0LCBEZXB0IE1lZCwg
QXRoZXJvc2NsZXJvc2lzIFJlcyBVbml0LCBTdG9ja2hvbG0sIFN3ZWRlbiYjeEQ7S1RMIE5hdGwg
UHVibCBIbHRoIEluc3QsIEhlbHNpbmtpLCBGaW5sYW5kJiN4RDtVbml2IFNvdXRoYW1wdG9uLCBE
aXYgSHVtYW4gR2VuZXQsIFNvdXRoYW1wdG9uLCBIYW50cywgRW5nbGFuZCYjeEQ7TWFsbXNrYSBN
dW5pY2lwYWwgSGx0aCBDdHIgJmFtcDsgSG9zcCwgRm9sa2hhbHNhbiBSZXMgQ3RyLCBQaWV0YXJz
YWFyaSwgRmlubGFuZCYjeEQ7VW5pdiBIZWxzaW5raSwgQ2VudCBIb3NwLCBEZXB0IE1lZCwgSGVs
c2lua2ksIEZpbmxhbmQmI3hEO0Zpbm5pc2ggSW5zdCBPY2NwYXQgSGx0aCwgT3VsdSwgRmlubGFu
ZCYjeEQ7Q3RyIE5hdGwgR2Vub3R5cGFnZSwgRXZyeSwgRnJhbmNlJiN4RDtRdWVlbiBNYXJ5IFVu
aXYgTG9uZG9uLCBCYXJ0cyAmYW1wOyBMb25kb24gU2NoIE1lZCAmYW1wOyBEZW50LCBXaWxsaWFt
IEhhcnZleSBSZXMgSW5zdCwgTG9uZG9uLCBFbmdsYW5kJiN4RDtVbWVhIFVuaXYsIERlcHQgU3Vy
ZyAmYW1wOyBQZXJpb3BlcmF0IFNjaSwgU2VjdCBTcG9ydHMgTWVkLCBVbWVhLCBTd2VkZW4mI3hE
O1VtZWEgVW5pdiBIb3NwLCBEZXB0IENvbW11bml0eSBNZWQgJmFtcDsgUmVoYWJpbCwgU2VjdCBH
ZXJpYXRyLCBTLTkwMTg1IFVtZWEsIFN3ZWRlbiYjeEQ7RXJhc211cyBNQywgRGVwdCBDbGluIEdl
bmV0LCBSb3R0ZXJkYW0sIE5ldGhlcmxhbmRzJiN4RDtVbml2IER1bmRlZSwgTmluZXdlbGxzIEhv
c3AgJmFtcDsgTWVkIFNjaCwgQmlvbWVkIFJlcyBDdHIsIFBvcHVsYXQgUGhhcm1hY29nZW5ldCBH
cnAsIER1bmRlZSBERDEgOVNZLCBTY290bGFuZCYjeEQ7VW5pdiBPeGZvcmQsIERlcHQgQ2FyZGlv
dmFzYyBNZWQsIE94Zm9yZCwgRW5nbGFuZCYjeEQ7VW1lYSBVbml2IEhvc3AsIE1lZCBTZWN0LCBE
ZXB0IFB1YmwgSGx0aCAmYW1wOyBDbGluIE1lZCwgR2VuZXQgRXBpZGVtaW9sICZhbXA7IENsaW4g
UmVzIEdycCwgUy05MDE4NSBVbWVhLCBTd2VkZW4mI3hEO1VuaXYgT3VsdSwgRGVwdCBDbGluIENo
ZW0sIE91bHUsIEZpbmxhbmQmI3hEO1VuaXYgQ2FtYnJpZGdlLCBJbnN0IFB1YmwgSGx0aCwgRGVw
dCBQdWJsIEhsdGggJmFtcDsgUHJpbWFyeSBDYXJlLCBDYW1icmlkZ2UsIEVuZ2xhbmQmI3hEO0lS
Q0NTLCBJTlJDQSwgVW5pdGEgT3BlcmF0IEdlcmlhdHIsIFJvbWUsIEl0YWx5JiN4RDtOYXRsIFB1
YmwgSGx0aCBJbnN0LCBEZXB0IE1vbCBNZWQsIEhlbHNpbmtpLCBGaW5sYW5kJiN4RDtVbml2IEhl
bHNpbmtpLCBSZXMgUHJvZ3JhbSBNb2wgTWVkLCBIZWxzaW5raSwgRmlubGFuZCYjeEQ7Q0hVIFZh
dWRvaXMsIERlcHQgTWVkICZhbXA7IEludGVybmFsIE1lZCwgQ0gtMTAxMSBMYXVzYW5uZSwgU3dp
dHplcmxhbmQmI3hEO1Blbmluc3VsYSBNZWQgU2NoLCBJbnN0IEJpb21lZCAmYW1wOyBDbGluIFNj
aSwgRXhldGVyLCBEZXZvbiwgRW5nbGFuZCYjeEQ7TklDSEhELCBEaXYgRXBpZGVtaW9sIFN0YXQg
JmFtcDsgUHJldmVudCBSZXMsIEJldGhlc2RhLCBNRCAyMDg5MiBVU0EmI3hEO0VhbGluZyBHZW4g
SG9zcCwgTmF0bCBIbHRoIFNlcnYgVHJ1c3QsIFNvdXRoYWxsLCBNaWRkeCwgRW5nbGFuZCYjeEQ7
VW5pdiBCcmlzdG9sLCBEZXB0IFNvY2lhbCBNZWQsIEJyaXN0b2wgR2VuZXQgRXBpZGVtaW9sIExh
YnMsIEJyaXN0b2wsIEF2b24sIEVuZ2xhbmQmI3hEO1VtZWEgVW5pdiwgRGVwdCBQdWJsIEhsdGgg
JmFtcDsgQ2xpbiBNZWQsIFVtZWEgTWVkIEJpb2JhbmssIFNlY3QgTnV0ciBSZXMsIFVtZWEsIFN3
ZWRlbiYjeEQ7VW5pdiBPdWx1LCBJbnN0IEhsdGggU2NpLCBCaW9jdHIgT3VsdSwgT3VsdSwgRmlu
bGFuZCYjeEQ7TmF0bCBQdWJsIEhsdGggSW5zdCwgRGVwdCBDaGlsZCAmYW1wOyBBZG9sZXNjZW50
IEhsdGgsIE91bHUsIEZpbmxhbmQmI3hEO1VuaXYgTG9uZG9uIEltcGVyaWFsIENvbGwgU2NpIFRl
Y2hub2wgJmFtcDsgTWVkLCBIYW1tZXJzbWl0aCBIb3NwLCBOYXRsIEhlYXJ0ICZhbXA7IEx1bmcg
SW5zdCwgTG9uZG9uLCBFbmdsYW5kJiN4RDtOSUEsIEdlcm9udG9sIFJlcyBDdHIsIEJhbHRpbW9y
ZSwgTUQgMjEyMjQgVVNBJiN4RDtVbml2IExlaWNlc3RlciwgR2xlbmZpZWxkIEhvc3AsIERlcHQg
Q2FyZGlvdmFzYyBTY2ksIExlaWNlc3RlciwgTGVpY3MsIEVuZ2xhbmQmI3hEO01lZHN0YXIgUmVz
IEluc3QsIEJhbHRpbW9yZSwgTUQgVVNBJiN4RDtOYXRsIFB1YmwgSGx0aCBJbnN0LCBEZXB0IEVw
aWRlbWlvbCAmYW1wOyBIbHRoIFByb21vdCwgRGlhYmV0IFVuaXQsIEhlbHNpbmtpLCBGaW5sYW5k
JiN4RDtBZGRlbmJyb29rZXMgSG9zcCwgSW5zdCBNZXRhYiBTY2ksIENhbWJyaWRnZSwgRW5nbGFu
ZCYjeEQ7SGFydmFyZCBVbml2LCBTY2ggUHVibCBIbHRoLCBQcm9ncmFtIE1vbCAmYW1wOyBHZW5l
dCBFcGlkZW1pb2wsIEJvc3RvbiwgTUEgMDIxMTUgVVNBJiN4RDtVbml2IEljZWxhbmQsIEZhYyBN
ZWQsIFJleWtqYXZpaywgSWNlbGFuZCYjeEQ7SGFydmFyZCBVbml2LCBTY2ggTWVkLCBEZXB0IEdl
bmV0LCBCb3N0b24sIE1BIFVTQSYjeEQ7VW5pdiBOIENhcm9saW5hLCBEZXB0IEdlbmV0LCBDaGFw
ZWwgSGlsbCwgTkMgVVNBJiN4RDtVbml2IE94Zm9yZCwgT3hmb3JkIEJpb21lZCBSZXMgQ3RyLCBO
YXRsIEluc3QgSGx0aCBSZXMsIE94Zm9yZCwgRW5nbGFuZDwvYXV0aC1hZGRyZXNzPjx0aXRsZXM+
PHRpdGxlPkdlbm9tZS1XaWRlIEFzc29jaWF0aW9uIFNjYW4gTWV0YS1BbmFseXNpcyBJZGVudGlm
aWVzIFRocmVlIExvY2kgSW5mbHVlbmNpbmcgQWRpcG9zaXR5IGFuZCBGYXQgRGlzdHJpYnV0aW9u
PC90aXRsZT48c2Vjb25kYXJ5LXRpdGxlPlBsb3MgR2VuZXRpY3M8L3NlY29uZGFyeS10aXRsZT48
YWx0LXRpdGxlPlBsb3MgR2VuZXQ8L2FsdC10aXRsZT48L3RpdGxlcz48cGVyaW9kaWNhbD48ZnVs
bC10aXRsZT5QbG9zIEdlbmV0aWNzPC9mdWxsLXRpdGxlPjxhYmJyLTE+UGxvcyBHZW5ldDwvYWJi
ci0xPjwvcGVyaW9kaWNhbD48YWx0LXBlcmlvZGljYWw+PGZ1bGwtdGl0bGU+UGxvcyBHZW5ldGlj
czwvZnVsbC10aXRsZT48YWJici0xPlBsb3MgR2VuZXQ8L2FiYnItMT48L2FsdC1wZXJpb2RpY2Fs
Pjx2b2x1bWU+NTwvdm9sdW1lPjxudW1iZXI+NjwvbnVtYmVyPjxrZXl3b3Jkcz48a2V5d29yZD5m
dG8gZ2VuZTwva2V5d29yZD48a2V5d29yZD53YWlzdCBjaXJjdW1mZXJlbmNlPC9rZXl3b3JkPjxr
ZXl3b3JkPmFkdWx0IG9iZXNpdHk8L2tleXdvcmQ+PGtleXdvcmQ+ZW52aXJvbm1lbnRhbC1jb25k
aXRpb25zPC9rZXl3b3JkPjxrZXl3b3JkPmluc3VsaW4tcmVzaXN0YW5jZTwva2V5d29yZD48a2V5
d29yZD5zZXF1ZW5jZSB2YXJpYW50czwva2V5d29yZD48a2V5d29yZD5jb21tb24gdmFyaWFudHM8
L2tleXdvcmQ+PGtleXdvcmQ+ZXhwcmVzc2lvbjwva2V5d29yZD48a2V5d29yZD5pbXB1dGF0aW9u
PC9rZXl3b3JkPjxrZXl3b3JkPmhlaWdodDwva2V5d29yZD48L2tleXdvcmRzPjxkYXRlcz48eWVh
cj4yMDA5PC95ZWFyPjxwdWItZGF0ZXM+PGRhdGU+SnVuPC9kYXRlPjwvcHViLWRhdGVzPjwvZGF0
ZXM+PGlzYm4+MTU1My03MzkwPC9pc2JuPjxhY2Nlc3Npb24tbnVtPldPUzowMDAyNjg0NDQ2MDAw
MDQ8L2FjY2Vzc2lvbi1udW0+PHVybHM+PHJlbGF0ZWQtdXJscz48dXJsPiZsdDtHbyB0byBJU0km
Z3Q7Oi8vV09TOjAwMDI2ODQ0NDYwMDAwNDwvdXJsPjwvcmVsYXRlZC11cmxzPjwvdXJscz48ZWxl
Y3Ryb25pYy1yZXNvdXJjZS1udW0+QVJUTiBlMTAwMDUwOCYjeEQ7MTAuMTM3MS9qb3VybmFsLnBn
ZW4uMTAwMDUwODwvZWxlY3Ryb25pYy1yZXNvdXJjZS1udW0+PGxhbmd1YWdlPkVuZ2xpc2g8L2xh
bmd1YWdlPjwvcmVjb3JkPjwvQ2l0ZT48L0VuZE5vdGU+AG==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66" w:tooltip="Lindgren, 2009 #51" w:history="1">
        <w:r w:rsidR="009C72D5">
          <w:rPr>
            <w:rFonts w:asciiTheme="majorHAnsi" w:hAnsiTheme="majorHAnsi" w:cs="Arial"/>
            <w:noProof/>
            <w:sz w:val="22"/>
            <w:szCs w:val="22"/>
          </w:rPr>
          <w:t>66</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xml:space="preserve"> and childhood</w:t>
      </w:r>
      <w:r w:rsidRPr="00517ED6">
        <w:rPr>
          <w:rFonts w:asciiTheme="majorHAnsi" w:hAnsiTheme="majorHAnsi" w:cs="Arial"/>
          <w:sz w:val="22"/>
          <w:szCs w:val="22"/>
        </w:rPr>
        <w:fldChar w:fldCharType="begin">
          <w:fldData xml:space="preserve">PEVuZE5vdGU+PENpdGU+PEF1dGhvcj5GZWxpeDwvQXV0aG9yPjxZZWFyPjIwMTY8L1llYXI+PFJl
Y051bT4xNjwvUmVjTnVtPjxEaXNwbGF5VGV4dD5bNl08L0Rpc3BsYXlUZXh0PjxyZWNvcmQ+PHJl
Yy1udW1iZXI+MTY8L3JlYy1udW1iZXI+PGZvcmVpZ24ta2V5cz48a2V5IGFwcD0iRU4iIGRiLWlk
PSJ0dnpzeHRzcjFzdDB3OGV2OXgxcHAyenZmejIyeHI5YXM1dnYiIHRpbWVzdGFtcD0iMTUzMjMz
OTc2MSI+MTY8L2tleT48L2ZvcmVpZ24ta2V5cz48cmVmLXR5cGUgbmFtZT0iSm91cm5hbCBBcnRp
Y2xlIj4xNzwvcmVmLXR5cGU+PGNvbnRyaWJ1dG9ycz48YXV0aG9ycz48YXV0aG9yPkZlbGl4LCBK
LiBGLjwvYXV0aG9yPjxhdXRob3I+QnJhZGZpZWxkLCBKLiBQLjwvYXV0aG9yPjxhdXRob3I+TW9u
bmVyZWF1LCBDLjwvYXV0aG9yPjxhdXRob3I+dmFuIGRlciBWYWxrLCBSLiBKLjwvYXV0aG9yPjxh
dXRob3I+U3RlcmdpYWtvdWxpLCBFLjwvYXV0aG9yPjxhdXRob3I+Q2hlc2ksIEEuPC9hdXRob3I+
PGF1dGhvcj5HYWlsbGFyZCwgUi48L2F1dGhvcj48YXV0aG9yPkZlZW5zdHJhLCBCLjwvYXV0aG9y
PjxhdXRob3I+VGhpZXJpbmcsIEUuPC9hdXRob3I+PGF1dGhvcj5LcmVpbmVyLU1vbGxlciwgRS48
L2F1dGhvcj48YXV0aG9yPk1haGFqYW4sIEEuPC9hdXRob3I+PGF1dGhvcj5QaXRrYW5lbiwgTi48
L2F1dGhvcj48YXV0aG9yPkpvcm8sIFIuPC9hdXRob3I+PGF1dGhvcj5DYXZhZGlubywgQS48L2F1
dGhvcj48YXV0aG9yPkh1aWthcmksIFYuPC9hdXRob3I+PGF1dGhvcj5GcmFua3MsIFMuPC9hdXRo
b3I+PGF1dGhvcj5Hcm9lbi1CbG9raHVpcywgTS4gTS48L2F1dGhvcj48YXV0aG9yPkNvdXNtaW5l
ciwgRC4gTC48L2F1dGhvcj48YXV0aG9yPk1hcnNoLCBKLiBBLjwvYXV0aG9yPjxhdXRob3I+TGVo
dGltYWtpLCBULjwvYXV0aG9yPjxhdXRob3I+Q3VydGluLCBKLiBBLjwvYXV0aG9yPjxhdXRob3I+
VmlvcXVlLCBKLjwvYXV0aG9yPjxhdXRob3I+QWhsdXdhbGlhLCBULiBTLjwvYXV0aG9yPjxhdXRo
b3I+TXlocmUsIFIuPC9hdXRob3I+PGF1dGhvcj5QcmljZSwgVC4gUy48L2F1dGhvcj48YXV0aG9y
PlZpbG9yLVRlamVkb3IsIE4uPC9hdXRob3I+PGF1dGhvcj5ZZW5nbywgTC48L2F1dGhvcj48YXV0
aG9yPkdyYXJ1cCwgTi48L2F1dGhvcj48YXV0aG9yPk50YWxsYSwgSS48L2F1dGhvcj48YXV0aG9y
PkFuZywgVy48L2F1dGhvcj48YXV0aG9yPkF0YWxheSwgTS48L2F1dGhvcj48YXV0aG9yPkJpc2dh
YXJkLCBILjwvYXV0aG9yPjxhdXRob3I+Qmxha2Vtb3JlLCBBLiBJLjwvYXV0aG9yPjxhdXRob3I+
Qm9ubmVmb25kLCBBLjwvYXV0aG9yPjxhdXRob3I+Q2Fyc3RlbnNlbiwgTC48L2F1dGhvcj48YXV0
aG9yPkJvbmUgTWluZXJhbCBEZW5zaXR5IGluIENoaWxkaG9vZCwgU3R1ZHk8L2F1dGhvcj48YXV0
aG9yPkVhcmx5LCBHZW5ldGljczwvYXV0aG9yPjxhdXRob3I+TGlmZWNvdXJzZSBFcGlkZW1pb2xv
Z3ksIGNvbnNvcnRpdW08L2F1dGhvcj48YXV0aG9yPkVyaWtzc29uLCBKLjwvYXV0aG9yPjxhdXRo
b3I+RmxleGVkZXIsIEMuPC9hdXRob3I+PGF1dGhvcj5GcmFua2UsIEwuPC9hdXRob3I+PGF1dGhv
cj5HZWxsZXIsIEYuPC9hdXRob3I+PGF1dGhvcj5HZXNlcmljaywgTS48L2F1dGhvcj48YXV0aG9y
PkhhcnRpa2FpbmVuLCBBLiBMLjwvYXV0aG9yPjxhdXRob3I+SGF3b3J0aCwgQy4gTS48L2F1dGhv
cj48YXV0aG9yPkhpcnNjaGhvcm4sIEouIE4uPC9hdXRob3I+PGF1dGhvcj5Ib2ZtYW4sIEEuPC9h
dXRob3I+PGF1dGhvcj5Ib2xtLCBKLiBDLjwvYXV0aG9yPjxhdXRob3I+SG9yaWtvc2hpLCBNLjwv
YXV0aG9yPjxhdXRob3I+SG90dGVuZ2EsIEouIEouPC9hdXRob3I+PGF1dGhvcj5IdWFuZywgSi48
L2F1dGhvcj48YXV0aG9yPkthZGFybWlkZWVuLCBILiBOLjwvYXV0aG9yPjxhdXRob3I+S2Fob25l
biwgTS48L2F1dGhvcj48YXV0aG9yPktpZXNzLCBXLjwvYXV0aG9yPjxhdXRob3I+TGFra2EsIEgu
IE0uPC9hdXRob3I+PGF1dGhvcj5MYWtrYSwgVC4gQS48L2F1dGhvcj48YXV0aG9yPkxld2luLCBB
LiBNLjwvYXV0aG9yPjxhdXRob3I+TGlhbmcsIEwuPC9hdXRob3I+PGF1dGhvcj5MeXl0aWthaW5l
biwgTC4gUC48L2F1dGhvcj48YXV0aG9yPk1hLCBCLjwvYXV0aG9yPjxhdXRob3I+TWFnbnVzLCBQ
LjwvYXV0aG9yPjxhdXRob3I+TWNDb3JtYWNrLCBTLiBFLjwvYXV0aG9yPjxhdXRob3I+TWNNYWhv
biwgRy48L2F1dGhvcj48YXV0aG9yPk1lbnRjaCwgRi4gRC48L2F1dGhvcj48YXV0aG9yPk1pZGRl
bGRvcnAsIEMuIE0uPC9hdXRob3I+PGF1dGhvcj5NdXJyYXksIEMuIFMuPC9hdXRob3I+PGF1dGhv
cj5QYWhrYWxhLCBLLjwvYXV0aG9yPjxhdXRob3I+UGVycywgVC4gSC48L2F1dGhvcj48YXV0aG9y
PlBmYWZmbGUsIFIuPC9hdXRob3I+PGF1dGhvcj5Qb3N0bWEsIEQuIFMuPC9hdXRob3I+PGF1dGhv
cj5Qb3dlciwgQy48L2F1dGhvcj48YXV0aG9yPlNpbXBzb24sIEEuPC9hdXRob3I+PGF1dGhvcj5T
ZW5ncGllbCwgVi48L2F1dGhvcj48YXV0aG9yPlRpZXNsZXIsIEMuIE0uPC9hdXRob3I+PGF1dGhv
cj5Ub3JyZW50LCBNLjwvYXV0aG9yPjxhdXRob3I+VWl0dGVybGluZGVuLCBBLiBHLjwvYXV0aG9y
PjxhdXRob3I+dmFuIE1ldXJzLCBKLiBCLjwvYXV0aG9yPjxhdXRob3I+VmluZGluZywgUi48L2F1
dGhvcj48YXV0aG9yPldhYWdlLCBKLjwvYXV0aG9yPjxhdXRob3I+V2FyZGxlLCBKLjwvYXV0aG9y
PjxhdXRob3I+WmVnZ2luaSwgRS48L2F1dGhvcj48YXV0aG9yPlplbWVsLCBCLiBTLjwvYXV0aG9y
PjxhdXRob3I+RGVkb3Vzc2lzLCBHLiBWLjwvYXV0aG9yPjxhdXRob3I+UGVkZXJzZW4sIE8uPC9h
dXRob3I+PGF1dGhvcj5Gcm9ndWVsLCBQLjwvYXV0aG9yPjxhdXRob3I+U3VueWVyLCBKLjwvYXV0
aG9yPjxhdXRob3I+UGxvbWluLCBSLjwvYXV0aG9yPjxhdXRob3I+SmFjb2Jzc29uLCBCLjwvYXV0
aG9yPjxhdXRob3I+SGFuc2VuLCBULjwvYXV0aG9yPjxhdXRob3I+R29uemFsZXosIEouIFIuPC9h
dXRob3I+PGF1dGhvcj5DdXN0b3ZpYywgQS48L2F1dGhvcj48YXV0aG9yPlJhaXRha2FyaSwgTy4g
VC48L2F1dGhvcj48YXV0aG9yPlBlbm5lbGwsIEMuIEUuPC9hdXRob3I+PGF1dGhvcj5XaWRlbiwg
RS48L2F1dGhvcj48YXV0aG9yPkJvb21zbWEsIEQuIEkuPC9hdXRob3I+PGF1dGhvcj5Lb3BwZWxt
YW4sIEcuIEguPC9hdXRob3I+PGF1dGhvcj5TZWJlcnQsIFMuPC9hdXRob3I+PGF1dGhvcj5KYXJ2
ZWxpbiwgTS4gUi48L2F1dGhvcj48YXV0aG9yPkh5cHBvbmVuLCBFLjwvYXV0aG9yPjxhdXRob3I+
TWNDYXJ0aHksIE0uIEkuPC9hdXRob3I+PGF1dGhvcj5MaW5kaSwgVi48L2F1dGhvcj48YXV0aG9y
PkhhcnJpLCBOLjwvYXV0aG9yPjxhdXRob3I+S29ybmVyLCBBLjwvYXV0aG9yPjxhdXRob3I+Qm9u
bmVseWtrZSwgSy48L2F1dGhvcj48YXV0aG9yPkhlaW5yaWNoLCBKLjwvYXV0aG9yPjxhdXRob3I+
TWVsYnllLCBNLjwvYXV0aG9yPjxhdXRob3I+Uml2YWRlbmVpcmEsIEYuPC9hdXRob3I+PGF1dGhv
cj5IYWtvbmFyc29uLCBILjwvYXV0aG9yPjxhdXRob3I+UmluZywgUy4gTS48L2F1dGhvcj48YXV0
aG9yPlNtaXRoLCBHLiBELjwvYXV0aG9yPjxhdXRob3I+U29yZW5zZW4sIFQuIEkuPC9hdXRob3I+
PGF1dGhvcj5UaW1wc29uLCBOLiBKLjwvYXV0aG9yPjxhdXRob3I+R3JhbnQsIFMuIEYuPC9hdXRo
b3I+PGF1dGhvcj5KYWRkb2UsIFYuIFcuPC9hdXRob3I+PGF1dGhvcj5FYXJseSBHcm93dGggR2Vu
ZXRpY3MsIENvbnNvcnRpdW08L2F1dGhvcj48YXV0aG9yPkJvbmUgTWluZXJhbCBEZW5zaXR5IGlu
IENoaWxkaG9vZCBTdHVkeSwgQm1kY3M8L2F1dGhvcj48L2F1dGhvcnM+PC9jb250cmlidXRvcnM+
PGF1dGgtYWRkcmVzcz5UaGUgR2VuZXJhdGlvbiBSIFN0dWR5IEdyb3VwLCBEZXBhcnRtZW50IG9m
IFBlZGlhdHJpY3MsIERlcGFydG1lbnQgb2YgRXBpZGVtaW9sb2d5LCBqLmZlbGl4QGVyYXNtdXNt
Yy5ubC4mI3hEO0NlbnRlciBmb3IgQXBwbGllZCBHZW5vbWljcy4mI3hEO1RoZSBHZW5lcmF0aW9u
IFIgU3R1ZHkgR3JvdXAsIERlcGFydG1lbnQgb2YgUGVkaWF0cmljcywgRGVwYXJ0bWVudCBvZiBF
cGlkZW1pb2xvZ3kuJiN4RDtEZXBhcnRtZW50IG9mIFB1bG1vbm9sb2d5LCBHUklBQyAoR3Jvbmlu
Z2VuIFJlc2VhcmNoIEluc3RpdHV0ZSBmb3IgQXN0aG1hIGFuZCBDT1BEKS4mI3hEO01SQyBJbnRl
Z3JhdGl2ZSBFcGlkZW1pb2xvZ3kgVW5pdCBhdCB0aGUgVW5pdmVyc2l0eSBvZiBCcmlzdG9sLiYj
eEQ7RGl2aXNpb24gb2YgSHVtYW4gR2VuZXRpY3MuJiN4RDtEZXBhcnRtZW50IG9mIEVwaWRlbWlv
bG9neSBSZXNlYXJjaCwgU3RhdGVucyBTZXJ1bSBJbnN0aXR1dCwgQ29wZW5oYWdlbiwgRGVubWFy
ay4mI3hEO0luc3RpdHV0ZSBvZiBFcGlkZW1pb2xvZ3kgSSwgSGVsbWhvbHR6IFplbnRydW0gTXVu
Y2hlbi1HZXJtYW4gUmVzZWFyY2ggQ2VudGVyIGZvciBFbnZpcm9ubWVudGFsIEhlYWx0aCwgTmV1
aGVyYmVyZywgR2VybWFueSwgRGl2aXNpb24gb2YgTWV0YWJvbGljIGFuZCBOdXRyaXRpb25hbCBN
ZWRpY2luZSwgRHIgdm9uIEhhdW5lciBDaGlsZHJlbiZhcG9zO3MgSG9zcGl0YWwsIFVuaXZlcnNp
dHkgb2YgTXVuaWNoIE1lZGljYWwgQ2VudGVyLCBNdW5pY2gsIEdlcm1hbnkuJiN4RDtDT1BTQUMs
IENvcGVuaGFnZW4gUHJvc3BlY3RpdmUgU3R1ZGllcyBvbiBBc3RobWEgaW4gQ2hpbGRob29kLCBI
ZXJsZXYgYW5kIEdlbnRvZnRlIEhvc3BpdGFsLiYjeEQ7V2VsbGNvbWUgVHJ1c3QgQ2VudHJlIGZv
ciBIdW1hbiBHZW5ldGljcy4mI3hEO1Jlc2VhcmNoIENlbnRyZSBvZiBBcHBsaWVkIGFuZCBQcmV2
ZW50aXZlIENhcmRpb3Zhc2N1bGFyIE1lZGljaW5lLCBJbnN0aXR1dGUgb2YgQ2xpbmljYWwgTWVk
aWNpbmUsIE5ldXJvbG9neS4mI3hEO0luc3RpdHV0ZSBvZiBCaW9tZWRpY2luZSwgUGh5c2lvbG9n
eSwgVW5pdmVyc2l0eSBvZiBFYXN0ZXJuIEZpbmxhbmQsIEt1b3BpbywgRmlubGFuZC4mI3hEO0Nl
bnRyZSBmb3IgRW52aXJvbm1lbnRhbCBhbmQgUHJldmVudGl2ZSBNZWRpY2luZSwgV29sZnNvbiBJ
bnN0aXR1dGUgb2YgUHJldmVudGl2ZSBNZWRpY2luZSwgQmFydHMgYW5kIHRoZSBMb25kb24gU2No
b29sIG9mIE1lZGljaW5lIGFuZCBEZW50aXN0cnksIFF1ZWVuIE1hcnkgVW5pdmVyc2l0eSBvZiBM
b25kb24sIFVLLCBQb3B1bGF0aW9uLCBQb2xpY3kgYW5kIFByYWN0aWNlLCBVQ0wgSW5zdGl0dXRl
IG9mIENoaWxkIEhlYWx0aC4mI3hEO0NlbnRyZSBmb3IgTGlmZSBDb3Vyc2UgRXBpZGVtaW9sb2d5
LiYjeEQ7SW5zdGl0dXRlIG9mIFJlcHJvZHVjdGl2ZSBhbmQgRGV2ZWxvcG1lbnRhbCBCaW9sb2d5
LiYjeEQ7RGVwYXJ0bWVudCBvZiBCaW9sb2dpY2FsIFBzeWNob2xvZ3ksIFZVIFVuaXZlcnNpdHkg
QW1zdGVyZGFtLCBOQ0EgTmV1cm9zY2llbmNlIENhbXB1cyBBbXN0ZXJkYW0sIEVNR08rIEluc3Rp
dHV0ZSBmb3IgSGVhbHRoIGFuZCBDYXJlIFJlc2VhcmNoLCBBbXN0ZXJkYW0sIHRoZSBOZXRoZXJs
YW5kcy4mI3hEO0luc3RpdHV0ZSBmb3IgTW9sZWN1bGFyIE1lZGljaW5lLCBGaW5sYW5kIChGSU1N
KSwgVW5pdmVyc2l0eSBvZiBIZWxzaW5raSwgSGVsc2lua2ksIEZpbmxhbmQuJiN4RDtTY2hvb2wg
b2YgV29tZW4mYXBvcztzIGFuZCBJbmZhbnRzJmFwb3M7IEhlYWx0aCwgVGhlIFVuaXZlcnNpdHkg
b2YgV2VzdGVybiBBdXN0cmFsaWEsIFBlcnRoLCBBdXN0cmFsaWEuJiN4RDtEZXBhcnRtZW50IG9m
IENsaW5pY2FsIENoZW1pc3RyeSwgRmltbGFiIExhYm9yYXRvcmllcywgVGFtcGVyZSwgRmlubGFu
ZCwgRGVwYXJ0bWVudCBvZiBDbGluaWNhbCBDaGVtaXN0cnkuJiN4RDtDZW50cmUgZm9yIFJlc3Bp
cmF0b3J5IE1lZGljaW5lIGFuZCBBbGxlcmd5LCBJbnN0aXR1dGUgb2YgSW5mbGFtbWF0aW9uIGFu
ZCBSZXBhaXIsIFVuaXZlcnNpdHkgb2YgTWFuY2hlc3RlciBhbmQgVW5pdmVyc2l0eSBIb3NwaXRh
bCBvZiBTb3V0aCBNYW5jaGVzdGVyLCBNYW5jaGVzdGVyIEFjYWRlbWljIEhlYWx0aCBTY2llbmNl
cyBDZW50cmUsIE1hbmNoZXN0ZXIsIFVLLiYjeEQ7VW5pdmVyc2lkYWQgTWlndWVsIEhlcm5hbmRl
eiwgRWxjaGUtQWxpY2FudGUsIFNwYWluLCBDSUJFUiBFcGlkZW1pb2xvZ2lhIHkgU2FsdWQgUHVi
bGljYSAoQ0lCRVJFU1ApLCBTcGFpbi4mI3hEO0NPUFNBQywgQ29wZW5oYWdlbiBQcm9zcGVjdGl2
ZSBTdHVkaWVzIG9uIEFzdGhtYSBpbiBDaGlsZGhvb2QsIEhlcmxldiBhbmQgR2VudG9mdGUgSG9z
cGl0YWwsIE5vdm8gTm9yZGlzayBGb3VuZGF0aW9uIENlbnRyZSBmb3IgQmFzaWMgTWV0YWJvbGlj
IFJlc2VhcmNoLCBTZWN0aW9uIG9mIE1ldGFib2xpYyBHZW5ldGljcywgRmFjdWx0eSBvZiBIZWFs
dGggYW5kIE1lZGljYWwgU2NpZW5jZXMsIFVuaXZlcnNpdHkgb2YgQ29wZW5oYWdlbiwgQ29wZW5o
YWdlbiwgRGVubWFyaywgU3Rlbm8gRGlhYmV0ZXMgQ2VudGVyLCBHZW50b2Z0ZSwgRGVubWFyay4m
I3hEO0RlcGFydG1lbnQgb2YgR2VuZXMgYW5kIEVudnJpb25tZW50LCBEaXZpc2lvbiBvZiBFcGlk
ZW1pb2xvZ3kuJiN4RDtEZXBhcnRtZW50IG9mIFN5c3RlbXMgUGhhcm1hY29sb2d5IGFuZCBUcmFu
c2xhdGlvbmFsIFRoZXJhcGV1dGljcywgVW5pdmVyc2l0eSBvZiBQZW5uc3lsdmFuaWEgUGVyZWxt
YW4gU2Nob29sIG9mIE1lZGljaW5lLCBVU0EuJiN4RDtDSUJFUiBFcGlkZW1pb2xvZ2lhIHkgU2Fs
dWQgUHVibGljYSAoQ0lCRVJFU1ApLCBTcGFpbiwgQ2VudHJlIGZvciBSZXNlYXJjaCBpbiBFbnZp
cm9ubWVudGFsIEVwaWRlbWlvbG9neSAoQ1JFQUwpLCBCYXJjZWxvbmEsIFNwYWluLCBQb21wZXUg
RmFicmEgVW5pdmVyc2l0eSAoVVBGKSwgQmFyY2Vsb25hLCBTcGFpbi4mI3hEO0NOUlMgVU1SODE5
OSwgUGFzdGV1ciBJbnN0aXR1dGUgTGlsbGUsIEZyYW5jZSwgRXVyb3BlYW4gR2Vub21pYyBJbnN0
aXR1dGUgZm9yIERpYWJldGVzIChFR0lEKSwgTGlsbGUsIEZyYW5jZS4mI3hEO05vdm8gTm9yZGlz
ayBGb3VuZGF0aW9uIENlbnRyZSBmb3IgQmFzaWMgTWV0YWJvbGljIFJlc2VhcmNoLCBTZWN0aW9u
IG9mIE1ldGFib2xpYyBHZW5ldGljcywgRmFjdWx0eSBvZiBIZWFsdGggYW5kIE1lZGljYWwgU2Np
ZW5jZXMsIFVuaXZlcnNpdHkgb2YgQ29wZW5oYWdlbiwgQ29wZW5oYWdlbiwgRGVubWFyay4mI3hE
O0RlcGFydG1lbnQgb2YgSGVhbHRoIFNjaWVuY2VzLCBVbml2ZXJzaXR5IG9mIExlaWNlc3Rlciwg
TGVpY2VzdGVyLCBVSywgRGVwYXJ0bWVudCBvZiBOdXRyaXRpb24gYW5kIERpZXRldGljcywgU2No
b29sIG9mIEhlYWx0aCBTY2llbmNlIGFuZCBFZHVjYXRpb24sIEhhcm9rb3BpbyBVbml2ZXJzaXR5
LCBBdGhlbnMsIEdyZWVjZS4mI3hEO1NlY3Rpb24gb2YgSW52ZXN0aWdhdGl2ZSBNZWRpY2luZSwg
RGl2aXNpb24gb2YgRGlhYmV0ZXMsIEVuZG9jcmlub2xvZ3ksIGFuZCBNZXRhYm9saXNtLCBGYWN1
bHR5IG9mIE1lZGljaW5lLCBJbXBlcmlhbCBDb2xsZWdlLCBMb25kb24sIFVLLiYjeEQ7TmF0aW9u
YWwgSW5zdGl0dXRlIGZvciBIZWFsdGggYW5kIFdlbGZhcmUsIEhlbHNpbmtpLCBGaW5sYW5kLiYj
eEQ7SW5zdGl0dXRlIG9mIEVwaWRlbWlvbG9neSBJLCBIZWxtaG9sdHogWmVudHJ1bSBNdW5jaGVu
LUdlcm1hbiBSZXNlYXJjaCBDZW50ZXIgZm9yIEVudmlyb25tZW50YWwgSGVhbHRoLCBOZXVoZXJi
ZXJnLCBHZXJtYW55LiYjeEQ7RGVwYXJ0bWVudCBvZiBHZW5ldGljcy4mI3hEO0NlbnRlciBvZiBQ
ZWRpYXRyaWMgUmVzZWFyY2gsIERlcGFydG1lbnQgb2YgV29tZW4mYXBvcztzIGFuZCBDaGlsZCBI
ZWFsdGgsIExJRkUgQ2hpbGQgKExlaXB6aWcgUmVzZWFyY2ggQ2VudGVyIGZvciBDaXZpbGl6YXRp
b24gRGlzZWFzZXMpLiYjeEQ7SW5zdGl0dXRlIG9mIENsaW5pY2FsIE1lZGljaW5lL09ic3RldHJp
Y3MgYW5kIEd5bmVjb2xvZ3kuJiN4RDtEZXBhcnRtZW50IG9mIFBzeWNob2xvZ3ksIFVuaXZlcnNp
dHkgb2YgV2Fyd2ljaywgVUsuJiN4RDtEaXZpc2lvbiBvZiBFbmRvY3Jpbm9sb2d5IGFuZCBDZW50
ZXIgZm9yIEJhc2ljIGFuZCBUcmFuc2xhdGlvbmFsIE9iZXNpdHkgUmVzZWFyY2gsIEJvc3RvbiBD
aGlsZHJlbiZhcG9zO3MgSG9zcGl0YWwsIEJvc3RvbiwgVVNBLCBNZWRpY2FsIGFuZCBQb3B1bGF0
aW9uIEdlbmV0aWNzIFByb2dyYW0sIEJyb2FkIEluc3RpdHV0ZSBvZiBNSVQgYW5kIEhhcnZhcmQs
IENhbWJyaWRnZSwgVVNBLCBEZXBhcnRtZW50IG9mIEdlbmV0aWNzLCBIYXJ2YXJkIE1lZGljYWwg
U2Nob29sLCBCb3N0b24sIFVTQS4mI3hEO1RoZSBHZW5lcmF0aW9uIFIgU3R1ZHkgR3JvdXAsIERl
cGFydG1lbnQgb2YgRXBpZGVtaW9sb2d5LiYjeEQ7VGhlIENoaWxkcmVuJmFwb3M7cyBPYmVzaXR5
IENsaW5pYywgRGVwYXJ0bWVudCBvZiBQZWRpYXRyaWNzLCBDb3BlbmhhZ2VuIFVuaXZlcnNpdHkg
SG9zcGl0YWwgSG9sYmFlaywgVGhlIERhbmlzaCBDaGlsZGhvb2QgT2Jlc2l0eSBCaW9iYW5rLCBE
ZW5tYXJrLCBJbnN0aXR1dGUgb2YgTWVkaWNpbmUsIENvcGVuaGFnZW4gVW5pdmVyc2l0eSwgQ29w
ZW5oYWdlbiwgRGVubWFyay4mI3hEO1dlbGxjb21lIFRydXN0IENlbnRyZSBmb3IgSHVtYW4gR2Vu
ZXRpY3MsIE94Zm9yZCBDZW50cmUgZm9yIERpYWJldGVzLCBFbmRvY3Jpbm9sb2d5IGFuZCBNZXRh
Ym9saXNtLCBVbml2ZXJzaXR5IG9mIE94Zm9yZCwgT3hmb3JkLCBVSy4mI3hEO1N0YXRlIEtleSBM
YWJvcmF0b3J5IG9mIE1lZGljYWwgR2Vub21pY3MsIFNoYW5naGFpIEluc3RpdHV0ZSBvZiBIZW1h
dG9sb2d5LCBSdWkgSmluIEhvc3BpdGFsIEFmZmlsaWF0ZWQgd2l0aCBTaGFuZ2hhaSBKaWFvIFRv
bmcgVW5pdmVyc2l0eSBTY2hvb2wgb2YgTWVkaWNpbmUsIFNoYW5naGFpLCBDaGluYS4mI3hEO0Rl
cGFydG1lbnQgb2YgVmV0ZXJpbmFyeSBDbGluaWNhbCBhbmQgQW5pbWFsIFNjaWVuY2VzLCBGYWN1
bHR5IG9mIEhlYWx0aCBhbmQgTWVkaWNhbCBTY2llbmNlcywgVW5pdmVyc2l0eSBvZiBDb3Blbmhh
Z2VuLCBGcmVkZXJpa3NiZXJnIEMsIERlbm1hcmsuJiN4RDtEZXBhcnRtZW50IG9mIENsaW5pY2Fs
IFBoeXNpb2xvZ3ksIFVuaXZlcnNpdHkgb2YgVGFtcGVyZSBTY2hvb2wgb2YgTWVkaWNpbmUsIFRh
bXBlcmUsIEZpbmxhbmQsIERlcGFydG1lbnQgb2YgQ2xpbmljYWwgUGh5c2lvbG9neSwgVGFtcGVy
ZSBVbml2ZXJzaXR5IEhvc3BpdGFsLCBUYW1wZXJlLCBGaW5sYW5kLiYjeEQ7Q2VudGVyIG9mIFBl
ZGlhdHJpYyBSZXNlYXJjaCwgRGVwYXJ0bWVudCBvZiBXb21lbiZhcG9zO3MgYW5kIENoaWxkIEhl
YWx0aC4mI3hEO0luc3RpdHV0ZSBvZiBCaW9tZWRpY2luZSwgUGh5c2lvbG9neSwgVW5pdmVyc2l0
eSBvZiBFYXN0ZXJuIEZpbmxhbmQsIEt1b3BpbywgRmlubGFuZCwgS3VvcGlvIFJlc2VhcmNoIElu
c3RpdHV0ZSBvZiBFeGVyY2lzZSBNZWRpY2luZSwgS3VvcGlvLCBGaW5sYW5kLCBEZXBhcnRtZW50
IG9mIENsaW5pY2FsIFBoeXNpb2xvZ3kgYW5kIE51Y2xlYXIgTWVkaWNpbmUsIEt1b3BpbyBVbml2
ZXJzaXR5IEhvc3BpdGFsLCBLdW9waW8sIEZpbmxhbmQuJiN4RDtEZXBhcnRtZW50IG9mIEVwaWRl
bWlvbG9neSBhbmQgQmlvc3RhdGlzdGljcywgTVJDIEhlYWx0aCBQcm90ZWN0aW9uIEFnZW5jeSAo
SFBFKSBDZW50cmUgZm9yIEVudmlyb25tZW50IGFuZCBIZWFsdGgsIFNjaG9vbCBvZiBQdWJsaWMg
SGVhbHRoLCBJbXBlcmlhbCBDb2xsZWdlIExvbmRvbiwgVUsuJiN4RDtEZXBhcnRtZW50IG9mIEVw
aWRlbWlvbG9neSwgRGVwYXJ0bWVudCBvZiBCaW9zdGF0aXN0aWNzLCBIYXJ2YXJkIFNjaG9vbCBv
ZiBQdWJsaWMgSGVhbHRoLCBCb3N0b24sIFVTQS4mI3hEO0NvbGxlZ2Ugb2YgSW5mb3JtYXRpb24g
U2NpZW5jZSBhbmQgVGVjaG5vbG9neSwgRGFsaWFuIE1hcml0aW1lIFVuaXZlcnNpdHksIERhbGlh
biwgTGlhb25pbmcgUHJvdmluY2UsIENoaW5hLiYjeEQ7RGl2aXNpb24gb2YgRXBpZGVtaW9sb2d5
LCBOb3J3ZWdpYW4gSW5zdGl0dXRlIG9mIFB1YmxpYyBIZWFsdGgsIE9zbG8sIE5vcndheS4mI3hE
O0RpdmlzaW9uIG9mIEh1bWFuIEdlbmV0aWNzLCBEaXZpc2lvbiBvZiBFbmRvY3Jpbm9sb2d5LCBE
ZXBhcnRtZW50IG9mIFBlZGlhdHJpY3MsIFBlcmVsbWFuIFNjaG9vbCBvZiBNZWRpY2luZSwgVW5p
dmVyc2l0eSBvZiBQZW5uc3lsdmFuaWEsIFBoaWxhZGVscGhpYSwgUEEsIFVTQS4mI3hEO1Jlc2Vh
cmNoIENlbnRyZSBvZiBBcHBsaWVkIGFuZCBQcmV2ZW50aXZlIENhcmRpb3Zhc2N1bGFyIE1lZGlj
aW5lLCBEZXBhcnRtZW50IG9mIEhlYWx0aCBhbmQgUGh5c2ljYWwgQWN0aXZpdHksIFBhYXZvIE51
cm1pIENlbnRyZSwgU3BvcnRzIGFuZCBFeGVyY2lzZSBNZWRpY2luZSBVbml0LiYjeEQ7RGl2aXNp
b24gb2YgRW5kb2NyaW5vbG9neSBhbmQgQ2VudGVyIGZvciBCYXNpYyBhbmQgVHJhbnNsYXRpb25h
bCBPYmVzaXR5IFJlc2VhcmNoLCBCb3N0b24gQ2hpbGRyZW4mYXBvcztzIEhvc3BpdGFsLCBCb3N0
b24sIFVTQSwgTWVkaWNhbCBhbmQgUG9wdWxhdGlvbiBHZW5ldGljcyBQcm9ncmFtLCBCcm9hZCBJ
bnN0aXR1dGUgb2YgTUlUIGFuZCBIYXJ2YXJkLCBDYW1icmlkZ2UsIFVTQS4mI3hEO0NlbnRlciBv
ZiBQZWRpYXRyaWMgUmVzZWFyY2gsIERlcGFydG1lbnQgb2YgV29tZW4mYXBvcztzIGFuZCBDaGls
ZCBIZWFsdGgsIENyZXNjTmV0LCBNZWRpY2FsIEZhY3VsdHksIFVuaXZlcnNpdHkgb2YgTGVpcHpp
ZywgR2VybWFueS4mI3hEO1BvcHVsYXRpb24sIFBvbGljeSBhbmQgUHJhY3RpY2UsIFVDTCBJbnN0
aXR1dGUgb2YgQ2hpbGQgSGVhbHRoLiYjeEQ7Q2VudHJlIGZvciBSZXNwaXJhdG9yeSBNZWRpY2lu
ZSBhbmQgQWxsZXJneSwgSW5zdGl0dXRlIG9mIEluZmxhbW1hdGlvbiBhbmQgUmVwYWlyLCBVbml2
ZXJzaXR5IG9mIE1hbmNoZXN0ZXIgYW5kLiYjeEQ7RGVwYXJ0bWVudCBvZiBPYnN0ZXRyaWNzIGFu
ZCBHeW5lY29sb2d5LCBTYWhsZ3JlbnNrYSBBY2FkZW15LCBTYWhsZ3JlbnNrYSBVbml2ZXJzaXR5
IEhvc3B0aWFsLCBHb3RoZW5idXJnLCBTd2VkZW4uJiN4RDtDSUJFUiBFcGlkZW1pb2xvZ2lhIHkg
U2FsdWQgUHVibGljYSAoQ0lCRVJFU1ApLCBTcGFpbiwgQXJlYSBkZSBTYWx1dCBkZSBNZW5vcmNh
LCBpYi1zYWx1dCwgTWVub3JjYSwgU3BhaW4uJiN4RDtUaGUgR2VuZXJhdGlvbiBSIFN0dWR5IEdy
b3VwLCBEZXBhcnRtZW50IG9mIEVwaWRlbWlvbG9neSwgRGVwYXJ0bWVudCBvZiBJbnRlcm5hbCBN
ZWRpY2luZSwgRXJhc211cyBNQywgVW5pdmVyc2l0eSBNZWRpY2FsIENlbnRlciBSb3R0ZXJkYW0s
IFJvdHRlcmRhbSwgVGhlIE5ldGhlcmxhbmRzLiYjeEQ7RGVwYXJ0bWVudCBvZiBFcGlkZW1pb2xv
Z3ksIERlcGFydG1lbnQgb2YgSW50ZXJuYWwgTWVkaWNpbmUsIEVyYXNtdXMgTUMsIFVuaXZlcnNp
dHkgTWVkaWNhbCBDZW50ZXIgUm90dGVyZGFtLCBSb3R0ZXJkYW0sIFRoZSBOZXRoZXJsYW5kcy4m
I3hEO0RlcGFydG1lbnQgb2YgUGVkaWF0cmljcywgTmFlc3R2ZWQgSG9zcGl0YWwsIE5hZXN0dmVk
LCBEZW5tYXJrLCBDT1BTQUMsIENvcGVuaGFnZW4gUHJvc3BlY3RpdmUgU3R1ZGllcyBvbiBBc3Ro
bWEgaW4gQ2hpbGRob29kLCBIZXJsZXYgYW5kIEdlbnRvZnRlIEhvc3BpdGFsLiYjeEQ7RGVwYXJ0
bWVudCBvZiBFcGlkZW1pb2xvZ3kgYW5kIFB1YmxpYyBIZWFsdGgsIFVuaXZlcnNpdHkgQ29sbGVn
ZSBMb25kb24sIFVLLiYjeEQ7V2VsbGNvbWUgVHJ1c3QgU2FuZ2VyIEluc3RpdHV0ZSwgVGhlIE1v
cmdhbiBCdWlsZGluZywgV2VsbGNvbWUgVHJ1c3QgR2Vub21lIENhbXB1cywgSGlueHRvbiwgQ2Ft
YnJpZGdlc2hpcmUsIFVLLiYjeEQ7RGl2aXNpb24gb2YgR2FzdHJvZW50ZXJvbG9neSwgSGVwYXRv
bG9neSBhbmQgTnV0cml0aW9uLCBUaGUgQ2hpbGRyZW4mYXBvcztzIEhvc3BpdGFsIG9mIFBoaWxh
ZGVscGhpYSwgUGhpbGFkZWxwaGlhLCBQQSwgVVNBLCBEZXBhcnRtZW50IG9mIFBlZGlhdHJpY3Ms
IFBlcmVsbWFuIFNjaG9vbCBvZiBNZWRpY2luZSwgVW5pdmVyc2l0eSBvZiBQZW5uc3lsdmFuaWEs
IFBoaWxhZGVscGhpYSwgUEEsIFVTQS4mI3hEO0RlcGFydG1lbnQgb2YgTnV0cml0aW9uIGFuZCBE
aWV0ZXRpY3MsIFNjaG9vbCBvZiBIZWFsdGggU2NpZW5jZSBhbmQgRWR1Y2F0aW9uLCBIYXJva29w
aW8gVW5pdmVyc2l0eSwgQXRoZW5zLCBHcmVlY2UuJiN4RDtDTlJTIFVNUjgxOTksIFBhc3RldXIg
SW5zdGl0dXRlIExpbGxlLCBGcmFuY2UsIERlcGFydG1lbnQgb2YgR2Vub21pY3Mgb2YgQ29tbW9u
IERpc2Vhc2UsIFNjaG9vbCBvZiBQdWJsaWMgSGVhbHRoLCBJbXBlcmlhbCBDb2xsZWdlIExvbmRv
biwgSGFtbWVyc21pdGggSG9zcGl0YWwsIExvbmRvbiwgVUsuJiN4RDtDSUJFUiBFcGlkZW1pb2xv
Z2lhIHkgU2FsdWQgUHVibGljYSAoQ0lCRVJFU1ApLCBTcGFpbiwgQ2VudHJlIGZvciBSZXNlYXJj
aCBpbiBFbnZpcm9ubWVudGFsIEVwaWRlbWlvbG9neSAoQ1JFQUwpLCBCYXJjZWxvbmEsIFNwYWlu
LCBQb21wZXUgRmFicmEgVW5pdmVyc2l0eSAoVVBGKSwgQmFyY2Vsb25hLCBTcGFpbiwgSU1JTSAo
SG9zcGl0YWwgZGVsIE1hciBNZWRpY2FsIFJlc2VhcmNoIEluc3RpdHV0ZSksIEJhcmNlbG9uYSwg
U3BhaW4uJiN4RDtLaW5nJmFwb3M7cyBDb2xsZWdlIExvbmRvbiwgTVJDIFNvY2lhbCwgR2VuZXRp
YyBhbmQgRGV2ZWxvcG1lbnRhbCBQc3ljaGlhdHJ5IENlbnRyZSwgSW5zdGl0dXRlIG9mIFBzeWNo
aWF0cnksIFBzeWNob2xvZ3kgYW5kIE5ldXJvc2NpZW5jZSwgRGUgQ3Jlc3BpZ255IFBhcmssIExv
bmRvbiwgVUsuJiN4RDtEZXBhcnRtZW50IG9mIEdlbmVzIGFuZCBFbnZyaW9ubWVudCwgRGl2aXNp
b24gb2YgRXBpZGVtaW9sb2d5LCBEZXBhcnRtZW50IG9mIE9ic3RldHJpY3MgYW5kIEd5bmVjb2xv
Z3ksIFNhaGxncmVuc2thIEFjYWRlbXksIFNhaGxncmVuc2thIFVuaXZlcnNpdHkgSG9zcHRpYWws
IEdvdGhlbmJ1cmcsIFN3ZWRlbi4mI3hEO1Jlc2VhcmNoIENlbnRyZSBvZiBBcHBsaWVkIGFuZCBQ
cmV2ZW50aXZlIENhcmRpb3Zhc2N1bGFyIE1lZGljaW5lLCBEZXBhcnRtZW50IG9mIENsaW5pY2Fs
IFBoeXNpb2xvZ3kgYW5kIE51Y2xlYXIgTWVkaWNpbmUuJiN4RDtEZXBhcnRtZW50IG9mIFBlZGlh
dHJpYyBQdWxtb25vbG9neSBhbmQgUGVkaWF0cmljIEFsbGVyZ29sb2d5LCBCZWF0cml4IENoaWxk
cmVuJmFwb3M7cyBIb3NwaXRhbCwgR1JJQUMgKEdyb25pbmdlbiBSZXNlYXJjaCBJbnN0aXR1dGUg
Zm9yIEFzdGhtYSBhbmQgQ09QRCksIFVuaXZlcnNpdHkgb2YgR3JvbmluZ2VuLCBVbml2ZXJzaXR5
IE1lZGljYWwgQ2VudGVyIEdyb25pbmdlbiwgR3JvbmluZ2VuLCBUaGUgTmV0aGVybGFuZHMuJiN4
RDtDZW50cmUgZm9yIExpZmUgQ291cnNlIEVwaWRlbWlvbG9neSwgQmlvY2VudGVyIE91bHUsIFVu
aXZlcnNpdHkgb2YgT3VsdSwgT3VsdSwgRmlubGFuZC4mI3hEO0NlbnRyZSBmb3IgTGlmZSBDb3Vy
c2UgRXBpZGVtaW9sb2d5LCBCaW9jZW50ZXIgT3VsdSwgVW5pdmVyc2l0eSBvZiBPdWx1LCBPdWx1
LCBGaW5sYW5kLCBEZXBhcnRtZW50IG9mIEVwaWRlbWlvbG9neSBhbmQgQmlvc3RhdGlzdGljcywg
TVJDIEhlYWx0aCBQcm90ZWN0aW9uIEFnZW5jeSAoSFBFKSBDZW50cmUgZm9yIEVudmlyb25tZW50
IGFuZCBIZWFsdGgsIFNjaG9vbCBvZiBQdWJsaWMgSGVhbHRoLCBJbXBlcmlhbCBDb2xsZWdlIExv
bmRvbiwgVUssIFVuaXQgb2YgUHJpbWFyeSBDYXJlLCBPdWx1IFVuaXZlcnNpdHkgSG9zcGl0YWws
IE91bHUsIEZpbmxhbmQsIERlcGFydG1lbnQgb2YgQ2hpbGRyZW4gYW5kIFlvdW5nIFBlb3BsZSBh
bmQgRmFtaWxpZXMsIE5hdGlvbmFsIEluc3RpdHV0ZSBmb3IgSGVhbHRoIGFuZCBXZWxmYXJlLCBP
dWx1LCBGaW5sYW5kLiYjeEQ7UG9wdWxhdGlvbiwgUG9saWN5IGFuZCBQcmFjdGljZSwgVUNMIElu
c3RpdHV0ZSBvZiBDaGlsZCBIZWFsdGgsIFNjaG9vbCBvZiBQb3B1bGF0aW9uIEhlYWx0aCBhbmQg
U2Fuc29tIEluc3RpdHV0ZSwgVW5pdmVyc2l0eSBvZiBTb3V0aCBBdXN0cmFsaWEsIEFkZWxhaWRl
LCBBdXN0cmFsaWEsIFNvdXRoIEF1c3RyYWxpYW4gSGVhbHRoIGFuZCBNZWRpY2FsIFJlc2VhcmNo
IEluc3RpdHV0ZSwgQWRlbGFpZGUsIEF1c3RyYWxpYS4mI3hEO1dlbGxjb21lIFRydXN0IENlbnRy
ZSBmb3IgSHVtYW4gR2VuZXRpY3MsIE94Zm9yZCBDZW50cmUgZm9yIERpYWJldGVzLCBFbmRvY3Jp
bm9sb2d5IGFuZCBNZXRhYm9saXNtLCBVbml2ZXJzaXR5IG9mIE94Zm9yZCwgT3hmb3JkLCBVSywg
T3hmb3JkIE5hdGlvbmFsIEluc3RpdHV0ZSBmb3IgSGVhbHRoIFJlc2VhcmNoIChOSUhSKSBCaW9t
ZWRpY2FsIFJlc2VhcmNoIENlbnRyZSwgQ2h1cmNoaWxsIEhvc3BpdGFsLCBPeGZvcmQsIFVLLiYj
eEQ7RGVwYXJ0bWVudCBvZiBQZWRpYXRyaWNzLCBUdXJrdSBVbml2ZXJzaXR5IEhvc3BpdGFsLCBV
bml2ZXJzaXR5IG9mIFR1cmt1LCBUdXJrdSwgRmlubGFuZC4mI3hEO0RlcGFydG1lbnQgb2YgRXBp
ZGVtaW9sb2d5IFJlc2VhcmNoLCBTdGF0ZW5zIFNlcnVtIEluc3RpdHV0LCBDb3BlbmhhZ2VuLCBE
ZW5tYXJrLCBEZXBhcnRtZW50IG9mIE1lZGljaW5lLCBTdGFuZm9yZCBVbml2ZXJzaXR5IFNjaG9v
bCBvZiBNZWRpY2luZSwgU3RhbmZvcmQsIENBLCBVU0EgYW5kLiYjeEQ7Q2VudGVyIGZvciBBcHBs
aWVkIEdlbm9taWNzLCBEaXZpc2lvbiBvZiBIdW1hbiBHZW5ldGljcywgRGVwYXJ0bWVudCBvZiBP
YnN0ZXRyaWNzIGFuZCBHeW5lY29sb2d5LCBTYWhsZ3JlbnNrYSBBY2FkZW15LCBTYWhsZ3JlbnNr
YSBVbml2ZXJzaXR5IEhvc3B0aWFsLCBHb3RoZW5idXJnLCBTd2VkZW4uJiN4RDtNUkMgSW50ZWdy
YXRpdmUgRXBpZGVtaW9sb2d5IFVuaXQgYXQgdGhlIFVuaXZlcnNpdHkgb2YgQnJpc3RvbCwgQXZv
biBMb25naXR1ZGluYWwgU3R1ZHkgb2YgUGFyZW50cyBhbmQgQ2hpbGRyZW4gKEFMU1BBQyksIFNj
aG9vbCBvZiBTb2NpYWwgYW5kIENvbW11bml0eSBNZWRpY2luZSwgVW5pdmVyc2l0eSBvZiBCcmlz
dG9sLCBCcmlzdG9sLCBVSy4mI3hEO01SQyBJbnRlZ3JhdGl2ZSBFcGlkZW1pb2xvZ3kgVW5pdCBh
dCB0aGUgVW5pdmVyc2l0eSBvZiBCcmlzdG9sLCBOb3ZvIE5vcmRpc2sgRm91bmRhdGlvbiBDZW50
cmUgZm9yIEJhc2ljIE1ldGFib2xpYyBSZXNlYXJjaCwgU2VjdGlvbiBvZiBNZXRhYm9saWMgR2Vu
ZXRpY3MsIEZhY3VsdHkgb2YgSGVhbHRoIGFuZCBNZWRpY2FsIFNjaWVuY2VzLCBVbml2ZXJzaXR5
IG9mIENvcGVuaGFnZW4sIENvcGVuaGFnZW4sIERlbm1hcmssIEluc3RpdHV0ZSBvZiBQcmV2ZW50
aXZlIE1lZGljaW5lLCBCaXNwZWJqZXJnIGFuZCBGcmVkZXJpa3NiZXJnIEhvc3BpdGFsLCBUaGUg
Q2FwaXRhbCBSZWdpb24sIENvcGVuaGFnZW4sIERlbm1hcmsuJiN4RDtDZW50ZXIgZm9yIEFwcGxp
ZWQgR2Vub21pY3MsIERpdmlzaW9uIG9mIEh1bWFuIEdlbmV0aWNzLCBEaXZpc2lvbiBvZiBFbmRv
Y3Jpbm9sb2d5LCBEZXBhcnRtZW50IG9mIFBlZGlhdHJpY3MsIFBlcmVsbWFuIFNjaG9vbCBvZiBN
ZWRpY2luZSwgVW5pdmVyc2l0eSBvZiBQZW5uc3lsdmFuaWEsIFBoaWxhZGVscGhpYSwgUEEsIFVT
QS48L2F1dGgtYWRkcmVzcz48dGl0bGVzPjx0aXRsZT5HZW5vbWUtd2lkZSBhc3NvY2lhdGlvbiBh
bmFseXNpcyBpZGVudGlmaWVzIHRocmVlIG5ldyBzdXNjZXB0aWJpbGl0eSBsb2NpIGZvciBjaGls
ZGhvb2QgYm9keSBtYXNzIGluZGV4PC90aXRsZT48c2Vjb25kYXJ5LXRpdGxlPkh1bSBNb2wgR2Vu
ZXQ8L3NlY29uZGFyeS10aXRsZT48YWx0LXRpdGxlPkh1bWFuIG1vbGVjdWxhciBnZW5ldGljczwv
YWx0LXRpdGxlPjwvdGl0bGVzPjxwZXJpb2RpY2FsPjxmdWxsLXRpdGxlPkh1bSBNb2wgR2VuZXQ8
L2Z1bGwtdGl0bGU+PGFiYnItMT5IdW1hbiBtb2xlY3VsYXIgZ2VuZXRpY3M8L2FiYnItMT48L3Bl
cmlvZGljYWw+PGFsdC1wZXJpb2RpY2FsPjxmdWxsLXRpdGxlPkh1bSBNb2wgR2VuZXQ8L2Z1bGwt
dGl0bGU+PGFiYnItMT5IdW1hbiBtb2xlY3VsYXIgZ2VuZXRpY3M8L2FiYnItMT48L2FsdC1wZXJp
b2RpY2FsPjxwYWdlcz4zODktNDAzPC9wYWdlcz48dm9sdW1lPjI1PC92b2x1bWU+PG51bWJlcj4y
PC9udW1iZXI+PGtleXdvcmRzPjxrZXl3b3JkPkFkb2xlc2NlbnQ8L2tleXdvcmQ+PGtleXdvcmQ+
QWR1bHQ8L2tleXdvcmQ+PGtleXdvcmQ+KkJvZHkgTWFzcyBJbmRleDwva2V5d29yZD48a2V5d29y
ZD5DaGlsZDwva2V5d29yZD48a2V5d29yZD5DaGlsZCwgUHJlc2Nob29sPC9rZXl3b3JkPjxrZXl3
b3JkPkV1cm9wZWFuIENvbnRpbmVudGFsIEFuY2VzdHJ5IEdyb3VwL2dlbmV0aWNzPC9rZXl3b3Jk
PjxrZXl3b3JkPkZlbWFsZTwva2V5d29yZD48a2V5d29yZD5HZW5ldGljIExvY2k8L2tleXdvcmQ+
PGtleXdvcmQ+Kkdlbm9tZS1XaWRlIEFzc29jaWF0aW9uIFN0dWR5PC9rZXl3b3JkPjxrZXl3b3Jk
Pkh1bWFuczwva2V5d29yZD48a2V5d29yZD5NYWxlPC9rZXl3b3JkPjxrZXl3b3JkPk9iZXNpdHkv
KmdlbmV0aWNzPC9rZXl3b3JkPjxrZXl3b3JkPipQb2x5bW9ycGhpc20sIFNpbmdsZSBOdWNsZW90
aWRlPC9rZXl3b3JkPjxrZXl3b3JkPlJpc2s8L2tleXdvcmQ+PGtleXdvcmQ+WW91bmcgQWR1bHQ8
L2tleXdvcmQ+PC9rZXl3b3Jkcz48ZGF0ZXM+PHllYXI+MjAxNjwveWVhcj48cHViLWRhdGVzPjxk
YXRlPkphbiAxNTwvZGF0ZT48L3B1Yi1kYXRlcz48L2RhdGVzPjxpc2JuPjE0NjAtMjA4MyAoRWxl
Y3Ryb25pYykmI3hEOzA5NjQtNjkwNiAoTGlua2luZyk8L2lzYm4+PGFjY2Vzc2lvbi1udW0+MjY2
MDQxNDM8L2FjY2Vzc2lvbi1udW0+PHVybHM+PHJlbGF0ZWQtdXJscz48dXJsPmh0dHA6Ly93d3cu
bmNiaS5ubG0ubmloLmdvdi9wdWJtZWQvMjY2MDQxNDM8L3VybD48L3JlbGF0ZWQtdXJscz48L3Vy
bHM+PGN1c3RvbTI+NDg1NDAyMjwvY3VzdG9tMj48ZWxlY3Ryb25pYy1yZXNvdXJjZS1udW0+MTAu
MTA5My9obWcvZGR2NDcyPC9lbGVjdHJvbmljLXJlc291cmNlLW51bT48L3JlY29yZD48L0NpdGU+
PC9FbmROb3RlPn==
</w:fldData>
        </w:fldChar>
      </w:r>
      <w:r w:rsidR="002E6577" w:rsidRPr="007957A7">
        <w:rPr>
          <w:rFonts w:asciiTheme="majorHAnsi" w:hAnsiTheme="majorHAnsi" w:cs="Arial"/>
          <w:sz w:val="22"/>
          <w:szCs w:val="22"/>
        </w:rPr>
        <w:instrText xml:space="preserve"> ADDIN EN.CITE </w:instrText>
      </w:r>
      <w:r w:rsidR="002E6577" w:rsidRPr="007D08ED">
        <w:rPr>
          <w:rFonts w:asciiTheme="majorHAnsi" w:hAnsiTheme="majorHAnsi" w:cs="Arial"/>
          <w:sz w:val="22"/>
          <w:szCs w:val="22"/>
        </w:rPr>
        <w:fldChar w:fldCharType="begin">
          <w:fldData xml:space="preserve">PEVuZE5vdGU+PENpdGU+PEF1dGhvcj5GZWxpeDwvQXV0aG9yPjxZZWFyPjIwMTY8L1llYXI+PFJl
Y051bT4xNjwvUmVjTnVtPjxEaXNwbGF5VGV4dD5bNl08L0Rpc3BsYXlUZXh0PjxyZWNvcmQ+PHJl
Yy1udW1iZXI+MTY8L3JlYy1udW1iZXI+PGZvcmVpZ24ta2V5cz48a2V5IGFwcD0iRU4iIGRiLWlk
PSJ0dnpzeHRzcjFzdDB3OGV2OXgxcHAyenZmejIyeHI5YXM1dnYiIHRpbWVzdGFtcD0iMTUzMjMz
OTc2MSI+MTY8L2tleT48L2ZvcmVpZ24ta2V5cz48cmVmLXR5cGUgbmFtZT0iSm91cm5hbCBBcnRp
Y2xlIj4xNzwvcmVmLXR5cGU+PGNvbnRyaWJ1dG9ycz48YXV0aG9ycz48YXV0aG9yPkZlbGl4LCBK
LiBGLjwvYXV0aG9yPjxhdXRob3I+QnJhZGZpZWxkLCBKLiBQLjwvYXV0aG9yPjxhdXRob3I+TW9u
bmVyZWF1LCBDLjwvYXV0aG9yPjxhdXRob3I+dmFuIGRlciBWYWxrLCBSLiBKLjwvYXV0aG9yPjxh
dXRob3I+U3RlcmdpYWtvdWxpLCBFLjwvYXV0aG9yPjxhdXRob3I+Q2hlc2ksIEEuPC9hdXRob3I+
PGF1dGhvcj5HYWlsbGFyZCwgUi48L2F1dGhvcj48YXV0aG9yPkZlZW5zdHJhLCBCLjwvYXV0aG9y
PjxhdXRob3I+VGhpZXJpbmcsIEUuPC9hdXRob3I+PGF1dGhvcj5LcmVpbmVyLU1vbGxlciwgRS48
L2F1dGhvcj48YXV0aG9yPk1haGFqYW4sIEEuPC9hdXRob3I+PGF1dGhvcj5QaXRrYW5lbiwgTi48
L2F1dGhvcj48YXV0aG9yPkpvcm8sIFIuPC9hdXRob3I+PGF1dGhvcj5DYXZhZGlubywgQS48L2F1
dGhvcj48YXV0aG9yPkh1aWthcmksIFYuPC9hdXRob3I+PGF1dGhvcj5GcmFua3MsIFMuPC9hdXRo
b3I+PGF1dGhvcj5Hcm9lbi1CbG9raHVpcywgTS4gTS48L2F1dGhvcj48YXV0aG9yPkNvdXNtaW5l
ciwgRC4gTC48L2F1dGhvcj48YXV0aG9yPk1hcnNoLCBKLiBBLjwvYXV0aG9yPjxhdXRob3I+TGVo
dGltYWtpLCBULjwvYXV0aG9yPjxhdXRob3I+Q3VydGluLCBKLiBBLjwvYXV0aG9yPjxhdXRob3I+
VmlvcXVlLCBKLjwvYXV0aG9yPjxhdXRob3I+QWhsdXdhbGlhLCBULiBTLjwvYXV0aG9yPjxhdXRo
b3I+TXlocmUsIFIuPC9hdXRob3I+PGF1dGhvcj5QcmljZSwgVC4gUy48L2F1dGhvcj48YXV0aG9y
PlZpbG9yLVRlamVkb3IsIE4uPC9hdXRob3I+PGF1dGhvcj5ZZW5nbywgTC48L2F1dGhvcj48YXV0
aG9yPkdyYXJ1cCwgTi48L2F1dGhvcj48YXV0aG9yPk50YWxsYSwgSS48L2F1dGhvcj48YXV0aG9y
PkFuZywgVy48L2F1dGhvcj48YXV0aG9yPkF0YWxheSwgTS48L2F1dGhvcj48YXV0aG9yPkJpc2dh
YXJkLCBILjwvYXV0aG9yPjxhdXRob3I+Qmxha2Vtb3JlLCBBLiBJLjwvYXV0aG9yPjxhdXRob3I+
Qm9ubmVmb25kLCBBLjwvYXV0aG9yPjxhdXRob3I+Q2Fyc3RlbnNlbiwgTC48L2F1dGhvcj48YXV0
aG9yPkJvbmUgTWluZXJhbCBEZW5zaXR5IGluIENoaWxkaG9vZCwgU3R1ZHk8L2F1dGhvcj48YXV0
aG9yPkVhcmx5LCBHZW5ldGljczwvYXV0aG9yPjxhdXRob3I+TGlmZWNvdXJzZSBFcGlkZW1pb2xv
Z3ksIGNvbnNvcnRpdW08L2F1dGhvcj48YXV0aG9yPkVyaWtzc29uLCBKLjwvYXV0aG9yPjxhdXRo
b3I+RmxleGVkZXIsIEMuPC9hdXRob3I+PGF1dGhvcj5GcmFua2UsIEwuPC9hdXRob3I+PGF1dGhv
cj5HZWxsZXIsIEYuPC9hdXRob3I+PGF1dGhvcj5HZXNlcmljaywgTS48L2F1dGhvcj48YXV0aG9y
PkhhcnRpa2FpbmVuLCBBLiBMLjwvYXV0aG9yPjxhdXRob3I+SGF3b3J0aCwgQy4gTS48L2F1dGhv
cj48YXV0aG9yPkhpcnNjaGhvcm4sIEouIE4uPC9hdXRob3I+PGF1dGhvcj5Ib2ZtYW4sIEEuPC9h
dXRob3I+PGF1dGhvcj5Ib2xtLCBKLiBDLjwvYXV0aG9yPjxhdXRob3I+SG9yaWtvc2hpLCBNLjwv
YXV0aG9yPjxhdXRob3I+SG90dGVuZ2EsIEouIEouPC9hdXRob3I+PGF1dGhvcj5IdWFuZywgSi48
L2F1dGhvcj48YXV0aG9yPkthZGFybWlkZWVuLCBILiBOLjwvYXV0aG9yPjxhdXRob3I+S2Fob25l
biwgTS48L2F1dGhvcj48YXV0aG9yPktpZXNzLCBXLjwvYXV0aG9yPjxhdXRob3I+TGFra2EsIEgu
IE0uPC9hdXRob3I+PGF1dGhvcj5MYWtrYSwgVC4gQS48L2F1dGhvcj48YXV0aG9yPkxld2luLCBB
LiBNLjwvYXV0aG9yPjxhdXRob3I+TGlhbmcsIEwuPC9hdXRob3I+PGF1dGhvcj5MeXl0aWthaW5l
biwgTC4gUC48L2F1dGhvcj48YXV0aG9yPk1hLCBCLjwvYXV0aG9yPjxhdXRob3I+TWFnbnVzLCBQ
LjwvYXV0aG9yPjxhdXRob3I+TWNDb3JtYWNrLCBTLiBFLjwvYXV0aG9yPjxhdXRob3I+TWNNYWhv
biwgRy48L2F1dGhvcj48YXV0aG9yPk1lbnRjaCwgRi4gRC48L2F1dGhvcj48YXV0aG9yPk1pZGRl
bGRvcnAsIEMuIE0uPC9hdXRob3I+PGF1dGhvcj5NdXJyYXksIEMuIFMuPC9hdXRob3I+PGF1dGhv
cj5QYWhrYWxhLCBLLjwvYXV0aG9yPjxhdXRob3I+UGVycywgVC4gSC48L2F1dGhvcj48YXV0aG9y
PlBmYWZmbGUsIFIuPC9hdXRob3I+PGF1dGhvcj5Qb3N0bWEsIEQuIFMuPC9hdXRob3I+PGF1dGhv
cj5Qb3dlciwgQy48L2F1dGhvcj48YXV0aG9yPlNpbXBzb24sIEEuPC9hdXRob3I+PGF1dGhvcj5T
ZW5ncGllbCwgVi48L2F1dGhvcj48YXV0aG9yPlRpZXNsZXIsIEMuIE0uPC9hdXRob3I+PGF1dGhv
cj5Ub3JyZW50LCBNLjwvYXV0aG9yPjxhdXRob3I+VWl0dGVybGluZGVuLCBBLiBHLjwvYXV0aG9y
PjxhdXRob3I+dmFuIE1ldXJzLCBKLiBCLjwvYXV0aG9yPjxhdXRob3I+VmluZGluZywgUi48L2F1
dGhvcj48YXV0aG9yPldhYWdlLCBKLjwvYXV0aG9yPjxhdXRob3I+V2FyZGxlLCBKLjwvYXV0aG9y
PjxhdXRob3I+WmVnZ2luaSwgRS48L2F1dGhvcj48YXV0aG9yPlplbWVsLCBCLiBTLjwvYXV0aG9y
PjxhdXRob3I+RGVkb3Vzc2lzLCBHLiBWLjwvYXV0aG9yPjxhdXRob3I+UGVkZXJzZW4sIE8uPC9h
dXRob3I+PGF1dGhvcj5Gcm9ndWVsLCBQLjwvYXV0aG9yPjxhdXRob3I+U3VueWVyLCBKLjwvYXV0
aG9yPjxhdXRob3I+UGxvbWluLCBSLjwvYXV0aG9yPjxhdXRob3I+SmFjb2Jzc29uLCBCLjwvYXV0
aG9yPjxhdXRob3I+SGFuc2VuLCBULjwvYXV0aG9yPjxhdXRob3I+R29uemFsZXosIEouIFIuPC9h
dXRob3I+PGF1dGhvcj5DdXN0b3ZpYywgQS48L2F1dGhvcj48YXV0aG9yPlJhaXRha2FyaSwgTy4g
VC48L2F1dGhvcj48YXV0aG9yPlBlbm5lbGwsIEMuIEUuPC9hdXRob3I+PGF1dGhvcj5XaWRlbiwg
RS48L2F1dGhvcj48YXV0aG9yPkJvb21zbWEsIEQuIEkuPC9hdXRob3I+PGF1dGhvcj5Lb3BwZWxt
YW4sIEcuIEguPC9hdXRob3I+PGF1dGhvcj5TZWJlcnQsIFMuPC9hdXRob3I+PGF1dGhvcj5KYXJ2
ZWxpbiwgTS4gUi48L2F1dGhvcj48YXV0aG9yPkh5cHBvbmVuLCBFLjwvYXV0aG9yPjxhdXRob3I+
TWNDYXJ0aHksIE0uIEkuPC9hdXRob3I+PGF1dGhvcj5MaW5kaSwgVi48L2F1dGhvcj48YXV0aG9y
PkhhcnJpLCBOLjwvYXV0aG9yPjxhdXRob3I+S29ybmVyLCBBLjwvYXV0aG9yPjxhdXRob3I+Qm9u
bmVseWtrZSwgSy48L2F1dGhvcj48YXV0aG9yPkhlaW5yaWNoLCBKLjwvYXV0aG9yPjxhdXRob3I+
TWVsYnllLCBNLjwvYXV0aG9yPjxhdXRob3I+Uml2YWRlbmVpcmEsIEYuPC9hdXRob3I+PGF1dGhv
cj5IYWtvbmFyc29uLCBILjwvYXV0aG9yPjxhdXRob3I+UmluZywgUy4gTS48L2F1dGhvcj48YXV0
aG9yPlNtaXRoLCBHLiBELjwvYXV0aG9yPjxhdXRob3I+U29yZW5zZW4sIFQuIEkuPC9hdXRob3I+
PGF1dGhvcj5UaW1wc29uLCBOLiBKLjwvYXV0aG9yPjxhdXRob3I+R3JhbnQsIFMuIEYuPC9hdXRo
b3I+PGF1dGhvcj5KYWRkb2UsIFYuIFcuPC9hdXRob3I+PGF1dGhvcj5FYXJseSBHcm93dGggR2Vu
ZXRpY3MsIENvbnNvcnRpdW08L2F1dGhvcj48YXV0aG9yPkJvbmUgTWluZXJhbCBEZW5zaXR5IGlu
IENoaWxkaG9vZCBTdHVkeSwgQm1kY3M8L2F1dGhvcj48L2F1dGhvcnM+PC9jb250cmlidXRvcnM+
PGF1dGgtYWRkcmVzcz5UaGUgR2VuZXJhdGlvbiBSIFN0dWR5IEdyb3VwLCBEZXBhcnRtZW50IG9m
IFBlZGlhdHJpY3MsIERlcGFydG1lbnQgb2YgRXBpZGVtaW9sb2d5LCBqLmZlbGl4QGVyYXNtdXNt
Yy5ubC4mI3hEO0NlbnRlciBmb3IgQXBwbGllZCBHZW5vbWljcy4mI3hEO1RoZSBHZW5lcmF0aW9u
IFIgU3R1ZHkgR3JvdXAsIERlcGFydG1lbnQgb2YgUGVkaWF0cmljcywgRGVwYXJ0bWVudCBvZiBF
cGlkZW1pb2xvZ3kuJiN4RDtEZXBhcnRtZW50IG9mIFB1bG1vbm9sb2d5LCBHUklBQyAoR3Jvbmlu
Z2VuIFJlc2VhcmNoIEluc3RpdHV0ZSBmb3IgQXN0aG1hIGFuZCBDT1BEKS4mI3hEO01SQyBJbnRl
Z3JhdGl2ZSBFcGlkZW1pb2xvZ3kgVW5pdCBhdCB0aGUgVW5pdmVyc2l0eSBvZiBCcmlzdG9sLiYj
eEQ7RGl2aXNpb24gb2YgSHVtYW4gR2VuZXRpY3MuJiN4RDtEZXBhcnRtZW50IG9mIEVwaWRlbWlv
bG9neSBSZXNlYXJjaCwgU3RhdGVucyBTZXJ1bSBJbnN0aXR1dCwgQ29wZW5oYWdlbiwgRGVubWFy
ay4mI3hEO0luc3RpdHV0ZSBvZiBFcGlkZW1pb2xvZ3kgSSwgSGVsbWhvbHR6IFplbnRydW0gTXVu
Y2hlbi1HZXJtYW4gUmVzZWFyY2ggQ2VudGVyIGZvciBFbnZpcm9ubWVudGFsIEhlYWx0aCwgTmV1
aGVyYmVyZywgR2VybWFueSwgRGl2aXNpb24gb2YgTWV0YWJvbGljIGFuZCBOdXRyaXRpb25hbCBN
ZWRpY2luZSwgRHIgdm9uIEhhdW5lciBDaGlsZHJlbiZhcG9zO3MgSG9zcGl0YWwsIFVuaXZlcnNp
dHkgb2YgTXVuaWNoIE1lZGljYWwgQ2VudGVyLCBNdW5pY2gsIEdlcm1hbnkuJiN4RDtDT1BTQUMs
IENvcGVuaGFnZW4gUHJvc3BlY3RpdmUgU3R1ZGllcyBvbiBBc3RobWEgaW4gQ2hpbGRob29kLCBI
ZXJsZXYgYW5kIEdlbnRvZnRlIEhvc3BpdGFsLiYjeEQ7V2VsbGNvbWUgVHJ1c3QgQ2VudHJlIGZv
ciBIdW1hbiBHZW5ldGljcy4mI3hEO1Jlc2VhcmNoIENlbnRyZSBvZiBBcHBsaWVkIGFuZCBQcmV2
ZW50aXZlIENhcmRpb3Zhc2N1bGFyIE1lZGljaW5lLCBJbnN0aXR1dGUgb2YgQ2xpbmljYWwgTWVk
aWNpbmUsIE5ldXJvbG9neS4mI3hEO0luc3RpdHV0ZSBvZiBCaW9tZWRpY2luZSwgUGh5c2lvbG9n
eSwgVW5pdmVyc2l0eSBvZiBFYXN0ZXJuIEZpbmxhbmQsIEt1b3BpbywgRmlubGFuZC4mI3hEO0Nl
bnRyZSBmb3IgRW52aXJvbm1lbnRhbCBhbmQgUHJldmVudGl2ZSBNZWRpY2luZSwgV29sZnNvbiBJ
bnN0aXR1dGUgb2YgUHJldmVudGl2ZSBNZWRpY2luZSwgQmFydHMgYW5kIHRoZSBMb25kb24gU2No
b29sIG9mIE1lZGljaW5lIGFuZCBEZW50aXN0cnksIFF1ZWVuIE1hcnkgVW5pdmVyc2l0eSBvZiBM
b25kb24sIFVLLCBQb3B1bGF0aW9uLCBQb2xpY3kgYW5kIFByYWN0aWNlLCBVQ0wgSW5zdGl0dXRl
IG9mIENoaWxkIEhlYWx0aC4mI3hEO0NlbnRyZSBmb3IgTGlmZSBDb3Vyc2UgRXBpZGVtaW9sb2d5
LiYjeEQ7SW5zdGl0dXRlIG9mIFJlcHJvZHVjdGl2ZSBhbmQgRGV2ZWxvcG1lbnRhbCBCaW9sb2d5
LiYjeEQ7RGVwYXJ0bWVudCBvZiBCaW9sb2dpY2FsIFBzeWNob2xvZ3ksIFZVIFVuaXZlcnNpdHkg
QW1zdGVyZGFtLCBOQ0EgTmV1cm9zY2llbmNlIENhbXB1cyBBbXN0ZXJkYW0sIEVNR08rIEluc3Rp
dHV0ZSBmb3IgSGVhbHRoIGFuZCBDYXJlIFJlc2VhcmNoLCBBbXN0ZXJkYW0sIHRoZSBOZXRoZXJs
YW5kcy4mI3hEO0luc3RpdHV0ZSBmb3IgTW9sZWN1bGFyIE1lZGljaW5lLCBGaW5sYW5kIChGSU1N
KSwgVW5pdmVyc2l0eSBvZiBIZWxzaW5raSwgSGVsc2lua2ksIEZpbmxhbmQuJiN4RDtTY2hvb2wg
b2YgV29tZW4mYXBvcztzIGFuZCBJbmZhbnRzJmFwb3M7IEhlYWx0aCwgVGhlIFVuaXZlcnNpdHkg
b2YgV2VzdGVybiBBdXN0cmFsaWEsIFBlcnRoLCBBdXN0cmFsaWEuJiN4RDtEZXBhcnRtZW50IG9m
IENsaW5pY2FsIENoZW1pc3RyeSwgRmltbGFiIExhYm9yYXRvcmllcywgVGFtcGVyZSwgRmlubGFu
ZCwgRGVwYXJ0bWVudCBvZiBDbGluaWNhbCBDaGVtaXN0cnkuJiN4RDtDZW50cmUgZm9yIFJlc3Bp
cmF0b3J5IE1lZGljaW5lIGFuZCBBbGxlcmd5LCBJbnN0aXR1dGUgb2YgSW5mbGFtbWF0aW9uIGFu
ZCBSZXBhaXIsIFVuaXZlcnNpdHkgb2YgTWFuY2hlc3RlciBhbmQgVW5pdmVyc2l0eSBIb3NwaXRh
bCBvZiBTb3V0aCBNYW5jaGVzdGVyLCBNYW5jaGVzdGVyIEFjYWRlbWljIEhlYWx0aCBTY2llbmNl
cyBDZW50cmUsIE1hbmNoZXN0ZXIsIFVLLiYjeEQ7VW5pdmVyc2lkYWQgTWlndWVsIEhlcm5hbmRl
eiwgRWxjaGUtQWxpY2FudGUsIFNwYWluLCBDSUJFUiBFcGlkZW1pb2xvZ2lhIHkgU2FsdWQgUHVi
bGljYSAoQ0lCRVJFU1ApLCBTcGFpbi4mI3hEO0NPUFNBQywgQ29wZW5oYWdlbiBQcm9zcGVjdGl2
ZSBTdHVkaWVzIG9uIEFzdGhtYSBpbiBDaGlsZGhvb2QsIEhlcmxldiBhbmQgR2VudG9mdGUgSG9z
cGl0YWwsIE5vdm8gTm9yZGlzayBGb3VuZGF0aW9uIENlbnRyZSBmb3IgQmFzaWMgTWV0YWJvbGlj
IFJlc2VhcmNoLCBTZWN0aW9uIG9mIE1ldGFib2xpYyBHZW5ldGljcywgRmFjdWx0eSBvZiBIZWFs
dGggYW5kIE1lZGljYWwgU2NpZW5jZXMsIFVuaXZlcnNpdHkgb2YgQ29wZW5oYWdlbiwgQ29wZW5o
YWdlbiwgRGVubWFyaywgU3Rlbm8gRGlhYmV0ZXMgQ2VudGVyLCBHZW50b2Z0ZSwgRGVubWFyay4m
I3hEO0RlcGFydG1lbnQgb2YgR2VuZXMgYW5kIEVudnJpb25tZW50LCBEaXZpc2lvbiBvZiBFcGlk
ZW1pb2xvZ3kuJiN4RDtEZXBhcnRtZW50IG9mIFN5c3RlbXMgUGhhcm1hY29sb2d5IGFuZCBUcmFu
c2xhdGlvbmFsIFRoZXJhcGV1dGljcywgVW5pdmVyc2l0eSBvZiBQZW5uc3lsdmFuaWEgUGVyZWxt
YW4gU2Nob29sIG9mIE1lZGljaW5lLCBVU0EuJiN4RDtDSUJFUiBFcGlkZW1pb2xvZ2lhIHkgU2Fs
dWQgUHVibGljYSAoQ0lCRVJFU1ApLCBTcGFpbiwgQ2VudHJlIGZvciBSZXNlYXJjaCBpbiBFbnZp
cm9ubWVudGFsIEVwaWRlbWlvbG9neSAoQ1JFQUwpLCBCYXJjZWxvbmEsIFNwYWluLCBQb21wZXUg
RmFicmEgVW5pdmVyc2l0eSAoVVBGKSwgQmFyY2Vsb25hLCBTcGFpbi4mI3hEO0NOUlMgVU1SODE5
OSwgUGFzdGV1ciBJbnN0aXR1dGUgTGlsbGUsIEZyYW5jZSwgRXVyb3BlYW4gR2Vub21pYyBJbnN0
aXR1dGUgZm9yIERpYWJldGVzIChFR0lEKSwgTGlsbGUsIEZyYW5jZS4mI3hEO05vdm8gTm9yZGlz
ayBGb3VuZGF0aW9uIENlbnRyZSBmb3IgQmFzaWMgTWV0YWJvbGljIFJlc2VhcmNoLCBTZWN0aW9u
IG9mIE1ldGFib2xpYyBHZW5ldGljcywgRmFjdWx0eSBvZiBIZWFsdGggYW5kIE1lZGljYWwgU2Np
ZW5jZXMsIFVuaXZlcnNpdHkgb2YgQ29wZW5oYWdlbiwgQ29wZW5oYWdlbiwgRGVubWFyay4mI3hE
O0RlcGFydG1lbnQgb2YgSGVhbHRoIFNjaWVuY2VzLCBVbml2ZXJzaXR5IG9mIExlaWNlc3Rlciwg
TGVpY2VzdGVyLCBVSywgRGVwYXJ0bWVudCBvZiBOdXRyaXRpb24gYW5kIERpZXRldGljcywgU2No
b29sIG9mIEhlYWx0aCBTY2llbmNlIGFuZCBFZHVjYXRpb24sIEhhcm9rb3BpbyBVbml2ZXJzaXR5
LCBBdGhlbnMsIEdyZWVjZS4mI3hEO1NlY3Rpb24gb2YgSW52ZXN0aWdhdGl2ZSBNZWRpY2luZSwg
RGl2aXNpb24gb2YgRGlhYmV0ZXMsIEVuZG9jcmlub2xvZ3ksIGFuZCBNZXRhYm9saXNtLCBGYWN1
bHR5IG9mIE1lZGljaW5lLCBJbXBlcmlhbCBDb2xsZWdlLCBMb25kb24sIFVLLiYjeEQ7TmF0aW9u
YWwgSW5zdGl0dXRlIGZvciBIZWFsdGggYW5kIFdlbGZhcmUsIEhlbHNpbmtpLCBGaW5sYW5kLiYj
eEQ7SW5zdGl0dXRlIG9mIEVwaWRlbWlvbG9neSBJLCBIZWxtaG9sdHogWmVudHJ1bSBNdW5jaGVu
LUdlcm1hbiBSZXNlYXJjaCBDZW50ZXIgZm9yIEVudmlyb25tZW50YWwgSGVhbHRoLCBOZXVoZXJi
ZXJnLCBHZXJtYW55LiYjeEQ7RGVwYXJ0bWVudCBvZiBHZW5ldGljcy4mI3hEO0NlbnRlciBvZiBQ
ZWRpYXRyaWMgUmVzZWFyY2gsIERlcGFydG1lbnQgb2YgV29tZW4mYXBvcztzIGFuZCBDaGlsZCBI
ZWFsdGgsIExJRkUgQ2hpbGQgKExlaXB6aWcgUmVzZWFyY2ggQ2VudGVyIGZvciBDaXZpbGl6YXRp
b24gRGlzZWFzZXMpLiYjeEQ7SW5zdGl0dXRlIG9mIENsaW5pY2FsIE1lZGljaW5lL09ic3RldHJp
Y3MgYW5kIEd5bmVjb2xvZ3kuJiN4RDtEZXBhcnRtZW50IG9mIFBzeWNob2xvZ3ksIFVuaXZlcnNp
dHkgb2YgV2Fyd2ljaywgVUsuJiN4RDtEaXZpc2lvbiBvZiBFbmRvY3Jpbm9sb2d5IGFuZCBDZW50
ZXIgZm9yIEJhc2ljIGFuZCBUcmFuc2xhdGlvbmFsIE9iZXNpdHkgUmVzZWFyY2gsIEJvc3RvbiBD
aGlsZHJlbiZhcG9zO3MgSG9zcGl0YWwsIEJvc3RvbiwgVVNBLCBNZWRpY2FsIGFuZCBQb3B1bGF0
aW9uIEdlbmV0aWNzIFByb2dyYW0sIEJyb2FkIEluc3RpdHV0ZSBvZiBNSVQgYW5kIEhhcnZhcmQs
IENhbWJyaWRnZSwgVVNBLCBEZXBhcnRtZW50IG9mIEdlbmV0aWNzLCBIYXJ2YXJkIE1lZGljYWwg
U2Nob29sLCBCb3N0b24sIFVTQS4mI3hEO1RoZSBHZW5lcmF0aW9uIFIgU3R1ZHkgR3JvdXAsIERl
cGFydG1lbnQgb2YgRXBpZGVtaW9sb2d5LiYjeEQ7VGhlIENoaWxkcmVuJmFwb3M7cyBPYmVzaXR5
IENsaW5pYywgRGVwYXJ0bWVudCBvZiBQZWRpYXRyaWNzLCBDb3BlbmhhZ2VuIFVuaXZlcnNpdHkg
SG9zcGl0YWwgSG9sYmFlaywgVGhlIERhbmlzaCBDaGlsZGhvb2QgT2Jlc2l0eSBCaW9iYW5rLCBE
ZW5tYXJrLCBJbnN0aXR1dGUgb2YgTWVkaWNpbmUsIENvcGVuaGFnZW4gVW5pdmVyc2l0eSwgQ29w
ZW5oYWdlbiwgRGVubWFyay4mI3hEO1dlbGxjb21lIFRydXN0IENlbnRyZSBmb3IgSHVtYW4gR2Vu
ZXRpY3MsIE94Zm9yZCBDZW50cmUgZm9yIERpYWJldGVzLCBFbmRvY3Jpbm9sb2d5IGFuZCBNZXRh
Ym9saXNtLCBVbml2ZXJzaXR5IG9mIE94Zm9yZCwgT3hmb3JkLCBVSy4mI3hEO1N0YXRlIEtleSBM
YWJvcmF0b3J5IG9mIE1lZGljYWwgR2Vub21pY3MsIFNoYW5naGFpIEluc3RpdHV0ZSBvZiBIZW1h
dG9sb2d5LCBSdWkgSmluIEhvc3BpdGFsIEFmZmlsaWF0ZWQgd2l0aCBTaGFuZ2hhaSBKaWFvIFRv
bmcgVW5pdmVyc2l0eSBTY2hvb2wgb2YgTWVkaWNpbmUsIFNoYW5naGFpLCBDaGluYS4mI3hEO0Rl
cGFydG1lbnQgb2YgVmV0ZXJpbmFyeSBDbGluaWNhbCBhbmQgQW5pbWFsIFNjaWVuY2VzLCBGYWN1
bHR5IG9mIEhlYWx0aCBhbmQgTWVkaWNhbCBTY2llbmNlcywgVW5pdmVyc2l0eSBvZiBDb3Blbmhh
Z2VuLCBGcmVkZXJpa3NiZXJnIEMsIERlbm1hcmsuJiN4RDtEZXBhcnRtZW50IG9mIENsaW5pY2Fs
IFBoeXNpb2xvZ3ksIFVuaXZlcnNpdHkgb2YgVGFtcGVyZSBTY2hvb2wgb2YgTWVkaWNpbmUsIFRh
bXBlcmUsIEZpbmxhbmQsIERlcGFydG1lbnQgb2YgQ2xpbmljYWwgUGh5c2lvbG9neSwgVGFtcGVy
ZSBVbml2ZXJzaXR5IEhvc3BpdGFsLCBUYW1wZXJlLCBGaW5sYW5kLiYjeEQ7Q2VudGVyIG9mIFBl
ZGlhdHJpYyBSZXNlYXJjaCwgRGVwYXJ0bWVudCBvZiBXb21lbiZhcG9zO3MgYW5kIENoaWxkIEhl
YWx0aC4mI3hEO0luc3RpdHV0ZSBvZiBCaW9tZWRpY2luZSwgUGh5c2lvbG9neSwgVW5pdmVyc2l0
eSBvZiBFYXN0ZXJuIEZpbmxhbmQsIEt1b3BpbywgRmlubGFuZCwgS3VvcGlvIFJlc2VhcmNoIElu
c3RpdHV0ZSBvZiBFeGVyY2lzZSBNZWRpY2luZSwgS3VvcGlvLCBGaW5sYW5kLCBEZXBhcnRtZW50
IG9mIENsaW5pY2FsIFBoeXNpb2xvZ3kgYW5kIE51Y2xlYXIgTWVkaWNpbmUsIEt1b3BpbyBVbml2
ZXJzaXR5IEhvc3BpdGFsLCBLdW9waW8sIEZpbmxhbmQuJiN4RDtEZXBhcnRtZW50IG9mIEVwaWRl
bWlvbG9neSBhbmQgQmlvc3RhdGlzdGljcywgTVJDIEhlYWx0aCBQcm90ZWN0aW9uIEFnZW5jeSAo
SFBFKSBDZW50cmUgZm9yIEVudmlyb25tZW50IGFuZCBIZWFsdGgsIFNjaG9vbCBvZiBQdWJsaWMg
SGVhbHRoLCBJbXBlcmlhbCBDb2xsZWdlIExvbmRvbiwgVUsuJiN4RDtEZXBhcnRtZW50IG9mIEVw
aWRlbWlvbG9neSwgRGVwYXJ0bWVudCBvZiBCaW9zdGF0aXN0aWNzLCBIYXJ2YXJkIFNjaG9vbCBv
ZiBQdWJsaWMgSGVhbHRoLCBCb3N0b24sIFVTQS4mI3hEO0NvbGxlZ2Ugb2YgSW5mb3JtYXRpb24g
U2NpZW5jZSBhbmQgVGVjaG5vbG9neSwgRGFsaWFuIE1hcml0aW1lIFVuaXZlcnNpdHksIERhbGlh
biwgTGlhb25pbmcgUHJvdmluY2UsIENoaW5hLiYjeEQ7RGl2aXNpb24gb2YgRXBpZGVtaW9sb2d5
LCBOb3J3ZWdpYW4gSW5zdGl0dXRlIG9mIFB1YmxpYyBIZWFsdGgsIE9zbG8sIE5vcndheS4mI3hE
O0RpdmlzaW9uIG9mIEh1bWFuIEdlbmV0aWNzLCBEaXZpc2lvbiBvZiBFbmRvY3Jpbm9sb2d5LCBE
ZXBhcnRtZW50IG9mIFBlZGlhdHJpY3MsIFBlcmVsbWFuIFNjaG9vbCBvZiBNZWRpY2luZSwgVW5p
dmVyc2l0eSBvZiBQZW5uc3lsdmFuaWEsIFBoaWxhZGVscGhpYSwgUEEsIFVTQS4mI3hEO1Jlc2Vh
cmNoIENlbnRyZSBvZiBBcHBsaWVkIGFuZCBQcmV2ZW50aXZlIENhcmRpb3Zhc2N1bGFyIE1lZGlj
aW5lLCBEZXBhcnRtZW50IG9mIEhlYWx0aCBhbmQgUGh5c2ljYWwgQWN0aXZpdHksIFBhYXZvIE51
cm1pIENlbnRyZSwgU3BvcnRzIGFuZCBFeGVyY2lzZSBNZWRpY2luZSBVbml0LiYjeEQ7RGl2aXNp
b24gb2YgRW5kb2NyaW5vbG9neSBhbmQgQ2VudGVyIGZvciBCYXNpYyBhbmQgVHJhbnNsYXRpb25h
bCBPYmVzaXR5IFJlc2VhcmNoLCBCb3N0b24gQ2hpbGRyZW4mYXBvcztzIEhvc3BpdGFsLCBCb3N0
b24sIFVTQSwgTWVkaWNhbCBhbmQgUG9wdWxhdGlvbiBHZW5ldGljcyBQcm9ncmFtLCBCcm9hZCBJ
bnN0aXR1dGUgb2YgTUlUIGFuZCBIYXJ2YXJkLCBDYW1icmlkZ2UsIFVTQS4mI3hEO0NlbnRlciBv
ZiBQZWRpYXRyaWMgUmVzZWFyY2gsIERlcGFydG1lbnQgb2YgV29tZW4mYXBvcztzIGFuZCBDaGls
ZCBIZWFsdGgsIENyZXNjTmV0LCBNZWRpY2FsIEZhY3VsdHksIFVuaXZlcnNpdHkgb2YgTGVpcHpp
ZywgR2VybWFueS4mI3hEO1BvcHVsYXRpb24sIFBvbGljeSBhbmQgUHJhY3RpY2UsIFVDTCBJbnN0
aXR1dGUgb2YgQ2hpbGQgSGVhbHRoLiYjeEQ7Q2VudHJlIGZvciBSZXNwaXJhdG9yeSBNZWRpY2lu
ZSBhbmQgQWxsZXJneSwgSW5zdGl0dXRlIG9mIEluZmxhbW1hdGlvbiBhbmQgUmVwYWlyLCBVbml2
ZXJzaXR5IG9mIE1hbmNoZXN0ZXIgYW5kLiYjeEQ7RGVwYXJ0bWVudCBvZiBPYnN0ZXRyaWNzIGFu
ZCBHeW5lY29sb2d5LCBTYWhsZ3JlbnNrYSBBY2FkZW15LCBTYWhsZ3JlbnNrYSBVbml2ZXJzaXR5
IEhvc3B0aWFsLCBHb3RoZW5idXJnLCBTd2VkZW4uJiN4RDtDSUJFUiBFcGlkZW1pb2xvZ2lhIHkg
U2FsdWQgUHVibGljYSAoQ0lCRVJFU1ApLCBTcGFpbiwgQXJlYSBkZSBTYWx1dCBkZSBNZW5vcmNh
LCBpYi1zYWx1dCwgTWVub3JjYSwgU3BhaW4uJiN4RDtUaGUgR2VuZXJhdGlvbiBSIFN0dWR5IEdy
b3VwLCBEZXBhcnRtZW50IG9mIEVwaWRlbWlvbG9neSwgRGVwYXJ0bWVudCBvZiBJbnRlcm5hbCBN
ZWRpY2luZSwgRXJhc211cyBNQywgVW5pdmVyc2l0eSBNZWRpY2FsIENlbnRlciBSb3R0ZXJkYW0s
IFJvdHRlcmRhbSwgVGhlIE5ldGhlcmxhbmRzLiYjeEQ7RGVwYXJ0bWVudCBvZiBFcGlkZW1pb2xv
Z3ksIERlcGFydG1lbnQgb2YgSW50ZXJuYWwgTWVkaWNpbmUsIEVyYXNtdXMgTUMsIFVuaXZlcnNp
dHkgTWVkaWNhbCBDZW50ZXIgUm90dGVyZGFtLCBSb3R0ZXJkYW0sIFRoZSBOZXRoZXJsYW5kcy4m
I3hEO0RlcGFydG1lbnQgb2YgUGVkaWF0cmljcywgTmFlc3R2ZWQgSG9zcGl0YWwsIE5hZXN0dmVk
LCBEZW5tYXJrLCBDT1BTQUMsIENvcGVuaGFnZW4gUHJvc3BlY3RpdmUgU3R1ZGllcyBvbiBBc3Ro
bWEgaW4gQ2hpbGRob29kLCBIZXJsZXYgYW5kIEdlbnRvZnRlIEhvc3BpdGFsLiYjeEQ7RGVwYXJ0
bWVudCBvZiBFcGlkZW1pb2xvZ3kgYW5kIFB1YmxpYyBIZWFsdGgsIFVuaXZlcnNpdHkgQ29sbGVn
ZSBMb25kb24sIFVLLiYjeEQ7V2VsbGNvbWUgVHJ1c3QgU2FuZ2VyIEluc3RpdHV0ZSwgVGhlIE1v
cmdhbiBCdWlsZGluZywgV2VsbGNvbWUgVHJ1c3QgR2Vub21lIENhbXB1cywgSGlueHRvbiwgQ2Ft
YnJpZGdlc2hpcmUsIFVLLiYjeEQ7RGl2aXNpb24gb2YgR2FzdHJvZW50ZXJvbG9neSwgSGVwYXRv
bG9neSBhbmQgTnV0cml0aW9uLCBUaGUgQ2hpbGRyZW4mYXBvcztzIEhvc3BpdGFsIG9mIFBoaWxh
ZGVscGhpYSwgUGhpbGFkZWxwaGlhLCBQQSwgVVNBLCBEZXBhcnRtZW50IG9mIFBlZGlhdHJpY3Ms
IFBlcmVsbWFuIFNjaG9vbCBvZiBNZWRpY2luZSwgVW5pdmVyc2l0eSBvZiBQZW5uc3lsdmFuaWEs
IFBoaWxhZGVscGhpYSwgUEEsIFVTQS4mI3hEO0RlcGFydG1lbnQgb2YgTnV0cml0aW9uIGFuZCBE
aWV0ZXRpY3MsIFNjaG9vbCBvZiBIZWFsdGggU2NpZW5jZSBhbmQgRWR1Y2F0aW9uLCBIYXJva29w
aW8gVW5pdmVyc2l0eSwgQXRoZW5zLCBHcmVlY2UuJiN4RDtDTlJTIFVNUjgxOTksIFBhc3RldXIg
SW5zdGl0dXRlIExpbGxlLCBGcmFuY2UsIERlcGFydG1lbnQgb2YgR2Vub21pY3Mgb2YgQ29tbW9u
IERpc2Vhc2UsIFNjaG9vbCBvZiBQdWJsaWMgSGVhbHRoLCBJbXBlcmlhbCBDb2xsZWdlIExvbmRv
biwgSGFtbWVyc21pdGggSG9zcGl0YWwsIExvbmRvbiwgVUsuJiN4RDtDSUJFUiBFcGlkZW1pb2xv
Z2lhIHkgU2FsdWQgUHVibGljYSAoQ0lCRVJFU1ApLCBTcGFpbiwgQ2VudHJlIGZvciBSZXNlYXJj
aCBpbiBFbnZpcm9ubWVudGFsIEVwaWRlbWlvbG9neSAoQ1JFQUwpLCBCYXJjZWxvbmEsIFNwYWlu
LCBQb21wZXUgRmFicmEgVW5pdmVyc2l0eSAoVVBGKSwgQmFyY2Vsb25hLCBTcGFpbiwgSU1JTSAo
SG9zcGl0YWwgZGVsIE1hciBNZWRpY2FsIFJlc2VhcmNoIEluc3RpdHV0ZSksIEJhcmNlbG9uYSwg
U3BhaW4uJiN4RDtLaW5nJmFwb3M7cyBDb2xsZWdlIExvbmRvbiwgTVJDIFNvY2lhbCwgR2VuZXRp
YyBhbmQgRGV2ZWxvcG1lbnRhbCBQc3ljaGlhdHJ5IENlbnRyZSwgSW5zdGl0dXRlIG9mIFBzeWNo
aWF0cnksIFBzeWNob2xvZ3kgYW5kIE5ldXJvc2NpZW5jZSwgRGUgQ3Jlc3BpZ255IFBhcmssIExv
bmRvbiwgVUsuJiN4RDtEZXBhcnRtZW50IG9mIEdlbmVzIGFuZCBFbnZyaW9ubWVudCwgRGl2aXNp
b24gb2YgRXBpZGVtaW9sb2d5LCBEZXBhcnRtZW50IG9mIE9ic3RldHJpY3MgYW5kIEd5bmVjb2xv
Z3ksIFNhaGxncmVuc2thIEFjYWRlbXksIFNhaGxncmVuc2thIFVuaXZlcnNpdHkgSG9zcHRpYWws
IEdvdGhlbmJ1cmcsIFN3ZWRlbi4mI3hEO1Jlc2VhcmNoIENlbnRyZSBvZiBBcHBsaWVkIGFuZCBQ
cmV2ZW50aXZlIENhcmRpb3Zhc2N1bGFyIE1lZGljaW5lLCBEZXBhcnRtZW50IG9mIENsaW5pY2Fs
IFBoeXNpb2xvZ3kgYW5kIE51Y2xlYXIgTWVkaWNpbmUuJiN4RDtEZXBhcnRtZW50IG9mIFBlZGlh
dHJpYyBQdWxtb25vbG9neSBhbmQgUGVkaWF0cmljIEFsbGVyZ29sb2d5LCBCZWF0cml4IENoaWxk
cmVuJmFwb3M7cyBIb3NwaXRhbCwgR1JJQUMgKEdyb25pbmdlbiBSZXNlYXJjaCBJbnN0aXR1dGUg
Zm9yIEFzdGhtYSBhbmQgQ09QRCksIFVuaXZlcnNpdHkgb2YgR3JvbmluZ2VuLCBVbml2ZXJzaXR5
IE1lZGljYWwgQ2VudGVyIEdyb25pbmdlbiwgR3JvbmluZ2VuLCBUaGUgTmV0aGVybGFuZHMuJiN4
RDtDZW50cmUgZm9yIExpZmUgQ291cnNlIEVwaWRlbWlvbG9neSwgQmlvY2VudGVyIE91bHUsIFVu
aXZlcnNpdHkgb2YgT3VsdSwgT3VsdSwgRmlubGFuZC4mI3hEO0NlbnRyZSBmb3IgTGlmZSBDb3Vy
c2UgRXBpZGVtaW9sb2d5LCBCaW9jZW50ZXIgT3VsdSwgVW5pdmVyc2l0eSBvZiBPdWx1LCBPdWx1
LCBGaW5sYW5kLCBEZXBhcnRtZW50IG9mIEVwaWRlbWlvbG9neSBhbmQgQmlvc3RhdGlzdGljcywg
TVJDIEhlYWx0aCBQcm90ZWN0aW9uIEFnZW5jeSAoSFBFKSBDZW50cmUgZm9yIEVudmlyb25tZW50
IGFuZCBIZWFsdGgsIFNjaG9vbCBvZiBQdWJsaWMgSGVhbHRoLCBJbXBlcmlhbCBDb2xsZWdlIExv
bmRvbiwgVUssIFVuaXQgb2YgUHJpbWFyeSBDYXJlLCBPdWx1IFVuaXZlcnNpdHkgSG9zcGl0YWws
IE91bHUsIEZpbmxhbmQsIERlcGFydG1lbnQgb2YgQ2hpbGRyZW4gYW5kIFlvdW5nIFBlb3BsZSBh
bmQgRmFtaWxpZXMsIE5hdGlvbmFsIEluc3RpdHV0ZSBmb3IgSGVhbHRoIGFuZCBXZWxmYXJlLCBP
dWx1LCBGaW5sYW5kLiYjeEQ7UG9wdWxhdGlvbiwgUG9saWN5IGFuZCBQcmFjdGljZSwgVUNMIElu
c3RpdHV0ZSBvZiBDaGlsZCBIZWFsdGgsIFNjaG9vbCBvZiBQb3B1bGF0aW9uIEhlYWx0aCBhbmQg
U2Fuc29tIEluc3RpdHV0ZSwgVW5pdmVyc2l0eSBvZiBTb3V0aCBBdXN0cmFsaWEsIEFkZWxhaWRl
LCBBdXN0cmFsaWEsIFNvdXRoIEF1c3RyYWxpYW4gSGVhbHRoIGFuZCBNZWRpY2FsIFJlc2VhcmNo
IEluc3RpdHV0ZSwgQWRlbGFpZGUsIEF1c3RyYWxpYS4mI3hEO1dlbGxjb21lIFRydXN0IENlbnRy
ZSBmb3IgSHVtYW4gR2VuZXRpY3MsIE94Zm9yZCBDZW50cmUgZm9yIERpYWJldGVzLCBFbmRvY3Jp
bm9sb2d5IGFuZCBNZXRhYm9saXNtLCBVbml2ZXJzaXR5IG9mIE94Zm9yZCwgT3hmb3JkLCBVSywg
T3hmb3JkIE5hdGlvbmFsIEluc3RpdHV0ZSBmb3IgSGVhbHRoIFJlc2VhcmNoIChOSUhSKSBCaW9t
ZWRpY2FsIFJlc2VhcmNoIENlbnRyZSwgQ2h1cmNoaWxsIEhvc3BpdGFsLCBPeGZvcmQsIFVLLiYj
eEQ7RGVwYXJ0bWVudCBvZiBQZWRpYXRyaWNzLCBUdXJrdSBVbml2ZXJzaXR5IEhvc3BpdGFsLCBV
bml2ZXJzaXR5IG9mIFR1cmt1LCBUdXJrdSwgRmlubGFuZC4mI3hEO0RlcGFydG1lbnQgb2YgRXBp
ZGVtaW9sb2d5IFJlc2VhcmNoLCBTdGF0ZW5zIFNlcnVtIEluc3RpdHV0LCBDb3BlbmhhZ2VuLCBE
ZW5tYXJrLCBEZXBhcnRtZW50IG9mIE1lZGljaW5lLCBTdGFuZm9yZCBVbml2ZXJzaXR5IFNjaG9v
bCBvZiBNZWRpY2luZSwgU3RhbmZvcmQsIENBLCBVU0EgYW5kLiYjeEQ7Q2VudGVyIGZvciBBcHBs
aWVkIEdlbm9taWNzLCBEaXZpc2lvbiBvZiBIdW1hbiBHZW5ldGljcywgRGVwYXJ0bWVudCBvZiBP
YnN0ZXRyaWNzIGFuZCBHeW5lY29sb2d5LCBTYWhsZ3JlbnNrYSBBY2FkZW15LCBTYWhsZ3JlbnNr
YSBVbml2ZXJzaXR5IEhvc3B0aWFsLCBHb3RoZW5idXJnLCBTd2VkZW4uJiN4RDtNUkMgSW50ZWdy
YXRpdmUgRXBpZGVtaW9sb2d5IFVuaXQgYXQgdGhlIFVuaXZlcnNpdHkgb2YgQnJpc3RvbCwgQXZv
biBMb25naXR1ZGluYWwgU3R1ZHkgb2YgUGFyZW50cyBhbmQgQ2hpbGRyZW4gKEFMU1BBQyksIFNj
aG9vbCBvZiBTb2NpYWwgYW5kIENvbW11bml0eSBNZWRpY2luZSwgVW5pdmVyc2l0eSBvZiBCcmlz
dG9sLCBCcmlzdG9sLCBVSy4mI3hEO01SQyBJbnRlZ3JhdGl2ZSBFcGlkZW1pb2xvZ3kgVW5pdCBh
dCB0aGUgVW5pdmVyc2l0eSBvZiBCcmlzdG9sLCBOb3ZvIE5vcmRpc2sgRm91bmRhdGlvbiBDZW50
cmUgZm9yIEJhc2ljIE1ldGFib2xpYyBSZXNlYXJjaCwgU2VjdGlvbiBvZiBNZXRhYm9saWMgR2Vu
ZXRpY3MsIEZhY3VsdHkgb2YgSGVhbHRoIGFuZCBNZWRpY2FsIFNjaWVuY2VzLCBVbml2ZXJzaXR5
IG9mIENvcGVuaGFnZW4sIENvcGVuaGFnZW4sIERlbm1hcmssIEluc3RpdHV0ZSBvZiBQcmV2ZW50
aXZlIE1lZGljaW5lLCBCaXNwZWJqZXJnIGFuZCBGcmVkZXJpa3NiZXJnIEhvc3BpdGFsLCBUaGUg
Q2FwaXRhbCBSZWdpb24sIENvcGVuaGFnZW4sIERlbm1hcmsuJiN4RDtDZW50ZXIgZm9yIEFwcGxp
ZWQgR2Vub21pY3MsIERpdmlzaW9uIG9mIEh1bWFuIEdlbmV0aWNzLCBEaXZpc2lvbiBvZiBFbmRv
Y3Jpbm9sb2d5LCBEZXBhcnRtZW50IG9mIFBlZGlhdHJpY3MsIFBlcmVsbWFuIFNjaG9vbCBvZiBN
ZWRpY2luZSwgVW5pdmVyc2l0eSBvZiBQZW5uc3lsdmFuaWEsIFBoaWxhZGVscGhpYSwgUEEsIFVT
QS48L2F1dGgtYWRkcmVzcz48dGl0bGVzPjx0aXRsZT5HZW5vbWUtd2lkZSBhc3NvY2lhdGlvbiBh
bmFseXNpcyBpZGVudGlmaWVzIHRocmVlIG5ldyBzdXNjZXB0aWJpbGl0eSBsb2NpIGZvciBjaGls
ZGhvb2QgYm9keSBtYXNzIGluZGV4PC90aXRsZT48c2Vjb25kYXJ5LXRpdGxlPkh1bSBNb2wgR2Vu
ZXQ8L3NlY29uZGFyeS10aXRsZT48YWx0LXRpdGxlPkh1bWFuIG1vbGVjdWxhciBnZW5ldGljczwv
YWx0LXRpdGxlPjwvdGl0bGVzPjxwZXJpb2RpY2FsPjxmdWxsLXRpdGxlPkh1bSBNb2wgR2VuZXQ8
L2Z1bGwtdGl0bGU+PGFiYnItMT5IdW1hbiBtb2xlY3VsYXIgZ2VuZXRpY3M8L2FiYnItMT48L3Bl
cmlvZGljYWw+PGFsdC1wZXJpb2RpY2FsPjxmdWxsLXRpdGxlPkh1bSBNb2wgR2VuZXQ8L2Z1bGwt
dGl0bGU+PGFiYnItMT5IdW1hbiBtb2xlY3VsYXIgZ2VuZXRpY3M8L2FiYnItMT48L2FsdC1wZXJp
b2RpY2FsPjxwYWdlcz4zODktNDAzPC9wYWdlcz48dm9sdW1lPjI1PC92b2x1bWU+PG51bWJlcj4y
PC9udW1iZXI+PGtleXdvcmRzPjxrZXl3b3JkPkFkb2xlc2NlbnQ8L2tleXdvcmQ+PGtleXdvcmQ+
QWR1bHQ8L2tleXdvcmQ+PGtleXdvcmQ+KkJvZHkgTWFzcyBJbmRleDwva2V5d29yZD48a2V5d29y
ZD5DaGlsZDwva2V5d29yZD48a2V5d29yZD5DaGlsZCwgUHJlc2Nob29sPC9rZXl3b3JkPjxrZXl3
b3JkPkV1cm9wZWFuIENvbnRpbmVudGFsIEFuY2VzdHJ5IEdyb3VwL2dlbmV0aWNzPC9rZXl3b3Jk
PjxrZXl3b3JkPkZlbWFsZTwva2V5d29yZD48a2V5d29yZD5HZW5ldGljIExvY2k8L2tleXdvcmQ+
PGtleXdvcmQ+Kkdlbm9tZS1XaWRlIEFzc29jaWF0aW9uIFN0dWR5PC9rZXl3b3JkPjxrZXl3b3Jk
Pkh1bWFuczwva2V5d29yZD48a2V5d29yZD5NYWxlPC9rZXl3b3JkPjxrZXl3b3JkPk9iZXNpdHkv
KmdlbmV0aWNzPC9rZXl3b3JkPjxrZXl3b3JkPipQb2x5bW9ycGhpc20sIFNpbmdsZSBOdWNsZW90
aWRlPC9rZXl3b3JkPjxrZXl3b3JkPlJpc2s8L2tleXdvcmQ+PGtleXdvcmQ+WW91bmcgQWR1bHQ8
L2tleXdvcmQ+PC9rZXl3b3Jkcz48ZGF0ZXM+PHllYXI+MjAxNjwveWVhcj48cHViLWRhdGVzPjxk
YXRlPkphbiAxNTwvZGF0ZT48L3B1Yi1kYXRlcz48L2RhdGVzPjxpc2JuPjE0NjAtMjA4MyAoRWxl
Y3Ryb25pYykmI3hEOzA5NjQtNjkwNiAoTGlua2luZyk8L2lzYm4+PGFjY2Vzc2lvbi1udW0+MjY2
MDQxNDM8L2FjY2Vzc2lvbi1udW0+PHVybHM+PHJlbGF0ZWQtdXJscz48dXJsPmh0dHA6Ly93d3cu
bmNiaS5ubG0ubmloLmdvdi9wdWJtZWQvMjY2MDQxNDM8L3VybD48L3JlbGF0ZWQtdXJscz48L3Vy
bHM+PGN1c3RvbTI+NDg1NDAyMjwvY3VzdG9tMj48ZWxlY3Ryb25pYy1yZXNvdXJjZS1udW0+MTAu
MTA5My9obWcvZGR2NDcyPC9lbGVjdHJvbmljLXJlc291cmNlLW51bT48L3JlY29yZD48L0NpdGU+
PC9FbmROb3RlPn==
</w:fldData>
        </w:fldChar>
      </w:r>
      <w:r w:rsidR="002E6577" w:rsidRPr="007957A7">
        <w:rPr>
          <w:rFonts w:asciiTheme="majorHAnsi" w:hAnsiTheme="majorHAnsi" w:cs="Arial"/>
          <w:sz w:val="22"/>
          <w:szCs w:val="22"/>
        </w:rPr>
        <w:instrText xml:space="preserve"> ADDIN EN.CITE.DATA </w:instrText>
      </w:r>
      <w:r w:rsidR="002E6577" w:rsidRPr="007D08ED">
        <w:rPr>
          <w:rFonts w:asciiTheme="majorHAnsi" w:hAnsiTheme="majorHAnsi" w:cs="Arial"/>
          <w:sz w:val="22"/>
          <w:szCs w:val="22"/>
        </w:rPr>
      </w:r>
      <w:r w:rsidR="002E6577" w:rsidRPr="007D08ED">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2E6577" w:rsidRPr="007957A7">
        <w:rPr>
          <w:rFonts w:asciiTheme="majorHAnsi" w:hAnsiTheme="majorHAnsi" w:cs="Arial"/>
          <w:noProof/>
          <w:sz w:val="22"/>
          <w:szCs w:val="22"/>
        </w:rPr>
        <w:t>[</w:t>
      </w:r>
      <w:hyperlink w:anchor="_ENREF_6" w:tooltip="Felix, 2016 #16" w:history="1">
        <w:r w:rsidR="009C72D5" w:rsidRPr="007957A7">
          <w:rPr>
            <w:rFonts w:asciiTheme="majorHAnsi" w:hAnsiTheme="majorHAnsi" w:cs="Arial"/>
            <w:noProof/>
            <w:sz w:val="22"/>
            <w:szCs w:val="22"/>
          </w:rPr>
          <w:t>6</w:t>
        </w:r>
      </w:hyperlink>
      <w:r w:rsidR="002E6577" w:rsidRPr="007957A7">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xml:space="preserve"> </w:t>
      </w:r>
      <w:r w:rsidRPr="007957A7">
        <w:rPr>
          <w:rFonts w:asciiTheme="majorHAnsi" w:hAnsiTheme="majorHAnsi" w:cs="Arial"/>
          <w:sz w:val="22"/>
          <w:szCs w:val="22"/>
        </w:rPr>
        <w:lastRenderedPageBreak/>
        <w:t>(</w:t>
      </w:r>
      <w:r w:rsidRPr="007957A7">
        <w:rPr>
          <w:rFonts w:asciiTheme="majorHAnsi" w:hAnsiTheme="majorHAnsi" w:cs="Arial"/>
          <w:b/>
          <w:sz w:val="22"/>
          <w:szCs w:val="22"/>
        </w:rPr>
        <w:t>Supplementary Table 3</w:t>
      </w:r>
      <w:r w:rsidRPr="007957A7">
        <w:rPr>
          <w:rFonts w:asciiTheme="majorHAnsi" w:hAnsiTheme="majorHAnsi" w:cs="Arial"/>
          <w:sz w:val="22"/>
          <w:szCs w:val="22"/>
        </w:rPr>
        <w:t xml:space="preserve">). No loci for PHV or AGE-AP passed the p-value threshold or other selection criteria used for follow up. </w:t>
      </w:r>
      <w:r w:rsidRPr="007957A7">
        <w:rPr>
          <w:rFonts w:asciiTheme="majorHAnsi" w:hAnsiTheme="majorHAnsi" w:cs="Arial"/>
          <w:b/>
          <w:sz w:val="22"/>
          <w:szCs w:val="22"/>
        </w:rPr>
        <w:t xml:space="preserve">Supplementary Table 3 </w:t>
      </w:r>
      <w:r w:rsidRPr="007957A7">
        <w:rPr>
          <w:rFonts w:asciiTheme="majorHAnsi" w:hAnsiTheme="majorHAnsi" w:cs="Arial"/>
          <w:sz w:val="22"/>
          <w:szCs w:val="22"/>
        </w:rPr>
        <w:t>shows</w:t>
      </w:r>
      <w:r w:rsidRPr="007957A7">
        <w:rPr>
          <w:rFonts w:asciiTheme="majorHAnsi" w:hAnsiTheme="majorHAnsi" w:cs="Arial"/>
          <w:b/>
          <w:sz w:val="22"/>
          <w:szCs w:val="22"/>
        </w:rPr>
        <w:t xml:space="preserve"> </w:t>
      </w:r>
      <w:r w:rsidRPr="007957A7">
        <w:rPr>
          <w:rFonts w:asciiTheme="majorHAnsi" w:hAnsiTheme="majorHAnsi" w:cs="Arial"/>
          <w:sz w:val="22"/>
          <w:szCs w:val="22"/>
        </w:rPr>
        <w:t>the SNP selection criteria and proxies used in more detail</w:t>
      </w:r>
      <w:r w:rsidRPr="007957A7">
        <w:rPr>
          <w:rFonts w:asciiTheme="majorHAnsi" w:hAnsiTheme="majorHAnsi" w:cs="Arial"/>
          <w:b/>
          <w:sz w:val="22"/>
          <w:szCs w:val="22"/>
        </w:rPr>
        <w:t>.</w:t>
      </w:r>
    </w:p>
    <w:p w14:paraId="06C7C4CD" w14:textId="0EF205B4" w:rsidR="00391092" w:rsidRPr="007957A7" w:rsidRDefault="0007589A" w:rsidP="00604664">
      <w:pPr>
        <w:spacing w:before="240"/>
        <w:jc w:val="both"/>
        <w:rPr>
          <w:rFonts w:asciiTheme="majorHAnsi" w:hAnsiTheme="majorHAnsi" w:cs="Arial"/>
          <w:b/>
          <w:sz w:val="22"/>
          <w:szCs w:val="22"/>
        </w:rPr>
      </w:pPr>
      <w:r w:rsidRPr="007957A7">
        <w:rPr>
          <w:rFonts w:asciiTheme="majorHAnsi" w:hAnsiTheme="majorHAnsi" w:cs="Arial"/>
          <w:b/>
          <w:sz w:val="22"/>
          <w:szCs w:val="22"/>
        </w:rPr>
        <w:t>Stage 2 follow up of lead SNPs</w:t>
      </w:r>
    </w:p>
    <w:p w14:paraId="38D5B11C" w14:textId="7B55324B" w:rsidR="00391092" w:rsidRPr="007957A7" w:rsidRDefault="00391092">
      <w:pPr>
        <w:spacing w:after="0"/>
        <w:jc w:val="both"/>
        <w:rPr>
          <w:rFonts w:asciiTheme="majorHAnsi" w:hAnsiTheme="majorHAnsi" w:cs="Arial"/>
          <w:sz w:val="22"/>
          <w:szCs w:val="22"/>
        </w:rPr>
      </w:pPr>
      <w:r w:rsidRPr="007957A7">
        <w:rPr>
          <w:rFonts w:asciiTheme="majorHAnsi" w:hAnsiTheme="majorHAnsi" w:cs="Arial"/>
          <w:sz w:val="22"/>
          <w:szCs w:val="22"/>
        </w:rPr>
        <w:t>For follow up of lead signals selected from stage 1 we used data from up to 16,550 children of European descent from 12 additional population based studies (up to 11 studies for each early growth trait), namely the Avon Longitudinal Study of Parents and Children (ALSPAC, United Kingdom), Cambridge Baby Growth Study (CBGS, United Kingdom), Children’s Hospital of Philadelphia (CHOP, United States of America), Copenhagen Prospective Study on Children (COPSAC, Denmark), Danish National Birth Cohort (DNBC, Denmark), Étude des Déterminants pré- et postnatals du développement et de la santé de l’ENfant (EDEN, France), The Exeter Family Study of Childhood Health (EFSOCH, United Kingdom), INfancia y Medio Ambiente Project (INMA, Spain), Lifestyle-Immune System–Allergy Study (LISA (R), Germany), Northern Finland Birth Cohort Study 1986 (NFBC1986, Finland), The Physical Activity and Nutrition in Children (PANIC, Finland) and Southampton Women's Survey (SWS, United Kingdom).</w:t>
      </w:r>
      <w:r w:rsidR="00725F5A" w:rsidRPr="007957A7">
        <w:rPr>
          <w:rFonts w:asciiTheme="majorHAnsi" w:hAnsiTheme="majorHAnsi" w:cs="Arial"/>
          <w:sz w:val="22"/>
          <w:szCs w:val="22"/>
        </w:rPr>
        <w:t xml:space="preserve"> </w:t>
      </w:r>
      <w:r w:rsidRPr="007957A7">
        <w:rPr>
          <w:rFonts w:asciiTheme="majorHAnsi" w:hAnsiTheme="majorHAnsi" w:cs="Arial"/>
          <w:sz w:val="22"/>
          <w:szCs w:val="22"/>
        </w:rPr>
        <w:t>We used de novo SNP genotyped or imputed data for the eight SNPs (or proxies of r</w:t>
      </w:r>
      <w:r w:rsidRPr="007957A7">
        <w:rPr>
          <w:rFonts w:asciiTheme="majorHAnsi" w:hAnsiTheme="majorHAnsi" w:cs="Arial"/>
          <w:sz w:val="22"/>
          <w:szCs w:val="22"/>
          <w:vertAlign w:val="superscript"/>
        </w:rPr>
        <w:t>2</w:t>
      </w:r>
      <w:r w:rsidRPr="007957A7">
        <w:rPr>
          <w:rFonts w:asciiTheme="majorHAnsi" w:hAnsiTheme="majorHAnsi" w:cs="Arial"/>
          <w:sz w:val="22"/>
          <w:szCs w:val="22"/>
        </w:rPr>
        <w:t xml:space="preserve"> &gt;0.8) selected from stage 1 and tested their association in a total of 5367, 16550, 12256, 12192 children of European ancestry with PWV, BMI-AP, Age-AR, BMI-AR respectively (</w:t>
      </w:r>
      <w:r w:rsidRPr="007957A7">
        <w:rPr>
          <w:rFonts w:asciiTheme="majorHAnsi" w:hAnsiTheme="majorHAnsi" w:cs="Arial"/>
          <w:b/>
          <w:sz w:val="22"/>
          <w:szCs w:val="22"/>
        </w:rPr>
        <w:t>Figure 2</w:t>
      </w:r>
      <w:r w:rsidRPr="007957A7">
        <w:rPr>
          <w:rFonts w:asciiTheme="majorHAnsi" w:hAnsiTheme="majorHAnsi" w:cs="Arial"/>
          <w:sz w:val="22"/>
          <w:szCs w:val="22"/>
        </w:rPr>
        <w:t xml:space="preserve">). Direct genotyping was performed in some follow-up studies by KBiosciences Ltd. (Hoddesdon, UK) using their own novel system of fluorescence-based competitive allele-specific PCR (KASPar). The call rates for all genotyped SNPs were &gt;95%. Study characteristics, genotyping platform, imputation and association test software used, as well as sample and genotyping and imputation quality control steps in each stage 1 study are given in </w:t>
      </w:r>
      <w:r w:rsidRPr="007957A7">
        <w:rPr>
          <w:rFonts w:asciiTheme="majorHAnsi" w:hAnsiTheme="majorHAnsi" w:cs="Arial"/>
          <w:b/>
          <w:sz w:val="22"/>
          <w:szCs w:val="22"/>
        </w:rPr>
        <w:t>Supplementary Table 2</w:t>
      </w:r>
      <w:r w:rsidRPr="007957A7">
        <w:rPr>
          <w:rFonts w:asciiTheme="majorHAnsi" w:hAnsiTheme="majorHAnsi" w:cs="Arial"/>
          <w:sz w:val="22"/>
          <w:szCs w:val="22"/>
        </w:rPr>
        <w:t>. We used the same methods as in stage 1 for sample selection, genotyping quality control, association testing and meta-analysis.</w:t>
      </w:r>
    </w:p>
    <w:p w14:paraId="756B3FDF" w14:textId="77777777" w:rsidR="0007589A" w:rsidRPr="007957A7" w:rsidRDefault="00391092" w:rsidP="00604664">
      <w:pPr>
        <w:spacing w:before="240"/>
        <w:jc w:val="both"/>
        <w:rPr>
          <w:rFonts w:asciiTheme="majorHAnsi" w:hAnsiTheme="majorHAnsi" w:cs="Arial"/>
          <w:b/>
          <w:sz w:val="22"/>
          <w:szCs w:val="22"/>
        </w:rPr>
      </w:pPr>
      <w:r w:rsidRPr="007957A7">
        <w:rPr>
          <w:rFonts w:asciiTheme="majorHAnsi" w:hAnsiTheme="majorHAnsi" w:cs="Arial"/>
          <w:b/>
          <w:sz w:val="22"/>
          <w:szCs w:val="22"/>
        </w:rPr>
        <w:t xml:space="preserve">Combined analysis of stage 1 and stage 2 samples. </w:t>
      </w:r>
    </w:p>
    <w:p w14:paraId="66EF42A0" w14:textId="080CE51D" w:rsidR="00391092" w:rsidRPr="007957A7" w:rsidRDefault="00391092">
      <w:pPr>
        <w:spacing w:after="0"/>
        <w:jc w:val="both"/>
        <w:rPr>
          <w:rFonts w:asciiTheme="majorHAnsi" w:hAnsiTheme="majorHAnsi" w:cs="Arial"/>
          <w:sz w:val="22"/>
          <w:szCs w:val="22"/>
        </w:rPr>
      </w:pPr>
      <w:r w:rsidRPr="007957A7">
        <w:rPr>
          <w:rFonts w:asciiTheme="majorHAnsi" w:hAnsiTheme="majorHAnsi" w:cs="Arial"/>
          <w:sz w:val="22"/>
          <w:szCs w:val="22"/>
        </w:rPr>
        <w:t>All stage 1 and 2 results were meta-</w:t>
      </w:r>
      <w:r w:rsidR="00D411DA" w:rsidRPr="007957A7">
        <w:rPr>
          <w:rFonts w:asciiTheme="majorHAnsi" w:hAnsiTheme="majorHAnsi" w:cs="Arial"/>
          <w:sz w:val="22"/>
          <w:szCs w:val="22"/>
        </w:rPr>
        <w:t>analyzed</w:t>
      </w:r>
      <w:r w:rsidRPr="007957A7">
        <w:rPr>
          <w:rFonts w:asciiTheme="majorHAnsi" w:hAnsiTheme="majorHAnsi" w:cs="Arial"/>
          <w:sz w:val="22"/>
          <w:szCs w:val="22"/>
        </w:rPr>
        <w:t xml:space="preserve"> using the inverse-variance fixed effects method in either METAL</w:t>
      </w:r>
      <w:r w:rsidRPr="00517ED6">
        <w:rPr>
          <w:rFonts w:asciiTheme="majorHAnsi" w:hAnsiTheme="majorHAnsi" w:cs="Arial"/>
          <w:sz w:val="22"/>
          <w:szCs w:val="22"/>
        </w:rPr>
        <w:fldChar w:fldCharType="begin"/>
      </w:r>
      <w:r w:rsidR="009C72D5">
        <w:rPr>
          <w:rFonts w:asciiTheme="majorHAnsi" w:hAnsiTheme="majorHAnsi" w:cs="Arial"/>
          <w:sz w:val="22"/>
          <w:szCs w:val="22"/>
        </w:rPr>
        <w:instrText xml:space="preserve"> ADDIN EN.CITE &lt;EndNote&gt;&lt;Cite&gt;&lt;Author&gt;Willer&lt;/Author&gt;&lt;Year&gt;2010&lt;/Year&gt;&lt;RecNum&gt;102&lt;/RecNum&gt;&lt;DisplayText&gt;[63]&lt;/DisplayText&gt;&lt;record&gt;&lt;rec-number&gt;102&lt;/rec-number&gt;&lt;foreign-keys&gt;&lt;key app="EN" db-id="tvzsxtsr1st0w8ev9x1pp2zvfz22xr9as5vv" timestamp="1532339765"&gt;102&lt;/key&gt;&lt;/foreign-keys&gt;&lt;ref-type name="Journal Article"&gt;17&lt;/ref-type&gt;&lt;contributors&gt;&lt;authors&gt;&lt;author&gt;Willer, C. J.&lt;/author&gt;&lt;author&gt;Li, Y.&lt;/author&gt;&lt;author&gt;Abecasis, G. R.&lt;/author&gt;&lt;/authors&gt;&lt;/contributors&gt;&lt;auth-address&gt;Univ Michigan, Dept Biostat, Ann Arbor, MI 48109 USA&amp;#xD;Univ N Carolina, Dept Biostat, Dept Genet, Chapel Hill, NC 27515 USA&lt;/auth-address&gt;&lt;titles&gt;&lt;title&gt;METAL: fast and efficient meta-analysis of genomewide association scans&lt;/title&gt;&lt;secondary-title&gt;Bioinformatics&lt;/secondary-title&gt;&lt;alt-title&gt;Bioinformatics&lt;/alt-title&gt;&lt;/titles&gt;&lt;periodical&gt;&lt;full-title&gt;Bioinformatics&lt;/full-title&gt;&lt;abbr-1&gt;Bioinformatics&lt;/abbr-1&gt;&lt;/periodical&gt;&lt;alt-periodical&gt;&lt;full-title&gt;Bioinformatics&lt;/full-title&gt;&lt;abbr-1&gt;Bioinformatics&lt;/abbr-1&gt;&lt;/alt-periodical&gt;&lt;pages&gt;2190-2191&lt;/pages&gt;&lt;volume&gt;26&lt;/volume&gt;&lt;number&gt;17&lt;/number&gt;&lt;keywords&gt;&lt;keyword&gt;wide association&lt;/keyword&gt;&lt;keyword&gt;loci&lt;/keyword&gt;&lt;keyword&gt;variants&lt;/keyword&gt;&lt;/keywords&gt;&lt;dates&gt;&lt;year&gt;2010&lt;/year&gt;&lt;pub-dates&gt;&lt;date&gt;Sep 1&lt;/date&gt;&lt;/pub-dates&gt;&lt;/dates&gt;&lt;isbn&gt;1367-4803&lt;/isbn&gt;&lt;accession-num&gt;WOS:000281738900017&lt;/accession-num&gt;&lt;urls&gt;&lt;related-urls&gt;&lt;url&gt;&amp;lt;Go to ISI&amp;gt;://WOS:000281738900017&lt;/url&gt;&lt;/related-urls&gt;&lt;/urls&gt;&lt;electronic-resource-num&gt;10.1093/bioinformatics/btq340&lt;/electronic-resource-num&gt;&lt;language&gt;English&lt;/language&gt;&lt;/record&gt;&lt;/Cite&gt;&lt;/EndNote&gt;</w:instrText>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63" w:tooltip="Willer, 2010 #102" w:history="1">
        <w:r w:rsidR="009C72D5">
          <w:rPr>
            <w:rFonts w:asciiTheme="majorHAnsi" w:hAnsiTheme="majorHAnsi" w:cs="Arial"/>
            <w:noProof/>
            <w:sz w:val="22"/>
            <w:szCs w:val="22"/>
          </w:rPr>
          <w:t>63</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sz w:val="22"/>
          <w:szCs w:val="22"/>
        </w:rPr>
        <w:t xml:space="preserve"> </w:t>
      </w:r>
      <w:r w:rsidRPr="007957A7">
        <w:rPr>
          <w:rFonts w:asciiTheme="majorHAnsi" w:hAnsiTheme="majorHAnsi" w:cs="Arial"/>
          <w:sz w:val="22"/>
          <w:szCs w:val="22"/>
        </w:rPr>
        <w:t xml:space="preserve">or R (version 3.2.0; http://www.r-project.org/). In these combined analyses, loci reaching </w:t>
      </w:r>
      <w:r w:rsidRPr="007957A7">
        <w:rPr>
          <w:rFonts w:asciiTheme="majorHAnsi" w:hAnsiTheme="majorHAnsi" w:cs="Arial"/>
          <w:i/>
          <w:sz w:val="22"/>
          <w:szCs w:val="22"/>
        </w:rPr>
        <w:t>P</w:t>
      </w:r>
      <w:r w:rsidRPr="007957A7">
        <w:rPr>
          <w:rFonts w:asciiTheme="majorHAnsi" w:hAnsiTheme="majorHAnsi" w:cs="Arial"/>
          <w:sz w:val="22"/>
          <w:szCs w:val="22"/>
        </w:rPr>
        <w:t xml:space="preserve"> &lt; 5 x 10</w:t>
      </w:r>
      <w:r w:rsidRPr="007957A7">
        <w:rPr>
          <w:rFonts w:asciiTheme="majorHAnsi" w:hAnsiTheme="majorHAnsi" w:cs="Arial"/>
          <w:sz w:val="22"/>
          <w:szCs w:val="22"/>
          <w:vertAlign w:val="superscript"/>
        </w:rPr>
        <w:noBreakHyphen/>
        <w:t xml:space="preserve">8 </w:t>
      </w:r>
      <w:r w:rsidRPr="007957A7">
        <w:rPr>
          <w:rFonts w:asciiTheme="majorHAnsi" w:hAnsiTheme="majorHAnsi" w:cs="Arial"/>
          <w:sz w:val="22"/>
          <w:szCs w:val="22"/>
        </w:rPr>
        <w:t xml:space="preserve">were considered as genome-wide significant and loci reaching </w:t>
      </w:r>
      <w:r w:rsidRPr="007957A7">
        <w:rPr>
          <w:rFonts w:asciiTheme="majorHAnsi" w:hAnsiTheme="majorHAnsi" w:cs="Arial"/>
          <w:i/>
          <w:sz w:val="22"/>
          <w:szCs w:val="22"/>
        </w:rPr>
        <w:t>P</w:t>
      </w:r>
      <w:r w:rsidRPr="007957A7">
        <w:rPr>
          <w:rFonts w:asciiTheme="majorHAnsi" w:hAnsiTheme="majorHAnsi" w:cs="Arial"/>
          <w:sz w:val="22"/>
          <w:szCs w:val="22"/>
        </w:rPr>
        <w:t xml:space="preserve"> &lt; 5 x 10</w:t>
      </w:r>
      <w:r w:rsidRPr="007957A7">
        <w:rPr>
          <w:rFonts w:asciiTheme="majorHAnsi" w:hAnsiTheme="majorHAnsi" w:cs="Arial"/>
          <w:sz w:val="22"/>
          <w:szCs w:val="22"/>
          <w:vertAlign w:val="superscript"/>
        </w:rPr>
        <w:t>-6</w:t>
      </w:r>
      <w:r w:rsidRPr="007957A7">
        <w:rPr>
          <w:rFonts w:asciiTheme="majorHAnsi" w:hAnsiTheme="majorHAnsi" w:cs="Arial"/>
          <w:sz w:val="22"/>
          <w:szCs w:val="22"/>
        </w:rPr>
        <w:t xml:space="preserve"> were considered as a suggestive association. Heterogeneity between studies was tested by Cochran's Q tests and the proportion of variance due to heterogeneity was assessed using </w:t>
      </w:r>
      <w:r w:rsidRPr="007957A7">
        <w:rPr>
          <w:rFonts w:asciiTheme="majorHAnsi" w:hAnsiTheme="majorHAnsi" w:cs="Arial"/>
          <w:i/>
          <w:sz w:val="22"/>
          <w:szCs w:val="22"/>
        </w:rPr>
        <w:t>I</w:t>
      </w:r>
      <w:r w:rsidRPr="007957A7">
        <w:rPr>
          <w:rFonts w:asciiTheme="majorHAnsi" w:hAnsiTheme="majorHAnsi" w:cs="Arial"/>
          <w:i/>
          <w:sz w:val="22"/>
          <w:szCs w:val="22"/>
          <w:vertAlign w:val="superscript"/>
        </w:rPr>
        <w:t>2</w:t>
      </w:r>
      <w:r w:rsidRPr="007957A7">
        <w:rPr>
          <w:rFonts w:asciiTheme="majorHAnsi" w:hAnsiTheme="majorHAnsi" w:cs="Arial"/>
          <w:sz w:val="22"/>
          <w:szCs w:val="22"/>
          <w:vertAlign w:val="superscript"/>
        </w:rPr>
        <w:t xml:space="preserve"> </w:t>
      </w:r>
      <w:r w:rsidRPr="007957A7">
        <w:rPr>
          <w:rFonts w:asciiTheme="majorHAnsi" w:hAnsiTheme="majorHAnsi" w:cs="Arial"/>
          <w:sz w:val="22"/>
          <w:szCs w:val="22"/>
        </w:rPr>
        <w:t xml:space="preserve">index for each individual SNP at each stage. </w:t>
      </w:r>
    </w:p>
    <w:p w14:paraId="27DD1054" w14:textId="77777777" w:rsidR="00391092" w:rsidRPr="007957A7" w:rsidRDefault="00391092" w:rsidP="00604664">
      <w:pPr>
        <w:spacing w:before="240"/>
        <w:jc w:val="both"/>
        <w:rPr>
          <w:rFonts w:asciiTheme="majorHAnsi" w:hAnsiTheme="majorHAnsi" w:cs="Arial"/>
          <w:b/>
          <w:sz w:val="22"/>
          <w:szCs w:val="22"/>
        </w:rPr>
      </w:pPr>
      <w:r w:rsidRPr="007957A7">
        <w:rPr>
          <w:rFonts w:asciiTheme="majorHAnsi" w:hAnsiTheme="majorHAnsi" w:cs="Arial"/>
          <w:b/>
          <w:sz w:val="22"/>
          <w:szCs w:val="22"/>
        </w:rPr>
        <w:t>Estimation of genetic variance explained</w:t>
      </w:r>
    </w:p>
    <w:p w14:paraId="66C82A53" w14:textId="77739BFD" w:rsidR="00391092" w:rsidRPr="007957A7" w:rsidRDefault="00391092">
      <w:pPr>
        <w:spacing w:after="0"/>
        <w:jc w:val="both"/>
        <w:rPr>
          <w:rFonts w:asciiTheme="majorHAnsi" w:hAnsiTheme="majorHAnsi" w:cs="Arial"/>
          <w:b/>
          <w:bCs/>
          <w:sz w:val="22"/>
          <w:szCs w:val="22"/>
        </w:rPr>
      </w:pPr>
      <w:r w:rsidRPr="007957A7">
        <w:rPr>
          <w:rFonts w:asciiTheme="majorHAnsi" w:hAnsiTheme="majorHAnsi" w:cs="Arial"/>
          <w:sz w:val="22"/>
          <w:szCs w:val="22"/>
        </w:rPr>
        <w:t>The variance explained (</w:t>
      </w:r>
      <w:r w:rsidR="0007589A" w:rsidRPr="007957A7">
        <w:rPr>
          <w:rFonts w:asciiTheme="majorHAnsi" w:hAnsiTheme="majorHAnsi" w:cs="Arial"/>
          <w:sz w:val="22"/>
          <w:szCs w:val="22"/>
        </w:rPr>
        <w:t>h</w:t>
      </w:r>
      <w:r w:rsidR="0007589A" w:rsidRPr="007957A7">
        <w:rPr>
          <w:rFonts w:asciiTheme="majorHAnsi" w:hAnsiTheme="majorHAnsi" w:cs="Arial"/>
          <w:sz w:val="22"/>
          <w:szCs w:val="22"/>
          <w:vertAlign w:val="superscript"/>
        </w:rPr>
        <w:t>2</w:t>
      </w:r>
      <w:r w:rsidR="0007589A" w:rsidRPr="007957A7">
        <w:rPr>
          <w:rFonts w:asciiTheme="majorHAnsi" w:hAnsiTheme="majorHAnsi" w:cs="Arial"/>
          <w:sz w:val="22"/>
          <w:szCs w:val="22"/>
          <w:vertAlign w:val="subscript"/>
        </w:rPr>
        <w:t>snp</w:t>
      </w:r>
      <w:r w:rsidRPr="007957A7">
        <w:rPr>
          <w:rFonts w:asciiTheme="majorHAnsi" w:hAnsiTheme="majorHAnsi" w:cs="Arial"/>
          <w:sz w:val="22"/>
          <w:szCs w:val="22"/>
        </w:rPr>
        <w:t xml:space="preserve">) by each SNP was calculated using the </w:t>
      </w:r>
      <w:r w:rsidR="00413594" w:rsidRPr="007957A7">
        <w:rPr>
          <w:rFonts w:asciiTheme="majorHAnsi" w:hAnsiTheme="majorHAnsi" w:cs="Arial"/>
          <w:sz w:val="22"/>
          <w:szCs w:val="22"/>
        </w:rPr>
        <w:t>risk allele</w:t>
      </w:r>
      <w:r w:rsidRPr="007957A7">
        <w:rPr>
          <w:rFonts w:asciiTheme="majorHAnsi" w:hAnsiTheme="majorHAnsi" w:cs="Arial"/>
          <w:sz w:val="22"/>
          <w:szCs w:val="22"/>
        </w:rPr>
        <w:t xml:space="preserve"> frequency (</w:t>
      </w:r>
      <w:r w:rsidRPr="007957A7">
        <w:rPr>
          <w:rFonts w:asciiTheme="majorHAnsi" w:hAnsiTheme="majorHAnsi" w:cs="Arial"/>
          <w:i/>
          <w:sz w:val="22"/>
          <w:szCs w:val="22"/>
        </w:rPr>
        <w:t>f</w:t>
      </w:r>
      <w:r w:rsidRPr="007957A7">
        <w:rPr>
          <w:rFonts w:asciiTheme="majorHAnsi" w:hAnsiTheme="majorHAnsi" w:cs="Arial"/>
          <w:sz w:val="22"/>
          <w:szCs w:val="22"/>
        </w:rPr>
        <w:t xml:space="preserve">) and beta (β) from the meta-analyses using the formula </w:t>
      </w:r>
      <w:r w:rsidR="0007589A" w:rsidRPr="007957A7">
        <w:rPr>
          <w:rFonts w:asciiTheme="majorHAnsi" w:hAnsiTheme="majorHAnsi" w:cs="Arial"/>
          <w:sz w:val="22"/>
          <w:szCs w:val="22"/>
        </w:rPr>
        <w:t>h</w:t>
      </w:r>
      <w:r w:rsidR="0007589A" w:rsidRPr="007957A7">
        <w:rPr>
          <w:rFonts w:asciiTheme="majorHAnsi" w:hAnsiTheme="majorHAnsi" w:cs="Arial"/>
          <w:sz w:val="22"/>
          <w:szCs w:val="22"/>
          <w:vertAlign w:val="superscript"/>
        </w:rPr>
        <w:t>2</w:t>
      </w:r>
      <w:r w:rsidR="0007589A" w:rsidRPr="007957A7">
        <w:rPr>
          <w:rFonts w:asciiTheme="majorHAnsi" w:hAnsiTheme="majorHAnsi" w:cs="Arial"/>
          <w:sz w:val="22"/>
          <w:szCs w:val="22"/>
          <w:vertAlign w:val="subscript"/>
        </w:rPr>
        <w:t>snp</w:t>
      </w:r>
      <w:r w:rsidRPr="007957A7">
        <w:rPr>
          <w:rFonts w:asciiTheme="majorHAnsi" w:hAnsiTheme="majorHAnsi" w:cs="Arial"/>
          <w:sz w:val="22"/>
          <w:szCs w:val="22"/>
        </w:rPr>
        <w:t xml:space="preserve"> = β</w:t>
      </w:r>
      <w:r w:rsidRPr="007957A7">
        <w:rPr>
          <w:rFonts w:asciiTheme="majorHAnsi" w:hAnsiTheme="majorHAnsi" w:cs="Arial"/>
          <w:sz w:val="22"/>
          <w:szCs w:val="22"/>
          <w:vertAlign w:val="superscript"/>
        </w:rPr>
        <w:t xml:space="preserve">2 </w:t>
      </w:r>
      <w:r w:rsidRPr="007957A7">
        <w:rPr>
          <w:rFonts w:asciiTheme="majorHAnsi" w:hAnsiTheme="majorHAnsi" w:cs="Arial"/>
          <w:sz w:val="22"/>
          <w:szCs w:val="22"/>
        </w:rPr>
        <w:t xml:space="preserve">(1 − </w:t>
      </w:r>
      <w:r w:rsidRPr="007957A7">
        <w:rPr>
          <w:rFonts w:asciiTheme="majorHAnsi" w:hAnsiTheme="majorHAnsi" w:cs="Arial"/>
          <w:i/>
          <w:sz w:val="22"/>
          <w:szCs w:val="22"/>
        </w:rPr>
        <w:t>f</w:t>
      </w:r>
      <w:r w:rsidRPr="007957A7">
        <w:rPr>
          <w:rFonts w:asciiTheme="majorHAnsi" w:hAnsiTheme="majorHAnsi" w:cs="Arial"/>
          <w:sz w:val="22"/>
          <w:szCs w:val="22"/>
        </w:rPr>
        <w:t>)2</w:t>
      </w:r>
      <w:r w:rsidRPr="007957A7">
        <w:rPr>
          <w:rFonts w:asciiTheme="majorHAnsi" w:hAnsiTheme="majorHAnsi" w:cs="Arial"/>
          <w:i/>
          <w:sz w:val="22"/>
          <w:szCs w:val="22"/>
        </w:rPr>
        <w:t>f</w:t>
      </w:r>
      <w:r w:rsidRPr="007957A7">
        <w:rPr>
          <w:rFonts w:asciiTheme="majorHAnsi" w:hAnsiTheme="majorHAnsi" w:cs="Arial"/>
          <w:sz w:val="22"/>
          <w:szCs w:val="22"/>
        </w:rPr>
        <w:t>.</w:t>
      </w:r>
    </w:p>
    <w:p w14:paraId="0699A779" w14:textId="1FB93ADE" w:rsidR="00391092" w:rsidRPr="007957A7" w:rsidRDefault="00391092" w:rsidP="00604664">
      <w:pPr>
        <w:spacing w:before="240"/>
        <w:jc w:val="both"/>
        <w:rPr>
          <w:rFonts w:asciiTheme="majorHAnsi" w:hAnsiTheme="majorHAnsi"/>
          <w:b/>
          <w:sz w:val="22"/>
          <w:szCs w:val="22"/>
        </w:rPr>
      </w:pPr>
      <w:r w:rsidRPr="007957A7">
        <w:rPr>
          <w:rFonts w:asciiTheme="majorHAnsi" w:hAnsiTheme="majorHAnsi"/>
          <w:b/>
          <w:sz w:val="22"/>
          <w:szCs w:val="22"/>
        </w:rPr>
        <w:lastRenderedPageBreak/>
        <w:t>Analysis of the</w:t>
      </w:r>
      <w:r w:rsidR="0016721C" w:rsidRPr="007957A7">
        <w:rPr>
          <w:rFonts w:asciiTheme="majorHAnsi" w:hAnsiTheme="majorHAnsi"/>
          <w:b/>
          <w:sz w:val="22"/>
          <w:szCs w:val="22"/>
        </w:rPr>
        <w:t xml:space="preserve"> phenotypic effects of the</w:t>
      </w:r>
      <w:r w:rsidRPr="007957A7">
        <w:rPr>
          <w:rFonts w:asciiTheme="majorHAnsi" w:hAnsiTheme="majorHAnsi"/>
          <w:b/>
          <w:sz w:val="22"/>
          <w:szCs w:val="22"/>
        </w:rPr>
        <w:t xml:space="preserve"> </w:t>
      </w:r>
      <w:r w:rsidR="0016721C" w:rsidRPr="007957A7">
        <w:rPr>
          <w:rFonts w:asciiTheme="majorHAnsi" w:hAnsiTheme="majorHAnsi"/>
          <w:b/>
          <w:sz w:val="22"/>
          <w:szCs w:val="22"/>
        </w:rPr>
        <w:t>lead GWAS</w:t>
      </w:r>
      <w:r w:rsidRPr="007957A7">
        <w:rPr>
          <w:rFonts w:asciiTheme="majorHAnsi" w:hAnsiTheme="majorHAnsi"/>
          <w:b/>
          <w:sz w:val="22"/>
          <w:szCs w:val="22"/>
        </w:rPr>
        <w:t xml:space="preserve"> SNP</w:t>
      </w:r>
      <w:r w:rsidR="00EC713F" w:rsidRPr="007957A7">
        <w:rPr>
          <w:rFonts w:asciiTheme="majorHAnsi" w:hAnsiTheme="majorHAnsi"/>
          <w:b/>
          <w:sz w:val="22"/>
          <w:szCs w:val="22"/>
        </w:rPr>
        <w:t>s</w:t>
      </w:r>
      <w:r w:rsidRPr="007957A7">
        <w:rPr>
          <w:rFonts w:asciiTheme="majorHAnsi" w:hAnsiTheme="majorHAnsi"/>
          <w:b/>
          <w:sz w:val="22"/>
          <w:szCs w:val="22"/>
        </w:rPr>
        <w:t xml:space="preserve"> in </w:t>
      </w:r>
      <w:r w:rsidR="004B0D56" w:rsidRPr="007957A7">
        <w:rPr>
          <w:rFonts w:asciiTheme="majorHAnsi" w:hAnsiTheme="majorHAnsi"/>
          <w:b/>
          <w:sz w:val="22"/>
          <w:szCs w:val="22"/>
        </w:rPr>
        <w:t>published genetic studies</w:t>
      </w:r>
    </w:p>
    <w:p w14:paraId="4FBA79C3" w14:textId="7207C2B0" w:rsidR="00391092" w:rsidRPr="007957A7" w:rsidRDefault="0007589A">
      <w:pPr>
        <w:spacing w:after="0"/>
        <w:jc w:val="both"/>
        <w:rPr>
          <w:rFonts w:asciiTheme="majorHAnsi" w:hAnsiTheme="majorHAnsi"/>
          <w:sz w:val="22"/>
          <w:szCs w:val="22"/>
        </w:rPr>
      </w:pPr>
      <w:r w:rsidRPr="007957A7">
        <w:rPr>
          <w:rFonts w:asciiTheme="majorHAnsi" w:hAnsiTheme="majorHAnsi"/>
          <w:sz w:val="22"/>
          <w:szCs w:val="22"/>
        </w:rPr>
        <w:t xml:space="preserve">The phenotypic </w:t>
      </w:r>
      <w:r w:rsidR="00E64505" w:rsidRPr="007957A7">
        <w:rPr>
          <w:rFonts w:asciiTheme="majorHAnsi" w:hAnsiTheme="majorHAnsi"/>
          <w:sz w:val="22"/>
          <w:szCs w:val="22"/>
        </w:rPr>
        <w:t xml:space="preserve">implication </w:t>
      </w:r>
      <w:r w:rsidRPr="007957A7">
        <w:rPr>
          <w:rFonts w:asciiTheme="majorHAnsi" w:hAnsiTheme="majorHAnsi"/>
          <w:sz w:val="22"/>
          <w:szCs w:val="22"/>
        </w:rPr>
        <w:t>of the lead GWAS SNP on 778 phenotypes was obtained from the Gene ATLAS</w:t>
      </w:r>
      <w:r w:rsidR="00EC713F" w:rsidRPr="00517ED6">
        <w:rPr>
          <w:rFonts w:asciiTheme="majorHAnsi" w:hAnsiTheme="majorHAnsi"/>
          <w:sz w:val="22"/>
          <w:szCs w:val="22"/>
        </w:rPr>
        <w:fldChar w:fldCharType="begin"/>
      </w:r>
      <w:r w:rsidR="002E6577" w:rsidRPr="007957A7">
        <w:rPr>
          <w:rFonts w:asciiTheme="majorHAnsi" w:hAnsiTheme="majorHAnsi"/>
          <w:sz w:val="22"/>
          <w:szCs w:val="22"/>
        </w:rPr>
        <w:instrText xml:space="preserve"> ADDIN EN.CITE &lt;EndNote&gt;&lt;Cite&gt;&lt;Author&gt;Canela-Xandri&lt;/Author&gt;&lt;Year&gt;2017&lt;/Year&gt;&lt;RecNum&gt;174&lt;/RecNum&gt;&lt;DisplayText&gt;[9]&lt;/DisplayText&gt;&lt;record&gt;&lt;rec-number&gt;174&lt;/rec-number&gt;&lt;foreign-keys&gt;&lt;key app="EN" db-id="tvzsxtsr1st0w8ev9x1pp2zvfz22xr9as5vv" timestamp="1533725004"&gt;174&lt;/key&gt;&lt;/foreign-keys&gt;&lt;ref-type name="Journal Article"&gt;17&lt;/ref-type&gt;&lt;contributors&gt;&lt;authors&gt;&lt;author&gt;Canela-Xandri, Oriol&lt;/author&gt;&lt;author&gt;Rawlik, Konrad&lt;/author&gt;&lt;author&gt;Tenesa, Albert&lt;/author&gt;&lt;/authors&gt;&lt;/contributors&gt;&lt;titles&gt;&lt;title&gt;An atlas of genetic associations in UK Biobank&lt;/title&gt;&lt;secondary-title&gt;bioRxiv&lt;/secondary-title&gt;&lt;/titles&gt;&lt;periodical&gt;&lt;full-title&gt;bioRxiv&lt;/full-title&gt;&lt;/periodical&gt;&lt;dates&gt;&lt;year&gt;2017&lt;/year&gt;&lt;/dates&gt;&lt;urls&gt;&lt;related-urls&gt;&lt;url&gt;https://www.biorxiv.org/content/biorxiv/early/2017/08/16/176834.full.pdf&lt;/url&gt;&lt;/related-urls&gt;&lt;/urls&gt;&lt;electronic-resource-num&gt;10.1101/176834&lt;/electronic-resource-num&gt;&lt;/record&gt;&lt;/Cite&gt;&lt;/EndNote&gt;</w:instrText>
      </w:r>
      <w:r w:rsidR="00EC713F" w:rsidRPr="00517ED6">
        <w:rPr>
          <w:rFonts w:asciiTheme="majorHAnsi" w:hAnsiTheme="majorHAnsi"/>
          <w:sz w:val="22"/>
          <w:szCs w:val="22"/>
        </w:rPr>
        <w:fldChar w:fldCharType="separate"/>
      </w:r>
      <w:r w:rsidR="002E6577" w:rsidRPr="007957A7">
        <w:rPr>
          <w:rFonts w:asciiTheme="majorHAnsi" w:hAnsiTheme="majorHAnsi"/>
          <w:noProof/>
          <w:sz w:val="22"/>
          <w:szCs w:val="22"/>
        </w:rPr>
        <w:t>[</w:t>
      </w:r>
      <w:hyperlink w:anchor="_ENREF_9" w:tooltip="Canela-Xandri, 2017 #174" w:history="1">
        <w:r w:rsidR="009C72D5" w:rsidRPr="007957A7">
          <w:rPr>
            <w:rFonts w:asciiTheme="majorHAnsi" w:hAnsiTheme="majorHAnsi"/>
            <w:noProof/>
            <w:sz w:val="22"/>
            <w:szCs w:val="22"/>
          </w:rPr>
          <w:t>9</w:t>
        </w:r>
      </w:hyperlink>
      <w:r w:rsidR="002E6577" w:rsidRPr="007957A7">
        <w:rPr>
          <w:rFonts w:asciiTheme="majorHAnsi" w:hAnsiTheme="majorHAnsi"/>
          <w:noProof/>
          <w:sz w:val="22"/>
          <w:szCs w:val="22"/>
        </w:rPr>
        <w:t>]</w:t>
      </w:r>
      <w:r w:rsidR="00EC713F" w:rsidRPr="00517ED6">
        <w:rPr>
          <w:rFonts w:asciiTheme="majorHAnsi" w:hAnsiTheme="majorHAnsi"/>
          <w:sz w:val="22"/>
          <w:szCs w:val="22"/>
        </w:rPr>
        <w:fldChar w:fldCharType="end"/>
      </w:r>
      <w:r w:rsidRPr="007957A7">
        <w:rPr>
          <w:rFonts w:asciiTheme="majorHAnsi" w:hAnsiTheme="majorHAnsi"/>
          <w:sz w:val="22"/>
          <w:szCs w:val="22"/>
        </w:rPr>
        <w:t xml:space="preserve"> phenome-wide association study (PheWAS) conducted on 452,264 white British individuals from UK Biobank</w:t>
      </w:r>
      <w:r w:rsidR="009D3871" w:rsidRPr="007957A7">
        <w:rPr>
          <w:rFonts w:asciiTheme="majorHAnsi" w:hAnsiTheme="majorHAnsi"/>
          <w:sz w:val="22"/>
          <w:szCs w:val="22"/>
        </w:rPr>
        <w:t>.</w:t>
      </w:r>
      <w:r w:rsidRPr="007957A7">
        <w:rPr>
          <w:rFonts w:asciiTheme="majorHAnsi" w:hAnsiTheme="majorHAnsi"/>
          <w:sz w:val="22"/>
          <w:szCs w:val="22"/>
        </w:rPr>
        <w:t xml:space="preserve"> In addition, w</w:t>
      </w:r>
      <w:r w:rsidR="00391092" w:rsidRPr="007957A7">
        <w:rPr>
          <w:rFonts w:asciiTheme="majorHAnsi" w:hAnsiTheme="majorHAnsi"/>
          <w:sz w:val="22"/>
          <w:szCs w:val="22"/>
        </w:rPr>
        <w:t xml:space="preserve">e looked up the </w:t>
      </w:r>
      <w:r w:rsidR="0066402D" w:rsidRPr="007957A7">
        <w:rPr>
          <w:rFonts w:asciiTheme="majorHAnsi" w:hAnsiTheme="majorHAnsi"/>
          <w:sz w:val="22"/>
          <w:szCs w:val="22"/>
        </w:rPr>
        <w:t xml:space="preserve">lead </w:t>
      </w:r>
      <w:r w:rsidR="004B0D56" w:rsidRPr="007957A7">
        <w:rPr>
          <w:rFonts w:asciiTheme="majorHAnsi" w:hAnsiTheme="majorHAnsi"/>
          <w:sz w:val="22"/>
          <w:szCs w:val="22"/>
        </w:rPr>
        <w:t xml:space="preserve">GWAS SNP </w:t>
      </w:r>
      <w:r w:rsidR="00391092" w:rsidRPr="007957A7">
        <w:rPr>
          <w:rFonts w:asciiTheme="majorHAnsi" w:hAnsiTheme="majorHAnsi"/>
          <w:sz w:val="22"/>
          <w:szCs w:val="22"/>
        </w:rPr>
        <w:t xml:space="preserve">or a proxy </w:t>
      </w:r>
      <w:r w:rsidR="004B0D56" w:rsidRPr="007957A7">
        <w:rPr>
          <w:rFonts w:asciiTheme="majorHAnsi" w:hAnsiTheme="majorHAnsi"/>
          <w:sz w:val="22"/>
          <w:szCs w:val="22"/>
        </w:rPr>
        <w:t>o</w:t>
      </w:r>
      <w:r w:rsidR="00391092" w:rsidRPr="007957A7">
        <w:rPr>
          <w:rFonts w:asciiTheme="majorHAnsi" w:hAnsiTheme="majorHAnsi"/>
          <w:sz w:val="22"/>
          <w:szCs w:val="22"/>
        </w:rPr>
        <w:t>n</w:t>
      </w:r>
      <w:r w:rsidR="004B0D56" w:rsidRPr="007957A7">
        <w:rPr>
          <w:rFonts w:asciiTheme="majorHAnsi" w:hAnsiTheme="majorHAnsi"/>
          <w:sz w:val="22"/>
          <w:szCs w:val="22"/>
        </w:rPr>
        <w:t xml:space="preserve"> </w:t>
      </w:r>
      <w:r w:rsidR="009D3871" w:rsidRPr="007957A7">
        <w:rPr>
          <w:rFonts w:asciiTheme="majorHAnsi" w:hAnsiTheme="majorHAnsi"/>
          <w:sz w:val="22"/>
          <w:szCs w:val="22"/>
        </w:rPr>
        <w:t xml:space="preserve">published </w:t>
      </w:r>
      <w:r w:rsidR="004B0D56" w:rsidRPr="007957A7">
        <w:rPr>
          <w:rFonts w:asciiTheme="majorHAnsi" w:hAnsiTheme="majorHAnsi"/>
          <w:sz w:val="22"/>
          <w:szCs w:val="22"/>
        </w:rPr>
        <w:t>large-scale</w:t>
      </w:r>
      <w:r w:rsidR="00391092" w:rsidRPr="007957A7">
        <w:rPr>
          <w:rFonts w:asciiTheme="majorHAnsi" w:hAnsiTheme="majorHAnsi"/>
          <w:sz w:val="22"/>
          <w:szCs w:val="22"/>
        </w:rPr>
        <w:t xml:space="preserve"> </w:t>
      </w:r>
      <w:r w:rsidR="004B0D56" w:rsidRPr="007957A7">
        <w:rPr>
          <w:rFonts w:asciiTheme="majorHAnsi" w:hAnsiTheme="majorHAnsi"/>
          <w:sz w:val="22"/>
          <w:szCs w:val="22"/>
        </w:rPr>
        <w:t xml:space="preserve">GWAS </w:t>
      </w:r>
      <w:r w:rsidR="00391092" w:rsidRPr="007957A7">
        <w:rPr>
          <w:rFonts w:asciiTheme="majorHAnsi" w:hAnsiTheme="majorHAnsi"/>
          <w:sz w:val="22"/>
          <w:szCs w:val="22"/>
        </w:rPr>
        <w:t>data sets using PhenoScanner</w:t>
      </w:r>
      <w:r w:rsidR="009D3871" w:rsidRPr="00517ED6">
        <w:rPr>
          <w:rFonts w:asciiTheme="majorHAnsi" w:hAnsiTheme="majorHAnsi"/>
          <w:sz w:val="22"/>
          <w:szCs w:val="22"/>
        </w:rPr>
        <w:fldChar w:fldCharType="begin">
          <w:fldData xml:space="preserve">PEVuZE5vdGU+PENpdGU+PEF1dGhvcj5TdGFsZXk8L0F1dGhvcj48WWVhcj4yMDE2PC9ZZWFyPjxS
ZWNOdW0+MTA1PC9SZWNOdW0+PERpc3BsYXlUZXh0PlsxMF08L0Rpc3BsYXlUZXh0PjxyZWNvcmQ+
PHJlYy1udW1iZXI+MTA1PC9yZWMtbnVtYmVyPjxmb3JlaWduLWtleXM+PGtleSBhcHA9IkVOIiBk
Yi1pZD0idHZ6c3h0c3Ixc3Qwdzhldjl4MXBwMnp2ZnoyMnhyOWFzNXZ2IiB0aW1lc3RhbXA9IjE1
MzIzMzk3NjUiPjEwNTwva2V5PjwvZm9yZWlnbi1rZXlzPjxyZWYtdHlwZSBuYW1lPSJKb3VybmFs
IEFydGljbGUiPjE3PC9yZWYtdHlwZT48Y29udHJpYnV0b3JzPjxhdXRob3JzPjxhdXRob3I+U3Rh
bGV5LCBKLiBSLjwvYXV0aG9yPjxhdXRob3I+QmxhY2tzaGF3LCBKLjwvYXV0aG9yPjxhdXRob3I+
S2FtYXQsIE0uIEEuPC9hdXRob3I+PGF1dGhvcj5FbGxpcywgUy48L2F1dGhvcj48YXV0aG9yPlN1
cmVuZHJhbiwgUC48L2F1dGhvcj48YXV0aG9yPlN1biwgQi4gQi48L2F1dGhvcj48YXV0aG9yPlBh
dWwsIEQuIFMuPC9hdXRob3I+PGF1dGhvcj5GcmVpdGFnLCBELjwvYXV0aG9yPjxhdXRob3I+QnVy
Z2VzcywgUy48L2F1dGhvcj48YXV0aG9yPkRhbmVzaCwgSi48L2F1dGhvcj48YXV0aG9yPllvdW5n
LCBSLjwvYXV0aG9yPjxhdXRob3I+QnV0dGVyd29ydGgsIEEuIFMuPC9hdXRob3I+PC9hdXRob3Jz
PjwvY29udHJpYnV0b3JzPjxhdXRoLWFkZHJlc3M+Q2FyZGlvdmFzY3VsYXIgRXBpZGVtaW9sb2d5
IFVuaXQsIERlcGFydG1lbnQgb2YgUHVibGljIEhlYWx0aCBhbmQgUHJpbWFyeSBDYXJlLCBVbml2
ZXJzaXR5IG9mIENhbWJyaWRnZSwgQ2FtYnJpZGdlIENCMSA4Uk4sIFVLLiYjeEQ7Q2FyZGlvdmFz
Y3VsYXIgRXBpZGVtaW9sb2d5IFVuaXQsIERlcGFydG1lbnQgb2YgUHVibGljIEhlYWx0aCBhbmQg
UHJpbWFyeSBDYXJlLCBVbml2ZXJzaXR5IG9mIENhbWJyaWRnZSwgQ2FtYnJpZGdlIENCMSA4Uk4s
IFVLIFdlbGxjb21lIFRydXN0IFNhbmdlciBJbnN0aXR1dGUsIEhpbnh0b24gQ0IxMCAxU0EsIFVL
IE5JSFIgQmxvb2QgYW5kIFRyYW5zcGxhbnQgUmVzZWFyY2ggVW5pdCwgRGVwYXJ0bWVudCBvZiBQ
dWJsaWMgSGVhbHRoIGFuZCBQcmltYXJ5IENhcmUsIFVuaXZlcnNpdHkgb2YgQ2FtYnJpZGdlLCBD
YW1icmlkZ2UgQ0IxIDhSTiwgVUsuJiN4RDtDYXJkaW92YXNjdWxhciBFcGlkZW1pb2xvZ3kgVW5p
dCwgRGVwYXJ0bWVudCBvZiBQdWJsaWMgSGVhbHRoIGFuZCBQcmltYXJ5IENhcmUsIFVuaXZlcnNp
dHkgb2YgQ2FtYnJpZGdlLCBDYW1icmlkZ2UgQ0IxIDhSTiwgVUsgUm9iZXJ0c29uIENlbnRyZSBm
b3IgQmlvc3RhdGlzdGljcywgVW5pdmVyc2l0eSBvZiBHbGFzZ293LCBHbGFzZ293IEcxMiA4UVEs
IFVLLiYjeEQ7Q2FyZGlvdmFzY3VsYXIgRXBpZGVtaW9sb2d5IFVuaXQsIERlcGFydG1lbnQgb2Yg
UHVibGljIEhlYWx0aCBhbmQgUHJpbWFyeSBDYXJlLCBVbml2ZXJzaXR5IG9mIENhbWJyaWRnZSwg
Q2FtYnJpZGdlIENCMSA4Uk4sIFVLIE5JSFIgQmxvb2QgYW5kIFRyYW5zcGxhbnQgUmVzZWFyY2gg
VW5pdCwgRGVwYXJ0bWVudCBvZiBQdWJsaWMgSGVhbHRoIGFuZCBQcmltYXJ5IENhcmUsIFVuaXZl
cnNpdHkgb2YgQ2FtYnJpZGdlLCBDYW1icmlkZ2UgQ0IxIDhSTiwgVUsuPC9hdXRoLWFkZHJlc3M+
PHRpdGxlcz48dGl0bGU+UGhlbm9TY2FubmVyOiBhIGRhdGFiYXNlIG9mIGh1bWFuIGdlbm90eXBl
LXBoZW5vdHlwZSBhc3NvY2lhdGlvbnM8L3RpdGxlPjxzZWNvbmRhcnktdGl0bGU+QmlvaW5mb3Jt
YXRpY3M8L3NlY29uZGFyeS10aXRsZT48YWx0LXRpdGxlPkJpb2luZm9ybWF0aWNzPC9hbHQtdGl0
bGU+PC90aXRsZXM+PHBlcmlvZGljYWw+PGZ1bGwtdGl0bGU+QmlvaW5mb3JtYXRpY3M8L2Z1bGwt
dGl0bGU+PGFiYnItMT5CaW9pbmZvcm1hdGljczwvYWJici0xPjwvcGVyaW9kaWNhbD48YWx0LXBl
cmlvZGljYWw+PGZ1bGwtdGl0bGU+QmlvaW5mb3JtYXRpY3M8L2Z1bGwtdGl0bGU+PGFiYnItMT5C
aW9pbmZvcm1hdGljczwvYWJici0xPjwvYWx0LXBlcmlvZGljYWw+PHBhZ2VzPjMyMDctMzIwOTwv
cGFnZXM+PHZvbHVtZT4zMjwvdm9sdW1lPjxudW1iZXI+MjA8L251bWJlcj48ZGF0ZXM+PHllYXI+
MjAxNjwveWVhcj48cHViLWRhdGVzPjxkYXRlPk9jdCAxNTwvZGF0ZT48L3B1Yi1kYXRlcz48L2Rh
dGVzPjxpc2JuPjEzNjctNDgxMSAoRWxlY3Ryb25pYykmI3hEOzEzNjctNDgwMyAoTGlua2luZyk8
L2lzYm4+PGFjY2Vzc2lvbi1udW0+MjczMTgyMDE8L2FjY2Vzc2lvbi1udW0+PHVybHM+PHJlbGF0
ZWQtdXJscz48dXJsPmh0dHA6Ly93d3cubmNiaS5ubG0ubmloLmdvdi9wdWJtZWQvMjczMTgyMDE8
L3VybD48L3JlbGF0ZWQtdXJscz48L3VybHM+PGN1c3RvbTI+NTA0ODA2ODwvY3VzdG9tMj48ZWxl
Y3Ryb25pYy1yZXNvdXJjZS1udW0+MTAuMTA5My9iaW9pbmZvcm1hdGljcy9idHczNzM8L2VsZWN0
cm9uaWMtcmVzb3VyY2UtbnVtPjwvcmVjb3JkPjwvQ2l0ZT48L0VuZE5vdGU+
</w:fldData>
        </w:fldChar>
      </w:r>
      <w:r w:rsidR="00C20D12">
        <w:rPr>
          <w:rFonts w:asciiTheme="majorHAnsi" w:hAnsiTheme="majorHAnsi"/>
          <w:sz w:val="22"/>
          <w:szCs w:val="22"/>
        </w:rPr>
        <w:instrText xml:space="preserve"> ADDIN EN.CITE </w:instrText>
      </w:r>
      <w:r w:rsidR="00C20D12">
        <w:rPr>
          <w:rFonts w:asciiTheme="majorHAnsi" w:hAnsiTheme="majorHAnsi"/>
          <w:sz w:val="22"/>
          <w:szCs w:val="22"/>
        </w:rPr>
        <w:fldChar w:fldCharType="begin">
          <w:fldData xml:space="preserve">PEVuZE5vdGU+PENpdGU+PEF1dGhvcj5TdGFsZXk8L0F1dGhvcj48WWVhcj4yMDE2PC9ZZWFyPjxS
ZWNOdW0+MTA1PC9SZWNOdW0+PERpc3BsYXlUZXh0PlsxMF08L0Rpc3BsYXlUZXh0PjxyZWNvcmQ+
PHJlYy1udW1iZXI+MTA1PC9yZWMtbnVtYmVyPjxmb3JlaWduLWtleXM+PGtleSBhcHA9IkVOIiBk
Yi1pZD0idHZ6c3h0c3Ixc3Qwdzhldjl4MXBwMnp2ZnoyMnhyOWFzNXZ2IiB0aW1lc3RhbXA9IjE1
MzIzMzk3NjUiPjEwNTwva2V5PjwvZm9yZWlnbi1rZXlzPjxyZWYtdHlwZSBuYW1lPSJKb3VybmFs
IEFydGljbGUiPjE3PC9yZWYtdHlwZT48Y29udHJpYnV0b3JzPjxhdXRob3JzPjxhdXRob3I+U3Rh
bGV5LCBKLiBSLjwvYXV0aG9yPjxhdXRob3I+QmxhY2tzaGF3LCBKLjwvYXV0aG9yPjxhdXRob3I+
S2FtYXQsIE0uIEEuPC9hdXRob3I+PGF1dGhvcj5FbGxpcywgUy48L2F1dGhvcj48YXV0aG9yPlN1
cmVuZHJhbiwgUC48L2F1dGhvcj48YXV0aG9yPlN1biwgQi4gQi48L2F1dGhvcj48YXV0aG9yPlBh
dWwsIEQuIFMuPC9hdXRob3I+PGF1dGhvcj5GcmVpdGFnLCBELjwvYXV0aG9yPjxhdXRob3I+QnVy
Z2VzcywgUy48L2F1dGhvcj48YXV0aG9yPkRhbmVzaCwgSi48L2F1dGhvcj48YXV0aG9yPllvdW5n
LCBSLjwvYXV0aG9yPjxhdXRob3I+QnV0dGVyd29ydGgsIEEuIFMuPC9hdXRob3I+PC9hdXRob3Jz
PjwvY29udHJpYnV0b3JzPjxhdXRoLWFkZHJlc3M+Q2FyZGlvdmFzY3VsYXIgRXBpZGVtaW9sb2d5
IFVuaXQsIERlcGFydG1lbnQgb2YgUHVibGljIEhlYWx0aCBhbmQgUHJpbWFyeSBDYXJlLCBVbml2
ZXJzaXR5IG9mIENhbWJyaWRnZSwgQ2FtYnJpZGdlIENCMSA4Uk4sIFVLLiYjeEQ7Q2FyZGlvdmFz
Y3VsYXIgRXBpZGVtaW9sb2d5IFVuaXQsIERlcGFydG1lbnQgb2YgUHVibGljIEhlYWx0aCBhbmQg
UHJpbWFyeSBDYXJlLCBVbml2ZXJzaXR5IG9mIENhbWJyaWRnZSwgQ2FtYnJpZGdlIENCMSA4Uk4s
IFVLIFdlbGxjb21lIFRydXN0IFNhbmdlciBJbnN0aXR1dGUsIEhpbnh0b24gQ0IxMCAxU0EsIFVL
IE5JSFIgQmxvb2QgYW5kIFRyYW5zcGxhbnQgUmVzZWFyY2ggVW5pdCwgRGVwYXJ0bWVudCBvZiBQ
dWJsaWMgSGVhbHRoIGFuZCBQcmltYXJ5IENhcmUsIFVuaXZlcnNpdHkgb2YgQ2FtYnJpZGdlLCBD
YW1icmlkZ2UgQ0IxIDhSTiwgVUsuJiN4RDtDYXJkaW92YXNjdWxhciBFcGlkZW1pb2xvZ3kgVW5p
dCwgRGVwYXJ0bWVudCBvZiBQdWJsaWMgSGVhbHRoIGFuZCBQcmltYXJ5IENhcmUsIFVuaXZlcnNp
dHkgb2YgQ2FtYnJpZGdlLCBDYW1icmlkZ2UgQ0IxIDhSTiwgVUsgUm9iZXJ0c29uIENlbnRyZSBm
b3IgQmlvc3RhdGlzdGljcywgVW5pdmVyc2l0eSBvZiBHbGFzZ293LCBHbGFzZ293IEcxMiA4UVEs
IFVLLiYjeEQ7Q2FyZGlvdmFzY3VsYXIgRXBpZGVtaW9sb2d5IFVuaXQsIERlcGFydG1lbnQgb2Yg
UHVibGljIEhlYWx0aCBhbmQgUHJpbWFyeSBDYXJlLCBVbml2ZXJzaXR5IG9mIENhbWJyaWRnZSwg
Q2FtYnJpZGdlIENCMSA4Uk4sIFVLIE5JSFIgQmxvb2QgYW5kIFRyYW5zcGxhbnQgUmVzZWFyY2gg
VW5pdCwgRGVwYXJ0bWVudCBvZiBQdWJsaWMgSGVhbHRoIGFuZCBQcmltYXJ5IENhcmUsIFVuaXZl
cnNpdHkgb2YgQ2FtYnJpZGdlLCBDYW1icmlkZ2UgQ0IxIDhSTiwgVUsuPC9hdXRoLWFkZHJlc3M+
PHRpdGxlcz48dGl0bGU+UGhlbm9TY2FubmVyOiBhIGRhdGFiYXNlIG9mIGh1bWFuIGdlbm90eXBl
LXBoZW5vdHlwZSBhc3NvY2lhdGlvbnM8L3RpdGxlPjxzZWNvbmRhcnktdGl0bGU+QmlvaW5mb3Jt
YXRpY3M8L3NlY29uZGFyeS10aXRsZT48YWx0LXRpdGxlPkJpb2luZm9ybWF0aWNzPC9hbHQtdGl0
bGU+PC90aXRsZXM+PHBlcmlvZGljYWw+PGZ1bGwtdGl0bGU+QmlvaW5mb3JtYXRpY3M8L2Z1bGwt
dGl0bGU+PGFiYnItMT5CaW9pbmZvcm1hdGljczwvYWJici0xPjwvcGVyaW9kaWNhbD48YWx0LXBl
cmlvZGljYWw+PGZ1bGwtdGl0bGU+QmlvaW5mb3JtYXRpY3M8L2Z1bGwtdGl0bGU+PGFiYnItMT5C
aW9pbmZvcm1hdGljczwvYWJici0xPjwvYWx0LXBlcmlvZGljYWw+PHBhZ2VzPjMyMDctMzIwOTwv
cGFnZXM+PHZvbHVtZT4zMjwvdm9sdW1lPjxudW1iZXI+MjA8L251bWJlcj48ZGF0ZXM+PHllYXI+
MjAxNjwveWVhcj48cHViLWRhdGVzPjxkYXRlPk9jdCAxNTwvZGF0ZT48L3B1Yi1kYXRlcz48L2Rh
dGVzPjxpc2JuPjEzNjctNDgxMSAoRWxlY3Ryb25pYykmI3hEOzEzNjctNDgwMyAoTGlua2luZyk8
L2lzYm4+PGFjY2Vzc2lvbi1udW0+MjczMTgyMDE8L2FjY2Vzc2lvbi1udW0+PHVybHM+PHJlbGF0
ZWQtdXJscz48dXJsPmh0dHA6Ly93d3cubmNiaS5ubG0ubmloLmdvdi9wdWJtZWQvMjczMTgyMDE8
L3VybD48L3JlbGF0ZWQtdXJscz48L3VybHM+PGN1c3RvbTI+NTA0ODA2ODwvY3VzdG9tMj48ZWxl
Y3Ryb25pYy1yZXNvdXJjZS1udW0+MTAuMTA5My9iaW9pbmZvcm1hdGljcy9idHczNzM8L2VsZWN0
cm9uaWMtcmVzb3VyY2UtbnVtPjwvcmVjb3JkPjwvQ2l0ZT48L0VuZE5vdGU+
</w:fldData>
        </w:fldChar>
      </w:r>
      <w:r w:rsidR="00C20D12">
        <w:rPr>
          <w:rFonts w:asciiTheme="majorHAnsi" w:hAnsiTheme="majorHAnsi"/>
          <w:sz w:val="22"/>
          <w:szCs w:val="22"/>
        </w:rPr>
        <w:instrText xml:space="preserve"> ADDIN EN.CITE.DATA </w:instrText>
      </w:r>
      <w:r w:rsidR="00C20D12">
        <w:rPr>
          <w:rFonts w:asciiTheme="majorHAnsi" w:hAnsiTheme="majorHAnsi"/>
          <w:sz w:val="22"/>
          <w:szCs w:val="22"/>
        </w:rPr>
      </w:r>
      <w:r w:rsidR="00C20D12">
        <w:rPr>
          <w:rFonts w:asciiTheme="majorHAnsi" w:hAnsiTheme="majorHAnsi"/>
          <w:sz w:val="22"/>
          <w:szCs w:val="22"/>
        </w:rPr>
        <w:fldChar w:fldCharType="end"/>
      </w:r>
      <w:r w:rsidR="009D3871" w:rsidRPr="00517ED6">
        <w:rPr>
          <w:rFonts w:asciiTheme="majorHAnsi" w:hAnsiTheme="majorHAnsi"/>
          <w:sz w:val="22"/>
          <w:szCs w:val="22"/>
        </w:rPr>
      </w:r>
      <w:r w:rsidR="009D3871" w:rsidRPr="00517ED6">
        <w:rPr>
          <w:rFonts w:asciiTheme="majorHAnsi" w:hAnsiTheme="majorHAnsi"/>
          <w:sz w:val="22"/>
          <w:szCs w:val="22"/>
        </w:rPr>
        <w:fldChar w:fldCharType="separate"/>
      </w:r>
      <w:r w:rsidR="00C20D12">
        <w:rPr>
          <w:rFonts w:asciiTheme="majorHAnsi" w:hAnsiTheme="majorHAnsi"/>
          <w:noProof/>
          <w:sz w:val="22"/>
          <w:szCs w:val="22"/>
        </w:rPr>
        <w:t>[</w:t>
      </w:r>
      <w:hyperlink w:anchor="_ENREF_10" w:tooltip="Staley, 2016 #105" w:history="1">
        <w:r w:rsidR="009C72D5">
          <w:rPr>
            <w:rFonts w:asciiTheme="majorHAnsi" w:hAnsiTheme="majorHAnsi"/>
            <w:noProof/>
            <w:sz w:val="22"/>
            <w:szCs w:val="22"/>
          </w:rPr>
          <w:t>10</w:t>
        </w:r>
      </w:hyperlink>
      <w:r w:rsidR="00C20D12">
        <w:rPr>
          <w:rFonts w:asciiTheme="majorHAnsi" w:hAnsiTheme="majorHAnsi"/>
          <w:noProof/>
          <w:sz w:val="22"/>
          <w:szCs w:val="22"/>
        </w:rPr>
        <w:t>]</w:t>
      </w:r>
      <w:r w:rsidR="009D3871" w:rsidRPr="00517ED6">
        <w:rPr>
          <w:rFonts w:asciiTheme="majorHAnsi" w:hAnsiTheme="majorHAnsi"/>
          <w:sz w:val="22"/>
          <w:szCs w:val="22"/>
        </w:rPr>
        <w:fldChar w:fldCharType="end"/>
      </w:r>
      <w:r w:rsidR="009D3871" w:rsidRPr="007957A7">
        <w:rPr>
          <w:rFonts w:asciiTheme="majorHAnsi" w:hAnsiTheme="majorHAnsi"/>
          <w:sz w:val="22"/>
          <w:szCs w:val="22"/>
        </w:rPr>
        <w:t xml:space="preserve"> available at</w:t>
      </w:r>
      <w:r w:rsidR="00391092" w:rsidRPr="007957A7">
        <w:rPr>
          <w:rFonts w:asciiTheme="majorHAnsi" w:hAnsiTheme="majorHAnsi"/>
          <w:sz w:val="22"/>
          <w:szCs w:val="22"/>
        </w:rPr>
        <w:t xml:space="preserve"> </w:t>
      </w:r>
      <w:r w:rsidR="006E2E9C" w:rsidRPr="007957A7">
        <w:t>http://www.phenoscanner.medschl.cam.ac.uk/phenoscanner</w:t>
      </w:r>
      <w:r w:rsidR="009D3871" w:rsidRPr="007957A7">
        <w:rPr>
          <w:rFonts w:asciiTheme="majorHAnsi" w:hAnsiTheme="majorHAnsi"/>
          <w:sz w:val="22"/>
          <w:szCs w:val="22"/>
        </w:rPr>
        <w:t>. Only proxy SNPs from the 1000G panel in high LD (R</w:t>
      </w:r>
      <w:r w:rsidR="009D3871" w:rsidRPr="007957A7">
        <w:rPr>
          <w:rFonts w:asciiTheme="majorHAnsi" w:hAnsiTheme="majorHAnsi"/>
          <w:sz w:val="22"/>
          <w:szCs w:val="22"/>
          <w:vertAlign w:val="superscript"/>
        </w:rPr>
        <w:t>2</w:t>
      </w:r>
      <w:r w:rsidR="009D3871" w:rsidRPr="007957A7">
        <w:rPr>
          <w:rFonts w:asciiTheme="majorHAnsi" w:hAnsiTheme="majorHAnsi"/>
          <w:sz w:val="22"/>
          <w:szCs w:val="22"/>
        </w:rPr>
        <w:t>&gt;0.8) with the lead GWAS SNP were considered. W</w:t>
      </w:r>
      <w:r w:rsidR="00391092" w:rsidRPr="007957A7">
        <w:rPr>
          <w:rFonts w:asciiTheme="majorHAnsi" w:hAnsiTheme="majorHAnsi"/>
          <w:sz w:val="22"/>
          <w:szCs w:val="22"/>
        </w:rPr>
        <w:t xml:space="preserve">e </w:t>
      </w:r>
      <w:r w:rsidR="009D3871" w:rsidRPr="007957A7">
        <w:rPr>
          <w:rFonts w:asciiTheme="majorHAnsi" w:hAnsiTheme="majorHAnsi"/>
          <w:sz w:val="22"/>
          <w:szCs w:val="22"/>
        </w:rPr>
        <w:t xml:space="preserve">then </w:t>
      </w:r>
      <w:r w:rsidR="00391092" w:rsidRPr="007957A7">
        <w:rPr>
          <w:rFonts w:asciiTheme="majorHAnsi" w:hAnsiTheme="majorHAnsi"/>
          <w:sz w:val="22"/>
          <w:szCs w:val="22"/>
        </w:rPr>
        <w:t>searched for all SNPs with phenotypic associations in the same chromosomal region of our lead GWAS signals using the GWAS catalogue</w:t>
      </w:r>
      <w:r w:rsidR="009D3871" w:rsidRPr="00517ED6">
        <w:rPr>
          <w:rFonts w:asciiTheme="majorHAnsi" w:hAnsiTheme="majorHAnsi"/>
          <w:sz w:val="22"/>
          <w:szCs w:val="22"/>
        </w:rPr>
        <w:fldChar w:fldCharType="begin">
          <w:fldData xml:space="preserve">PEVuZE5vdGU+PENpdGU+PEF1dGhvcj5NYWNBcnRodXI8L0F1dGhvcj48WWVhcj4yMDE3PC9ZZWFy
PjxSZWNOdW0+MTI0PC9SZWNOdW0+PERpc3BsYXlUZXh0Pls2N108L0Rpc3BsYXlUZXh0PjxyZWNv
cmQ+PHJlYy1udW1iZXI+MTI0PC9yZWMtbnVtYmVyPjxmb3JlaWduLWtleXM+PGtleSBhcHA9IkVO
IiBkYi1pZD0idHZ6c3h0c3Ixc3Qwdzhldjl4MXBwMnp2ZnoyMnhyOWFzNXZ2IiB0aW1lc3RhbXA9
IjE1MzI1OTk0MzYiPjEyNDwva2V5PjwvZm9yZWlnbi1rZXlzPjxyZWYtdHlwZSBuYW1lPSJKb3Vy
bmFsIEFydGljbGUiPjE3PC9yZWYtdHlwZT48Y29udHJpYnV0b3JzPjxhdXRob3JzPjxhdXRob3I+
TWFjQXJ0aHVyLCBKLjwvYXV0aG9yPjxhdXRob3I+Qm93bGVyLCBFLjwvYXV0aG9yPjxhdXRob3I+
Q2VyZXpvLCBNLjwvYXV0aG9yPjxhdXRob3I+R2lsLCBMLjwvYXV0aG9yPjxhdXRob3I+SGFsbCwg
UC48L2F1dGhvcj48YXV0aG9yPkhhc3RpbmdzLCBFLjwvYXV0aG9yPjxhdXRob3I+SnVua2lucywg
SC48L2F1dGhvcj48YXV0aG9yPk1jTWFob24sIEEuPC9hdXRob3I+PGF1dGhvcj5NaWxhbm8sIEEu
PC9hdXRob3I+PGF1dGhvcj5Nb3JhbGVzLCBKLjwvYXV0aG9yPjxhdXRob3I+UGVuZGxpbmd0b24s
IFouIE0uPC9hdXRob3I+PGF1dGhvcj5XZWx0ZXIsIEQuPC9hdXRob3I+PGF1dGhvcj5CdXJkZXR0
LCBULjwvYXV0aG9yPjxhdXRob3I+SGluZG9yZmYsIEwuPC9hdXRob3I+PGF1dGhvcj5GbGljZWss
IFAuPC9hdXRob3I+PGF1dGhvcj5DdW5uaW5naGFtLCBGLjwvYXV0aG9yPjxhdXRob3I+UGFya2lu
c29uLCBILjwvYXV0aG9yPjwvYXV0aG9ycz48L2NvbnRyaWJ1dG9ycz48YXV0aC1hZGRyZXNzPkV1
cm9wZWFuIEJpb2luZm9ybWF0IEluc3QsIEV1cm9wZWFuIE1vbCBCaW9sIExhYiwgV2VsbGNvbWUg
R2Vub21lIENhbXB1cywgQ2FtYnJpZGdlIENCMTAgMVNELCBFbmdsYW5kJiN4RDtOSEdSSSwgRGl2
IEdlbm9tIE1lZCwgTklILCBCZXRoZXNkYSwgTUQgMjA4OTIgVVNBPC9hdXRoLWFkZHJlc3M+PHRp
dGxlcz48dGl0bGU+VGhlIG5ldyBOSEdSSS1FQkkgQ2F0YWxvZyBvZiBwdWJsaXNoZWQgZ2Vub21l
LXdpZGUgYXNzb2NpYXRpb24gc3R1ZGllcyAoR1dBUyBDYXRhbG9nKTwvdGl0bGU+PHNlY29uZGFy
eS10aXRsZT5OdWNsZWljIEFjaWRzIFJlc2VhcmNoPC9zZWNvbmRhcnktdGl0bGU+PGFsdC10aXRs
ZT5OdWNsZWljIEFjaWRzIFJlczwvYWx0LXRpdGxlPjwvdGl0bGVzPjxwZXJpb2RpY2FsPjxmdWxs
LXRpdGxlPk51Y2xlaWMgQWNpZHMgUmVzPC9mdWxsLXRpdGxlPjxhYmJyLTE+TnVjbGVpYyBhY2lk
cyByZXNlYXJjaDwvYWJici0xPjwvcGVyaW9kaWNhbD48YWx0LXBlcmlvZGljYWw+PGZ1bGwtdGl0
bGU+TnVjbGVpYyBBY2lkcyBSZXM8L2Z1bGwtdGl0bGU+PGFiYnItMT5OdWNsZWljIGFjaWRzIHJl
c2VhcmNoPC9hYmJyLTE+PC9hbHQtcGVyaW9kaWNhbD48cGFnZXM+RDg5Ni1EOTAxPC9wYWdlcz48
dm9sdW1lPjQ1PC92b2x1bWU+PG51bWJlcj5EMTwvbnVtYmVyPjxrZXl3b3Jkcz48a2V5d29yZD5k
aWFiZXRlcyBzdXNjZXB0aWJpbGl0eTwva2V5d29yZD48a2V5d29yZD5sb2NpPC9rZXl3b3JkPjxr
ZXl3b3JkPm1ldGFhbmFseXNpczwva2V5d29yZD48a2V5d29yZD51cGRhdGU8L2tleXdvcmQ+PGtl
eXdvcmQ+dmFyaWFudHM8L2tleXdvcmQ+PGtleXdvcmQ+ZGlzZWFzZXM8L2tleXdvcmQ+PGtleXdv
cmQ+ZGF0YWJhc2U8L2tleXdvcmQ+PGtleXdvcmQ+aW5zaWdodDwva2V5d29yZD48a2V5d29yZD50
cmFpdHM8L2tleXdvcmQ+PGtleXdvcmQ+cmlzazwva2V5d29yZD48L2tleXdvcmRzPjxkYXRlcz48
eWVhcj4yMDE3PC95ZWFyPjxwdWItZGF0ZXM+PGRhdGU+SmFuIDQ8L2RhdGU+PC9wdWItZGF0ZXM+
PC9kYXRlcz48aXNibj4wMzA1LTEwNDg8L2lzYm4+PGFjY2Vzc2lvbi1udW0+V09TOjAwMDM5NjU3
NTUwMDEyNDwvYWNjZXNzaW9uLW51bT48dXJscz48cmVsYXRlZC11cmxzPjx1cmw+Jmx0O0dvIHRv
IElTSSZndDs6Ly9XT1M6MDAwMzk2NTc1NTAwMTI0PC91cmw+PC9yZWxhdGVkLXVybHM+PC91cmxz
PjxlbGVjdHJvbmljLXJlc291cmNlLW51bT4xMC4xMDkzL25hci9na3cxMTMzPC9lbGVjdHJvbmlj
LXJlc291cmNlLW51bT48bGFuZ3VhZ2U+RW5nbGlzaDwvbGFuZ3VhZ2U+PC9yZWNvcmQ+PC9DaXRl
PjwvRW5kTm90ZT4A
</w:fldData>
        </w:fldChar>
      </w:r>
      <w:r w:rsidR="009C72D5">
        <w:rPr>
          <w:rFonts w:asciiTheme="majorHAnsi" w:hAnsiTheme="majorHAnsi"/>
          <w:sz w:val="22"/>
          <w:szCs w:val="22"/>
        </w:rPr>
        <w:instrText xml:space="preserve"> ADDIN EN.CITE </w:instrText>
      </w:r>
      <w:r w:rsidR="009C72D5">
        <w:rPr>
          <w:rFonts w:asciiTheme="majorHAnsi" w:hAnsiTheme="majorHAnsi"/>
          <w:sz w:val="22"/>
          <w:szCs w:val="22"/>
        </w:rPr>
        <w:fldChar w:fldCharType="begin">
          <w:fldData xml:space="preserve">PEVuZE5vdGU+PENpdGU+PEF1dGhvcj5NYWNBcnRodXI8L0F1dGhvcj48WWVhcj4yMDE3PC9ZZWFy
PjxSZWNOdW0+MTI0PC9SZWNOdW0+PERpc3BsYXlUZXh0Pls2N108L0Rpc3BsYXlUZXh0PjxyZWNv
cmQ+PHJlYy1udW1iZXI+MTI0PC9yZWMtbnVtYmVyPjxmb3JlaWduLWtleXM+PGtleSBhcHA9IkVO
IiBkYi1pZD0idHZ6c3h0c3Ixc3Qwdzhldjl4MXBwMnp2ZnoyMnhyOWFzNXZ2IiB0aW1lc3RhbXA9
IjE1MzI1OTk0MzYiPjEyNDwva2V5PjwvZm9yZWlnbi1rZXlzPjxyZWYtdHlwZSBuYW1lPSJKb3Vy
bmFsIEFydGljbGUiPjE3PC9yZWYtdHlwZT48Y29udHJpYnV0b3JzPjxhdXRob3JzPjxhdXRob3I+
TWFjQXJ0aHVyLCBKLjwvYXV0aG9yPjxhdXRob3I+Qm93bGVyLCBFLjwvYXV0aG9yPjxhdXRob3I+
Q2VyZXpvLCBNLjwvYXV0aG9yPjxhdXRob3I+R2lsLCBMLjwvYXV0aG9yPjxhdXRob3I+SGFsbCwg
UC48L2F1dGhvcj48YXV0aG9yPkhhc3RpbmdzLCBFLjwvYXV0aG9yPjxhdXRob3I+SnVua2lucywg
SC48L2F1dGhvcj48YXV0aG9yPk1jTWFob24sIEEuPC9hdXRob3I+PGF1dGhvcj5NaWxhbm8sIEEu
PC9hdXRob3I+PGF1dGhvcj5Nb3JhbGVzLCBKLjwvYXV0aG9yPjxhdXRob3I+UGVuZGxpbmd0b24s
IFouIE0uPC9hdXRob3I+PGF1dGhvcj5XZWx0ZXIsIEQuPC9hdXRob3I+PGF1dGhvcj5CdXJkZXR0
LCBULjwvYXV0aG9yPjxhdXRob3I+SGluZG9yZmYsIEwuPC9hdXRob3I+PGF1dGhvcj5GbGljZWss
IFAuPC9hdXRob3I+PGF1dGhvcj5DdW5uaW5naGFtLCBGLjwvYXV0aG9yPjxhdXRob3I+UGFya2lu
c29uLCBILjwvYXV0aG9yPjwvYXV0aG9ycz48L2NvbnRyaWJ1dG9ycz48YXV0aC1hZGRyZXNzPkV1
cm9wZWFuIEJpb2luZm9ybWF0IEluc3QsIEV1cm9wZWFuIE1vbCBCaW9sIExhYiwgV2VsbGNvbWUg
R2Vub21lIENhbXB1cywgQ2FtYnJpZGdlIENCMTAgMVNELCBFbmdsYW5kJiN4RDtOSEdSSSwgRGl2
IEdlbm9tIE1lZCwgTklILCBCZXRoZXNkYSwgTUQgMjA4OTIgVVNBPC9hdXRoLWFkZHJlc3M+PHRp
dGxlcz48dGl0bGU+VGhlIG5ldyBOSEdSSS1FQkkgQ2F0YWxvZyBvZiBwdWJsaXNoZWQgZ2Vub21l
LXdpZGUgYXNzb2NpYXRpb24gc3R1ZGllcyAoR1dBUyBDYXRhbG9nKTwvdGl0bGU+PHNlY29uZGFy
eS10aXRsZT5OdWNsZWljIEFjaWRzIFJlc2VhcmNoPC9zZWNvbmRhcnktdGl0bGU+PGFsdC10aXRs
ZT5OdWNsZWljIEFjaWRzIFJlczwvYWx0LXRpdGxlPjwvdGl0bGVzPjxwZXJpb2RpY2FsPjxmdWxs
LXRpdGxlPk51Y2xlaWMgQWNpZHMgUmVzPC9mdWxsLXRpdGxlPjxhYmJyLTE+TnVjbGVpYyBhY2lk
cyByZXNlYXJjaDwvYWJici0xPjwvcGVyaW9kaWNhbD48YWx0LXBlcmlvZGljYWw+PGZ1bGwtdGl0
bGU+TnVjbGVpYyBBY2lkcyBSZXM8L2Z1bGwtdGl0bGU+PGFiYnItMT5OdWNsZWljIGFjaWRzIHJl
c2VhcmNoPC9hYmJyLTE+PC9hbHQtcGVyaW9kaWNhbD48cGFnZXM+RDg5Ni1EOTAxPC9wYWdlcz48
dm9sdW1lPjQ1PC92b2x1bWU+PG51bWJlcj5EMTwvbnVtYmVyPjxrZXl3b3Jkcz48a2V5d29yZD5k
aWFiZXRlcyBzdXNjZXB0aWJpbGl0eTwva2V5d29yZD48a2V5d29yZD5sb2NpPC9rZXl3b3JkPjxr
ZXl3b3JkPm1ldGFhbmFseXNpczwva2V5d29yZD48a2V5d29yZD51cGRhdGU8L2tleXdvcmQ+PGtl
eXdvcmQ+dmFyaWFudHM8L2tleXdvcmQ+PGtleXdvcmQ+ZGlzZWFzZXM8L2tleXdvcmQ+PGtleXdv
cmQ+ZGF0YWJhc2U8L2tleXdvcmQ+PGtleXdvcmQ+aW5zaWdodDwva2V5d29yZD48a2V5d29yZD50
cmFpdHM8L2tleXdvcmQ+PGtleXdvcmQ+cmlzazwva2V5d29yZD48L2tleXdvcmRzPjxkYXRlcz48
eWVhcj4yMDE3PC95ZWFyPjxwdWItZGF0ZXM+PGRhdGU+SmFuIDQ8L2RhdGU+PC9wdWItZGF0ZXM+
PC9kYXRlcz48aXNibj4wMzA1LTEwNDg8L2lzYm4+PGFjY2Vzc2lvbi1udW0+V09TOjAwMDM5NjU3
NTUwMDEyNDwvYWNjZXNzaW9uLW51bT48dXJscz48cmVsYXRlZC11cmxzPjx1cmw+Jmx0O0dvIHRv
IElTSSZndDs6Ly9XT1M6MDAwMzk2NTc1NTAwMTI0PC91cmw+PC9yZWxhdGVkLXVybHM+PC91cmxz
PjxlbGVjdHJvbmljLXJlc291cmNlLW51bT4xMC4xMDkzL25hci9na3cxMTMzPC9lbGVjdHJvbmlj
LXJlc291cmNlLW51bT48bGFuZ3VhZ2U+RW5nbGlzaDwvbGFuZ3VhZ2U+PC9yZWNvcmQ+PC9DaXRl
PjwvRW5kTm90ZT4A
</w:fldData>
        </w:fldChar>
      </w:r>
      <w:r w:rsidR="009C72D5">
        <w:rPr>
          <w:rFonts w:asciiTheme="majorHAnsi" w:hAnsiTheme="majorHAnsi"/>
          <w:sz w:val="22"/>
          <w:szCs w:val="22"/>
        </w:rPr>
        <w:instrText xml:space="preserve"> ADDIN EN.CITE.DATA </w:instrText>
      </w:r>
      <w:r w:rsidR="009C72D5">
        <w:rPr>
          <w:rFonts w:asciiTheme="majorHAnsi" w:hAnsiTheme="majorHAnsi"/>
          <w:sz w:val="22"/>
          <w:szCs w:val="22"/>
        </w:rPr>
      </w:r>
      <w:r w:rsidR="009C72D5">
        <w:rPr>
          <w:rFonts w:asciiTheme="majorHAnsi" w:hAnsiTheme="majorHAnsi"/>
          <w:sz w:val="22"/>
          <w:szCs w:val="22"/>
        </w:rPr>
        <w:fldChar w:fldCharType="end"/>
      </w:r>
      <w:r w:rsidR="009D3871" w:rsidRPr="00517ED6">
        <w:rPr>
          <w:rFonts w:asciiTheme="majorHAnsi" w:hAnsiTheme="majorHAnsi"/>
          <w:sz w:val="22"/>
          <w:szCs w:val="22"/>
        </w:rPr>
      </w:r>
      <w:r w:rsidR="009D3871" w:rsidRPr="00517ED6">
        <w:rPr>
          <w:rFonts w:asciiTheme="majorHAnsi" w:hAnsiTheme="majorHAnsi"/>
          <w:sz w:val="22"/>
          <w:szCs w:val="22"/>
        </w:rPr>
        <w:fldChar w:fldCharType="separate"/>
      </w:r>
      <w:r w:rsidR="009C72D5">
        <w:rPr>
          <w:rFonts w:asciiTheme="majorHAnsi" w:hAnsiTheme="majorHAnsi"/>
          <w:noProof/>
          <w:sz w:val="22"/>
          <w:szCs w:val="22"/>
        </w:rPr>
        <w:t>[</w:t>
      </w:r>
      <w:hyperlink w:anchor="_ENREF_67" w:tooltip="MacArthur, 2017 #124" w:history="1">
        <w:r w:rsidR="009C72D5">
          <w:rPr>
            <w:rFonts w:asciiTheme="majorHAnsi" w:hAnsiTheme="majorHAnsi"/>
            <w:noProof/>
            <w:sz w:val="22"/>
            <w:szCs w:val="22"/>
          </w:rPr>
          <w:t>67</w:t>
        </w:r>
      </w:hyperlink>
      <w:r w:rsidR="009C72D5">
        <w:rPr>
          <w:rFonts w:asciiTheme="majorHAnsi" w:hAnsiTheme="majorHAnsi"/>
          <w:noProof/>
          <w:sz w:val="22"/>
          <w:szCs w:val="22"/>
        </w:rPr>
        <w:t>]</w:t>
      </w:r>
      <w:r w:rsidR="009D3871" w:rsidRPr="00517ED6">
        <w:rPr>
          <w:rFonts w:asciiTheme="majorHAnsi" w:hAnsiTheme="majorHAnsi"/>
          <w:sz w:val="22"/>
          <w:szCs w:val="22"/>
        </w:rPr>
        <w:fldChar w:fldCharType="end"/>
      </w:r>
      <w:r w:rsidR="00391092" w:rsidRPr="007957A7">
        <w:rPr>
          <w:rFonts w:asciiTheme="majorHAnsi" w:hAnsiTheme="majorHAnsi"/>
          <w:sz w:val="22"/>
          <w:szCs w:val="22"/>
        </w:rPr>
        <w:t xml:space="preserve"> available at </w:t>
      </w:r>
      <w:r w:rsidR="006E2E9C" w:rsidRPr="007957A7">
        <w:t>https://www.ebi.ac.uk/gwas/</w:t>
      </w:r>
      <w:r w:rsidR="00391092" w:rsidRPr="007957A7">
        <w:rPr>
          <w:rFonts w:asciiTheme="majorHAnsi" w:hAnsiTheme="majorHAnsi"/>
          <w:sz w:val="22"/>
          <w:szCs w:val="22"/>
        </w:rPr>
        <w:t>.</w:t>
      </w:r>
      <w:r w:rsidR="009D3871" w:rsidRPr="007957A7">
        <w:rPr>
          <w:rFonts w:asciiTheme="majorHAnsi" w:hAnsiTheme="majorHAnsi"/>
          <w:sz w:val="22"/>
          <w:szCs w:val="22"/>
        </w:rPr>
        <w:t xml:space="preserve"> We reported associations obtained from these analyses with significance cut-off </w:t>
      </w:r>
      <w:r w:rsidR="009D3871" w:rsidRPr="007957A7">
        <w:rPr>
          <w:rFonts w:asciiTheme="majorHAnsi" w:hAnsiTheme="majorHAnsi"/>
          <w:i/>
          <w:sz w:val="22"/>
          <w:szCs w:val="22"/>
        </w:rPr>
        <w:t>P</w:t>
      </w:r>
      <w:r w:rsidR="009D3871" w:rsidRPr="007957A7">
        <w:rPr>
          <w:rFonts w:asciiTheme="majorHAnsi" w:hAnsiTheme="majorHAnsi"/>
          <w:sz w:val="22"/>
          <w:szCs w:val="22"/>
        </w:rPr>
        <w:t xml:space="preserve"> &lt;5 x 10</w:t>
      </w:r>
      <w:r w:rsidR="009D3871" w:rsidRPr="007957A7">
        <w:rPr>
          <w:rFonts w:asciiTheme="majorHAnsi" w:hAnsiTheme="majorHAnsi"/>
          <w:sz w:val="22"/>
          <w:szCs w:val="22"/>
          <w:vertAlign w:val="superscript"/>
        </w:rPr>
        <w:t>-8</w:t>
      </w:r>
      <w:r w:rsidR="009D3871" w:rsidRPr="007957A7">
        <w:rPr>
          <w:rFonts w:asciiTheme="majorHAnsi" w:hAnsiTheme="majorHAnsi"/>
          <w:sz w:val="22"/>
          <w:szCs w:val="22"/>
        </w:rPr>
        <w:t xml:space="preserve">. </w:t>
      </w:r>
      <w:r w:rsidR="00391092" w:rsidRPr="007957A7">
        <w:rPr>
          <w:rFonts w:asciiTheme="majorHAnsi" w:hAnsiTheme="majorHAnsi"/>
          <w:sz w:val="22"/>
          <w:szCs w:val="22"/>
        </w:rPr>
        <w:t xml:space="preserve"> Finally, we searched for non-GWAS genetic studies, i.e. family, pedigree, and clinical studies with PubMed queries available at </w:t>
      </w:r>
      <w:r w:rsidR="006E2E9C" w:rsidRPr="007957A7">
        <w:t>https://www.ncbi.nlm.nih.gov/pubmed/</w:t>
      </w:r>
      <w:r w:rsidR="00391092" w:rsidRPr="007957A7">
        <w:rPr>
          <w:rFonts w:asciiTheme="majorHAnsi" w:hAnsiTheme="majorHAnsi"/>
          <w:sz w:val="22"/>
          <w:szCs w:val="22"/>
        </w:rPr>
        <w:t>.</w:t>
      </w:r>
    </w:p>
    <w:p w14:paraId="476B86C2" w14:textId="77777777" w:rsidR="00391092" w:rsidRPr="007957A7" w:rsidRDefault="00391092" w:rsidP="00604664">
      <w:pPr>
        <w:spacing w:before="240"/>
        <w:jc w:val="both"/>
        <w:rPr>
          <w:rFonts w:asciiTheme="majorHAnsi" w:hAnsiTheme="majorHAnsi"/>
          <w:b/>
          <w:sz w:val="22"/>
          <w:szCs w:val="22"/>
        </w:rPr>
      </w:pPr>
      <w:r w:rsidRPr="007957A7">
        <w:rPr>
          <w:rFonts w:asciiTheme="majorHAnsi" w:hAnsiTheme="majorHAnsi"/>
          <w:b/>
          <w:sz w:val="22"/>
          <w:szCs w:val="22"/>
        </w:rPr>
        <w:t xml:space="preserve">Conditional analyses </w:t>
      </w:r>
    </w:p>
    <w:p w14:paraId="723B1D18" w14:textId="730F33AA" w:rsidR="00391092" w:rsidRPr="007957A7" w:rsidRDefault="00725F5A">
      <w:pPr>
        <w:spacing w:after="0"/>
        <w:jc w:val="both"/>
        <w:rPr>
          <w:rFonts w:asciiTheme="majorHAnsi" w:hAnsiTheme="majorHAnsi"/>
          <w:sz w:val="22"/>
          <w:szCs w:val="22"/>
        </w:rPr>
      </w:pPr>
      <w:r w:rsidRPr="007957A7">
        <w:rPr>
          <w:rFonts w:asciiTheme="majorHAnsi" w:hAnsiTheme="majorHAnsi"/>
          <w:sz w:val="22"/>
          <w:szCs w:val="22"/>
        </w:rPr>
        <w:t xml:space="preserve">We conducted conditional analysis of the </w:t>
      </w:r>
      <w:r w:rsidR="0066402D" w:rsidRPr="007957A7">
        <w:rPr>
          <w:rFonts w:asciiTheme="majorHAnsi" w:hAnsiTheme="majorHAnsi"/>
          <w:sz w:val="22"/>
          <w:szCs w:val="22"/>
        </w:rPr>
        <w:t>lead</w:t>
      </w:r>
      <w:r w:rsidRPr="007957A7">
        <w:rPr>
          <w:rFonts w:asciiTheme="majorHAnsi" w:hAnsiTheme="majorHAnsi"/>
          <w:sz w:val="22"/>
          <w:szCs w:val="22"/>
        </w:rPr>
        <w:t xml:space="preserve"> and proxy SNP expected dosages </w:t>
      </w:r>
      <w:r w:rsidR="00391092" w:rsidRPr="007957A7">
        <w:rPr>
          <w:rFonts w:asciiTheme="majorHAnsi" w:hAnsiTheme="majorHAnsi"/>
          <w:sz w:val="22"/>
          <w:szCs w:val="22"/>
        </w:rPr>
        <w:t xml:space="preserve">using a linear regression model adjusted for sex and gestational age in 3459 children from the NFBC1966 study. </w:t>
      </w:r>
      <w:r w:rsidR="008E220F" w:rsidRPr="007957A7">
        <w:rPr>
          <w:rFonts w:asciiTheme="majorHAnsi" w:hAnsiTheme="majorHAnsi"/>
          <w:sz w:val="22"/>
          <w:szCs w:val="22"/>
        </w:rPr>
        <w:t>We considered two models to judge the effect of both SNPs.</w:t>
      </w:r>
      <w:r w:rsidR="0041769B" w:rsidRPr="007957A7">
        <w:rPr>
          <w:rFonts w:asciiTheme="majorHAnsi" w:hAnsiTheme="majorHAnsi"/>
          <w:sz w:val="22"/>
          <w:szCs w:val="22"/>
        </w:rPr>
        <w:t xml:space="preserve"> First, the </w:t>
      </w:r>
      <w:r w:rsidR="00D5288F" w:rsidRPr="007957A7">
        <w:rPr>
          <w:rFonts w:asciiTheme="majorHAnsi" w:hAnsiTheme="majorHAnsi"/>
          <w:sz w:val="22"/>
          <w:szCs w:val="22"/>
        </w:rPr>
        <w:t>early growth trait</w:t>
      </w:r>
      <w:r w:rsidR="0041769B" w:rsidRPr="007957A7">
        <w:rPr>
          <w:rFonts w:asciiTheme="majorHAnsi" w:hAnsiTheme="majorHAnsi"/>
          <w:sz w:val="22"/>
          <w:szCs w:val="22"/>
        </w:rPr>
        <w:t xml:space="preserve"> is regressed on the </w:t>
      </w:r>
      <w:r w:rsidR="0066402D" w:rsidRPr="007957A7">
        <w:rPr>
          <w:rFonts w:asciiTheme="majorHAnsi" w:hAnsiTheme="majorHAnsi"/>
          <w:sz w:val="22"/>
          <w:szCs w:val="22"/>
        </w:rPr>
        <w:t>lead SNP</w:t>
      </w:r>
      <w:r w:rsidR="0041769B" w:rsidRPr="007957A7">
        <w:rPr>
          <w:rFonts w:asciiTheme="majorHAnsi" w:hAnsiTheme="majorHAnsi"/>
          <w:sz w:val="22"/>
          <w:szCs w:val="22"/>
        </w:rPr>
        <w:t xml:space="preserve"> adjusting for the study covariates sex and gestational age. Second, the proxy SNP is </w:t>
      </w:r>
      <w:r w:rsidR="008E220F" w:rsidRPr="007957A7">
        <w:rPr>
          <w:rFonts w:asciiTheme="majorHAnsi" w:hAnsiTheme="majorHAnsi"/>
          <w:sz w:val="22"/>
          <w:szCs w:val="22"/>
        </w:rPr>
        <w:t>added</w:t>
      </w:r>
      <w:r w:rsidR="0041769B" w:rsidRPr="007957A7">
        <w:rPr>
          <w:rFonts w:asciiTheme="majorHAnsi" w:hAnsiTheme="majorHAnsi"/>
          <w:sz w:val="22"/>
          <w:szCs w:val="22"/>
        </w:rPr>
        <w:t xml:space="preserve"> </w:t>
      </w:r>
      <w:r w:rsidR="008E220F" w:rsidRPr="007957A7">
        <w:rPr>
          <w:rFonts w:asciiTheme="majorHAnsi" w:hAnsiTheme="majorHAnsi"/>
          <w:sz w:val="22"/>
          <w:szCs w:val="22"/>
        </w:rPr>
        <w:t>to</w:t>
      </w:r>
      <w:r w:rsidR="0041769B" w:rsidRPr="007957A7">
        <w:rPr>
          <w:rFonts w:asciiTheme="majorHAnsi" w:hAnsiTheme="majorHAnsi"/>
          <w:sz w:val="22"/>
          <w:szCs w:val="22"/>
        </w:rPr>
        <w:t xml:space="preserve"> the</w:t>
      </w:r>
      <w:r w:rsidR="008E220F" w:rsidRPr="007957A7">
        <w:rPr>
          <w:rFonts w:asciiTheme="majorHAnsi" w:hAnsiTheme="majorHAnsi"/>
          <w:sz w:val="22"/>
          <w:szCs w:val="22"/>
        </w:rPr>
        <w:t xml:space="preserve"> previous</w:t>
      </w:r>
      <w:r w:rsidR="0041769B" w:rsidRPr="007957A7">
        <w:rPr>
          <w:rFonts w:asciiTheme="majorHAnsi" w:hAnsiTheme="majorHAnsi"/>
          <w:sz w:val="22"/>
          <w:szCs w:val="22"/>
        </w:rPr>
        <w:t xml:space="preserve"> model. The </w:t>
      </w:r>
      <w:r w:rsidR="0066402D" w:rsidRPr="007957A7">
        <w:rPr>
          <w:rFonts w:asciiTheme="majorHAnsi" w:hAnsiTheme="majorHAnsi"/>
          <w:sz w:val="22"/>
          <w:szCs w:val="22"/>
        </w:rPr>
        <w:t>lead</w:t>
      </w:r>
      <w:r w:rsidR="0041769B" w:rsidRPr="007957A7">
        <w:rPr>
          <w:rFonts w:asciiTheme="majorHAnsi" w:hAnsiTheme="majorHAnsi"/>
          <w:sz w:val="22"/>
          <w:szCs w:val="22"/>
        </w:rPr>
        <w:t xml:space="preserve"> </w:t>
      </w:r>
      <w:r w:rsidR="008E220F" w:rsidRPr="007957A7">
        <w:rPr>
          <w:rFonts w:asciiTheme="majorHAnsi" w:hAnsiTheme="majorHAnsi"/>
          <w:sz w:val="22"/>
          <w:szCs w:val="22"/>
        </w:rPr>
        <w:t xml:space="preserve">and proxy </w:t>
      </w:r>
      <w:r w:rsidR="0041769B" w:rsidRPr="007957A7">
        <w:rPr>
          <w:rFonts w:asciiTheme="majorHAnsi" w:hAnsiTheme="majorHAnsi"/>
          <w:sz w:val="22"/>
          <w:szCs w:val="22"/>
        </w:rPr>
        <w:t>SNP effect</w:t>
      </w:r>
      <w:r w:rsidR="008E220F" w:rsidRPr="007957A7">
        <w:rPr>
          <w:rFonts w:asciiTheme="majorHAnsi" w:hAnsiTheme="majorHAnsi"/>
          <w:sz w:val="22"/>
          <w:szCs w:val="22"/>
        </w:rPr>
        <w:t>s</w:t>
      </w:r>
      <w:r w:rsidR="0041769B" w:rsidRPr="007957A7">
        <w:rPr>
          <w:rFonts w:asciiTheme="majorHAnsi" w:hAnsiTheme="majorHAnsi"/>
          <w:sz w:val="22"/>
          <w:szCs w:val="22"/>
        </w:rPr>
        <w:t xml:space="preserve"> </w:t>
      </w:r>
      <w:r w:rsidR="008E220F" w:rsidRPr="007957A7">
        <w:rPr>
          <w:rFonts w:asciiTheme="majorHAnsi" w:hAnsiTheme="majorHAnsi"/>
          <w:sz w:val="22"/>
          <w:szCs w:val="22"/>
        </w:rPr>
        <w:t>are</w:t>
      </w:r>
      <w:r w:rsidR="0041769B" w:rsidRPr="007957A7">
        <w:rPr>
          <w:rFonts w:asciiTheme="majorHAnsi" w:hAnsiTheme="majorHAnsi"/>
          <w:sz w:val="22"/>
          <w:szCs w:val="22"/>
        </w:rPr>
        <w:t xml:space="preserve"> considered</w:t>
      </w:r>
      <w:r w:rsidR="008E220F" w:rsidRPr="007957A7">
        <w:rPr>
          <w:rFonts w:asciiTheme="majorHAnsi" w:hAnsiTheme="majorHAnsi"/>
          <w:sz w:val="22"/>
          <w:szCs w:val="22"/>
        </w:rPr>
        <w:t xml:space="preserve"> </w:t>
      </w:r>
      <w:r w:rsidR="0041769B" w:rsidRPr="007957A7">
        <w:rPr>
          <w:rFonts w:asciiTheme="majorHAnsi" w:hAnsiTheme="majorHAnsi"/>
          <w:sz w:val="22"/>
          <w:szCs w:val="22"/>
        </w:rPr>
        <w:t>independent</w:t>
      </w:r>
      <w:r w:rsidR="008E220F" w:rsidRPr="007957A7">
        <w:rPr>
          <w:rFonts w:asciiTheme="majorHAnsi" w:hAnsiTheme="majorHAnsi"/>
          <w:sz w:val="22"/>
          <w:szCs w:val="22"/>
        </w:rPr>
        <w:t xml:space="preserve"> </w:t>
      </w:r>
      <w:r w:rsidR="0041769B" w:rsidRPr="007957A7">
        <w:rPr>
          <w:rFonts w:asciiTheme="majorHAnsi" w:hAnsiTheme="majorHAnsi"/>
          <w:sz w:val="22"/>
          <w:szCs w:val="22"/>
        </w:rPr>
        <w:t>if the</w:t>
      </w:r>
      <w:r w:rsidR="008E220F" w:rsidRPr="007957A7">
        <w:rPr>
          <w:rFonts w:asciiTheme="majorHAnsi" w:hAnsiTheme="majorHAnsi"/>
          <w:sz w:val="22"/>
          <w:szCs w:val="22"/>
        </w:rPr>
        <w:t xml:space="preserve"> </w:t>
      </w:r>
      <w:r w:rsidR="0041769B" w:rsidRPr="007957A7">
        <w:rPr>
          <w:rFonts w:asciiTheme="majorHAnsi" w:hAnsiTheme="majorHAnsi"/>
          <w:sz w:val="22"/>
          <w:szCs w:val="22"/>
        </w:rPr>
        <w:t xml:space="preserve">effect size estimate </w:t>
      </w:r>
      <w:r w:rsidR="008E220F" w:rsidRPr="007957A7">
        <w:rPr>
          <w:rFonts w:asciiTheme="majorHAnsi" w:hAnsiTheme="majorHAnsi"/>
          <w:sz w:val="22"/>
          <w:szCs w:val="22"/>
        </w:rPr>
        <w:t xml:space="preserve">of the </w:t>
      </w:r>
      <w:r w:rsidR="0066402D" w:rsidRPr="007957A7">
        <w:rPr>
          <w:rFonts w:asciiTheme="majorHAnsi" w:hAnsiTheme="majorHAnsi"/>
          <w:sz w:val="22"/>
          <w:szCs w:val="22"/>
        </w:rPr>
        <w:t>lead SNP</w:t>
      </w:r>
      <w:r w:rsidR="008E220F" w:rsidRPr="007957A7">
        <w:rPr>
          <w:rFonts w:asciiTheme="majorHAnsi" w:hAnsiTheme="majorHAnsi"/>
          <w:sz w:val="22"/>
          <w:szCs w:val="22"/>
        </w:rPr>
        <w:t xml:space="preserve"> in model 2 </w:t>
      </w:r>
      <w:r w:rsidR="0041769B" w:rsidRPr="007957A7">
        <w:rPr>
          <w:rFonts w:asciiTheme="majorHAnsi" w:hAnsiTheme="majorHAnsi"/>
          <w:sz w:val="22"/>
          <w:szCs w:val="22"/>
        </w:rPr>
        <w:t xml:space="preserve">did not vary </w:t>
      </w:r>
      <w:r w:rsidR="008E220F" w:rsidRPr="007957A7">
        <w:rPr>
          <w:rFonts w:asciiTheme="majorHAnsi" w:hAnsiTheme="majorHAnsi"/>
          <w:sz w:val="22"/>
          <w:szCs w:val="22"/>
        </w:rPr>
        <w:t>more than 2</w:t>
      </w:r>
      <w:r w:rsidR="0041769B" w:rsidRPr="007957A7">
        <w:rPr>
          <w:rFonts w:asciiTheme="majorHAnsi" w:hAnsiTheme="majorHAnsi"/>
          <w:sz w:val="22"/>
          <w:szCs w:val="22"/>
        </w:rPr>
        <w:t xml:space="preserve">0% </w:t>
      </w:r>
      <w:r w:rsidR="008E220F" w:rsidRPr="007957A7">
        <w:rPr>
          <w:rFonts w:asciiTheme="majorHAnsi" w:hAnsiTheme="majorHAnsi"/>
          <w:sz w:val="22"/>
          <w:szCs w:val="22"/>
        </w:rPr>
        <w:t xml:space="preserve">of the effect estimate of model 1, </w:t>
      </w:r>
      <w:r w:rsidR="0041769B" w:rsidRPr="007957A7">
        <w:rPr>
          <w:rFonts w:asciiTheme="majorHAnsi" w:hAnsiTheme="majorHAnsi"/>
          <w:sz w:val="22"/>
          <w:szCs w:val="22"/>
        </w:rPr>
        <w:t>and</w:t>
      </w:r>
      <w:r w:rsidR="00D411DA" w:rsidRPr="007957A7">
        <w:rPr>
          <w:rFonts w:asciiTheme="majorHAnsi" w:hAnsiTheme="majorHAnsi"/>
          <w:sz w:val="22"/>
          <w:szCs w:val="22"/>
        </w:rPr>
        <w:t xml:space="preserve"> </w:t>
      </w:r>
      <w:r w:rsidR="0041769B" w:rsidRPr="007957A7">
        <w:rPr>
          <w:rFonts w:asciiTheme="majorHAnsi" w:hAnsiTheme="majorHAnsi"/>
          <w:sz w:val="22"/>
          <w:szCs w:val="22"/>
        </w:rPr>
        <w:t xml:space="preserve">the corresponding P value </w:t>
      </w:r>
      <w:r w:rsidR="004378A7" w:rsidRPr="007957A7">
        <w:rPr>
          <w:rFonts w:asciiTheme="majorHAnsi" w:hAnsiTheme="majorHAnsi"/>
          <w:sz w:val="22"/>
          <w:szCs w:val="22"/>
        </w:rPr>
        <w:t>reached a</w:t>
      </w:r>
      <w:r w:rsidR="0041769B" w:rsidRPr="007957A7">
        <w:rPr>
          <w:rFonts w:asciiTheme="majorHAnsi" w:hAnsiTheme="majorHAnsi"/>
          <w:sz w:val="22"/>
          <w:szCs w:val="22"/>
        </w:rPr>
        <w:t xml:space="preserve"> nominal significance (α=0.05).</w:t>
      </w:r>
    </w:p>
    <w:p w14:paraId="3F938229" w14:textId="61C81DB2" w:rsidR="00094DE5" w:rsidRPr="007957A7" w:rsidRDefault="00094DE5" w:rsidP="00604664">
      <w:pPr>
        <w:spacing w:before="240"/>
        <w:jc w:val="both"/>
        <w:rPr>
          <w:rFonts w:asciiTheme="majorHAnsi" w:hAnsiTheme="majorHAnsi" w:cs="Arial"/>
          <w:b/>
          <w:bCs/>
          <w:sz w:val="22"/>
          <w:szCs w:val="22"/>
          <w:lang w:val="en-GB"/>
        </w:rPr>
      </w:pPr>
      <w:r w:rsidRPr="007957A7">
        <w:rPr>
          <w:rFonts w:asciiTheme="majorHAnsi" w:hAnsiTheme="majorHAnsi" w:cs="Arial"/>
          <w:b/>
          <w:bCs/>
          <w:sz w:val="22"/>
          <w:szCs w:val="22"/>
          <w:lang w:val="en-GB"/>
        </w:rPr>
        <w:t>Variance effect prediction</w:t>
      </w:r>
      <w:r w:rsidR="007F5666" w:rsidRPr="007957A7">
        <w:rPr>
          <w:rFonts w:asciiTheme="majorHAnsi" w:hAnsiTheme="majorHAnsi" w:cs="Arial"/>
          <w:b/>
          <w:bCs/>
          <w:sz w:val="22"/>
          <w:szCs w:val="22"/>
          <w:lang w:val="en-GB"/>
        </w:rPr>
        <w:t xml:space="preserve"> analysis</w:t>
      </w:r>
    </w:p>
    <w:p w14:paraId="2A536CA7" w14:textId="753B9FE2" w:rsidR="00D31E14" w:rsidRDefault="00094DE5">
      <w:pPr>
        <w:spacing w:after="0"/>
        <w:jc w:val="both"/>
        <w:rPr>
          <w:rFonts w:asciiTheme="majorHAnsi" w:hAnsiTheme="majorHAnsi" w:cs="Arial"/>
          <w:bCs/>
          <w:sz w:val="22"/>
          <w:szCs w:val="22"/>
          <w:lang w:val="en-GB"/>
        </w:rPr>
      </w:pPr>
      <w:r w:rsidRPr="007957A7">
        <w:rPr>
          <w:rFonts w:asciiTheme="majorHAnsi" w:hAnsiTheme="majorHAnsi" w:cs="Arial"/>
          <w:bCs/>
          <w:sz w:val="22"/>
          <w:szCs w:val="22"/>
          <w:lang w:val="en-GB"/>
        </w:rPr>
        <w:t xml:space="preserve">We obtained information about the putative effect of the </w:t>
      </w:r>
      <w:r w:rsidR="007F5666" w:rsidRPr="007957A7">
        <w:rPr>
          <w:rFonts w:asciiTheme="majorHAnsi" w:hAnsiTheme="majorHAnsi" w:cs="Arial"/>
          <w:bCs/>
          <w:sz w:val="22"/>
          <w:szCs w:val="22"/>
          <w:lang w:val="en-GB"/>
        </w:rPr>
        <w:t xml:space="preserve">lead </w:t>
      </w:r>
      <w:r w:rsidRPr="007957A7">
        <w:rPr>
          <w:rFonts w:asciiTheme="majorHAnsi" w:hAnsiTheme="majorHAnsi" w:cs="Arial"/>
          <w:bCs/>
          <w:sz w:val="22"/>
          <w:szCs w:val="22"/>
          <w:lang w:val="en-GB"/>
        </w:rPr>
        <w:t xml:space="preserve">GWAS SNPs using VEP (https://www.ensembl.org/Homo_sapiens/Tools/VEP) </w:t>
      </w:r>
      <w:r w:rsidR="007F5666" w:rsidRPr="00517ED6">
        <w:rPr>
          <w:rFonts w:asciiTheme="majorHAnsi" w:hAnsiTheme="majorHAnsi" w:cs="Arial"/>
          <w:bCs/>
          <w:sz w:val="22"/>
          <w:szCs w:val="22"/>
          <w:lang w:val="en-GB"/>
        </w:rPr>
        <w:fldChar w:fldCharType="begin">
          <w:fldData xml:space="preserve">PEVuZE5vdGU+PENpdGU+PEF1dGhvcj5NY0xhcmVuPC9BdXRob3I+PFllYXI+MjAxNjwvWWVhcj48
UmVjTnVtPjE3MTwvUmVjTnVtPjxEaXNwbGF5VGV4dD5bNjhdPC9EaXNwbGF5VGV4dD48cmVjb3Jk
PjxyZWMtbnVtYmVyPjE3MTwvcmVjLW51bWJlcj48Zm9yZWlnbi1rZXlzPjxrZXkgYXBwPSJFTiIg
ZGItaWQ9InR2enN4dHNyMXN0MHc4ZXY5eDFwcDJ6dmZ6MjJ4cjlhczV2diIgdGltZXN0YW1wPSIx
NTMzNjU1MjI4Ij4xNzE8L2tleT48L2ZvcmVpZ24ta2V5cz48cmVmLXR5cGUgbmFtZT0iSm91cm5h
bCBBcnRpY2xlIj4xNzwvcmVmLXR5cGU+PGNvbnRyaWJ1dG9ycz48YXV0aG9ycz48YXV0aG9yPk1j
TGFyZW4sIFcuPC9hdXRob3I+PGF1dGhvcj5HaWwsIEwuPC9hdXRob3I+PGF1dGhvcj5IdW50LCBT
LiBFLjwvYXV0aG9yPjxhdXRob3I+UmlhdCwgSC4gUy48L2F1dGhvcj48YXV0aG9yPlJpdGNoaWUs
IEcuIFIuPC9hdXRob3I+PGF1dGhvcj5UaG9ybWFubiwgQS48L2F1dGhvcj48YXV0aG9yPkZsaWNl
aywgUC48L2F1dGhvcj48YXV0aG9yPkN1bm5pbmdoYW0sIEYuPC9hdXRob3I+PC9hdXRob3JzPjwv
Y29udHJpYnV0b3JzPjxhdXRoLWFkZHJlc3M+RXVyb3BlYW4gTW9sZWN1bGFyIEJpb2xvZ3kgTGFi
b3JhdG9yeSwgRXVyb3BlYW4gQmlvaW5mb3JtYXRpY3MgSW5zdGl0dXRlLCBXZWxsY29tZSBHZW5v
bWUgQ2FtcHVzLCBIaW54dG9uLCBDYW1icmlkZ2UsIENCMTAgMVNELCBVSy4gd20yQGViaS5hYy51
ay4mI3hEO0V1cm9wZWFuIE1vbGVjdWxhciBCaW9sb2d5IExhYm9yYXRvcnksIEV1cm9wZWFuIEJp
b2luZm9ybWF0aWNzIEluc3RpdHV0ZSwgV2VsbGNvbWUgR2Vub21lIENhbXB1cywgSGlueHRvbiwg
Q2FtYnJpZGdlLCBDQjEwIDFTRCwgVUsuJiN4RDtFdXJvcGVhbiBNb2xlY3VsYXIgQmlvbG9neSBM
YWJvcmF0b3J5LCBFdXJvcGVhbiBCaW9pbmZvcm1hdGljcyBJbnN0aXR1dGUsIFdlbGxjb21lIEdl
bm9tZSBDYW1wdXMsIEhpbnh0b24sIENhbWJyaWRnZSwgQ0IxMCAxU0QsIFVLLiBmaW9uYUBlYmku
YWMudWsuPC9hdXRoLWFkZHJlc3M+PHRpdGxlcz48dGl0bGU+VGhlIEVuc2VtYmwgVmFyaWFudCBF
ZmZlY3QgUHJlZGljdG9yPC90aXRsZT48c2Vjb25kYXJ5LXRpdGxlPkdlbm9tZSBCaW9sPC9zZWNv
bmRhcnktdGl0bGU+PC90aXRsZXM+PHBlcmlvZGljYWw+PGZ1bGwtdGl0bGU+R2Vub21lIEJpb2w8
L2Z1bGwtdGl0bGU+PC9wZXJpb2RpY2FsPjxwYWdlcz4xMjI8L3BhZ2VzPjx2b2x1bWU+MTc8L3Zv
bHVtZT48bnVtYmVyPjE8L251bWJlcj48a2V5d29yZHM+PGtleXdvcmQ+Q29tcHV0YXRpb25hbCBC
aW9sb2d5PC9rZXl3b3JkPjxrZXl3b3JkPkRhdGFiYXNlcywgTnVjbGVpYyBBY2lkPC9rZXl3b3Jk
PjxrZXl3b3JkPipHZW5ldGljIFZhcmlhdGlvbjwva2V5d29yZD48a2V5d29yZD5HZW5vbWljczwv
a2V5d29yZD48a2V5d29yZD5IdW1hbnM8L2tleXdvcmQ+PGtleXdvcmQ+SW50ZXJuZXQ8L2tleXdv
cmQ+PGtleXdvcmQ+TW9sZWN1bGFyIFNlcXVlbmNlIEFubm90YXRpb24vKm1ldGhvZHM8L2tleXdv
cmQ+PGtleXdvcmQ+KlNvZnR3YXJlPC9rZXl3b3JkPjxrZXl3b3JkPipHZW5vbWU8L2tleXdvcmQ+
PGtleXdvcmQ+Kk5nczwva2V5d29yZD48a2V5d29yZD4qU25wPC9rZXl3b3JkPjxrZXl3b3JkPipW
YXJpYW50IGFubm90YXRpb248L2tleXdvcmQ+PC9rZXl3b3Jkcz48ZGF0ZXM+PHllYXI+MjAxNjwv
eWVhcj48cHViLWRhdGVzPjxkYXRlPkp1biA2PC9kYXRlPjwvcHViLWRhdGVzPjwvZGF0ZXM+PGlz
Ym4+MTQ3NC03NjBYIChFbGVjdHJvbmljKSYjeEQ7MTQ3NC03NTk2IChMaW5raW5nKTwvaXNibj48
YWNjZXNzaW9uLW51bT4yNzI2ODc5NTwvYWNjZXNzaW9uLW51bT48dXJscz48cmVsYXRlZC11cmxz
Pjx1cmw+aHR0cHM6Ly93d3cubmNiaS5ubG0ubmloLmdvdi9wdWJtZWQvMjcyNjg3OTU8L3VybD48
L3JlbGF0ZWQtdXJscz48L3VybHM+PGN1c3RvbTI+UE1DNDg5MzgyNTwvY3VzdG9tMj48ZWxlY3Ry
b25pYy1yZXNvdXJjZS1udW0+MTAuMTE4Ni9zMTMwNTktMDE2LTA5NzQtNDwvZWxlY3Ryb25pYy1y
ZXNvdXJjZS1udW0+PC9yZWNvcmQ+PC9DaXRlPjwvRW5kTm90ZT5=
</w:fldData>
        </w:fldChar>
      </w:r>
      <w:r w:rsidR="009C72D5">
        <w:rPr>
          <w:rFonts w:asciiTheme="majorHAnsi" w:hAnsiTheme="majorHAnsi" w:cs="Arial"/>
          <w:bCs/>
          <w:sz w:val="22"/>
          <w:szCs w:val="22"/>
          <w:lang w:val="en-GB"/>
        </w:rPr>
        <w:instrText xml:space="preserve"> ADDIN EN.CITE </w:instrText>
      </w:r>
      <w:r w:rsidR="009C72D5">
        <w:rPr>
          <w:rFonts w:asciiTheme="majorHAnsi" w:hAnsiTheme="majorHAnsi" w:cs="Arial"/>
          <w:bCs/>
          <w:sz w:val="22"/>
          <w:szCs w:val="22"/>
          <w:lang w:val="en-GB"/>
        </w:rPr>
        <w:fldChar w:fldCharType="begin">
          <w:fldData xml:space="preserve">PEVuZE5vdGU+PENpdGU+PEF1dGhvcj5NY0xhcmVuPC9BdXRob3I+PFllYXI+MjAxNjwvWWVhcj48
UmVjTnVtPjE3MTwvUmVjTnVtPjxEaXNwbGF5VGV4dD5bNjhdPC9EaXNwbGF5VGV4dD48cmVjb3Jk
PjxyZWMtbnVtYmVyPjE3MTwvcmVjLW51bWJlcj48Zm9yZWlnbi1rZXlzPjxrZXkgYXBwPSJFTiIg
ZGItaWQ9InR2enN4dHNyMXN0MHc4ZXY5eDFwcDJ6dmZ6MjJ4cjlhczV2diIgdGltZXN0YW1wPSIx
NTMzNjU1MjI4Ij4xNzE8L2tleT48L2ZvcmVpZ24ta2V5cz48cmVmLXR5cGUgbmFtZT0iSm91cm5h
bCBBcnRpY2xlIj4xNzwvcmVmLXR5cGU+PGNvbnRyaWJ1dG9ycz48YXV0aG9ycz48YXV0aG9yPk1j
TGFyZW4sIFcuPC9hdXRob3I+PGF1dGhvcj5HaWwsIEwuPC9hdXRob3I+PGF1dGhvcj5IdW50LCBT
LiBFLjwvYXV0aG9yPjxhdXRob3I+UmlhdCwgSC4gUy48L2F1dGhvcj48YXV0aG9yPlJpdGNoaWUs
IEcuIFIuPC9hdXRob3I+PGF1dGhvcj5UaG9ybWFubiwgQS48L2F1dGhvcj48YXV0aG9yPkZsaWNl
aywgUC48L2F1dGhvcj48YXV0aG9yPkN1bm5pbmdoYW0sIEYuPC9hdXRob3I+PC9hdXRob3JzPjwv
Y29udHJpYnV0b3JzPjxhdXRoLWFkZHJlc3M+RXVyb3BlYW4gTW9sZWN1bGFyIEJpb2xvZ3kgTGFi
b3JhdG9yeSwgRXVyb3BlYW4gQmlvaW5mb3JtYXRpY3MgSW5zdGl0dXRlLCBXZWxsY29tZSBHZW5v
bWUgQ2FtcHVzLCBIaW54dG9uLCBDYW1icmlkZ2UsIENCMTAgMVNELCBVSy4gd20yQGViaS5hYy51
ay4mI3hEO0V1cm9wZWFuIE1vbGVjdWxhciBCaW9sb2d5IExhYm9yYXRvcnksIEV1cm9wZWFuIEJp
b2luZm9ybWF0aWNzIEluc3RpdHV0ZSwgV2VsbGNvbWUgR2Vub21lIENhbXB1cywgSGlueHRvbiwg
Q2FtYnJpZGdlLCBDQjEwIDFTRCwgVUsuJiN4RDtFdXJvcGVhbiBNb2xlY3VsYXIgQmlvbG9neSBM
YWJvcmF0b3J5LCBFdXJvcGVhbiBCaW9pbmZvcm1hdGljcyBJbnN0aXR1dGUsIFdlbGxjb21lIEdl
bm9tZSBDYW1wdXMsIEhpbnh0b24sIENhbWJyaWRnZSwgQ0IxMCAxU0QsIFVLLiBmaW9uYUBlYmku
YWMudWsuPC9hdXRoLWFkZHJlc3M+PHRpdGxlcz48dGl0bGU+VGhlIEVuc2VtYmwgVmFyaWFudCBF
ZmZlY3QgUHJlZGljdG9yPC90aXRsZT48c2Vjb25kYXJ5LXRpdGxlPkdlbm9tZSBCaW9sPC9zZWNv
bmRhcnktdGl0bGU+PC90aXRsZXM+PHBlcmlvZGljYWw+PGZ1bGwtdGl0bGU+R2Vub21lIEJpb2w8
L2Z1bGwtdGl0bGU+PC9wZXJpb2RpY2FsPjxwYWdlcz4xMjI8L3BhZ2VzPjx2b2x1bWU+MTc8L3Zv
bHVtZT48bnVtYmVyPjE8L251bWJlcj48a2V5d29yZHM+PGtleXdvcmQ+Q29tcHV0YXRpb25hbCBC
aW9sb2d5PC9rZXl3b3JkPjxrZXl3b3JkPkRhdGFiYXNlcywgTnVjbGVpYyBBY2lkPC9rZXl3b3Jk
PjxrZXl3b3JkPipHZW5ldGljIFZhcmlhdGlvbjwva2V5d29yZD48a2V5d29yZD5HZW5vbWljczwv
a2V5d29yZD48a2V5d29yZD5IdW1hbnM8L2tleXdvcmQ+PGtleXdvcmQ+SW50ZXJuZXQ8L2tleXdv
cmQ+PGtleXdvcmQ+TW9sZWN1bGFyIFNlcXVlbmNlIEFubm90YXRpb24vKm1ldGhvZHM8L2tleXdv
cmQ+PGtleXdvcmQ+KlNvZnR3YXJlPC9rZXl3b3JkPjxrZXl3b3JkPipHZW5vbWU8L2tleXdvcmQ+
PGtleXdvcmQ+Kk5nczwva2V5d29yZD48a2V5d29yZD4qU25wPC9rZXl3b3JkPjxrZXl3b3JkPipW
YXJpYW50IGFubm90YXRpb248L2tleXdvcmQ+PC9rZXl3b3Jkcz48ZGF0ZXM+PHllYXI+MjAxNjwv
eWVhcj48cHViLWRhdGVzPjxkYXRlPkp1biA2PC9kYXRlPjwvcHViLWRhdGVzPjwvZGF0ZXM+PGlz
Ym4+MTQ3NC03NjBYIChFbGVjdHJvbmljKSYjeEQ7MTQ3NC03NTk2IChMaW5raW5nKTwvaXNibj48
YWNjZXNzaW9uLW51bT4yNzI2ODc5NTwvYWNjZXNzaW9uLW51bT48dXJscz48cmVsYXRlZC11cmxz
Pjx1cmw+aHR0cHM6Ly93d3cubmNiaS5ubG0ubmloLmdvdi9wdWJtZWQvMjcyNjg3OTU8L3VybD48
L3JlbGF0ZWQtdXJscz48L3VybHM+PGN1c3RvbTI+UE1DNDg5MzgyNTwvY3VzdG9tMj48ZWxlY3Ry
b25pYy1yZXNvdXJjZS1udW0+MTAuMTE4Ni9zMTMwNTktMDE2LTA5NzQtNDwvZWxlY3Ryb25pYy1y
ZXNvdXJjZS1udW0+PC9yZWNvcmQ+PC9DaXRlPjwvRW5kTm90ZT5=
</w:fldData>
        </w:fldChar>
      </w:r>
      <w:r w:rsidR="009C72D5">
        <w:rPr>
          <w:rFonts w:asciiTheme="majorHAnsi" w:hAnsiTheme="majorHAnsi" w:cs="Arial"/>
          <w:bCs/>
          <w:sz w:val="22"/>
          <w:szCs w:val="22"/>
          <w:lang w:val="en-GB"/>
        </w:rPr>
        <w:instrText xml:space="preserve"> ADDIN EN.CITE.DATA </w:instrText>
      </w:r>
      <w:r w:rsidR="009C72D5">
        <w:rPr>
          <w:rFonts w:asciiTheme="majorHAnsi" w:hAnsiTheme="majorHAnsi" w:cs="Arial"/>
          <w:bCs/>
          <w:sz w:val="22"/>
          <w:szCs w:val="22"/>
          <w:lang w:val="en-GB"/>
        </w:rPr>
      </w:r>
      <w:r w:rsidR="009C72D5">
        <w:rPr>
          <w:rFonts w:asciiTheme="majorHAnsi" w:hAnsiTheme="majorHAnsi" w:cs="Arial"/>
          <w:bCs/>
          <w:sz w:val="22"/>
          <w:szCs w:val="22"/>
          <w:lang w:val="en-GB"/>
        </w:rPr>
        <w:fldChar w:fldCharType="end"/>
      </w:r>
      <w:r w:rsidR="007F5666" w:rsidRPr="00517ED6">
        <w:rPr>
          <w:rFonts w:asciiTheme="majorHAnsi" w:hAnsiTheme="majorHAnsi" w:cs="Arial"/>
          <w:bCs/>
          <w:sz w:val="22"/>
          <w:szCs w:val="22"/>
          <w:lang w:val="en-GB"/>
        </w:rPr>
      </w:r>
      <w:r w:rsidR="007F5666" w:rsidRPr="00517ED6">
        <w:rPr>
          <w:rFonts w:asciiTheme="majorHAnsi" w:hAnsiTheme="majorHAnsi" w:cs="Arial"/>
          <w:bCs/>
          <w:sz w:val="22"/>
          <w:szCs w:val="22"/>
          <w:lang w:val="en-GB"/>
        </w:rPr>
        <w:fldChar w:fldCharType="separate"/>
      </w:r>
      <w:r w:rsidR="009C72D5">
        <w:rPr>
          <w:rFonts w:asciiTheme="majorHAnsi" w:hAnsiTheme="majorHAnsi" w:cs="Arial"/>
          <w:bCs/>
          <w:noProof/>
          <w:sz w:val="22"/>
          <w:szCs w:val="22"/>
          <w:lang w:val="en-GB"/>
        </w:rPr>
        <w:t>[</w:t>
      </w:r>
      <w:hyperlink w:anchor="_ENREF_68" w:tooltip="McLaren, 2016 #171" w:history="1">
        <w:r w:rsidR="009C72D5">
          <w:rPr>
            <w:rFonts w:asciiTheme="majorHAnsi" w:hAnsiTheme="majorHAnsi" w:cs="Arial"/>
            <w:bCs/>
            <w:noProof/>
            <w:sz w:val="22"/>
            <w:szCs w:val="22"/>
            <w:lang w:val="en-GB"/>
          </w:rPr>
          <w:t>68</w:t>
        </w:r>
      </w:hyperlink>
      <w:r w:rsidR="009C72D5">
        <w:rPr>
          <w:rFonts w:asciiTheme="majorHAnsi" w:hAnsiTheme="majorHAnsi" w:cs="Arial"/>
          <w:bCs/>
          <w:noProof/>
          <w:sz w:val="22"/>
          <w:szCs w:val="22"/>
          <w:lang w:val="en-GB"/>
        </w:rPr>
        <w:t>]</w:t>
      </w:r>
      <w:r w:rsidR="007F5666" w:rsidRPr="00517ED6">
        <w:rPr>
          <w:rFonts w:asciiTheme="majorHAnsi" w:hAnsiTheme="majorHAnsi" w:cs="Arial"/>
          <w:bCs/>
          <w:sz w:val="22"/>
          <w:szCs w:val="22"/>
          <w:lang w:val="en-GB"/>
        </w:rPr>
        <w:fldChar w:fldCharType="end"/>
      </w:r>
      <w:r w:rsidRPr="007957A7">
        <w:rPr>
          <w:rFonts w:asciiTheme="majorHAnsi" w:hAnsiTheme="majorHAnsi" w:cs="Arial"/>
          <w:bCs/>
          <w:sz w:val="22"/>
          <w:szCs w:val="22"/>
          <w:lang w:val="en-GB"/>
        </w:rPr>
        <w:t xml:space="preserve">. </w:t>
      </w:r>
      <w:r w:rsidR="007F5666" w:rsidRPr="007957A7">
        <w:rPr>
          <w:rFonts w:asciiTheme="majorHAnsi" w:hAnsiTheme="majorHAnsi" w:cs="Arial"/>
          <w:bCs/>
          <w:sz w:val="22"/>
          <w:szCs w:val="22"/>
          <w:lang w:val="en-GB"/>
        </w:rPr>
        <w:t>The analysis included pathogenicity, splicing and conservation predictions as well as regulatory annotations.</w:t>
      </w:r>
    </w:p>
    <w:p w14:paraId="01C01719" w14:textId="6C8093D7" w:rsidR="00D31E14" w:rsidRPr="00635B9B" w:rsidRDefault="00D31E14" w:rsidP="00635B9B">
      <w:pPr>
        <w:spacing w:before="240"/>
        <w:jc w:val="both"/>
        <w:rPr>
          <w:rFonts w:asciiTheme="majorHAnsi" w:hAnsiTheme="majorHAnsi" w:cs="Arial"/>
          <w:b/>
          <w:bCs/>
          <w:sz w:val="22"/>
          <w:szCs w:val="22"/>
          <w:lang w:val="en-GB"/>
        </w:rPr>
      </w:pPr>
      <w:r w:rsidRPr="00635B9B">
        <w:rPr>
          <w:rFonts w:asciiTheme="majorHAnsi" w:hAnsiTheme="majorHAnsi" w:cs="Arial"/>
          <w:b/>
          <w:bCs/>
          <w:sz w:val="22"/>
          <w:szCs w:val="22"/>
          <w:lang w:val="en-GB"/>
        </w:rPr>
        <w:t xml:space="preserve">Overlap of the </w:t>
      </w:r>
      <w:r w:rsidRPr="00635B9B">
        <w:rPr>
          <w:rFonts w:asciiTheme="majorHAnsi" w:hAnsiTheme="majorHAnsi" w:cs="Arial"/>
          <w:b/>
          <w:sz w:val="22"/>
          <w:szCs w:val="22"/>
        </w:rPr>
        <w:t>genetic makeup of early growth traits with adult and childhood phenotypes</w:t>
      </w:r>
    </w:p>
    <w:p w14:paraId="1DD49603" w14:textId="368D180B" w:rsidR="00D31E14" w:rsidRPr="007957A7" w:rsidRDefault="00D31E14">
      <w:pPr>
        <w:spacing w:after="0"/>
        <w:jc w:val="both"/>
        <w:rPr>
          <w:rFonts w:asciiTheme="majorHAnsi" w:hAnsiTheme="majorHAnsi" w:cs="Arial"/>
          <w:bCs/>
          <w:sz w:val="22"/>
          <w:szCs w:val="22"/>
          <w:lang w:val="en-GB"/>
        </w:rPr>
      </w:pPr>
      <w:r w:rsidRPr="007957A7">
        <w:rPr>
          <w:rFonts w:asciiTheme="majorHAnsi" w:hAnsiTheme="majorHAnsi" w:cs="Arial"/>
          <w:sz w:val="22"/>
          <w:szCs w:val="22"/>
        </w:rPr>
        <w:t xml:space="preserve">To gain insights into the potential overlap in the genetic </w:t>
      </w:r>
      <w:r>
        <w:rPr>
          <w:rFonts w:asciiTheme="majorHAnsi" w:hAnsiTheme="majorHAnsi" w:cs="Arial"/>
          <w:sz w:val="22"/>
          <w:szCs w:val="22"/>
        </w:rPr>
        <w:t>makeup</w:t>
      </w:r>
      <w:r w:rsidRPr="007957A7">
        <w:rPr>
          <w:rFonts w:asciiTheme="majorHAnsi" w:hAnsiTheme="majorHAnsi" w:cs="Arial"/>
          <w:sz w:val="22"/>
          <w:szCs w:val="22"/>
        </w:rPr>
        <w:t xml:space="preserve"> of early growth traits with adult and childhood phenotypes, </w:t>
      </w:r>
      <w:r w:rsidR="00463E3C">
        <w:rPr>
          <w:rFonts w:asciiTheme="majorHAnsi" w:hAnsiTheme="majorHAnsi" w:cs="Arial"/>
          <w:sz w:val="22"/>
          <w:szCs w:val="22"/>
        </w:rPr>
        <w:t>w</w:t>
      </w:r>
      <w:r w:rsidRPr="007957A7">
        <w:rPr>
          <w:rFonts w:asciiTheme="majorHAnsi" w:hAnsiTheme="majorHAnsi" w:cs="Arial"/>
          <w:sz w:val="22"/>
          <w:szCs w:val="22"/>
        </w:rPr>
        <w:t xml:space="preserve">e searched </w:t>
      </w:r>
      <w:r>
        <w:rPr>
          <w:rFonts w:asciiTheme="majorHAnsi" w:hAnsiTheme="majorHAnsi" w:cs="Arial"/>
          <w:sz w:val="22"/>
          <w:szCs w:val="22"/>
        </w:rPr>
        <w:t xml:space="preserve">databases and </w:t>
      </w:r>
      <w:r w:rsidRPr="007957A7">
        <w:rPr>
          <w:rFonts w:asciiTheme="majorHAnsi" w:hAnsiTheme="majorHAnsi" w:cs="Arial"/>
          <w:sz w:val="22"/>
          <w:szCs w:val="22"/>
        </w:rPr>
        <w:t>the literature for the phenotypic implications of our four GWAS SNPs. First, we retrieved from the Gene Atlas</w:t>
      </w:r>
      <w:r w:rsidRPr="00517ED6">
        <w:rPr>
          <w:rFonts w:asciiTheme="majorHAnsi" w:hAnsiTheme="majorHAnsi" w:cs="Arial"/>
          <w:sz w:val="22"/>
          <w:szCs w:val="22"/>
        </w:rPr>
        <w:fldChar w:fldCharType="begin"/>
      </w:r>
      <w:r>
        <w:rPr>
          <w:rFonts w:asciiTheme="majorHAnsi" w:hAnsiTheme="majorHAnsi" w:cs="Arial"/>
          <w:sz w:val="22"/>
          <w:szCs w:val="22"/>
        </w:rPr>
        <w:instrText xml:space="preserve"> ADDIN EN.CITE &lt;EndNote&gt;&lt;Cite&gt;&lt;Author&gt;Canela-Xandri&lt;/Author&gt;&lt;Year&gt;2017&lt;/Year&gt;&lt;RecNum&gt;174&lt;/RecNum&gt;&lt;DisplayText&gt;[9]&lt;/DisplayText&gt;&lt;record&gt;&lt;rec-number&gt;174&lt;/rec-number&gt;&lt;foreign-keys&gt;&lt;key app="EN" db-id="tvzsxtsr1st0w8ev9x1pp2zvfz22xr9as5vv" timestamp="1533725004"&gt;174&lt;/key&gt;&lt;/foreign-keys&gt;&lt;ref-type name="Journal Article"&gt;17&lt;/ref-type&gt;&lt;contributors&gt;&lt;authors&gt;&lt;author&gt;Canela-Xandri, Oriol&lt;/author&gt;&lt;author&gt;Rawlik, Konrad&lt;/author&gt;&lt;author&gt;Tenesa, Albert&lt;/author&gt;&lt;/authors&gt;&lt;/contributors&gt;&lt;titles&gt;&lt;title&gt;An atlas of genetic associations in UK Biobank&lt;/title&gt;&lt;secondary-title&gt;bioRxiv&lt;/secondary-title&gt;&lt;/titles&gt;&lt;periodical&gt;&lt;full-title&gt;bioRxiv&lt;/full-title&gt;&lt;/periodical&gt;&lt;dates&gt;&lt;year&gt;2017&lt;/year&gt;&lt;/dates&gt;&lt;urls&gt;&lt;related-urls&gt;&lt;url&gt;https://www.biorxiv.org/content/biorxiv/early/2017/08/16/176834.full.pdf&lt;/url&gt;&lt;/related-urls&gt;&lt;/urls&gt;&lt;electronic-resource-num&gt;10.1101/176834&lt;/electronic-resource-num&gt;&lt;/record&gt;&lt;/Cite&gt;&lt;/EndNote&gt;</w:instrText>
      </w:r>
      <w:r w:rsidRPr="00517ED6">
        <w:rPr>
          <w:rFonts w:asciiTheme="majorHAnsi" w:hAnsiTheme="majorHAnsi" w:cs="Arial"/>
          <w:sz w:val="22"/>
          <w:szCs w:val="22"/>
        </w:rPr>
        <w:fldChar w:fldCharType="separate"/>
      </w:r>
      <w:r w:rsidRPr="007957A7">
        <w:rPr>
          <w:rFonts w:asciiTheme="majorHAnsi" w:hAnsiTheme="majorHAnsi" w:cs="Arial"/>
          <w:noProof/>
          <w:sz w:val="22"/>
          <w:szCs w:val="22"/>
        </w:rPr>
        <w:t>[</w:t>
      </w:r>
      <w:hyperlink w:anchor="_ENREF_9" w:tooltip="Canela-Xandri, 2017 #174" w:history="1">
        <w:r w:rsidR="009C72D5" w:rsidRPr="007957A7">
          <w:rPr>
            <w:rFonts w:asciiTheme="majorHAnsi" w:hAnsiTheme="majorHAnsi" w:cs="Arial"/>
            <w:noProof/>
            <w:sz w:val="22"/>
            <w:szCs w:val="22"/>
          </w:rPr>
          <w:t>9</w:t>
        </w:r>
      </w:hyperlink>
      <w:r w:rsidRPr="007957A7">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xml:space="preserve"> phenome-wide association study (PheWAS) in the UK Biobank data</w:t>
      </w:r>
      <w:r>
        <w:rPr>
          <w:rFonts w:asciiTheme="majorHAnsi" w:hAnsiTheme="majorHAnsi" w:cs="Arial"/>
          <w:sz w:val="22"/>
          <w:szCs w:val="22"/>
        </w:rPr>
        <w:t xml:space="preserve"> </w:t>
      </w:r>
      <w:r w:rsidRPr="007957A7">
        <w:rPr>
          <w:rFonts w:asciiTheme="majorHAnsi" w:hAnsiTheme="majorHAnsi" w:cs="Arial"/>
          <w:sz w:val="22"/>
          <w:szCs w:val="22"/>
        </w:rPr>
        <w:t>all phenotypic associations (P&lt;5x10</w:t>
      </w:r>
      <w:r w:rsidRPr="007957A7">
        <w:rPr>
          <w:rFonts w:asciiTheme="majorHAnsi" w:hAnsiTheme="majorHAnsi" w:cs="Arial"/>
          <w:sz w:val="22"/>
          <w:szCs w:val="22"/>
          <w:vertAlign w:val="superscript"/>
        </w:rPr>
        <w:t>-8</w:t>
      </w:r>
      <w:r w:rsidRPr="007957A7">
        <w:rPr>
          <w:rFonts w:asciiTheme="majorHAnsi" w:hAnsiTheme="majorHAnsi" w:cs="Arial"/>
          <w:sz w:val="22"/>
          <w:szCs w:val="22"/>
        </w:rPr>
        <w:t>) with our four GWAS SNPs (</w:t>
      </w:r>
      <w:r w:rsidRPr="007957A7">
        <w:rPr>
          <w:rFonts w:asciiTheme="majorHAnsi" w:hAnsiTheme="majorHAnsi" w:cs="Arial"/>
          <w:b/>
          <w:sz w:val="22"/>
          <w:szCs w:val="22"/>
        </w:rPr>
        <w:t>Supplementary Table 4</w:t>
      </w:r>
      <w:r w:rsidRPr="007957A7">
        <w:rPr>
          <w:rFonts w:asciiTheme="majorHAnsi" w:hAnsiTheme="majorHAnsi" w:cs="Arial"/>
          <w:sz w:val="22"/>
          <w:szCs w:val="22"/>
        </w:rPr>
        <w:t>). Second, we retrieved from the PhenoScanner</w:t>
      </w:r>
      <w:r>
        <w:rPr>
          <w:rFonts w:asciiTheme="majorHAnsi" w:hAnsiTheme="majorHAnsi" w:cs="Arial"/>
          <w:sz w:val="22"/>
          <w:szCs w:val="22"/>
        </w:rPr>
        <w:fldChar w:fldCharType="begin">
          <w:fldData xml:space="preserve">PEVuZE5vdGU+PENpdGU+PEF1dGhvcj5TdGFsZXk8L0F1dGhvcj48WWVhcj4yMDE2PC9ZZWFyPjxS
ZWNOdW0+MTA1PC9SZWNOdW0+PERpc3BsYXlUZXh0PlsxMF08L0Rpc3BsYXlUZXh0PjxyZWNvcmQ+
PHJlYy1udW1iZXI+MTA1PC9yZWMtbnVtYmVyPjxmb3JlaWduLWtleXM+PGtleSBhcHA9IkVOIiBk
Yi1pZD0idHZ6c3h0c3Ixc3Qwdzhldjl4MXBwMnp2ZnoyMnhyOWFzNXZ2IiB0aW1lc3RhbXA9IjE1
MzIzMzk3NjUiPjEwNTwva2V5PjwvZm9yZWlnbi1rZXlzPjxyZWYtdHlwZSBuYW1lPSJKb3VybmFs
IEFydGljbGUiPjE3PC9yZWYtdHlwZT48Y29udHJpYnV0b3JzPjxhdXRob3JzPjxhdXRob3I+U3Rh
bGV5LCBKLiBSLjwvYXV0aG9yPjxhdXRob3I+QmxhY2tzaGF3LCBKLjwvYXV0aG9yPjxhdXRob3I+
S2FtYXQsIE0uIEEuPC9hdXRob3I+PGF1dGhvcj5FbGxpcywgUy48L2F1dGhvcj48YXV0aG9yPlN1
cmVuZHJhbiwgUC48L2F1dGhvcj48YXV0aG9yPlN1biwgQi4gQi48L2F1dGhvcj48YXV0aG9yPlBh
dWwsIEQuIFMuPC9hdXRob3I+PGF1dGhvcj5GcmVpdGFnLCBELjwvYXV0aG9yPjxhdXRob3I+QnVy
Z2VzcywgUy48L2F1dGhvcj48YXV0aG9yPkRhbmVzaCwgSi48L2F1dGhvcj48YXV0aG9yPllvdW5n
LCBSLjwvYXV0aG9yPjxhdXRob3I+QnV0dGVyd29ydGgsIEEuIFMuPC9hdXRob3I+PC9hdXRob3Jz
PjwvY29udHJpYnV0b3JzPjxhdXRoLWFkZHJlc3M+Q2FyZGlvdmFzY3VsYXIgRXBpZGVtaW9sb2d5
IFVuaXQsIERlcGFydG1lbnQgb2YgUHVibGljIEhlYWx0aCBhbmQgUHJpbWFyeSBDYXJlLCBVbml2
ZXJzaXR5IG9mIENhbWJyaWRnZSwgQ2FtYnJpZGdlIENCMSA4Uk4sIFVLLiYjeEQ7Q2FyZGlvdmFz
Y3VsYXIgRXBpZGVtaW9sb2d5IFVuaXQsIERlcGFydG1lbnQgb2YgUHVibGljIEhlYWx0aCBhbmQg
UHJpbWFyeSBDYXJlLCBVbml2ZXJzaXR5IG9mIENhbWJyaWRnZSwgQ2FtYnJpZGdlIENCMSA4Uk4s
IFVLIFdlbGxjb21lIFRydXN0IFNhbmdlciBJbnN0aXR1dGUsIEhpbnh0b24gQ0IxMCAxU0EsIFVL
IE5JSFIgQmxvb2QgYW5kIFRyYW5zcGxhbnQgUmVzZWFyY2ggVW5pdCwgRGVwYXJ0bWVudCBvZiBQ
dWJsaWMgSGVhbHRoIGFuZCBQcmltYXJ5IENhcmUsIFVuaXZlcnNpdHkgb2YgQ2FtYnJpZGdlLCBD
YW1icmlkZ2UgQ0IxIDhSTiwgVUsuJiN4RDtDYXJkaW92YXNjdWxhciBFcGlkZW1pb2xvZ3kgVW5p
dCwgRGVwYXJ0bWVudCBvZiBQdWJsaWMgSGVhbHRoIGFuZCBQcmltYXJ5IENhcmUsIFVuaXZlcnNp
dHkgb2YgQ2FtYnJpZGdlLCBDYW1icmlkZ2UgQ0IxIDhSTiwgVUsgUm9iZXJ0c29uIENlbnRyZSBm
b3IgQmlvc3RhdGlzdGljcywgVW5pdmVyc2l0eSBvZiBHbGFzZ293LCBHbGFzZ293IEcxMiA4UVEs
IFVLLiYjeEQ7Q2FyZGlvdmFzY3VsYXIgRXBpZGVtaW9sb2d5IFVuaXQsIERlcGFydG1lbnQgb2Yg
UHVibGljIEhlYWx0aCBhbmQgUHJpbWFyeSBDYXJlLCBVbml2ZXJzaXR5IG9mIENhbWJyaWRnZSwg
Q2FtYnJpZGdlIENCMSA4Uk4sIFVLIE5JSFIgQmxvb2QgYW5kIFRyYW5zcGxhbnQgUmVzZWFyY2gg
VW5pdCwgRGVwYXJ0bWVudCBvZiBQdWJsaWMgSGVhbHRoIGFuZCBQcmltYXJ5IENhcmUsIFVuaXZl
cnNpdHkgb2YgQ2FtYnJpZGdlLCBDYW1icmlkZ2UgQ0IxIDhSTiwgVUsuPC9hdXRoLWFkZHJlc3M+
PHRpdGxlcz48dGl0bGU+UGhlbm9TY2FubmVyOiBhIGRhdGFiYXNlIG9mIGh1bWFuIGdlbm90eXBl
LXBoZW5vdHlwZSBhc3NvY2lhdGlvbnM8L3RpdGxlPjxzZWNvbmRhcnktdGl0bGU+QmlvaW5mb3Jt
YXRpY3M8L3NlY29uZGFyeS10aXRsZT48YWx0LXRpdGxlPkJpb2luZm9ybWF0aWNzPC9hbHQtdGl0
bGU+PC90aXRsZXM+PHBlcmlvZGljYWw+PGZ1bGwtdGl0bGU+QmlvaW5mb3JtYXRpY3M8L2Z1bGwt
dGl0bGU+PGFiYnItMT5CaW9pbmZvcm1hdGljczwvYWJici0xPjwvcGVyaW9kaWNhbD48YWx0LXBl
cmlvZGljYWw+PGZ1bGwtdGl0bGU+QmlvaW5mb3JtYXRpY3M8L2Z1bGwtdGl0bGU+PGFiYnItMT5C
aW9pbmZvcm1hdGljczwvYWJici0xPjwvYWx0LXBlcmlvZGljYWw+PHBhZ2VzPjMyMDctMzIwOTwv
cGFnZXM+PHZvbHVtZT4zMjwvdm9sdW1lPjxudW1iZXI+MjA8L251bWJlcj48ZGF0ZXM+PHllYXI+
MjAxNjwveWVhcj48cHViLWRhdGVzPjxkYXRlPk9jdCAxNTwvZGF0ZT48L3B1Yi1kYXRlcz48L2Rh
dGVzPjxpc2JuPjEzNjctNDgxMSAoRWxlY3Ryb25pYykmI3hEOzEzNjctNDgwMyAoTGlua2luZyk8
L2lzYm4+PGFjY2Vzc2lvbi1udW0+MjczMTgyMDE8L2FjY2Vzc2lvbi1udW0+PHVybHM+PHJlbGF0
ZWQtdXJscz48dXJsPmh0dHA6Ly93d3cubmNiaS5ubG0ubmloLmdvdi9wdWJtZWQvMjczMTgyMDE8
L3VybD48L3JlbGF0ZWQtdXJscz48L3VybHM+PGN1c3RvbTI+NTA0ODA2ODwvY3VzdG9tMj48ZWxl
Y3Ryb25pYy1yZXNvdXJjZS1udW0+MTAuMTA5My9iaW9pbmZvcm1hdGljcy9idHczNzM8L2VsZWN0
cm9uaWMtcmVzb3VyY2UtbnVtPjwvcmVjb3JkPjwvQ2l0ZT48L0VuZE5vdGU+
</w:fldData>
        </w:fldChar>
      </w:r>
      <w:r>
        <w:rPr>
          <w:rFonts w:asciiTheme="majorHAnsi" w:hAnsiTheme="majorHAnsi" w:cs="Arial"/>
          <w:sz w:val="22"/>
          <w:szCs w:val="22"/>
        </w:rPr>
        <w:instrText xml:space="preserve"> ADDIN EN.CITE </w:instrText>
      </w:r>
      <w:r>
        <w:rPr>
          <w:rFonts w:asciiTheme="majorHAnsi" w:hAnsiTheme="majorHAnsi" w:cs="Arial"/>
          <w:sz w:val="22"/>
          <w:szCs w:val="22"/>
        </w:rPr>
        <w:fldChar w:fldCharType="begin">
          <w:fldData xml:space="preserve">PEVuZE5vdGU+PENpdGU+PEF1dGhvcj5TdGFsZXk8L0F1dGhvcj48WWVhcj4yMDE2PC9ZZWFyPjxS
ZWNOdW0+MTA1PC9SZWNOdW0+PERpc3BsYXlUZXh0PlsxMF08L0Rpc3BsYXlUZXh0PjxyZWNvcmQ+
PHJlYy1udW1iZXI+MTA1PC9yZWMtbnVtYmVyPjxmb3JlaWduLWtleXM+PGtleSBhcHA9IkVOIiBk
Yi1pZD0idHZ6c3h0c3Ixc3Qwdzhldjl4MXBwMnp2ZnoyMnhyOWFzNXZ2IiB0aW1lc3RhbXA9IjE1
MzIzMzk3NjUiPjEwNTwva2V5PjwvZm9yZWlnbi1rZXlzPjxyZWYtdHlwZSBuYW1lPSJKb3VybmFs
IEFydGljbGUiPjE3PC9yZWYtdHlwZT48Y29udHJpYnV0b3JzPjxhdXRob3JzPjxhdXRob3I+U3Rh
bGV5LCBKLiBSLjwvYXV0aG9yPjxhdXRob3I+QmxhY2tzaGF3LCBKLjwvYXV0aG9yPjxhdXRob3I+
S2FtYXQsIE0uIEEuPC9hdXRob3I+PGF1dGhvcj5FbGxpcywgUy48L2F1dGhvcj48YXV0aG9yPlN1
cmVuZHJhbiwgUC48L2F1dGhvcj48YXV0aG9yPlN1biwgQi4gQi48L2F1dGhvcj48YXV0aG9yPlBh
dWwsIEQuIFMuPC9hdXRob3I+PGF1dGhvcj5GcmVpdGFnLCBELjwvYXV0aG9yPjxhdXRob3I+QnVy
Z2VzcywgUy48L2F1dGhvcj48YXV0aG9yPkRhbmVzaCwgSi48L2F1dGhvcj48YXV0aG9yPllvdW5n
LCBSLjwvYXV0aG9yPjxhdXRob3I+QnV0dGVyd29ydGgsIEEuIFMuPC9hdXRob3I+PC9hdXRob3Jz
PjwvY29udHJpYnV0b3JzPjxhdXRoLWFkZHJlc3M+Q2FyZGlvdmFzY3VsYXIgRXBpZGVtaW9sb2d5
IFVuaXQsIERlcGFydG1lbnQgb2YgUHVibGljIEhlYWx0aCBhbmQgUHJpbWFyeSBDYXJlLCBVbml2
ZXJzaXR5IG9mIENhbWJyaWRnZSwgQ2FtYnJpZGdlIENCMSA4Uk4sIFVLLiYjeEQ7Q2FyZGlvdmFz
Y3VsYXIgRXBpZGVtaW9sb2d5IFVuaXQsIERlcGFydG1lbnQgb2YgUHVibGljIEhlYWx0aCBhbmQg
UHJpbWFyeSBDYXJlLCBVbml2ZXJzaXR5IG9mIENhbWJyaWRnZSwgQ2FtYnJpZGdlIENCMSA4Uk4s
IFVLIFdlbGxjb21lIFRydXN0IFNhbmdlciBJbnN0aXR1dGUsIEhpbnh0b24gQ0IxMCAxU0EsIFVL
IE5JSFIgQmxvb2QgYW5kIFRyYW5zcGxhbnQgUmVzZWFyY2ggVW5pdCwgRGVwYXJ0bWVudCBvZiBQ
dWJsaWMgSGVhbHRoIGFuZCBQcmltYXJ5IENhcmUsIFVuaXZlcnNpdHkgb2YgQ2FtYnJpZGdlLCBD
YW1icmlkZ2UgQ0IxIDhSTiwgVUsuJiN4RDtDYXJkaW92YXNjdWxhciBFcGlkZW1pb2xvZ3kgVW5p
dCwgRGVwYXJ0bWVudCBvZiBQdWJsaWMgSGVhbHRoIGFuZCBQcmltYXJ5IENhcmUsIFVuaXZlcnNp
dHkgb2YgQ2FtYnJpZGdlLCBDYW1icmlkZ2UgQ0IxIDhSTiwgVUsgUm9iZXJ0c29uIENlbnRyZSBm
b3IgQmlvc3RhdGlzdGljcywgVW5pdmVyc2l0eSBvZiBHbGFzZ293LCBHbGFzZ293IEcxMiA4UVEs
IFVLLiYjeEQ7Q2FyZGlvdmFzY3VsYXIgRXBpZGVtaW9sb2d5IFVuaXQsIERlcGFydG1lbnQgb2Yg
UHVibGljIEhlYWx0aCBhbmQgUHJpbWFyeSBDYXJlLCBVbml2ZXJzaXR5IG9mIENhbWJyaWRnZSwg
Q2FtYnJpZGdlIENCMSA4Uk4sIFVLIE5JSFIgQmxvb2QgYW5kIFRyYW5zcGxhbnQgUmVzZWFyY2gg
VW5pdCwgRGVwYXJ0bWVudCBvZiBQdWJsaWMgSGVhbHRoIGFuZCBQcmltYXJ5IENhcmUsIFVuaXZl
cnNpdHkgb2YgQ2FtYnJpZGdlLCBDYW1icmlkZ2UgQ0IxIDhSTiwgVUsuPC9hdXRoLWFkZHJlc3M+
PHRpdGxlcz48dGl0bGU+UGhlbm9TY2FubmVyOiBhIGRhdGFiYXNlIG9mIGh1bWFuIGdlbm90eXBl
LXBoZW5vdHlwZSBhc3NvY2lhdGlvbnM8L3RpdGxlPjxzZWNvbmRhcnktdGl0bGU+QmlvaW5mb3Jt
YXRpY3M8L3NlY29uZGFyeS10aXRsZT48YWx0LXRpdGxlPkJpb2luZm9ybWF0aWNzPC9hbHQtdGl0
bGU+PC90aXRsZXM+PHBlcmlvZGljYWw+PGZ1bGwtdGl0bGU+QmlvaW5mb3JtYXRpY3M8L2Z1bGwt
dGl0bGU+PGFiYnItMT5CaW9pbmZvcm1hdGljczwvYWJici0xPjwvcGVyaW9kaWNhbD48YWx0LXBl
cmlvZGljYWw+PGZ1bGwtdGl0bGU+QmlvaW5mb3JtYXRpY3M8L2Z1bGwtdGl0bGU+PGFiYnItMT5C
aW9pbmZvcm1hdGljczwvYWJici0xPjwvYWx0LXBlcmlvZGljYWw+PHBhZ2VzPjMyMDctMzIwOTwv
cGFnZXM+PHZvbHVtZT4zMjwvdm9sdW1lPjxudW1iZXI+MjA8L251bWJlcj48ZGF0ZXM+PHllYXI+
MjAxNjwveWVhcj48cHViLWRhdGVzPjxkYXRlPk9jdCAxNTwvZGF0ZT48L3B1Yi1kYXRlcz48L2Rh
dGVzPjxpc2JuPjEzNjctNDgxMSAoRWxlY3Ryb25pYykmI3hEOzEzNjctNDgwMyAoTGlua2luZyk8
L2lzYm4+PGFjY2Vzc2lvbi1udW0+MjczMTgyMDE8L2FjY2Vzc2lvbi1udW0+PHVybHM+PHJlbGF0
ZWQtdXJscz48dXJsPmh0dHA6Ly93d3cubmNiaS5ubG0ubmloLmdvdi9wdWJtZWQvMjczMTgyMDE8
L3VybD48L3JlbGF0ZWQtdXJscz48L3VybHM+PGN1c3RvbTI+NTA0ODA2ODwvY3VzdG9tMj48ZWxl
Y3Ryb25pYy1yZXNvdXJjZS1udW0+MTAuMTA5My9iaW9pbmZvcm1hdGljcy9idHczNzM8L2VsZWN0
cm9uaWMtcmVzb3VyY2UtbnVtPjwvcmVjb3JkPjwvQ2l0ZT48L0VuZE5vdGU+
</w:fldData>
        </w:fldChar>
      </w:r>
      <w:r>
        <w:rPr>
          <w:rFonts w:asciiTheme="majorHAnsi" w:hAnsiTheme="majorHAnsi" w:cs="Arial"/>
          <w:sz w:val="22"/>
          <w:szCs w:val="22"/>
        </w:rPr>
        <w:instrText xml:space="preserve"> ADDIN EN.CITE.DATA </w:instrText>
      </w:r>
      <w:r>
        <w:rPr>
          <w:rFonts w:asciiTheme="majorHAnsi" w:hAnsiTheme="majorHAnsi" w:cs="Arial"/>
          <w:sz w:val="22"/>
          <w:szCs w:val="22"/>
        </w:rPr>
      </w:r>
      <w:r>
        <w:rPr>
          <w:rFonts w:asciiTheme="majorHAnsi" w:hAnsiTheme="majorHAnsi" w:cs="Arial"/>
          <w:sz w:val="22"/>
          <w:szCs w:val="22"/>
        </w:rPr>
        <w:fldChar w:fldCharType="end"/>
      </w:r>
      <w:r>
        <w:rPr>
          <w:rFonts w:asciiTheme="majorHAnsi" w:hAnsiTheme="majorHAnsi" w:cs="Arial"/>
          <w:sz w:val="22"/>
          <w:szCs w:val="22"/>
        </w:rPr>
      </w:r>
      <w:r>
        <w:rPr>
          <w:rFonts w:asciiTheme="majorHAnsi" w:hAnsiTheme="majorHAnsi" w:cs="Arial"/>
          <w:sz w:val="22"/>
          <w:szCs w:val="22"/>
        </w:rPr>
        <w:fldChar w:fldCharType="separate"/>
      </w:r>
      <w:r>
        <w:rPr>
          <w:rFonts w:asciiTheme="majorHAnsi" w:hAnsiTheme="majorHAnsi" w:cs="Arial"/>
          <w:noProof/>
          <w:sz w:val="22"/>
          <w:szCs w:val="22"/>
        </w:rPr>
        <w:t>[</w:t>
      </w:r>
      <w:hyperlink w:anchor="_ENREF_10" w:tooltip="Staley, 2016 #105" w:history="1">
        <w:r w:rsidR="009C72D5">
          <w:rPr>
            <w:rFonts w:asciiTheme="majorHAnsi" w:hAnsiTheme="majorHAnsi" w:cs="Arial"/>
            <w:noProof/>
            <w:sz w:val="22"/>
            <w:szCs w:val="22"/>
          </w:rPr>
          <w:t>10</w:t>
        </w:r>
      </w:hyperlink>
      <w:r>
        <w:rPr>
          <w:rFonts w:asciiTheme="majorHAnsi" w:hAnsiTheme="majorHAnsi" w:cs="Arial"/>
          <w:noProof/>
          <w:sz w:val="22"/>
          <w:szCs w:val="22"/>
        </w:rPr>
        <w:t>]</w:t>
      </w:r>
      <w:r>
        <w:rPr>
          <w:rFonts w:asciiTheme="majorHAnsi" w:hAnsiTheme="majorHAnsi" w:cs="Arial"/>
          <w:sz w:val="22"/>
          <w:szCs w:val="22"/>
        </w:rPr>
        <w:fldChar w:fldCharType="end"/>
      </w:r>
      <w:r w:rsidRPr="007957A7">
        <w:rPr>
          <w:rFonts w:asciiTheme="majorHAnsi" w:hAnsiTheme="majorHAnsi" w:cs="Arial"/>
          <w:sz w:val="22"/>
          <w:szCs w:val="22"/>
        </w:rPr>
        <w:t xml:space="preserve"> database all SNPs with phenotypic associations (P&lt;5x10</w:t>
      </w:r>
      <w:r w:rsidRPr="007957A7">
        <w:rPr>
          <w:rFonts w:asciiTheme="majorHAnsi" w:hAnsiTheme="majorHAnsi" w:cs="Arial"/>
          <w:sz w:val="22"/>
          <w:szCs w:val="22"/>
          <w:vertAlign w:val="superscript"/>
        </w:rPr>
        <w:t>-8</w:t>
      </w:r>
      <w:r w:rsidRPr="007957A7">
        <w:rPr>
          <w:rFonts w:asciiTheme="majorHAnsi" w:hAnsiTheme="majorHAnsi" w:cs="Arial"/>
          <w:sz w:val="22"/>
          <w:szCs w:val="22"/>
        </w:rPr>
        <w:t>) and in high LD (R</w:t>
      </w:r>
      <w:r w:rsidRPr="007957A7">
        <w:rPr>
          <w:rFonts w:asciiTheme="majorHAnsi" w:hAnsiTheme="majorHAnsi" w:cs="Arial"/>
          <w:sz w:val="22"/>
          <w:szCs w:val="22"/>
          <w:vertAlign w:val="superscript"/>
        </w:rPr>
        <w:t>2</w:t>
      </w:r>
      <w:r w:rsidRPr="007957A7">
        <w:rPr>
          <w:rFonts w:asciiTheme="majorHAnsi" w:hAnsiTheme="majorHAnsi" w:cs="Arial"/>
          <w:sz w:val="22"/>
          <w:szCs w:val="22"/>
        </w:rPr>
        <w:t>&gt;0.8) with our four GWAS lead variants (</w:t>
      </w:r>
      <w:r w:rsidRPr="007957A7">
        <w:rPr>
          <w:rFonts w:asciiTheme="majorHAnsi" w:hAnsiTheme="majorHAnsi" w:cs="Arial"/>
          <w:b/>
          <w:sz w:val="22"/>
          <w:szCs w:val="22"/>
        </w:rPr>
        <w:t>Supplementary Table 5</w:t>
      </w:r>
      <w:r w:rsidRPr="007957A7">
        <w:rPr>
          <w:rFonts w:asciiTheme="majorHAnsi" w:hAnsiTheme="majorHAnsi" w:cs="Arial"/>
          <w:sz w:val="22"/>
          <w:szCs w:val="22"/>
        </w:rPr>
        <w:t>)</w:t>
      </w:r>
      <w:r w:rsidRPr="007957A7">
        <w:rPr>
          <w:rFonts w:asciiTheme="majorHAnsi" w:eastAsia="Times New Roman" w:hAnsiTheme="majorHAnsi"/>
          <w:sz w:val="22"/>
          <w:szCs w:val="22"/>
          <w:lang w:val="en-GB"/>
        </w:rPr>
        <w:t>. Third, we</w:t>
      </w:r>
      <w:r w:rsidRPr="007957A7">
        <w:rPr>
          <w:rFonts w:asciiTheme="majorHAnsi" w:hAnsiTheme="majorHAnsi" w:cs="Arial"/>
          <w:sz w:val="22"/>
          <w:szCs w:val="22"/>
        </w:rPr>
        <w:t xml:space="preserve"> </w:t>
      </w:r>
      <w:r w:rsidRPr="007957A7">
        <w:rPr>
          <w:rFonts w:asciiTheme="majorHAnsi" w:hAnsiTheme="majorHAnsi" w:cs="Arial"/>
          <w:sz w:val="22"/>
          <w:szCs w:val="22"/>
        </w:rPr>
        <w:lastRenderedPageBreak/>
        <w:t>systematically searched in the GWAS catalog</w:t>
      </w:r>
      <w:r w:rsidRPr="00517ED6">
        <w:rPr>
          <w:rFonts w:asciiTheme="majorHAnsi" w:hAnsiTheme="majorHAnsi" w:cs="Arial"/>
          <w:sz w:val="22"/>
          <w:szCs w:val="22"/>
        </w:rPr>
        <w:fldChar w:fldCharType="begin">
          <w:fldData xml:space="preserve">PEVuZE5vdGU+PENpdGU+PEF1dGhvcj5NYWNBcnRodXI8L0F1dGhvcj48WWVhcj4yMDE3PC9ZZWFy
PjxSZWNOdW0+MTI0PC9SZWNOdW0+PERpc3BsYXlUZXh0Pls2N108L0Rpc3BsYXlUZXh0PjxyZWNv
cmQ+PHJlYy1udW1iZXI+MTI0PC9yZWMtbnVtYmVyPjxmb3JlaWduLWtleXM+PGtleSBhcHA9IkVO
IiBkYi1pZD0idHZ6c3h0c3Ixc3Qwdzhldjl4MXBwMnp2ZnoyMnhyOWFzNXZ2IiB0aW1lc3RhbXA9
IjE1MzI1OTk0MzYiPjEyNDwva2V5PjwvZm9yZWlnbi1rZXlzPjxyZWYtdHlwZSBuYW1lPSJKb3Vy
bmFsIEFydGljbGUiPjE3PC9yZWYtdHlwZT48Y29udHJpYnV0b3JzPjxhdXRob3JzPjxhdXRob3I+
TWFjQXJ0aHVyLCBKLjwvYXV0aG9yPjxhdXRob3I+Qm93bGVyLCBFLjwvYXV0aG9yPjxhdXRob3I+
Q2VyZXpvLCBNLjwvYXV0aG9yPjxhdXRob3I+R2lsLCBMLjwvYXV0aG9yPjxhdXRob3I+SGFsbCwg
UC48L2F1dGhvcj48YXV0aG9yPkhhc3RpbmdzLCBFLjwvYXV0aG9yPjxhdXRob3I+SnVua2lucywg
SC48L2F1dGhvcj48YXV0aG9yPk1jTWFob24sIEEuPC9hdXRob3I+PGF1dGhvcj5NaWxhbm8sIEEu
PC9hdXRob3I+PGF1dGhvcj5Nb3JhbGVzLCBKLjwvYXV0aG9yPjxhdXRob3I+UGVuZGxpbmd0b24s
IFouIE0uPC9hdXRob3I+PGF1dGhvcj5XZWx0ZXIsIEQuPC9hdXRob3I+PGF1dGhvcj5CdXJkZXR0
LCBULjwvYXV0aG9yPjxhdXRob3I+SGluZG9yZmYsIEwuPC9hdXRob3I+PGF1dGhvcj5GbGljZWss
IFAuPC9hdXRob3I+PGF1dGhvcj5DdW5uaW5naGFtLCBGLjwvYXV0aG9yPjxhdXRob3I+UGFya2lu
c29uLCBILjwvYXV0aG9yPjwvYXV0aG9ycz48L2NvbnRyaWJ1dG9ycz48YXV0aC1hZGRyZXNzPkV1
cm9wZWFuIEJpb2luZm9ybWF0IEluc3QsIEV1cm9wZWFuIE1vbCBCaW9sIExhYiwgV2VsbGNvbWUg
R2Vub21lIENhbXB1cywgQ2FtYnJpZGdlIENCMTAgMVNELCBFbmdsYW5kJiN4RDtOSEdSSSwgRGl2
IEdlbm9tIE1lZCwgTklILCBCZXRoZXNkYSwgTUQgMjA4OTIgVVNBPC9hdXRoLWFkZHJlc3M+PHRp
dGxlcz48dGl0bGU+VGhlIG5ldyBOSEdSSS1FQkkgQ2F0YWxvZyBvZiBwdWJsaXNoZWQgZ2Vub21l
LXdpZGUgYXNzb2NpYXRpb24gc3R1ZGllcyAoR1dBUyBDYXRhbG9nKTwvdGl0bGU+PHNlY29uZGFy
eS10aXRsZT5OdWNsZWljIEFjaWRzIFJlc2VhcmNoPC9zZWNvbmRhcnktdGl0bGU+PGFsdC10aXRs
ZT5OdWNsZWljIEFjaWRzIFJlczwvYWx0LXRpdGxlPjwvdGl0bGVzPjxwZXJpb2RpY2FsPjxmdWxs
LXRpdGxlPk51Y2xlaWMgQWNpZHMgUmVzPC9mdWxsLXRpdGxlPjxhYmJyLTE+TnVjbGVpYyBhY2lk
cyByZXNlYXJjaDwvYWJici0xPjwvcGVyaW9kaWNhbD48YWx0LXBlcmlvZGljYWw+PGZ1bGwtdGl0
bGU+TnVjbGVpYyBBY2lkcyBSZXM8L2Z1bGwtdGl0bGU+PGFiYnItMT5OdWNsZWljIGFjaWRzIHJl
c2VhcmNoPC9hYmJyLTE+PC9hbHQtcGVyaW9kaWNhbD48cGFnZXM+RDg5Ni1EOTAxPC9wYWdlcz48
dm9sdW1lPjQ1PC92b2x1bWU+PG51bWJlcj5EMTwvbnVtYmVyPjxrZXl3b3Jkcz48a2V5d29yZD5k
aWFiZXRlcyBzdXNjZXB0aWJpbGl0eTwva2V5d29yZD48a2V5d29yZD5sb2NpPC9rZXl3b3JkPjxr
ZXl3b3JkPm1ldGFhbmFseXNpczwva2V5d29yZD48a2V5d29yZD51cGRhdGU8L2tleXdvcmQ+PGtl
eXdvcmQ+dmFyaWFudHM8L2tleXdvcmQ+PGtleXdvcmQ+ZGlzZWFzZXM8L2tleXdvcmQ+PGtleXdv
cmQ+ZGF0YWJhc2U8L2tleXdvcmQ+PGtleXdvcmQ+aW5zaWdodDwva2V5d29yZD48a2V5d29yZD50
cmFpdHM8L2tleXdvcmQ+PGtleXdvcmQ+cmlzazwva2V5d29yZD48L2tleXdvcmRzPjxkYXRlcz48
eWVhcj4yMDE3PC95ZWFyPjxwdWItZGF0ZXM+PGRhdGU+SmFuIDQ8L2RhdGU+PC9wdWItZGF0ZXM+
PC9kYXRlcz48aXNibj4wMzA1LTEwNDg8L2lzYm4+PGFjY2Vzc2lvbi1udW0+V09TOjAwMDM5NjU3
NTUwMDEyNDwvYWNjZXNzaW9uLW51bT48dXJscz48cmVsYXRlZC11cmxzPjx1cmw+Jmx0O0dvIHRv
IElTSSZndDs6Ly9XT1M6MDAwMzk2NTc1NTAwMTI0PC91cmw+PC9yZWxhdGVkLXVybHM+PC91cmxz
PjxlbGVjdHJvbmljLXJlc291cmNlLW51bT4xMC4xMDkzL25hci9na3cxMTMzPC9lbGVjdHJvbmlj
LXJlc291cmNlLW51bT48bGFuZ3VhZ2U+RW5nbGlzaDwvbGFuZ3VhZ2U+PC9yZWNvcmQ+PC9DaXRl
PjwvRW5kTm90ZT4A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PEVuZE5vdGU+PENpdGU+PEF1dGhvcj5NYWNBcnRodXI8L0F1dGhvcj48WWVhcj4yMDE3PC9ZZWFy
PjxSZWNOdW0+MTI0PC9SZWNOdW0+PERpc3BsYXlUZXh0Pls2N108L0Rpc3BsYXlUZXh0PjxyZWNv
cmQ+PHJlYy1udW1iZXI+MTI0PC9yZWMtbnVtYmVyPjxmb3JlaWduLWtleXM+PGtleSBhcHA9IkVO
IiBkYi1pZD0idHZ6c3h0c3Ixc3Qwdzhldjl4MXBwMnp2ZnoyMnhyOWFzNXZ2IiB0aW1lc3RhbXA9
IjE1MzI1OTk0MzYiPjEyNDwva2V5PjwvZm9yZWlnbi1rZXlzPjxyZWYtdHlwZSBuYW1lPSJKb3Vy
bmFsIEFydGljbGUiPjE3PC9yZWYtdHlwZT48Y29udHJpYnV0b3JzPjxhdXRob3JzPjxhdXRob3I+
TWFjQXJ0aHVyLCBKLjwvYXV0aG9yPjxhdXRob3I+Qm93bGVyLCBFLjwvYXV0aG9yPjxhdXRob3I+
Q2VyZXpvLCBNLjwvYXV0aG9yPjxhdXRob3I+R2lsLCBMLjwvYXV0aG9yPjxhdXRob3I+SGFsbCwg
UC48L2F1dGhvcj48YXV0aG9yPkhhc3RpbmdzLCBFLjwvYXV0aG9yPjxhdXRob3I+SnVua2lucywg
SC48L2F1dGhvcj48YXV0aG9yPk1jTWFob24sIEEuPC9hdXRob3I+PGF1dGhvcj5NaWxhbm8sIEEu
PC9hdXRob3I+PGF1dGhvcj5Nb3JhbGVzLCBKLjwvYXV0aG9yPjxhdXRob3I+UGVuZGxpbmd0b24s
IFouIE0uPC9hdXRob3I+PGF1dGhvcj5XZWx0ZXIsIEQuPC9hdXRob3I+PGF1dGhvcj5CdXJkZXR0
LCBULjwvYXV0aG9yPjxhdXRob3I+SGluZG9yZmYsIEwuPC9hdXRob3I+PGF1dGhvcj5GbGljZWss
IFAuPC9hdXRob3I+PGF1dGhvcj5DdW5uaW5naGFtLCBGLjwvYXV0aG9yPjxhdXRob3I+UGFya2lu
c29uLCBILjwvYXV0aG9yPjwvYXV0aG9ycz48L2NvbnRyaWJ1dG9ycz48YXV0aC1hZGRyZXNzPkV1
cm9wZWFuIEJpb2luZm9ybWF0IEluc3QsIEV1cm9wZWFuIE1vbCBCaW9sIExhYiwgV2VsbGNvbWUg
R2Vub21lIENhbXB1cywgQ2FtYnJpZGdlIENCMTAgMVNELCBFbmdsYW5kJiN4RDtOSEdSSSwgRGl2
IEdlbm9tIE1lZCwgTklILCBCZXRoZXNkYSwgTUQgMjA4OTIgVVNBPC9hdXRoLWFkZHJlc3M+PHRp
dGxlcz48dGl0bGU+VGhlIG5ldyBOSEdSSS1FQkkgQ2F0YWxvZyBvZiBwdWJsaXNoZWQgZ2Vub21l
LXdpZGUgYXNzb2NpYXRpb24gc3R1ZGllcyAoR1dBUyBDYXRhbG9nKTwvdGl0bGU+PHNlY29uZGFy
eS10aXRsZT5OdWNsZWljIEFjaWRzIFJlc2VhcmNoPC9zZWNvbmRhcnktdGl0bGU+PGFsdC10aXRs
ZT5OdWNsZWljIEFjaWRzIFJlczwvYWx0LXRpdGxlPjwvdGl0bGVzPjxwZXJpb2RpY2FsPjxmdWxs
LXRpdGxlPk51Y2xlaWMgQWNpZHMgUmVzPC9mdWxsLXRpdGxlPjxhYmJyLTE+TnVjbGVpYyBhY2lk
cyByZXNlYXJjaDwvYWJici0xPjwvcGVyaW9kaWNhbD48YWx0LXBlcmlvZGljYWw+PGZ1bGwtdGl0
bGU+TnVjbGVpYyBBY2lkcyBSZXM8L2Z1bGwtdGl0bGU+PGFiYnItMT5OdWNsZWljIGFjaWRzIHJl
c2VhcmNoPC9hYmJyLTE+PC9hbHQtcGVyaW9kaWNhbD48cGFnZXM+RDg5Ni1EOTAxPC9wYWdlcz48
dm9sdW1lPjQ1PC92b2x1bWU+PG51bWJlcj5EMTwvbnVtYmVyPjxrZXl3b3Jkcz48a2V5d29yZD5k
aWFiZXRlcyBzdXNjZXB0aWJpbGl0eTwva2V5d29yZD48a2V5d29yZD5sb2NpPC9rZXl3b3JkPjxr
ZXl3b3JkPm1ldGFhbmFseXNpczwva2V5d29yZD48a2V5d29yZD51cGRhdGU8L2tleXdvcmQ+PGtl
eXdvcmQ+dmFyaWFudHM8L2tleXdvcmQ+PGtleXdvcmQ+ZGlzZWFzZXM8L2tleXdvcmQ+PGtleXdv
cmQ+ZGF0YWJhc2U8L2tleXdvcmQ+PGtleXdvcmQ+aW5zaWdodDwva2V5d29yZD48a2V5d29yZD50
cmFpdHM8L2tleXdvcmQ+PGtleXdvcmQ+cmlzazwva2V5d29yZD48L2tleXdvcmRzPjxkYXRlcz48
eWVhcj4yMDE3PC95ZWFyPjxwdWItZGF0ZXM+PGRhdGU+SmFuIDQ8L2RhdGU+PC9wdWItZGF0ZXM+
PC9kYXRlcz48aXNibj4wMzA1LTEwNDg8L2lzYm4+PGFjY2Vzc2lvbi1udW0+V09TOjAwMDM5NjU3
NTUwMDEyNDwvYWNjZXNzaW9uLW51bT48dXJscz48cmVsYXRlZC11cmxzPjx1cmw+Jmx0O0dvIHRv
IElTSSZndDs6Ly9XT1M6MDAwMzk2NTc1NTAwMTI0PC91cmw+PC9yZWxhdGVkLXVybHM+PC91cmxz
PjxlbGVjdHJvbmljLXJlc291cmNlLW51bT4xMC4xMDkzL25hci9na3cxMTMzPC9lbGVjdHJvbmlj
LXJlc291cmNlLW51bT48bGFuZ3VhZ2U+RW5nbGlzaDwvbGFuZ3VhZ2U+PC9yZWNvcmQ+PC9DaXRl
PjwvRW5kTm90ZT4A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517ED6">
        <w:rPr>
          <w:rFonts w:asciiTheme="majorHAnsi" w:hAnsiTheme="majorHAnsi" w:cs="Arial"/>
          <w:sz w:val="22"/>
          <w:szCs w:val="22"/>
        </w:rPr>
      </w:r>
      <w:r w:rsidRPr="00517ED6">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67" w:tooltip="MacArthur, 2017 #124" w:history="1">
        <w:r w:rsidR="009C72D5">
          <w:rPr>
            <w:rFonts w:asciiTheme="majorHAnsi" w:hAnsiTheme="majorHAnsi" w:cs="Arial"/>
            <w:noProof/>
            <w:sz w:val="22"/>
            <w:szCs w:val="22"/>
          </w:rPr>
          <w:t>67</w:t>
        </w:r>
      </w:hyperlink>
      <w:r w:rsidR="009C72D5">
        <w:rPr>
          <w:rFonts w:asciiTheme="majorHAnsi" w:hAnsiTheme="majorHAnsi" w:cs="Arial"/>
          <w:noProof/>
          <w:sz w:val="22"/>
          <w:szCs w:val="22"/>
        </w:rPr>
        <w:t>]</w:t>
      </w:r>
      <w:r w:rsidRPr="00517ED6">
        <w:rPr>
          <w:rFonts w:asciiTheme="majorHAnsi" w:hAnsiTheme="majorHAnsi" w:cs="Arial"/>
          <w:sz w:val="22"/>
          <w:szCs w:val="22"/>
        </w:rPr>
        <w:fldChar w:fldCharType="end"/>
      </w:r>
      <w:r w:rsidRPr="007957A7">
        <w:rPr>
          <w:rFonts w:asciiTheme="majorHAnsi" w:hAnsiTheme="majorHAnsi" w:cs="Arial"/>
          <w:sz w:val="22"/>
          <w:szCs w:val="22"/>
        </w:rPr>
        <w:t xml:space="preserve"> </w:t>
      </w:r>
      <w:r>
        <w:rPr>
          <w:rFonts w:asciiTheme="majorHAnsi" w:hAnsiTheme="majorHAnsi" w:cs="Arial"/>
          <w:sz w:val="22"/>
          <w:szCs w:val="22"/>
        </w:rPr>
        <w:t xml:space="preserve">database </w:t>
      </w:r>
      <w:r w:rsidRPr="007957A7">
        <w:rPr>
          <w:rFonts w:asciiTheme="majorHAnsi" w:hAnsiTheme="majorHAnsi" w:cs="Arial"/>
          <w:sz w:val="22"/>
          <w:szCs w:val="22"/>
        </w:rPr>
        <w:t>all SNPs with phenotypic associations (P&lt;5x10</w:t>
      </w:r>
      <w:r w:rsidRPr="007957A7">
        <w:rPr>
          <w:rFonts w:asciiTheme="majorHAnsi" w:hAnsiTheme="majorHAnsi" w:cs="Arial"/>
          <w:sz w:val="22"/>
          <w:szCs w:val="22"/>
          <w:vertAlign w:val="superscript"/>
        </w:rPr>
        <w:t>-8</w:t>
      </w:r>
      <w:r w:rsidRPr="007957A7">
        <w:rPr>
          <w:rFonts w:asciiTheme="majorHAnsi" w:hAnsiTheme="majorHAnsi" w:cs="Arial"/>
          <w:sz w:val="22"/>
          <w:szCs w:val="22"/>
        </w:rPr>
        <w:t>) in the chromosomal regions of our four GWAS lead variants.</w:t>
      </w:r>
    </w:p>
    <w:p w14:paraId="52D674B4" w14:textId="77777777" w:rsidR="00391092" w:rsidRPr="007957A7" w:rsidRDefault="00391092" w:rsidP="00604664">
      <w:pPr>
        <w:spacing w:before="240"/>
        <w:jc w:val="both"/>
        <w:rPr>
          <w:rFonts w:asciiTheme="majorHAnsi" w:hAnsiTheme="majorHAnsi"/>
          <w:b/>
          <w:sz w:val="22"/>
          <w:szCs w:val="22"/>
        </w:rPr>
      </w:pPr>
      <w:r w:rsidRPr="007957A7">
        <w:rPr>
          <w:rFonts w:asciiTheme="majorHAnsi" w:hAnsiTheme="majorHAnsi"/>
          <w:b/>
          <w:sz w:val="22"/>
          <w:szCs w:val="22"/>
        </w:rPr>
        <w:t>Bayesian colocalization</w:t>
      </w:r>
    </w:p>
    <w:p w14:paraId="0847FA4E" w14:textId="137EEB9B" w:rsidR="00391092" w:rsidRPr="007957A7" w:rsidRDefault="00391092">
      <w:pPr>
        <w:spacing w:after="0"/>
        <w:jc w:val="both"/>
        <w:rPr>
          <w:rFonts w:asciiTheme="majorHAnsi" w:hAnsiTheme="majorHAnsi" w:cs="Arial"/>
          <w:bCs/>
          <w:sz w:val="22"/>
          <w:szCs w:val="22"/>
          <w:lang w:val="en-GB"/>
        </w:rPr>
      </w:pPr>
      <w:r w:rsidRPr="007957A7">
        <w:rPr>
          <w:rFonts w:asciiTheme="majorHAnsi" w:hAnsiTheme="majorHAnsi"/>
          <w:sz w:val="22"/>
          <w:szCs w:val="22"/>
        </w:rPr>
        <w:t>Colocalisation analyses were performed using our stage 1 GWAS results with multi tissue eQTL results from GTEx data (</w:t>
      </w:r>
      <w:r w:rsidR="006E2E9C" w:rsidRPr="007957A7">
        <w:rPr>
          <w:rFonts w:asciiTheme="majorHAnsi" w:hAnsiTheme="majorHAnsi"/>
          <w:sz w:val="22"/>
          <w:szCs w:val="22"/>
        </w:rPr>
        <w:t>https://www.gtexportal.org/home/datasets</w:t>
      </w:r>
      <w:r w:rsidRPr="007957A7">
        <w:rPr>
          <w:rFonts w:asciiTheme="majorHAnsi" w:hAnsiTheme="majorHAnsi"/>
          <w:sz w:val="22"/>
          <w:szCs w:val="22"/>
        </w:rPr>
        <w:t>)</w:t>
      </w:r>
      <w:r w:rsidRPr="00517ED6">
        <w:rPr>
          <w:rFonts w:asciiTheme="majorHAnsi" w:hAnsiTheme="majorHAnsi"/>
          <w:sz w:val="22"/>
          <w:szCs w:val="22"/>
        </w:rPr>
        <w:fldChar w:fldCharType="begin">
          <w:fldData xml:space="preserve">PEVuZE5vdGU+PENpdGU+PEF1dGhvcj5Db25zb3J0aXVtPC9BdXRob3I+PFllYXI+MjAxNzwvWWVh
cj48UmVjTnVtPjE0NDwvUmVjTnVtPjxEaXNwbGF5VGV4dD5bMTVdPC9EaXNwbGF5VGV4dD48cmVj
b3JkPjxyZWMtbnVtYmVyPjE0NDwvcmVjLW51bWJlcj48Zm9yZWlnbi1rZXlzPjxrZXkgYXBwPSJF
TiIgZGItaWQ9InR2enN4dHNyMXN0MHc4ZXY5eDFwcDJ6dmZ6MjJ4cjlhczV2diIgdGltZXN0YW1w
PSIxNTMyOTQ2ODE2Ij4xNDQ8L2tleT48L2ZvcmVpZ24ta2V5cz48cmVmLXR5cGUgbmFtZT0iSm91
cm5hbCBBcnRpY2xlIj4xNzwvcmVmLXR5cGU+PGNvbnRyaWJ1dG9ycz48YXV0aG9ycz48YXV0aG9y
PkdURXggQ29uc29ydGl1bTwvYXV0aG9yPjwvYXV0aG9ycz48L2NvbnRyaWJ1dG9ycz48YXV0aC1h
ZGRyZXNzPkRlcGFydG1lbnQgb2YgQ29tcHV0ZXIgU2NpZW5jZSwgSm9obnMgSG9wa2lucyBVbml2
ZXJzaXR5LCBCYWx0aW1vcmUsIE1hcnlsYW5kIDIxMjE4LCBVU0EuJiN4RDtEZXBhcnRtZW50IG9m
IEdlbmV0aWNzIGFuZCBJbnN0aXR1dGUgZm9yIEJpb21lZGljYWwgSW5mb3JtYXRpY3MsIFBlcmVs
bWFuIFNjaG9vbCBvZiBNZWRpY2luZSwgVW5pdmVyc2l0eSBvZiBQZW5uc3lsdmFuaWEsIFBoaWxh
ZGVscGhpYSwgUGVubnN5bHZhbmlhIDE5MTA0LCBVU0EuJiN4RDtEZXBhcnRtZW50IG9mIENvbXB1
dGVyIFNjaWVuY2UgYW5kIENlbnRlciBmb3IgU3RhdGlzdGljcyBhbmQgTWFjaGluZSBMZWFybmlu
ZywgUHJpbmNldG9uIFVuaXZlcnNpdHksIFByaW5jZXRvbiwgTmV3IEplcnNleSAwODU0MCwgVVNB
LiYjeEQ7RGVwYXJ0bWVudCBvZiBHZW5ldGljcywgU3RhbmZvcmQgVW5pdmVyc2l0eSwgU3RhbmZv
cmQsIENhbGlmb3JuaWEgOTQzMDUsIFVTQS4mI3hEO0RlcGFydG1lbnQgb2YgUGF0aG9sb2d5LCBT
dGFuZm9yZCBVbml2ZXJzaXR5LCBTdGFuZm9yZCwgQ2FsaWZvcm5pYSA5NDMwNSwgVVNBLjwvYXV0
aC1hZGRyZXNzPjx0aXRsZXM+PHRpdGxlPkdlbmV0aWMgZWZmZWN0cyBvbiBnZW5lIGV4cHJlc3Np
b24gYWNyb3NzIGh1bWFuIHRpc3N1ZXM8L3RpdGxlPjxzZWNvbmRhcnktdGl0bGU+TmF0dXJlPC9z
ZWNvbmRhcnktdGl0bGU+PC90aXRsZXM+PHBlcmlvZGljYWw+PGZ1bGwtdGl0bGU+TmF0dXJlPC9m
dWxsLXRpdGxlPjxhYmJyLTE+TmF0dXJlPC9hYmJyLTE+PC9wZXJpb2RpY2FsPjxwYWdlcz4yMDQt
MjEzPC9wYWdlcz48dm9sdW1lPjU1MDwvdm9sdW1lPjxudW1iZXI+NzY3NTwvbnVtYmVyPjxrZXl3
b3Jkcz48a2V5d29yZD5BbGxlbGVzPC9rZXl3b3JkPjxrZXl3b3JkPkNocm9tb3NvbWVzLCBIdW1h
bi9nZW5ldGljczwva2V5d29yZD48a2V5d29yZD5EaXNlYXNlL2dlbmV0aWNzPC9rZXl3b3JkPjxr
ZXl3b3JkPkZlbWFsZTwva2V5d29yZD48a2V5d29yZD4qR2VuZSBFeHByZXNzaW9uIFByb2ZpbGlu
Zzwva2V5d29yZD48a2V5d29yZD5HZW5lIEV4cHJlc3Npb24gUmVndWxhdGlvbi8qZ2VuZXRpY3M8
L2tleXdvcmQ+PGtleXdvcmQ+KkdlbmV0aWMgVmFyaWF0aW9uPC9rZXl3b3JkPjxrZXl3b3JkPkdl
bm9tZSwgSHVtYW4vZ2VuZXRpY3M8L2tleXdvcmQ+PGtleXdvcmQ+R2Vub3R5cGU8L2tleXdvcmQ+
PGtleXdvcmQ+SHVtYW5zPC9rZXl3b3JkPjxrZXl3b3JkPk1hbGU8L2tleXdvcmQ+PGtleXdvcmQ+
T3JnYW4gU3BlY2lmaWNpdHkvKmdlbmV0aWNzPC9rZXl3b3JkPjxrZXl3b3JkPlF1YW50aXRhdGl2
ZSBUcmFpdCBMb2NpL2dlbmV0aWNzPC9rZXl3b3JkPjwva2V5d29yZHM+PGRhdGVzPjx5ZWFyPjIw
MTc8L3llYXI+PHB1Yi1kYXRlcz48ZGF0ZT5PY3QgMTE8L2RhdGU+PC9wdWItZGF0ZXM+PC9kYXRl
cz48aXNibj4xNDc2LTQ2ODcgKEVsZWN0cm9uaWMpJiN4RDswMDI4LTA4MzYgKExpbmtpbmcpPC9p
c2JuPjxhY2Nlc3Npb24tbnVtPjI5MDIyNTk3PC9hY2Nlc3Npb24tbnVtPjx1cmxzPjxyZWxhdGVk
LXVybHM+PHVybD5odHRwczovL3d3dy5uY2JpLm5sbS5uaWguZ292L3B1Ym1lZC8yOTAyMjU5Nzwv
dXJsPjwvcmVsYXRlZC11cmxzPjwvdXJscz48Y3VzdG9tMj5QTUM1Nzc2NzU2PC9jdXN0b20yPjxl
bGVjdHJvbmljLXJlc291cmNlLW51bT4xMC4xMDM4L25hdHVyZTI0Mjc3PC9lbGVjdHJvbmljLXJl
c291cmNlLW51bT48L3JlY29yZD48L0NpdGU+PC9FbmROb3RlPn==
</w:fldData>
        </w:fldChar>
      </w:r>
      <w:r w:rsidR="005E0BE3">
        <w:rPr>
          <w:rFonts w:asciiTheme="majorHAnsi" w:hAnsiTheme="majorHAnsi"/>
          <w:sz w:val="22"/>
          <w:szCs w:val="22"/>
        </w:rPr>
        <w:instrText xml:space="preserve"> ADDIN EN.CITE </w:instrText>
      </w:r>
      <w:r w:rsidR="005E0BE3">
        <w:rPr>
          <w:rFonts w:asciiTheme="majorHAnsi" w:hAnsiTheme="majorHAnsi"/>
          <w:sz w:val="22"/>
          <w:szCs w:val="22"/>
        </w:rPr>
        <w:fldChar w:fldCharType="begin">
          <w:fldData xml:space="preserve">PEVuZE5vdGU+PENpdGU+PEF1dGhvcj5Db25zb3J0aXVtPC9BdXRob3I+PFllYXI+MjAxNzwvWWVh
cj48UmVjTnVtPjE0NDwvUmVjTnVtPjxEaXNwbGF5VGV4dD5bMTVdPC9EaXNwbGF5VGV4dD48cmVj
b3JkPjxyZWMtbnVtYmVyPjE0NDwvcmVjLW51bWJlcj48Zm9yZWlnbi1rZXlzPjxrZXkgYXBwPSJF
TiIgZGItaWQ9InR2enN4dHNyMXN0MHc4ZXY5eDFwcDJ6dmZ6MjJ4cjlhczV2diIgdGltZXN0YW1w
PSIxNTMyOTQ2ODE2Ij4xNDQ8L2tleT48L2ZvcmVpZ24ta2V5cz48cmVmLXR5cGUgbmFtZT0iSm91
cm5hbCBBcnRpY2xlIj4xNzwvcmVmLXR5cGU+PGNvbnRyaWJ1dG9ycz48YXV0aG9ycz48YXV0aG9y
PkdURXggQ29uc29ydGl1bTwvYXV0aG9yPjwvYXV0aG9ycz48L2NvbnRyaWJ1dG9ycz48YXV0aC1h
ZGRyZXNzPkRlcGFydG1lbnQgb2YgQ29tcHV0ZXIgU2NpZW5jZSwgSm9obnMgSG9wa2lucyBVbml2
ZXJzaXR5LCBCYWx0aW1vcmUsIE1hcnlsYW5kIDIxMjE4LCBVU0EuJiN4RDtEZXBhcnRtZW50IG9m
IEdlbmV0aWNzIGFuZCBJbnN0aXR1dGUgZm9yIEJpb21lZGljYWwgSW5mb3JtYXRpY3MsIFBlcmVs
bWFuIFNjaG9vbCBvZiBNZWRpY2luZSwgVW5pdmVyc2l0eSBvZiBQZW5uc3lsdmFuaWEsIFBoaWxh
ZGVscGhpYSwgUGVubnN5bHZhbmlhIDE5MTA0LCBVU0EuJiN4RDtEZXBhcnRtZW50IG9mIENvbXB1
dGVyIFNjaWVuY2UgYW5kIENlbnRlciBmb3IgU3RhdGlzdGljcyBhbmQgTWFjaGluZSBMZWFybmlu
ZywgUHJpbmNldG9uIFVuaXZlcnNpdHksIFByaW5jZXRvbiwgTmV3IEplcnNleSAwODU0MCwgVVNB
LiYjeEQ7RGVwYXJ0bWVudCBvZiBHZW5ldGljcywgU3RhbmZvcmQgVW5pdmVyc2l0eSwgU3RhbmZv
cmQsIENhbGlmb3JuaWEgOTQzMDUsIFVTQS4mI3hEO0RlcGFydG1lbnQgb2YgUGF0aG9sb2d5LCBT
dGFuZm9yZCBVbml2ZXJzaXR5LCBTdGFuZm9yZCwgQ2FsaWZvcm5pYSA5NDMwNSwgVVNBLjwvYXV0
aC1hZGRyZXNzPjx0aXRsZXM+PHRpdGxlPkdlbmV0aWMgZWZmZWN0cyBvbiBnZW5lIGV4cHJlc3Np
b24gYWNyb3NzIGh1bWFuIHRpc3N1ZXM8L3RpdGxlPjxzZWNvbmRhcnktdGl0bGU+TmF0dXJlPC9z
ZWNvbmRhcnktdGl0bGU+PC90aXRsZXM+PHBlcmlvZGljYWw+PGZ1bGwtdGl0bGU+TmF0dXJlPC9m
dWxsLXRpdGxlPjxhYmJyLTE+TmF0dXJlPC9hYmJyLTE+PC9wZXJpb2RpY2FsPjxwYWdlcz4yMDQt
MjEzPC9wYWdlcz48dm9sdW1lPjU1MDwvdm9sdW1lPjxudW1iZXI+NzY3NTwvbnVtYmVyPjxrZXl3
b3Jkcz48a2V5d29yZD5BbGxlbGVzPC9rZXl3b3JkPjxrZXl3b3JkPkNocm9tb3NvbWVzLCBIdW1h
bi9nZW5ldGljczwva2V5d29yZD48a2V5d29yZD5EaXNlYXNlL2dlbmV0aWNzPC9rZXl3b3JkPjxr
ZXl3b3JkPkZlbWFsZTwva2V5d29yZD48a2V5d29yZD4qR2VuZSBFeHByZXNzaW9uIFByb2ZpbGlu
Zzwva2V5d29yZD48a2V5d29yZD5HZW5lIEV4cHJlc3Npb24gUmVndWxhdGlvbi8qZ2VuZXRpY3M8
L2tleXdvcmQ+PGtleXdvcmQ+KkdlbmV0aWMgVmFyaWF0aW9uPC9rZXl3b3JkPjxrZXl3b3JkPkdl
bm9tZSwgSHVtYW4vZ2VuZXRpY3M8L2tleXdvcmQ+PGtleXdvcmQ+R2Vub3R5cGU8L2tleXdvcmQ+
PGtleXdvcmQ+SHVtYW5zPC9rZXl3b3JkPjxrZXl3b3JkPk1hbGU8L2tleXdvcmQ+PGtleXdvcmQ+
T3JnYW4gU3BlY2lmaWNpdHkvKmdlbmV0aWNzPC9rZXl3b3JkPjxrZXl3b3JkPlF1YW50aXRhdGl2
ZSBUcmFpdCBMb2NpL2dlbmV0aWNzPC9rZXl3b3JkPjwva2V5d29yZHM+PGRhdGVzPjx5ZWFyPjIw
MTc8L3llYXI+PHB1Yi1kYXRlcz48ZGF0ZT5PY3QgMTE8L2RhdGU+PC9wdWItZGF0ZXM+PC9kYXRl
cz48aXNibj4xNDc2LTQ2ODcgKEVsZWN0cm9uaWMpJiN4RDswMDI4LTA4MzYgKExpbmtpbmcpPC9p
c2JuPjxhY2Nlc3Npb24tbnVtPjI5MDIyNTk3PC9hY2Nlc3Npb24tbnVtPjx1cmxzPjxyZWxhdGVk
LXVybHM+PHVybD5odHRwczovL3d3dy5uY2JpLm5sbS5uaWguZ292L3B1Ym1lZC8yOTAyMjU5Nzwv
dXJsPjwvcmVsYXRlZC11cmxzPjwvdXJscz48Y3VzdG9tMj5QTUM1Nzc2NzU2PC9jdXN0b20yPjxl
bGVjdHJvbmljLXJlc291cmNlLW51bT4xMC4xMDM4L25hdHVyZTI0Mjc3PC9lbGVjdHJvbmljLXJl
c291cmNlLW51bT48L3JlY29yZD48L0NpdGU+PC9FbmROb3RlPn==
</w:fldData>
        </w:fldChar>
      </w:r>
      <w:r w:rsidR="005E0BE3">
        <w:rPr>
          <w:rFonts w:asciiTheme="majorHAnsi" w:hAnsiTheme="majorHAnsi"/>
          <w:sz w:val="22"/>
          <w:szCs w:val="22"/>
        </w:rPr>
        <w:instrText xml:space="preserve"> ADDIN EN.CITE.DATA </w:instrText>
      </w:r>
      <w:r w:rsidR="005E0BE3">
        <w:rPr>
          <w:rFonts w:asciiTheme="majorHAnsi" w:hAnsiTheme="majorHAnsi"/>
          <w:sz w:val="22"/>
          <w:szCs w:val="22"/>
        </w:rPr>
      </w:r>
      <w:r w:rsidR="005E0BE3">
        <w:rPr>
          <w:rFonts w:asciiTheme="majorHAnsi" w:hAnsiTheme="majorHAnsi"/>
          <w:sz w:val="22"/>
          <w:szCs w:val="22"/>
        </w:rPr>
        <w:fldChar w:fldCharType="end"/>
      </w:r>
      <w:r w:rsidRPr="00517ED6">
        <w:rPr>
          <w:rFonts w:asciiTheme="majorHAnsi" w:hAnsiTheme="majorHAnsi"/>
          <w:sz w:val="22"/>
          <w:szCs w:val="22"/>
        </w:rPr>
      </w:r>
      <w:r w:rsidRPr="00517ED6">
        <w:rPr>
          <w:rFonts w:asciiTheme="majorHAnsi" w:hAnsiTheme="majorHAnsi"/>
          <w:sz w:val="22"/>
          <w:szCs w:val="22"/>
        </w:rPr>
        <w:fldChar w:fldCharType="separate"/>
      </w:r>
      <w:r w:rsidR="005E0BE3">
        <w:rPr>
          <w:rFonts w:asciiTheme="majorHAnsi" w:hAnsiTheme="majorHAnsi"/>
          <w:noProof/>
          <w:sz w:val="22"/>
          <w:szCs w:val="22"/>
        </w:rPr>
        <w:t>[</w:t>
      </w:r>
      <w:hyperlink w:anchor="_ENREF_15" w:tooltip="Consortium, 2017 #144" w:history="1">
        <w:r w:rsidR="009C72D5">
          <w:rPr>
            <w:rFonts w:asciiTheme="majorHAnsi" w:hAnsiTheme="majorHAnsi"/>
            <w:noProof/>
            <w:sz w:val="22"/>
            <w:szCs w:val="22"/>
          </w:rPr>
          <w:t>15</w:t>
        </w:r>
      </w:hyperlink>
      <w:r w:rsidR="005E0BE3">
        <w:rPr>
          <w:rFonts w:asciiTheme="majorHAnsi" w:hAnsiTheme="majorHAnsi"/>
          <w:noProof/>
          <w:sz w:val="22"/>
          <w:szCs w:val="22"/>
        </w:rPr>
        <w:t>]</w:t>
      </w:r>
      <w:r w:rsidRPr="00517ED6">
        <w:rPr>
          <w:rFonts w:asciiTheme="majorHAnsi" w:hAnsiTheme="majorHAnsi"/>
          <w:sz w:val="22"/>
          <w:szCs w:val="22"/>
        </w:rPr>
        <w:fldChar w:fldCharType="end"/>
      </w:r>
      <w:r w:rsidRPr="007957A7">
        <w:rPr>
          <w:rFonts w:asciiTheme="majorHAnsi" w:hAnsiTheme="majorHAnsi"/>
          <w:sz w:val="22"/>
          <w:szCs w:val="22"/>
        </w:rPr>
        <w:t xml:space="preserve">. </w:t>
      </w:r>
      <w:r w:rsidRPr="007957A7">
        <w:rPr>
          <w:rFonts w:asciiTheme="majorHAnsi" w:hAnsiTheme="majorHAnsi" w:cs="Arial"/>
          <w:bCs/>
          <w:sz w:val="22"/>
          <w:szCs w:val="22"/>
          <w:lang w:val="en-GB"/>
        </w:rPr>
        <w:t>For each GTEx tissue (n=48 tissues) we first identified all genes with significant cis-eQTLs at &lt;5% FDR. For each such gene, we retrieved the GWAS summary statistics for each of the three traits (BMI-AP, BMI-AR and Age-AR), for all SNPs in common between the GWAS and the eQTL data (typically everything within 1MB of the gene TSS). If the GWAS locus contained one or more</w:t>
      </w:r>
      <w:r w:rsidR="00E64505" w:rsidRPr="007957A7">
        <w:rPr>
          <w:rFonts w:asciiTheme="majorHAnsi" w:hAnsiTheme="majorHAnsi" w:cs="Arial"/>
          <w:bCs/>
          <w:sz w:val="22"/>
          <w:szCs w:val="22"/>
          <w:lang w:val="en-GB"/>
        </w:rPr>
        <w:t xml:space="preserve"> eQTL</w:t>
      </w:r>
      <w:r w:rsidRPr="007957A7">
        <w:rPr>
          <w:rFonts w:asciiTheme="majorHAnsi" w:hAnsiTheme="majorHAnsi" w:cs="Arial"/>
          <w:bCs/>
          <w:sz w:val="22"/>
          <w:szCs w:val="22"/>
          <w:lang w:val="en-GB"/>
        </w:rPr>
        <w:t xml:space="preserve"> variant at p&lt; </w:t>
      </w:r>
      <w:r w:rsidR="00E64505" w:rsidRPr="007957A7">
        <w:rPr>
          <w:rFonts w:asciiTheme="majorHAnsi" w:hAnsiTheme="majorHAnsi" w:cs="Arial"/>
          <w:bCs/>
          <w:sz w:val="22"/>
          <w:szCs w:val="22"/>
          <w:lang w:val="en-GB"/>
        </w:rPr>
        <w:t xml:space="preserve">5 </w:t>
      </w:r>
      <w:r w:rsidRPr="007957A7">
        <w:rPr>
          <w:rFonts w:asciiTheme="majorHAnsi" w:hAnsiTheme="majorHAnsi" w:cs="Arial"/>
          <w:bCs/>
          <w:sz w:val="22"/>
          <w:szCs w:val="22"/>
          <w:lang w:val="en-GB"/>
        </w:rPr>
        <w:t>x 10</w:t>
      </w:r>
      <w:r w:rsidRPr="007957A7">
        <w:rPr>
          <w:rFonts w:asciiTheme="majorHAnsi" w:hAnsiTheme="majorHAnsi" w:cs="Arial"/>
          <w:bCs/>
          <w:sz w:val="22"/>
          <w:szCs w:val="22"/>
          <w:vertAlign w:val="superscript"/>
          <w:lang w:val="en-GB"/>
        </w:rPr>
        <w:t>-6</w:t>
      </w:r>
      <w:r w:rsidRPr="007957A7">
        <w:rPr>
          <w:rFonts w:asciiTheme="majorHAnsi" w:hAnsiTheme="majorHAnsi" w:cs="Arial"/>
          <w:bCs/>
          <w:sz w:val="22"/>
          <w:szCs w:val="22"/>
          <w:lang w:val="en-GB"/>
        </w:rPr>
        <w:t xml:space="preserve"> we implemented the computational procedure outlined in the coloc package in R (https://github.com/chr1swallace/coloc/blob/master/R/coloc-package.R)</w:t>
      </w:r>
      <w:r w:rsidRPr="006D40E1">
        <w:rPr>
          <w:rFonts w:asciiTheme="majorHAnsi" w:hAnsiTheme="majorHAnsi" w:cs="Arial"/>
          <w:bCs/>
          <w:sz w:val="22"/>
          <w:szCs w:val="22"/>
          <w:lang w:val="en-GB"/>
        </w:rPr>
        <w:fldChar w:fldCharType="begin">
          <w:fldData xml:space="preserve">PEVuZE5vdGU+PENpdGU+PEF1dGhvcj5XYWxsYWNlPC9BdXRob3I+PFllYXI+MjAxMjwvWWVhcj48
UmVjTnVtPjEwOTwvUmVjTnVtPjxEaXNwbGF5VGV4dD5bNjldPC9EaXNwbGF5VGV4dD48cmVjb3Jk
PjxyZWMtbnVtYmVyPjEwOTwvcmVjLW51bWJlcj48Zm9yZWlnbi1rZXlzPjxrZXkgYXBwPSJFTiIg
ZGItaWQ9InR2enN4dHNyMXN0MHc4ZXY5eDFwcDJ6dmZ6MjJ4cjlhczV2diIgdGltZXN0YW1wPSIx
NTMyMzM5NzY1Ij4xMDk8L2tleT48L2ZvcmVpZ24ta2V5cz48cmVmLXR5cGUgbmFtZT0iSm91cm5h
bCBBcnRpY2xlIj4xNzwvcmVmLXR5cGU+PGNvbnRyaWJ1dG9ycz48YXV0aG9ycz48YXV0aG9yPldh
bGxhY2UsIEMuPC9hdXRob3I+PGF1dGhvcj5Sb3RpdmFsLCBNLjwvYXV0aG9yPjxhdXRob3I+Q29v
cGVyLCBKLiBELjwvYXV0aG9yPjxhdXRob3I+UmljZSwgQy4gTS48L2F1dGhvcj48YXV0aG9yPllh
bmcsIEouIEguPC9hdXRob3I+PGF1dGhvcj5NY05laWxsLCBNLjwvYXV0aG9yPjxhdXRob3I+U215
dGgsIEQuIEouPC9hdXRob3I+PGF1dGhvcj5OaWJsZXR0LCBELjwvYXV0aG9yPjxhdXRob3I+Q2Ft
YmllbiwgRi48L2F1dGhvcj48YXV0aG9yPkNhcmRpb2dlbmljcywgQ29uc29ydGl1bTwvYXV0aG9y
PjxhdXRob3I+VGlyZXQsIEwuPC9hdXRob3I+PGF1dGhvcj5Ub2RkLCBKLiBBLjwvYXV0aG9yPjxh
dXRob3I+Q2xheXRvbiwgRC4gRy48L2F1dGhvcj48YXV0aG9yPkJsYW5rZW5iZXJnLCBTLjwvYXV0
aG9yPjwvYXV0aG9ycz48L2NvbnRyaWJ1dG9ycz48YXV0aC1hZGRyZXNzPkp1dmVuaWxlIERpYWJl
dGVzIFJlc2VhcmNoIEZvdW5kYXRpb24vV2VsbGNvbWUgVHJ1c3QgRGlhYmV0ZXMgYW5kIEluZmxh
bW1hdGlvbiBMYWJvcmF0b3J5LCBEZXBhcnRtZW50IG9mIE1lZGljYWwgR2VuZXRpY3MsIFVuaXZl
cnNpdHkgb2YgQ2FtYnJpZGdlLCBBZGRlbmJyb29rZSZhcG9zO3MgSG9zcGl0YWwsIENhbWJyaWRn
ZSwgVUsuIGNocmlzLndhbGxhY2VAY2ltci5jYW0uYWMudWs8L2F1dGgtYWRkcmVzcz48dGl0bGVz
Pjx0aXRsZT5TdGF0aXN0aWNhbCBjb2xvY2FsaXphdGlvbiBvZiBtb25vY3l0ZSBnZW5lIGV4cHJl
c3Npb24gYW5kIGdlbmV0aWMgcmlzayB2YXJpYW50cyBmb3IgdHlwZSAxIGRpYWJldGVzPC90aXRs
ZT48c2Vjb25kYXJ5LXRpdGxlPkh1bSBNb2wgR2VuZXQ8L3NlY29uZGFyeS10aXRsZT48YWx0LXRp
dGxlPkh1bWFuIG1vbGVjdWxhciBnZW5ldGljczwvYWx0LXRpdGxlPjwvdGl0bGVzPjxwZXJpb2Rp
Y2FsPjxmdWxsLXRpdGxlPkh1bSBNb2wgR2VuZXQ8L2Z1bGwtdGl0bGU+PGFiYnItMT5IdW1hbiBt
b2xlY3VsYXIgZ2VuZXRpY3M8L2FiYnItMT48L3BlcmlvZGljYWw+PGFsdC1wZXJpb2RpY2FsPjxm
dWxsLXRpdGxlPkh1bSBNb2wgR2VuZXQ8L2Z1bGwtdGl0bGU+PGFiYnItMT5IdW1hbiBtb2xlY3Vs
YXIgZ2VuZXRpY3M8L2FiYnItMT48L2FsdC1wZXJpb2RpY2FsPjxwYWdlcz4yODE1LTI0PC9wYWdl
cz48dm9sdW1lPjIxPC92b2x1bWU+PG51bWJlcj4xMjwvbnVtYmVyPjxrZXl3b3Jkcz48a2V5d29y
ZD5BZHVsdDwva2V5d29yZD48a2V5d29yZD5BZ2VkPC9rZXl3b3JkPjxrZXl3b3JkPkFsZ29yaXRo
bXM8L2tleXdvcmQ+PGtleXdvcmQ+RGlhYmV0ZXMgTWVsbGl0dXMsIFR5cGUgMS8qZ2VuZXRpY3M8
L2tleXdvcmQ+PGtleXdvcmQ+RmVtYWxlPC9rZXl3b3JkPjxrZXl3b3JkPkdlbmV0aWMgUHJlZGlz
cG9zaXRpb24gdG8gRGlzZWFzZS8qZ2VuZXRpY3M8L2tleXdvcmQ+PGtleXdvcmQ+R2Vub21lLVdp
ZGUgQXNzb2NpYXRpb24gU3R1ZHk8L2tleXdvcmQ+PGtleXdvcmQ+R2Vub3R5cGU8L2tleXdvcmQ+
PGtleXdvcmQ+SHVtYW5zPC9rZXl3b3JkPjxrZXl3b3JkPkxpbmthZ2UgRGlzZXF1aWxpYnJpdW08
L2tleXdvcmQ+PGtleXdvcmQ+TWFsZTwva2V5d29yZD48a2V5d29yZD5NaWRkbGUgQWdlZDwva2V5
d29yZD48a2V5d29yZD5Nb2RlbHMsIEdlbmV0aWM8L2tleXdvcmQ+PGtleXdvcmQ+TW9ub2N5dGVz
LyptZXRhYm9saXNtPC9rZXl3b3JkPjxrZXl3b3JkPipQb2x5bW9ycGhpc20sIFNpbmdsZSBOdWNs
ZW90aWRlPC9rZXl3b3JkPjxrZXl3b3JkPlF1YW50aXRhdGl2ZSBUcmFpdCBMb2NpL2dlbmV0aWNz
PC9rZXl3b3JkPjxrZXl3b3JkPlJpc2sgRmFjdG9yczwva2V5d29yZD48a2V5d29yZD4qVHJhbnNj
cmlwdG9tZTwva2V5d29yZD48L2tleXdvcmRzPjxkYXRlcz48eWVhcj4yMDEyPC95ZWFyPjxwdWIt
ZGF0ZXM+PGRhdGU+SnVuIDE1PC9kYXRlPjwvcHViLWRhdGVzPjwvZGF0ZXM+PGlzYm4+MTQ2MC0y
MDgzIChFbGVjdHJvbmljKSYjeEQ7MDk2NC02OTA2IChMaW5raW5nKTwvaXNibj48YWNjZXNzaW9u
LW51bT4yMjQwMzE4NDwvYWNjZXNzaW9uLW51bT48dXJscz48cmVsYXRlZC11cmxzPjx1cmw+aHR0
cDovL3d3dy5uY2JpLm5sbS5uaWguZ292L3B1Ym1lZC8yMjQwMzE4NDwvdXJsPjwvcmVsYXRlZC11
cmxzPjwvdXJscz48Y3VzdG9tMj4zMzYzMzM4PC9jdXN0b20yPjxlbGVjdHJvbmljLXJlc291cmNl
LW51bT4xMC4xMDkzL2htZy9kZHMwOTg8L2VsZWN0cm9uaWMtcmVzb3VyY2UtbnVtPjwvcmVjb3Jk
PjwvQ2l0ZT48L0VuZE5vdGU+AG==
</w:fldData>
        </w:fldChar>
      </w:r>
      <w:r w:rsidR="009C72D5">
        <w:rPr>
          <w:rFonts w:asciiTheme="majorHAnsi" w:hAnsiTheme="majorHAnsi" w:cs="Arial"/>
          <w:bCs/>
          <w:sz w:val="22"/>
          <w:szCs w:val="22"/>
          <w:lang w:val="en-GB"/>
        </w:rPr>
        <w:instrText xml:space="preserve"> ADDIN EN.CITE </w:instrText>
      </w:r>
      <w:r w:rsidR="009C72D5">
        <w:rPr>
          <w:rFonts w:asciiTheme="majorHAnsi" w:hAnsiTheme="majorHAnsi" w:cs="Arial"/>
          <w:bCs/>
          <w:sz w:val="22"/>
          <w:szCs w:val="22"/>
          <w:lang w:val="en-GB"/>
        </w:rPr>
        <w:fldChar w:fldCharType="begin">
          <w:fldData xml:space="preserve">PEVuZE5vdGU+PENpdGU+PEF1dGhvcj5XYWxsYWNlPC9BdXRob3I+PFllYXI+MjAxMjwvWWVhcj48
UmVjTnVtPjEwOTwvUmVjTnVtPjxEaXNwbGF5VGV4dD5bNjldPC9EaXNwbGF5VGV4dD48cmVjb3Jk
PjxyZWMtbnVtYmVyPjEwOTwvcmVjLW51bWJlcj48Zm9yZWlnbi1rZXlzPjxrZXkgYXBwPSJFTiIg
ZGItaWQ9InR2enN4dHNyMXN0MHc4ZXY5eDFwcDJ6dmZ6MjJ4cjlhczV2diIgdGltZXN0YW1wPSIx
NTMyMzM5NzY1Ij4xMDk8L2tleT48L2ZvcmVpZ24ta2V5cz48cmVmLXR5cGUgbmFtZT0iSm91cm5h
bCBBcnRpY2xlIj4xNzwvcmVmLXR5cGU+PGNvbnRyaWJ1dG9ycz48YXV0aG9ycz48YXV0aG9yPldh
bGxhY2UsIEMuPC9hdXRob3I+PGF1dGhvcj5Sb3RpdmFsLCBNLjwvYXV0aG9yPjxhdXRob3I+Q29v
cGVyLCBKLiBELjwvYXV0aG9yPjxhdXRob3I+UmljZSwgQy4gTS48L2F1dGhvcj48YXV0aG9yPllh
bmcsIEouIEguPC9hdXRob3I+PGF1dGhvcj5NY05laWxsLCBNLjwvYXV0aG9yPjxhdXRob3I+U215
dGgsIEQuIEouPC9hdXRob3I+PGF1dGhvcj5OaWJsZXR0LCBELjwvYXV0aG9yPjxhdXRob3I+Q2Ft
YmllbiwgRi48L2F1dGhvcj48YXV0aG9yPkNhcmRpb2dlbmljcywgQ29uc29ydGl1bTwvYXV0aG9y
PjxhdXRob3I+VGlyZXQsIEwuPC9hdXRob3I+PGF1dGhvcj5Ub2RkLCBKLiBBLjwvYXV0aG9yPjxh
dXRob3I+Q2xheXRvbiwgRC4gRy48L2F1dGhvcj48YXV0aG9yPkJsYW5rZW5iZXJnLCBTLjwvYXV0
aG9yPjwvYXV0aG9ycz48L2NvbnRyaWJ1dG9ycz48YXV0aC1hZGRyZXNzPkp1dmVuaWxlIERpYWJl
dGVzIFJlc2VhcmNoIEZvdW5kYXRpb24vV2VsbGNvbWUgVHJ1c3QgRGlhYmV0ZXMgYW5kIEluZmxh
bW1hdGlvbiBMYWJvcmF0b3J5LCBEZXBhcnRtZW50IG9mIE1lZGljYWwgR2VuZXRpY3MsIFVuaXZl
cnNpdHkgb2YgQ2FtYnJpZGdlLCBBZGRlbmJyb29rZSZhcG9zO3MgSG9zcGl0YWwsIENhbWJyaWRn
ZSwgVUsuIGNocmlzLndhbGxhY2VAY2ltci5jYW0uYWMudWs8L2F1dGgtYWRkcmVzcz48dGl0bGVz
Pjx0aXRsZT5TdGF0aXN0aWNhbCBjb2xvY2FsaXphdGlvbiBvZiBtb25vY3l0ZSBnZW5lIGV4cHJl
c3Npb24gYW5kIGdlbmV0aWMgcmlzayB2YXJpYW50cyBmb3IgdHlwZSAxIGRpYWJldGVzPC90aXRs
ZT48c2Vjb25kYXJ5LXRpdGxlPkh1bSBNb2wgR2VuZXQ8L3NlY29uZGFyeS10aXRsZT48YWx0LXRp
dGxlPkh1bWFuIG1vbGVjdWxhciBnZW5ldGljczwvYWx0LXRpdGxlPjwvdGl0bGVzPjxwZXJpb2Rp
Y2FsPjxmdWxsLXRpdGxlPkh1bSBNb2wgR2VuZXQ8L2Z1bGwtdGl0bGU+PGFiYnItMT5IdW1hbiBt
b2xlY3VsYXIgZ2VuZXRpY3M8L2FiYnItMT48L3BlcmlvZGljYWw+PGFsdC1wZXJpb2RpY2FsPjxm
dWxsLXRpdGxlPkh1bSBNb2wgR2VuZXQ8L2Z1bGwtdGl0bGU+PGFiYnItMT5IdW1hbiBtb2xlY3Vs
YXIgZ2VuZXRpY3M8L2FiYnItMT48L2FsdC1wZXJpb2RpY2FsPjxwYWdlcz4yODE1LTI0PC9wYWdl
cz48dm9sdW1lPjIxPC92b2x1bWU+PG51bWJlcj4xMjwvbnVtYmVyPjxrZXl3b3Jkcz48a2V5d29y
ZD5BZHVsdDwva2V5d29yZD48a2V5d29yZD5BZ2VkPC9rZXl3b3JkPjxrZXl3b3JkPkFsZ29yaXRo
bXM8L2tleXdvcmQ+PGtleXdvcmQ+RGlhYmV0ZXMgTWVsbGl0dXMsIFR5cGUgMS8qZ2VuZXRpY3M8
L2tleXdvcmQ+PGtleXdvcmQ+RmVtYWxlPC9rZXl3b3JkPjxrZXl3b3JkPkdlbmV0aWMgUHJlZGlz
cG9zaXRpb24gdG8gRGlzZWFzZS8qZ2VuZXRpY3M8L2tleXdvcmQ+PGtleXdvcmQ+R2Vub21lLVdp
ZGUgQXNzb2NpYXRpb24gU3R1ZHk8L2tleXdvcmQ+PGtleXdvcmQ+R2Vub3R5cGU8L2tleXdvcmQ+
PGtleXdvcmQ+SHVtYW5zPC9rZXl3b3JkPjxrZXl3b3JkPkxpbmthZ2UgRGlzZXF1aWxpYnJpdW08
L2tleXdvcmQ+PGtleXdvcmQ+TWFsZTwva2V5d29yZD48a2V5d29yZD5NaWRkbGUgQWdlZDwva2V5
d29yZD48a2V5d29yZD5Nb2RlbHMsIEdlbmV0aWM8L2tleXdvcmQ+PGtleXdvcmQ+TW9ub2N5dGVz
LyptZXRhYm9saXNtPC9rZXl3b3JkPjxrZXl3b3JkPipQb2x5bW9ycGhpc20sIFNpbmdsZSBOdWNs
ZW90aWRlPC9rZXl3b3JkPjxrZXl3b3JkPlF1YW50aXRhdGl2ZSBUcmFpdCBMb2NpL2dlbmV0aWNz
PC9rZXl3b3JkPjxrZXl3b3JkPlJpc2sgRmFjdG9yczwva2V5d29yZD48a2V5d29yZD4qVHJhbnNj
cmlwdG9tZTwva2V5d29yZD48L2tleXdvcmRzPjxkYXRlcz48eWVhcj4yMDEyPC95ZWFyPjxwdWIt
ZGF0ZXM+PGRhdGU+SnVuIDE1PC9kYXRlPjwvcHViLWRhdGVzPjwvZGF0ZXM+PGlzYm4+MTQ2MC0y
MDgzIChFbGVjdHJvbmljKSYjeEQ7MDk2NC02OTA2IChMaW5raW5nKTwvaXNibj48YWNjZXNzaW9u
LW51bT4yMjQwMzE4NDwvYWNjZXNzaW9uLW51bT48dXJscz48cmVsYXRlZC11cmxzPjx1cmw+aHR0
cDovL3d3dy5uY2JpLm5sbS5uaWguZ292L3B1Ym1lZC8yMjQwMzE4NDwvdXJsPjwvcmVsYXRlZC11
cmxzPjwvdXJscz48Y3VzdG9tMj4zMzYzMzM4PC9jdXN0b20yPjxlbGVjdHJvbmljLXJlc291cmNl
LW51bT4xMC4xMDkzL2htZy9kZHMwOTg8L2VsZWN0cm9uaWMtcmVzb3VyY2UtbnVtPjwvcmVjb3Jk
PjwvQ2l0ZT48L0VuZE5vdGU+AG==
</w:fldData>
        </w:fldChar>
      </w:r>
      <w:r w:rsidR="009C72D5">
        <w:rPr>
          <w:rFonts w:asciiTheme="majorHAnsi" w:hAnsiTheme="majorHAnsi" w:cs="Arial"/>
          <w:bCs/>
          <w:sz w:val="22"/>
          <w:szCs w:val="22"/>
          <w:lang w:val="en-GB"/>
        </w:rPr>
        <w:instrText xml:space="preserve"> ADDIN EN.CITE.DATA </w:instrText>
      </w:r>
      <w:r w:rsidR="009C72D5">
        <w:rPr>
          <w:rFonts w:asciiTheme="majorHAnsi" w:hAnsiTheme="majorHAnsi" w:cs="Arial"/>
          <w:bCs/>
          <w:sz w:val="22"/>
          <w:szCs w:val="22"/>
          <w:lang w:val="en-GB"/>
        </w:rPr>
      </w:r>
      <w:r w:rsidR="009C72D5">
        <w:rPr>
          <w:rFonts w:asciiTheme="majorHAnsi" w:hAnsiTheme="majorHAnsi" w:cs="Arial"/>
          <w:bCs/>
          <w:sz w:val="22"/>
          <w:szCs w:val="22"/>
          <w:lang w:val="en-GB"/>
        </w:rPr>
        <w:fldChar w:fldCharType="end"/>
      </w:r>
      <w:r w:rsidRPr="006D40E1">
        <w:rPr>
          <w:rFonts w:asciiTheme="majorHAnsi" w:hAnsiTheme="majorHAnsi" w:cs="Arial"/>
          <w:bCs/>
          <w:sz w:val="22"/>
          <w:szCs w:val="22"/>
          <w:lang w:val="en-GB"/>
        </w:rPr>
      </w:r>
      <w:r w:rsidRPr="006D40E1">
        <w:rPr>
          <w:rFonts w:asciiTheme="majorHAnsi" w:hAnsiTheme="majorHAnsi" w:cs="Arial"/>
          <w:bCs/>
          <w:sz w:val="22"/>
          <w:szCs w:val="22"/>
          <w:lang w:val="en-GB"/>
        </w:rPr>
        <w:fldChar w:fldCharType="separate"/>
      </w:r>
      <w:r w:rsidR="009C72D5">
        <w:rPr>
          <w:rFonts w:asciiTheme="majorHAnsi" w:hAnsiTheme="majorHAnsi" w:cs="Arial"/>
          <w:bCs/>
          <w:noProof/>
          <w:sz w:val="22"/>
          <w:szCs w:val="22"/>
          <w:lang w:val="en-GB"/>
        </w:rPr>
        <w:t>[</w:t>
      </w:r>
      <w:hyperlink w:anchor="_ENREF_69" w:tooltip="Wallace, 2012 #109" w:history="1">
        <w:r w:rsidR="009C72D5">
          <w:rPr>
            <w:rFonts w:asciiTheme="majorHAnsi" w:hAnsiTheme="majorHAnsi" w:cs="Arial"/>
            <w:bCs/>
            <w:noProof/>
            <w:sz w:val="22"/>
            <w:szCs w:val="22"/>
            <w:lang w:val="en-GB"/>
          </w:rPr>
          <w:t>69</w:t>
        </w:r>
      </w:hyperlink>
      <w:r w:rsidR="009C72D5">
        <w:rPr>
          <w:rFonts w:asciiTheme="majorHAnsi" w:hAnsiTheme="majorHAnsi" w:cs="Arial"/>
          <w:bCs/>
          <w:noProof/>
          <w:sz w:val="22"/>
          <w:szCs w:val="22"/>
          <w:lang w:val="en-GB"/>
        </w:rPr>
        <w:t>]</w:t>
      </w:r>
      <w:r w:rsidRPr="006D40E1">
        <w:rPr>
          <w:rFonts w:asciiTheme="majorHAnsi" w:hAnsiTheme="majorHAnsi" w:cs="Arial"/>
          <w:bCs/>
          <w:sz w:val="22"/>
          <w:szCs w:val="22"/>
          <w:lang w:val="en-GB"/>
        </w:rPr>
        <w:fldChar w:fldCharType="end"/>
      </w:r>
      <w:r w:rsidRPr="007957A7">
        <w:rPr>
          <w:rFonts w:asciiTheme="majorHAnsi" w:hAnsiTheme="majorHAnsi" w:cs="Arial"/>
          <w:bCs/>
          <w:sz w:val="22"/>
          <w:szCs w:val="22"/>
          <w:lang w:val="en-GB"/>
        </w:rPr>
        <w:t xml:space="preserve"> with default parameters </w:t>
      </w:r>
      <w:r w:rsidR="00E64505" w:rsidRPr="007957A7">
        <w:rPr>
          <w:rFonts w:asciiTheme="majorHAnsi" w:hAnsiTheme="majorHAnsi" w:cs="Arial"/>
          <w:bCs/>
          <w:sz w:val="22"/>
          <w:szCs w:val="22"/>
          <w:lang w:val="en-GB"/>
        </w:rPr>
        <w:t xml:space="preserve">and using the </w:t>
      </w:r>
      <w:r w:rsidRPr="007957A7">
        <w:rPr>
          <w:rFonts w:asciiTheme="majorHAnsi" w:hAnsiTheme="majorHAnsi" w:cs="Arial"/>
          <w:bCs/>
          <w:sz w:val="22"/>
          <w:szCs w:val="22"/>
          <w:lang w:val="en-GB"/>
        </w:rPr>
        <w:t>minor allele frequencies</w:t>
      </w:r>
      <w:r w:rsidR="00E64505" w:rsidRPr="007957A7">
        <w:rPr>
          <w:rFonts w:asciiTheme="majorHAnsi" w:hAnsiTheme="majorHAnsi" w:cs="Arial"/>
          <w:bCs/>
          <w:sz w:val="22"/>
          <w:szCs w:val="22"/>
          <w:lang w:val="en-GB"/>
        </w:rPr>
        <w:t xml:space="preserve"> of European ancestry individuals from 1000G study</w:t>
      </w:r>
      <w:r w:rsidRPr="007957A7">
        <w:rPr>
          <w:rFonts w:asciiTheme="majorHAnsi" w:hAnsiTheme="majorHAnsi" w:cs="Arial"/>
          <w:bCs/>
          <w:sz w:val="22"/>
          <w:szCs w:val="22"/>
          <w:lang w:val="en-GB"/>
        </w:rPr>
        <w:t>.</w:t>
      </w:r>
    </w:p>
    <w:p w14:paraId="1F9C1AF4" w14:textId="2CD25776" w:rsidR="00391258" w:rsidRPr="007957A7" w:rsidRDefault="00391258" w:rsidP="00604664">
      <w:pPr>
        <w:spacing w:before="240"/>
        <w:jc w:val="both"/>
        <w:rPr>
          <w:rFonts w:asciiTheme="majorHAnsi" w:hAnsiTheme="majorHAnsi" w:cs="Arial"/>
          <w:b/>
          <w:sz w:val="22"/>
          <w:szCs w:val="22"/>
        </w:rPr>
      </w:pPr>
      <w:r w:rsidRPr="007957A7">
        <w:rPr>
          <w:rFonts w:asciiTheme="majorHAnsi" w:hAnsiTheme="majorHAnsi" w:cs="Arial"/>
          <w:b/>
          <w:sz w:val="22"/>
          <w:szCs w:val="22"/>
        </w:rPr>
        <w:t xml:space="preserve">Expression quantitative trait locus (eQTL). </w:t>
      </w:r>
    </w:p>
    <w:p w14:paraId="42C2D789" w14:textId="771D5E43" w:rsidR="00391258" w:rsidRPr="007957A7" w:rsidRDefault="00391258" w:rsidP="00391258">
      <w:pPr>
        <w:jc w:val="both"/>
        <w:rPr>
          <w:rFonts w:asciiTheme="majorHAnsi" w:hAnsiTheme="majorHAnsi"/>
          <w:color w:val="000000"/>
          <w:sz w:val="22"/>
          <w:szCs w:val="22"/>
          <w:lang w:val="en-GB"/>
        </w:rPr>
      </w:pPr>
      <w:r w:rsidRPr="007957A7">
        <w:rPr>
          <w:rFonts w:asciiTheme="majorHAnsi" w:hAnsiTheme="majorHAnsi" w:cs="Arial"/>
          <w:sz w:val="22"/>
          <w:szCs w:val="22"/>
          <w:lang w:val="en-SG"/>
        </w:rPr>
        <w:t xml:space="preserve">We searched for cis-eQTLs </w:t>
      </w:r>
      <w:r w:rsidR="00E64505" w:rsidRPr="007957A7">
        <w:rPr>
          <w:rFonts w:asciiTheme="majorHAnsi" w:hAnsiTheme="majorHAnsi" w:cs="Arial"/>
          <w:sz w:val="22"/>
          <w:szCs w:val="22"/>
          <w:lang w:val="en-SG"/>
        </w:rPr>
        <w:t>i</w:t>
      </w:r>
      <w:r w:rsidRPr="007957A7">
        <w:rPr>
          <w:rFonts w:asciiTheme="majorHAnsi" w:hAnsiTheme="majorHAnsi" w:cs="Arial"/>
          <w:sz w:val="22"/>
          <w:szCs w:val="22"/>
          <w:lang w:val="en-SG"/>
        </w:rPr>
        <w:t xml:space="preserve">n liver, skin, whole blood, subcutaneous fat and omental fat </w:t>
      </w:r>
      <w:r w:rsidR="003971BE" w:rsidRPr="007957A7">
        <w:rPr>
          <w:rFonts w:asciiTheme="majorHAnsi" w:hAnsiTheme="majorHAnsi" w:cs="Arial"/>
          <w:i/>
          <w:sz w:val="22"/>
          <w:szCs w:val="22"/>
          <w:lang w:val="en-SG"/>
        </w:rPr>
        <w:t>ex-vivo</w:t>
      </w:r>
      <w:r w:rsidRPr="007957A7">
        <w:rPr>
          <w:rFonts w:asciiTheme="majorHAnsi" w:hAnsiTheme="majorHAnsi" w:cs="Arial"/>
          <w:sz w:val="22"/>
          <w:szCs w:val="22"/>
          <w:lang w:val="en-SG"/>
        </w:rPr>
        <w:t xml:space="preserve"> tissues made available </w:t>
      </w:r>
      <w:r w:rsidRPr="007957A7">
        <w:rPr>
          <w:rFonts w:asciiTheme="majorHAnsi" w:hAnsiTheme="majorHAnsi" w:cs="Arial"/>
          <w:sz w:val="22"/>
          <w:szCs w:val="22"/>
        </w:rPr>
        <w:t>by the MuTHER</w:t>
      </w:r>
      <w:r w:rsidRPr="006D40E1">
        <w:rPr>
          <w:rFonts w:asciiTheme="majorHAnsi" w:hAnsiTheme="majorHAnsi" w:cs="Arial"/>
          <w:sz w:val="22"/>
          <w:szCs w:val="22"/>
        </w:rPr>
        <w:fldChar w:fldCharType="begin">
          <w:fldData xml:space="preserve">PEVuZE5vdGU+PENpdGU+PEF1dGhvcj5HcnVuZGJlcmc8L0F1dGhvcj48WWVhcj4yMDEyPC9ZZWFy
PjxSZWNOdW0+MTA2PC9SZWNOdW0+PERpc3BsYXlUZXh0Pls3MF08L0Rpc3BsYXlUZXh0PjxyZWNv
cmQ+PHJlYy1udW1iZXI+MTA2PC9yZWMtbnVtYmVyPjxmb3JlaWduLWtleXM+PGtleSBhcHA9IkVO
IiBkYi1pZD0idHZ6c3h0c3Ixc3Qwdzhldjl4MXBwMnp2ZnoyMnhyOWFzNXZ2IiB0aW1lc3RhbXA9
IjE1MzIzMzk3NjUiPjEwNjwva2V5PjwvZm9yZWlnbi1rZXlzPjxyZWYtdHlwZSBuYW1lPSJKb3Vy
bmFsIEFydGljbGUiPjE3PC9yZWYtdHlwZT48Y29udHJpYnV0b3JzPjxhdXRob3JzPjxhdXRob3I+
R3J1bmRiZXJnLCBFLjwvYXV0aG9yPjxhdXRob3I+U21hbGwsIEsuIFMuPC9hdXRob3I+PGF1dGhv
cj5IZWRtYW4sIEEuIEsuPC9hdXRob3I+PGF1dGhvcj5OaWNhLCBBLiBDLjwvYXV0aG9yPjxhdXRo
b3I+QnVpbCwgQS48L2F1dGhvcj48YXV0aG9yPktlaWxkc29uLCBTLjwvYXV0aG9yPjxhdXRob3I+
QmVsbCwgSi4gVC48L2F1dGhvcj48YXV0aG9yPllhbmcsIFQuIFAuPC9hdXRob3I+PGF1dGhvcj5N
ZWR1cmksIEUuPC9hdXRob3I+PGF1dGhvcj5CYXJyZXR0LCBBLjwvYXV0aG9yPjxhdXRob3I+Tmlz
YmV0dCwgSi48L2F1dGhvcj48YXV0aG9yPlNla293c2thLCBNLjwvYXV0aG9yPjxhdXRob3I+V2ls
aywgQS48L2F1dGhvcj48YXV0aG9yPlNoaW4sIFMuIFkuPC9hdXRob3I+PGF1dGhvcj5HbGFzcywg
RC48L2F1dGhvcj48YXV0aG9yPlRyYXZlcnMsIE0uPC9hdXRob3I+PGF1dGhvcj5NaW4sIEouIEwu
PC9hdXRob3I+PGF1dGhvcj5SaW5nLCBTLjwvYXV0aG9yPjxhdXRob3I+SG8sIEsuIFIuPC9hdXRo
b3I+PGF1dGhvcj5UaG9ybGVpZnNzb24sIEcuPC9hdXRob3I+PGF1dGhvcj5Lb25nLCBBLjwvYXV0
aG9yPjxhdXRob3I+VGhvcnN0ZWluZG90dGlyLCBVLjwvYXV0aG9yPjxhdXRob3I+QWluYWxpLCBD
LjwvYXV0aG9yPjxhdXRob3I+RGltYXMsIEEuIFMuPC9hdXRob3I+PGF1dGhvcj5IYXNzYW5hbGks
IE4uPC9hdXRob3I+PGF1dGhvcj5JbmdsZSwgQy48L2F1dGhvcj48YXV0aG9yPktub3dsZXMsIEQu
PC9hdXRob3I+PGF1dGhvcj5LcmVzdHlhbmlub3ZhLCBNLjwvYXV0aG9yPjxhdXRob3I+TG93ZSwg
Qy4gRS48L2F1dGhvcj48YXV0aG9yPkRpIE1lZ2xpbywgUC48L2F1dGhvcj48YXV0aG9yPk1vbnRn
b21lcnksIFMuIEIuPC9hdXRob3I+PGF1dGhvcj5QYXJ0cywgTC48L2F1dGhvcj48YXV0aG9yPlBv
dHRlciwgUy48L2F1dGhvcj48YXV0aG9yPlN1cmR1bGVzY3UsIEcuPC9hdXRob3I+PGF1dGhvcj5U
c2Fwcm91bmksIEwuPC9hdXRob3I+PGF1dGhvcj5Uc29rYSwgUy48L2F1dGhvcj48YXV0aG9yPkJh
dGFpbGxlLCBWLjwvYXV0aG9yPjxhdXRob3I+RHVyYmluLCBSLjwvYXV0aG9yPjxhdXRob3I+TmVz
dGxlLCBGLiBPLjwvYXV0aG9yPjxhdXRob3I+TyZhcG9zO1JhaGlsbHksIFMuPC9hdXRob3I+PGF1
dGhvcj5Tb3JhbnpvLCBOLjwvYXV0aG9yPjxhdXRob3I+TGluZGdyZW4sIEMuIE0uPC9hdXRob3I+
PGF1dGhvcj5ab25kZXJ2YW4sIEsuIFQuPC9hdXRob3I+PGF1dGhvcj5BaG1hZGksIEsuIFIuPC9h
dXRob3I+PGF1dGhvcj5TY2hhZHQsIEUuIEUuPC9hdXRob3I+PGF1dGhvcj5TdGVmYW5zc29uLCBL
LjwvYXV0aG9yPjxhdXRob3I+U21pdGgsIEcuIEQuPC9hdXRob3I+PGF1dGhvcj5NY0NhcnRoeSwg
TS4gSS48L2F1dGhvcj48YXV0aG9yPkRlbG91a2FzLCBQLjwvYXV0aG9yPjxhdXRob3I+RGVybWl0
emFraXMsIEUuIFQuPC9hdXRob3I+PGF1dGhvcj5TcGVjdG9yLCBULiBELjwvYXV0aG9yPjxhdXRo
b3I+TXVsdGlwbGUgVGlzc3VlIEh1bWFuIEV4cHJlc3Npb24gUjwvYXV0aG9yPjwvYXV0aG9ycz48
L2NvbnRyaWJ1dG9ycz48YXV0aC1hZGRyZXNzPlVuaXYgT3hmb3JkLCBXZWxsY29tZSBUcnVzdCBD
dHIgSHVtYW4gR2VuZXQsIE94Zm9yZCwgRW5nbGFuZCYjeEQ7V2VsbGNvbWUgVHJ1c3QgU2FuZ2Vy
IEluc3QsIEhpbnh0b24sIEVuZ2xhbmQmI3hEO0tpbmdzIENvbGwgTG9uZG9uLCBEZXB0IFR3aW4g
UmVzICZhbXA7IEdlbmV0IEVwaWRlbWlvbCwgTG9uZG9uIFdDMlIgMkxTLCBFbmdsYW5kJiN4RDtV
bml2IEdlbmV2YSwgU2NoIE1lZCwgRGVwdCBHZW5ldCBNZWQgJmFtcDsgRGV2LCBDSC0xMjExIEdl
bmV2YSwgU3dpdHplcmxhbmQmI3hEO1VuaXYgR2VuZXZhLCBJbnN0IEdlbmV0ICZhbXA7IEdlbm9t
IEdlbmV2YSwgR2VuZXZhLCBTd2l0emVybGFuZCYjeEQ7VW5pdiBPeGZvcmQsIENodXJjaGlsbCBI
b3NwLCBPeGZvcmQgQ3RyIERpYWJldCBFbmRvY3Jpbm9sICZhbXA7IE1ldGFiLCBPeGZvcmQsIEVu
Z2xhbmQmI3hEO1VuaXYgQnJpc3RvbCwgTVJDLCBDdHIgQ2F1c2FsIEFuYWwgVHJhbnNsYXQgRXBp
ZGVtaW9sIENBaVRFLCBTY2ggU29jaWFsICZhbXA7IENvbW11bml0eSBNZWQsIEJyaXN0b2wsIEF2
b24sIEVuZ2xhbmQmI3hEO2RlQ09ERSBHZW5ldCwgUmV5a2phdmlrLCBJY2VsYW5kJiN4RDtVbml2
IEljZWxhbmQsIEZhYyBNZWQsIFJleWtqYXZpaywgSWNlbGFuZCYjeEQ7S2luZ3MgQ29sbCBMb25k
b24sIERlcHQgSW5mb3JtYXQsIFNjaCBOYXQgJmFtcDsgTWF0aCBTY2ksIExvbmRvbiBXQzJSIDJM
UywgRW5nbGFuZCYjeEQ7VW5pdiBDYW1icmlkZ2UsIERlcHQgRW5nbiwgQ2FtYnJpZGdlIENCMiAx
UFosIEVuZ2xhbmQmI3hEO0V1cm9wZWFuIEJpb2luZm9ybWF0IEluc3QsIEhpbnh0b24sIEVuZ2xh
bmQmI3hEO1VuaXYgQ2FtYnJpZGdlLCBBZGRlbmJyb29rZXMgSG9zcCwgTWV0YWIgUmVzIExhYnMs
IEluc3QgTWV0YWIgU2NpLCBDYW1icmlkZ2UgQ0IyIDJRUSwgRW5nbGFuZCYjeEQ7QWRkZW5icm9v
a2VzIEhvc3AsIENhbWJyaWRnZSBOYXRsIEluc3QgSGx0aCBSZXMgTklIUiwgQmlvbWVkIFJlcyBD
dHIsIENhbWJyaWRnZSwgRW5nbGFuZCYjeEQ7S2luZ3MgQ29sbCBMb25kb24sIFN0IEpvaG5zIElu
c3QgRGVybWF0b2wsIExvbmRvbiBXQzJSIDJMUywgRW5nbGFuZCYjeEQ7TXQgU2luYWkgU2NoIE1l
ZCwgRGVwdCBHZW5ldCAmYW1wOyBHZW5vbSBTY2ksIE5ldyBZb3JrLCBOWSBVU0EmI3hEO0NodXJj
aGlsbCBIb3NwLCBPeGZvcmQgTklIUiBCaW9tZWQgUmVzIEN0ciwgT3hmb3JkIE9YMyA3TEosIEVu
Z2xhbmQ8L2F1dGgtYWRkcmVzcz48dGl0bGVzPjx0aXRsZT5NYXBwaW5nIGNpcy0gYW5kIHRyYW5z
LXJlZ3VsYXRvcnkgZWZmZWN0cyBhY3Jvc3MgbXVsdGlwbGUgdGlzc3VlcyBpbiB0d2luczwvdGl0
bGU+PHNlY29uZGFyeS10aXRsZT5OYXR1cmUgR2VuZXRpY3M8L3NlY29uZGFyeS10aXRsZT48YWx0
LXRpdGxlPk5hdCBHZW5ldDwvYWx0LXRpdGxlPjwvdGl0bGVzPjxwZXJpb2RpY2FsPjxmdWxsLXRp
dGxlPk5hdCBHZW5ldDwvZnVsbC10aXRsZT48YWJici0xPk5hdHVyZSBnZW5ldGljczwvYWJici0x
PjwvcGVyaW9kaWNhbD48YWx0LXBlcmlvZGljYWw+PGZ1bGwtdGl0bGU+TmF0IEdlbmV0PC9mdWxs
LXRpdGxlPjxhYmJyLTE+TmF0dXJlIGdlbmV0aWNzPC9hYmJyLTE+PC9hbHQtcGVyaW9kaWNhbD48
cGFnZXM+MTA4NC0rPC9wYWdlcz48dm9sdW1lPjQ0PC92b2x1bWU+PG51bWJlcj4xMDwvbnVtYmVy
PjxrZXl3b3Jkcz48a2V5d29yZD5nZW5vbWUtd2lkZSBhc3NvY2lhdGlvbjwva2V5d29yZD48a2V5
d29yZD5odW1hbiBnZW5lLWV4cHJlc3Npb248L2tleXdvcmQ+PGtleXdvcmQ+ZGlzZWFzZTwva2V5
d29yZD48a2V5d29yZD5kZXRlcm1pbmFudHM8L2tleXdvcmQ+PGtleXdvcmQ+dmFyaWFudHM8L2tl
eXdvcmQ+PGtleXdvcmQ+c2VxdWVuY2U8L2tleXdvcmQ+PGtleXdvcmQ+cmlzazwva2V5d29yZD48
a2V5d29yZD5za2luPC9rZXl3b3JkPjwva2V5d29yZHM+PGRhdGVzPjx5ZWFyPjIwMTI8L3llYXI+
PHB1Yi1kYXRlcz48ZGF0ZT5PY3Q8L2RhdGU+PC9wdWItZGF0ZXM+PC9kYXRlcz48aXNibj4xMDYx
LTQwMzY8L2lzYm4+PGFjY2Vzc2lvbi1udW0+V09TOjAwMDMwOTU1MDIwMDAwNjwvYWNjZXNzaW9u
LW51bT48dXJscz48cmVsYXRlZC11cmxzPjx1cmw+Jmx0O0dvIHRvIElTSSZndDs6Ly9XT1M6MDAw
MzA5NTUwMjAwMDA2PC91cmw+PC9yZWxhdGVkLXVybHM+PC91cmxzPjxlbGVjdHJvbmljLXJlc291
cmNlLW51bT4xMC4xMDM4L25nLjIzOTQ8L2VsZWN0cm9uaWMtcmVzb3VyY2UtbnVtPjxsYW5ndWFn
ZT5FbmdsaXNoPC9sYW5ndWFnZT48L3JlY29yZD48L0NpdGU+PC9FbmROb3RlPgB=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PEVuZE5vdGU+PENpdGU+PEF1dGhvcj5HcnVuZGJlcmc8L0F1dGhvcj48WWVhcj4yMDEyPC9ZZWFy
PjxSZWNOdW0+MTA2PC9SZWNOdW0+PERpc3BsYXlUZXh0Pls3MF08L0Rpc3BsYXlUZXh0PjxyZWNv
cmQ+PHJlYy1udW1iZXI+MTA2PC9yZWMtbnVtYmVyPjxmb3JlaWduLWtleXM+PGtleSBhcHA9IkVO
IiBkYi1pZD0idHZ6c3h0c3Ixc3Qwdzhldjl4MXBwMnp2ZnoyMnhyOWFzNXZ2IiB0aW1lc3RhbXA9
IjE1MzIzMzk3NjUiPjEwNjwva2V5PjwvZm9yZWlnbi1rZXlzPjxyZWYtdHlwZSBuYW1lPSJKb3Vy
bmFsIEFydGljbGUiPjE3PC9yZWYtdHlwZT48Y29udHJpYnV0b3JzPjxhdXRob3JzPjxhdXRob3I+
R3J1bmRiZXJnLCBFLjwvYXV0aG9yPjxhdXRob3I+U21hbGwsIEsuIFMuPC9hdXRob3I+PGF1dGhv
cj5IZWRtYW4sIEEuIEsuPC9hdXRob3I+PGF1dGhvcj5OaWNhLCBBLiBDLjwvYXV0aG9yPjxhdXRo
b3I+QnVpbCwgQS48L2F1dGhvcj48YXV0aG9yPktlaWxkc29uLCBTLjwvYXV0aG9yPjxhdXRob3I+
QmVsbCwgSi4gVC48L2F1dGhvcj48YXV0aG9yPllhbmcsIFQuIFAuPC9hdXRob3I+PGF1dGhvcj5N
ZWR1cmksIEUuPC9hdXRob3I+PGF1dGhvcj5CYXJyZXR0LCBBLjwvYXV0aG9yPjxhdXRob3I+Tmlz
YmV0dCwgSi48L2F1dGhvcj48YXV0aG9yPlNla293c2thLCBNLjwvYXV0aG9yPjxhdXRob3I+V2ls
aywgQS48L2F1dGhvcj48YXV0aG9yPlNoaW4sIFMuIFkuPC9hdXRob3I+PGF1dGhvcj5HbGFzcywg
RC48L2F1dGhvcj48YXV0aG9yPlRyYXZlcnMsIE0uPC9hdXRob3I+PGF1dGhvcj5NaW4sIEouIEwu
PC9hdXRob3I+PGF1dGhvcj5SaW5nLCBTLjwvYXV0aG9yPjxhdXRob3I+SG8sIEsuIFIuPC9hdXRo
b3I+PGF1dGhvcj5UaG9ybGVpZnNzb24sIEcuPC9hdXRob3I+PGF1dGhvcj5Lb25nLCBBLjwvYXV0
aG9yPjxhdXRob3I+VGhvcnN0ZWluZG90dGlyLCBVLjwvYXV0aG9yPjxhdXRob3I+QWluYWxpLCBD
LjwvYXV0aG9yPjxhdXRob3I+RGltYXMsIEEuIFMuPC9hdXRob3I+PGF1dGhvcj5IYXNzYW5hbGks
IE4uPC9hdXRob3I+PGF1dGhvcj5JbmdsZSwgQy48L2F1dGhvcj48YXV0aG9yPktub3dsZXMsIEQu
PC9hdXRob3I+PGF1dGhvcj5LcmVzdHlhbmlub3ZhLCBNLjwvYXV0aG9yPjxhdXRob3I+TG93ZSwg
Qy4gRS48L2F1dGhvcj48YXV0aG9yPkRpIE1lZ2xpbywgUC48L2F1dGhvcj48YXV0aG9yPk1vbnRn
b21lcnksIFMuIEIuPC9hdXRob3I+PGF1dGhvcj5QYXJ0cywgTC48L2F1dGhvcj48YXV0aG9yPlBv
dHRlciwgUy48L2F1dGhvcj48YXV0aG9yPlN1cmR1bGVzY3UsIEcuPC9hdXRob3I+PGF1dGhvcj5U
c2Fwcm91bmksIEwuPC9hdXRob3I+PGF1dGhvcj5Uc29rYSwgUy48L2F1dGhvcj48YXV0aG9yPkJh
dGFpbGxlLCBWLjwvYXV0aG9yPjxhdXRob3I+RHVyYmluLCBSLjwvYXV0aG9yPjxhdXRob3I+TmVz
dGxlLCBGLiBPLjwvYXV0aG9yPjxhdXRob3I+TyZhcG9zO1JhaGlsbHksIFMuPC9hdXRob3I+PGF1
dGhvcj5Tb3JhbnpvLCBOLjwvYXV0aG9yPjxhdXRob3I+TGluZGdyZW4sIEMuIE0uPC9hdXRob3I+
PGF1dGhvcj5ab25kZXJ2YW4sIEsuIFQuPC9hdXRob3I+PGF1dGhvcj5BaG1hZGksIEsuIFIuPC9h
dXRob3I+PGF1dGhvcj5TY2hhZHQsIEUuIEUuPC9hdXRob3I+PGF1dGhvcj5TdGVmYW5zc29uLCBL
LjwvYXV0aG9yPjxhdXRob3I+U21pdGgsIEcuIEQuPC9hdXRob3I+PGF1dGhvcj5NY0NhcnRoeSwg
TS4gSS48L2F1dGhvcj48YXV0aG9yPkRlbG91a2FzLCBQLjwvYXV0aG9yPjxhdXRob3I+RGVybWl0
emFraXMsIEUuIFQuPC9hdXRob3I+PGF1dGhvcj5TcGVjdG9yLCBULiBELjwvYXV0aG9yPjxhdXRo
b3I+TXVsdGlwbGUgVGlzc3VlIEh1bWFuIEV4cHJlc3Npb24gUjwvYXV0aG9yPjwvYXV0aG9ycz48
L2NvbnRyaWJ1dG9ycz48YXV0aC1hZGRyZXNzPlVuaXYgT3hmb3JkLCBXZWxsY29tZSBUcnVzdCBD
dHIgSHVtYW4gR2VuZXQsIE94Zm9yZCwgRW5nbGFuZCYjeEQ7V2VsbGNvbWUgVHJ1c3QgU2FuZ2Vy
IEluc3QsIEhpbnh0b24sIEVuZ2xhbmQmI3hEO0tpbmdzIENvbGwgTG9uZG9uLCBEZXB0IFR3aW4g
UmVzICZhbXA7IEdlbmV0IEVwaWRlbWlvbCwgTG9uZG9uIFdDMlIgMkxTLCBFbmdsYW5kJiN4RDtV
bml2IEdlbmV2YSwgU2NoIE1lZCwgRGVwdCBHZW5ldCBNZWQgJmFtcDsgRGV2LCBDSC0xMjExIEdl
bmV2YSwgU3dpdHplcmxhbmQmI3hEO1VuaXYgR2VuZXZhLCBJbnN0IEdlbmV0ICZhbXA7IEdlbm9t
IEdlbmV2YSwgR2VuZXZhLCBTd2l0emVybGFuZCYjeEQ7VW5pdiBPeGZvcmQsIENodXJjaGlsbCBI
b3NwLCBPeGZvcmQgQ3RyIERpYWJldCBFbmRvY3Jpbm9sICZhbXA7IE1ldGFiLCBPeGZvcmQsIEVu
Z2xhbmQmI3hEO1VuaXYgQnJpc3RvbCwgTVJDLCBDdHIgQ2F1c2FsIEFuYWwgVHJhbnNsYXQgRXBp
ZGVtaW9sIENBaVRFLCBTY2ggU29jaWFsICZhbXA7IENvbW11bml0eSBNZWQsIEJyaXN0b2wsIEF2
b24sIEVuZ2xhbmQmI3hEO2RlQ09ERSBHZW5ldCwgUmV5a2phdmlrLCBJY2VsYW5kJiN4RDtVbml2
IEljZWxhbmQsIEZhYyBNZWQsIFJleWtqYXZpaywgSWNlbGFuZCYjeEQ7S2luZ3MgQ29sbCBMb25k
b24sIERlcHQgSW5mb3JtYXQsIFNjaCBOYXQgJmFtcDsgTWF0aCBTY2ksIExvbmRvbiBXQzJSIDJM
UywgRW5nbGFuZCYjeEQ7VW5pdiBDYW1icmlkZ2UsIERlcHQgRW5nbiwgQ2FtYnJpZGdlIENCMiAx
UFosIEVuZ2xhbmQmI3hEO0V1cm9wZWFuIEJpb2luZm9ybWF0IEluc3QsIEhpbnh0b24sIEVuZ2xh
bmQmI3hEO1VuaXYgQ2FtYnJpZGdlLCBBZGRlbmJyb29rZXMgSG9zcCwgTWV0YWIgUmVzIExhYnMs
IEluc3QgTWV0YWIgU2NpLCBDYW1icmlkZ2UgQ0IyIDJRUSwgRW5nbGFuZCYjeEQ7QWRkZW5icm9v
a2VzIEhvc3AsIENhbWJyaWRnZSBOYXRsIEluc3QgSGx0aCBSZXMgTklIUiwgQmlvbWVkIFJlcyBD
dHIsIENhbWJyaWRnZSwgRW5nbGFuZCYjeEQ7S2luZ3MgQ29sbCBMb25kb24sIFN0IEpvaG5zIElu
c3QgRGVybWF0b2wsIExvbmRvbiBXQzJSIDJMUywgRW5nbGFuZCYjeEQ7TXQgU2luYWkgU2NoIE1l
ZCwgRGVwdCBHZW5ldCAmYW1wOyBHZW5vbSBTY2ksIE5ldyBZb3JrLCBOWSBVU0EmI3hEO0NodXJj
aGlsbCBIb3NwLCBPeGZvcmQgTklIUiBCaW9tZWQgUmVzIEN0ciwgT3hmb3JkIE9YMyA3TEosIEVu
Z2xhbmQ8L2F1dGgtYWRkcmVzcz48dGl0bGVzPjx0aXRsZT5NYXBwaW5nIGNpcy0gYW5kIHRyYW5z
LXJlZ3VsYXRvcnkgZWZmZWN0cyBhY3Jvc3MgbXVsdGlwbGUgdGlzc3VlcyBpbiB0d2luczwvdGl0
bGU+PHNlY29uZGFyeS10aXRsZT5OYXR1cmUgR2VuZXRpY3M8L3NlY29uZGFyeS10aXRsZT48YWx0
LXRpdGxlPk5hdCBHZW5ldDwvYWx0LXRpdGxlPjwvdGl0bGVzPjxwZXJpb2RpY2FsPjxmdWxsLXRp
dGxlPk5hdCBHZW5ldDwvZnVsbC10aXRsZT48YWJici0xPk5hdHVyZSBnZW5ldGljczwvYWJici0x
PjwvcGVyaW9kaWNhbD48YWx0LXBlcmlvZGljYWw+PGZ1bGwtdGl0bGU+TmF0IEdlbmV0PC9mdWxs
LXRpdGxlPjxhYmJyLTE+TmF0dXJlIGdlbmV0aWNzPC9hYmJyLTE+PC9hbHQtcGVyaW9kaWNhbD48
cGFnZXM+MTA4NC0rPC9wYWdlcz48dm9sdW1lPjQ0PC92b2x1bWU+PG51bWJlcj4xMDwvbnVtYmVy
PjxrZXl3b3Jkcz48a2V5d29yZD5nZW5vbWUtd2lkZSBhc3NvY2lhdGlvbjwva2V5d29yZD48a2V5
d29yZD5odW1hbiBnZW5lLWV4cHJlc3Npb248L2tleXdvcmQ+PGtleXdvcmQ+ZGlzZWFzZTwva2V5
d29yZD48a2V5d29yZD5kZXRlcm1pbmFudHM8L2tleXdvcmQ+PGtleXdvcmQ+dmFyaWFudHM8L2tl
eXdvcmQ+PGtleXdvcmQ+c2VxdWVuY2U8L2tleXdvcmQ+PGtleXdvcmQ+cmlzazwva2V5d29yZD48
a2V5d29yZD5za2luPC9rZXl3b3JkPjwva2V5d29yZHM+PGRhdGVzPjx5ZWFyPjIwMTI8L3llYXI+
PHB1Yi1kYXRlcz48ZGF0ZT5PY3Q8L2RhdGU+PC9wdWItZGF0ZXM+PC9kYXRlcz48aXNibj4xMDYx
LTQwMzY8L2lzYm4+PGFjY2Vzc2lvbi1udW0+V09TOjAwMDMwOTU1MDIwMDAwNjwvYWNjZXNzaW9u
LW51bT48dXJscz48cmVsYXRlZC11cmxzPjx1cmw+Jmx0O0dvIHRvIElTSSZndDs6Ly9XT1M6MDAw
MzA5NTUwMjAwMDA2PC91cmw+PC9yZWxhdGVkLXVybHM+PC91cmxzPjxlbGVjdHJvbmljLXJlc291
cmNlLW51bT4xMC4xMDM4L25nLjIzOTQ8L2VsZWN0cm9uaWMtcmVzb3VyY2UtbnVtPjxsYW5ndWFn
ZT5FbmdsaXNoPC9sYW5ndWFnZT48L3JlY29yZD48L0NpdGU+PC9FbmROb3RlPgB=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6D40E1">
        <w:rPr>
          <w:rFonts w:asciiTheme="majorHAnsi" w:hAnsiTheme="majorHAnsi" w:cs="Arial"/>
          <w:sz w:val="22"/>
          <w:szCs w:val="22"/>
        </w:rPr>
      </w:r>
      <w:r w:rsidRPr="006D40E1">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70" w:tooltip="Grundberg, 2012 #106" w:history="1">
        <w:r w:rsidR="009C72D5">
          <w:rPr>
            <w:rFonts w:asciiTheme="majorHAnsi" w:hAnsiTheme="majorHAnsi" w:cs="Arial"/>
            <w:noProof/>
            <w:sz w:val="22"/>
            <w:szCs w:val="22"/>
          </w:rPr>
          <w:t>70</w:t>
        </w:r>
      </w:hyperlink>
      <w:r w:rsidR="009C72D5">
        <w:rPr>
          <w:rFonts w:asciiTheme="majorHAnsi" w:hAnsiTheme="majorHAnsi" w:cs="Arial"/>
          <w:noProof/>
          <w:sz w:val="22"/>
          <w:szCs w:val="22"/>
        </w:rPr>
        <w:t>]</w:t>
      </w:r>
      <w:r w:rsidRPr="006D40E1">
        <w:rPr>
          <w:rFonts w:asciiTheme="majorHAnsi" w:hAnsiTheme="majorHAnsi" w:cs="Arial"/>
          <w:sz w:val="22"/>
          <w:szCs w:val="22"/>
        </w:rPr>
        <w:fldChar w:fldCharType="end"/>
      </w:r>
      <w:r w:rsidRPr="007957A7">
        <w:rPr>
          <w:rFonts w:asciiTheme="majorHAnsi" w:hAnsiTheme="majorHAnsi" w:cs="Arial"/>
          <w:sz w:val="22"/>
          <w:szCs w:val="22"/>
        </w:rPr>
        <w:t>, KORA</w:t>
      </w:r>
      <w:r w:rsidRPr="006D40E1">
        <w:rPr>
          <w:rFonts w:asciiTheme="majorHAnsi" w:hAnsiTheme="majorHAnsi" w:cs="Arial"/>
          <w:sz w:val="22"/>
          <w:szCs w:val="22"/>
        </w:rPr>
        <w:fldChar w:fldCharType="begin"/>
      </w:r>
      <w:r w:rsidR="009C72D5">
        <w:rPr>
          <w:rFonts w:asciiTheme="majorHAnsi" w:hAnsiTheme="majorHAnsi" w:cs="Arial"/>
          <w:sz w:val="22"/>
          <w:szCs w:val="22"/>
        </w:rPr>
        <w:instrText xml:space="preserve"> ADDIN EN.CITE &lt;EndNote&gt;&lt;Cite&gt;&lt;Author&gt;Holle&lt;/Author&gt;&lt;Year&gt;2005&lt;/Year&gt;&lt;RecNum&gt;107&lt;/RecNum&gt;&lt;DisplayText&gt;[71]&lt;/DisplayText&gt;&lt;record&gt;&lt;rec-number&gt;107&lt;/rec-number&gt;&lt;foreign-keys&gt;&lt;key app="EN" db-id="tvzsxtsr1st0w8ev9x1pp2zvfz22xr9as5vv" timestamp="1532339765"&gt;107&lt;/key&gt;&lt;/foreign-keys&gt;&lt;ref-type name="Journal Article"&gt;17&lt;/ref-type&gt;&lt;contributors&gt;&lt;authors&gt;&lt;author&gt;Holle, R.&lt;/author&gt;&lt;author&gt;Happich, M.&lt;/author&gt;&lt;author&gt;Lowel, H.&lt;/author&gt;&lt;author&gt;Wichmann, H. E.&lt;/author&gt;&lt;author&gt;Monica Kora Study Grp&lt;/author&gt;&lt;/authors&gt;&lt;/contributors&gt;&lt;auth-address&gt;GSF, Forschungszentrum Umwelt &amp;amp; Gesundheit, Inst Gesundheitsokon &amp;amp; Management Gesundheitswese, IGM, D-85758 Neuherberg, Germany&amp;#xD;GSF, Forschungszentrum Umwelt &amp;amp; Gesundheit, Inst Epidemiol, D-85758 Neuherberg, Germany&lt;/auth-address&gt;&lt;titles&gt;&lt;title&gt;KORA - A research platform for population based health research&lt;/title&gt;&lt;secondary-title&gt;Gesundheitswesen&lt;/secondary-title&gt;&lt;alt-title&gt;Gesundheitswesen&lt;/alt-title&gt;&lt;/titles&gt;&lt;periodical&gt;&lt;full-title&gt;Gesundheitswesen&lt;/full-title&gt;&lt;abbr-1&gt;Gesundheitswesen&lt;/abbr-1&gt;&lt;/periodical&gt;&lt;alt-periodical&gt;&lt;full-title&gt;Gesundheitswesen&lt;/full-title&gt;&lt;abbr-1&gt;Gesundheitswesen&lt;/abbr-1&gt;&lt;/alt-periodical&gt;&lt;pages&gt;S19-S25&lt;/pages&gt;&lt;volume&gt;67&lt;/volume&gt;&lt;keywords&gt;&lt;keyword&gt;population-based research&lt;/keyword&gt;&lt;keyword&gt;epidemiology&lt;/keyword&gt;&lt;keyword&gt;health economics&lt;/keyword&gt;&lt;keyword&gt;survey&lt;/keyword&gt;&lt;keyword&gt;myocardial infarction registry&lt;/keyword&gt;&lt;/keywords&gt;&lt;dates&gt;&lt;year&gt;2005&lt;/year&gt;&lt;pub-dates&gt;&lt;date&gt;Aug&lt;/date&gt;&lt;/pub-dates&gt;&lt;/dates&gt;&lt;isbn&gt;0941-3790&lt;/isbn&gt;&lt;accession-num&gt;WOS:000231365200008&lt;/accession-num&gt;&lt;urls&gt;&lt;related-urls&gt;&lt;url&gt;&amp;lt;Go to ISI&amp;gt;://WOS:000231365200008&lt;/url&gt;&lt;/related-urls&gt;&lt;/urls&gt;&lt;electronic-resource-num&gt;10.1055/s-2005-858235&lt;/electronic-resource-num&gt;&lt;language&gt;English&lt;/language&gt;&lt;/record&gt;&lt;/Cite&gt;&lt;/EndNote&gt;</w:instrText>
      </w:r>
      <w:r w:rsidRPr="006D40E1">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71" w:tooltip="Holle, 2005 #107" w:history="1">
        <w:r w:rsidR="009C72D5">
          <w:rPr>
            <w:rFonts w:asciiTheme="majorHAnsi" w:hAnsiTheme="majorHAnsi" w:cs="Arial"/>
            <w:noProof/>
            <w:sz w:val="22"/>
            <w:szCs w:val="22"/>
          </w:rPr>
          <w:t>71</w:t>
        </w:r>
      </w:hyperlink>
      <w:r w:rsidR="009C72D5">
        <w:rPr>
          <w:rFonts w:asciiTheme="majorHAnsi" w:hAnsiTheme="majorHAnsi" w:cs="Arial"/>
          <w:noProof/>
          <w:sz w:val="22"/>
          <w:szCs w:val="22"/>
        </w:rPr>
        <w:t>]</w:t>
      </w:r>
      <w:r w:rsidRPr="006D40E1">
        <w:rPr>
          <w:rFonts w:asciiTheme="majorHAnsi" w:hAnsiTheme="majorHAnsi" w:cs="Arial"/>
          <w:sz w:val="22"/>
          <w:szCs w:val="22"/>
        </w:rPr>
        <w:fldChar w:fldCharType="end"/>
      </w:r>
      <w:r w:rsidRPr="007957A7">
        <w:rPr>
          <w:rFonts w:asciiTheme="majorHAnsi" w:hAnsiTheme="majorHAnsi" w:cs="Arial"/>
          <w:sz w:val="22"/>
          <w:szCs w:val="22"/>
        </w:rPr>
        <w:t>, DeCode</w:t>
      </w:r>
      <w:r w:rsidRPr="006D40E1">
        <w:rPr>
          <w:rFonts w:asciiTheme="majorHAnsi" w:hAnsiTheme="majorHAnsi" w:cs="Arial"/>
          <w:sz w:val="22"/>
          <w:szCs w:val="22"/>
        </w:rPr>
        <w:fldChar w:fldCharType="begin">
          <w:fldData xml:space="preserve">PEVuZE5vdGU+PENpdGU+PEF1dGhvcj5FbWlsc3NvbjwvQXV0aG9yPjxZZWFyPjIwMDg8L1llYXI+
PFJlY051bT4yOTwvUmVjTnVtPjxEaXNwbGF5VGV4dD5bNzJdPC9EaXNwbGF5VGV4dD48cmVjb3Jk
PjxyZWMtbnVtYmVyPjI5PC9yZWMtbnVtYmVyPjxmb3JlaWduLWtleXM+PGtleSBhcHA9IkVOIiBk
Yi1pZD0idHZ6c3h0c3Ixc3Qwdzhldjl4MXBwMnp2ZnoyMnhyOWFzNXZ2IiB0aW1lc3RhbXA9IjE1
MzIzMzk3NjEiPjI5PC9rZXk+PC9mb3JlaWduLWtleXM+PHJlZi10eXBlIG5hbWU9IkpvdXJuYWwg
QXJ0aWNsZSI+MTc8L3JlZi10eXBlPjxjb250cmlidXRvcnM+PGF1dGhvcnM+PGF1dGhvcj5FbWls
c3NvbiwgVi48L2F1dGhvcj48YXV0aG9yPlRob3JsZWlmc3NvbiwgRy48L2F1dGhvcj48YXV0aG9y
PlpoYW5nLCBCLjwvYXV0aG9yPjxhdXRob3I+TGVvbmFyZHNvbiwgQS4gUy48L2F1dGhvcj48YXV0
aG9yPlppbmssIEYuPC9hdXRob3I+PGF1dGhvcj5aaHUsIEouPC9hdXRob3I+PGF1dGhvcj5DYXJs
c29uLCBTLjwvYXV0aG9yPjxhdXRob3I+SGVsZ2Fzb24sIEEuPC9hdXRob3I+PGF1dGhvcj5XYWx0
ZXJzLCBHLiBCLjwvYXV0aG9yPjxhdXRob3I+R3VubmFyc2RvdHRpciwgUy48L2F1dGhvcj48YXV0
aG9yPk1vdXksIE0uPC9hdXRob3I+PGF1dGhvcj5TdGVpbnRob3JzZG90dGlyLCBWLjwvYXV0aG9y
PjxhdXRob3I+RWlyaWtzZG90dGlyLCBHLiBILjwvYXV0aG9yPjxhdXRob3I+Qmpvcm5zZG90dGly
LCBHLjwvYXV0aG9yPjxhdXRob3I+UmV5bmlzZG90dGlyLCBJLjwvYXV0aG9yPjxhdXRob3I+R3Vk
YmphcnRzc29uLCBELjwvYXV0aG9yPjxhdXRob3I+SGVsZ2Fkb3R0aXIsIEEuPC9hdXRob3I+PGF1
dGhvcj5Kb25hc2RvdHRpciwgQS48L2F1dGhvcj48YXV0aG9yPkpvbmFzZG90dGlyLCBBLjwvYXV0
aG9yPjxhdXRob3I+U3R5cmthcnNkb3R0aXIsIFUuPC9hdXRob3I+PGF1dGhvcj5HcmV0YXJzZG90
dGlyLCBTLjwvYXV0aG9yPjxhdXRob3I+TWFnbnVzc29uLCBLLiBQLjwvYXV0aG9yPjxhdXRob3I+
U3RlZmFuc3NvbiwgSC48L2F1dGhvcj48YXV0aG9yPkZvc3NkYWwsIFIuPC9hdXRob3I+PGF1dGhv
cj5LcmlzdGphbnNzb24sIEsuPC9hdXRob3I+PGF1dGhvcj5HaXNsYXNvbiwgSC4gRy48L2F1dGhv
cj48YXV0aG9yPlN0ZWZhbnNzb24sIFQuPC9hdXRob3I+PGF1dGhvcj5MZWlmc3NvbiwgQi4gRy48
L2F1dGhvcj48YXV0aG9yPlRob3JzdGVpbnNkb3R0aXIsIFUuPC9hdXRob3I+PGF1dGhvcj5MYW1i
LCBKLiBSLjwvYXV0aG9yPjxhdXRob3I+R3VsY2hlciwgSi4gUi48L2F1dGhvcj48YXV0aG9yPlJl
aXRtYW4sIE0uIEwuPC9hdXRob3I+PGF1dGhvcj5Lb25nLCBBLjwvYXV0aG9yPjxhdXRob3I+U2No
YWR0LCBFLiBFLjwvYXV0aG9yPjxhdXRob3I+U3RlZmFuc3NvbiwgSy48L2F1dGhvcj48L2F1dGhv
cnM+PC9jb250cmlidXRvcnM+PGF1dGgtYWRkcmVzcz5kZUNPREUgR2VuZXQsIElTLTEwMSBSZXlr
amF2aWssIEljZWxhbmQmI3hEO1Jvc2V0dGEgSW5waGFybWF0IExMQywgU2VhdHRsZSwgV0EgOTgx
MDkgVVNBJiN4RDtOYXRsIFVuaXYgSG9zcCBSZXlramF2aWssIERlcHQgU3VyZywgSVMtMTAxIFJl
eWtqYXZpaywgSWNlbGFuZCYjeEQ7TWVyY2sgUmVzIExhYnMsIFJhaHdheSwgTkogMDcwNjUgVVNB
PC9hdXRoLWFkZHJlc3M+PHRpdGxlcz48dGl0bGU+R2VuZXRpY3Mgb2YgZ2VuZSBleHByZXNzaW9u
IGFuZCBpdHMgZWZmZWN0IG9uIGRpc2Vhc2U8L3RpdGxlPjxzZWNvbmRhcnktdGl0bGU+TmF0dXJl
PC9zZWNvbmRhcnktdGl0bGU+PGFsdC10aXRsZT5OYXR1cmU8L2FsdC10aXRsZT48L3RpdGxlcz48
cGVyaW9kaWNhbD48ZnVsbC10aXRsZT5OYXR1cmU8L2Z1bGwtdGl0bGU+PGFiYnItMT5OYXR1cmU8
L2FiYnItMT48L3BlcmlvZGljYWw+PGFsdC1wZXJpb2RpY2FsPjxmdWxsLXRpdGxlPk5hdHVyZTwv
ZnVsbC10aXRsZT48YWJici0xPk5hdHVyZTwvYWJici0xPjwvYWx0LXBlcmlvZGljYWw+PHBhZ2Vz
PjQyMy1VMjwvcGFnZXM+PHZvbHVtZT40NTI8L3ZvbHVtZT48bnVtYmVyPjcxODY8L251bWJlcj48
a2V5d29yZHM+PGtleXdvcmQ+aW50ZWdyYXRpdmUgZ2Vub21pY3MgYXBwcm9hY2g8L2tleXdvcmQ+
PGtleXdvcmQ+c2VncmVnYXRpbmcgbW91c2UtcG9wdWxhdGlvbjwva2V5d29yZD48a2V5d29yZD5s
aW5rYWdlIGFuYWx5c2lzPC9rZXl3b3JkPjxrZXl3b3JkPmFkaXBvc2UtdGlzc3VlPC9rZXl3b3Jk
PjxrZXl3b3JkPm9iZXNpdHk8L2tleXdvcmQ+PGtleXdvcmQ+bmV0d29ya3M8L2tleXdvcmQ+PGtl
eXdvcmQ+eWVhc3Q8L2tleXdvcmQ+PGtleXdvcmQ+YXNzb2NpYXRpb248L2tleXdvcmQ+PGtleXdv
cmQ+cGVkaWdyZWVzPC9rZXl3b3JkPjxrZXl3b3JkPmRpc2NvdmVyeTwva2V5d29yZD48L2tleXdv
cmRzPjxkYXRlcz48eWVhcj4yMDA4PC95ZWFyPjxwdWItZGF0ZXM+PGRhdGU+TWFyIDI3PC9kYXRl
PjwvcHViLWRhdGVzPjwvZGF0ZXM+PGlzYm4+MDAyOC0wODM2PC9pc2JuPjxhY2Nlc3Npb24tbnVt
PldPUzowMDAyNTQzNDEzMDAwMjI8L2FjY2Vzc2lvbi1udW0+PHVybHM+PHJlbGF0ZWQtdXJscz48
dXJsPiZsdDtHbyB0byBJU0kmZ3Q7Oi8vV09TOjAwMDI1NDM0MTMwMDAyMjwvdXJsPjwvcmVsYXRl
ZC11cmxzPjwvdXJscz48ZWxlY3Ryb25pYy1yZXNvdXJjZS1udW0+MTAuMTAzOC9uYXR1cmUwNjc1
ODwvZWxlY3Ryb25pYy1yZXNvdXJjZS1udW0+PGxhbmd1YWdlPkVuZ2xpc2g8L2xhbmd1YWdlPjwv
cmVjb3JkPjwvQ2l0ZT48L0VuZE5vdGU+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PEVuZE5vdGU+PENpdGU+PEF1dGhvcj5FbWlsc3NvbjwvQXV0aG9yPjxZZWFyPjIwMDg8L1llYXI+
PFJlY051bT4yOTwvUmVjTnVtPjxEaXNwbGF5VGV4dD5bNzJdPC9EaXNwbGF5VGV4dD48cmVjb3Jk
PjxyZWMtbnVtYmVyPjI5PC9yZWMtbnVtYmVyPjxmb3JlaWduLWtleXM+PGtleSBhcHA9IkVOIiBk
Yi1pZD0idHZ6c3h0c3Ixc3Qwdzhldjl4MXBwMnp2ZnoyMnhyOWFzNXZ2IiB0aW1lc3RhbXA9IjE1
MzIzMzk3NjEiPjI5PC9rZXk+PC9mb3JlaWduLWtleXM+PHJlZi10eXBlIG5hbWU9IkpvdXJuYWwg
QXJ0aWNsZSI+MTc8L3JlZi10eXBlPjxjb250cmlidXRvcnM+PGF1dGhvcnM+PGF1dGhvcj5FbWls
c3NvbiwgVi48L2F1dGhvcj48YXV0aG9yPlRob3JsZWlmc3NvbiwgRy48L2F1dGhvcj48YXV0aG9y
PlpoYW5nLCBCLjwvYXV0aG9yPjxhdXRob3I+TGVvbmFyZHNvbiwgQS4gUy48L2F1dGhvcj48YXV0
aG9yPlppbmssIEYuPC9hdXRob3I+PGF1dGhvcj5aaHUsIEouPC9hdXRob3I+PGF1dGhvcj5DYXJs
c29uLCBTLjwvYXV0aG9yPjxhdXRob3I+SGVsZ2Fzb24sIEEuPC9hdXRob3I+PGF1dGhvcj5XYWx0
ZXJzLCBHLiBCLjwvYXV0aG9yPjxhdXRob3I+R3VubmFyc2RvdHRpciwgUy48L2F1dGhvcj48YXV0
aG9yPk1vdXksIE0uPC9hdXRob3I+PGF1dGhvcj5TdGVpbnRob3JzZG90dGlyLCBWLjwvYXV0aG9y
PjxhdXRob3I+RWlyaWtzZG90dGlyLCBHLiBILjwvYXV0aG9yPjxhdXRob3I+Qmpvcm5zZG90dGly
LCBHLjwvYXV0aG9yPjxhdXRob3I+UmV5bmlzZG90dGlyLCBJLjwvYXV0aG9yPjxhdXRob3I+R3Vk
YmphcnRzc29uLCBELjwvYXV0aG9yPjxhdXRob3I+SGVsZ2Fkb3R0aXIsIEEuPC9hdXRob3I+PGF1
dGhvcj5Kb25hc2RvdHRpciwgQS48L2F1dGhvcj48YXV0aG9yPkpvbmFzZG90dGlyLCBBLjwvYXV0
aG9yPjxhdXRob3I+U3R5cmthcnNkb3R0aXIsIFUuPC9hdXRob3I+PGF1dGhvcj5HcmV0YXJzZG90
dGlyLCBTLjwvYXV0aG9yPjxhdXRob3I+TWFnbnVzc29uLCBLLiBQLjwvYXV0aG9yPjxhdXRob3I+
U3RlZmFuc3NvbiwgSC48L2F1dGhvcj48YXV0aG9yPkZvc3NkYWwsIFIuPC9hdXRob3I+PGF1dGhv
cj5LcmlzdGphbnNzb24sIEsuPC9hdXRob3I+PGF1dGhvcj5HaXNsYXNvbiwgSC4gRy48L2F1dGhv
cj48YXV0aG9yPlN0ZWZhbnNzb24sIFQuPC9hdXRob3I+PGF1dGhvcj5MZWlmc3NvbiwgQi4gRy48
L2F1dGhvcj48YXV0aG9yPlRob3JzdGVpbnNkb3R0aXIsIFUuPC9hdXRob3I+PGF1dGhvcj5MYW1i
LCBKLiBSLjwvYXV0aG9yPjxhdXRob3I+R3VsY2hlciwgSi4gUi48L2F1dGhvcj48YXV0aG9yPlJl
aXRtYW4sIE0uIEwuPC9hdXRob3I+PGF1dGhvcj5Lb25nLCBBLjwvYXV0aG9yPjxhdXRob3I+U2No
YWR0LCBFLiBFLjwvYXV0aG9yPjxhdXRob3I+U3RlZmFuc3NvbiwgSy48L2F1dGhvcj48L2F1dGhv
cnM+PC9jb250cmlidXRvcnM+PGF1dGgtYWRkcmVzcz5kZUNPREUgR2VuZXQsIElTLTEwMSBSZXlr
amF2aWssIEljZWxhbmQmI3hEO1Jvc2V0dGEgSW5waGFybWF0IExMQywgU2VhdHRsZSwgV0EgOTgx
MDkgVVNBJiN4RDtOYXRsIFVuaXYgSG9zcCBSZXlramF2aWssIERlcHQgU3VyZywgSVMtMTAxIFJl
eWtqYXZpaywgSWNlbGFuZCYjeEQ7TWVyY2sgUmVzIExhYnMsIFJhaHdheSwgTkogMDcwNjUgVVNB
PC9hdXRoLWFkZHJlc3M+PHRpdGxlcz48dGl0bGU+R2VuZXRpY3Mgb2YgZ2VuZSBleHByZXNzaW9u
IGFuZCBpdHMgZWZmZWN0IG9uIGRpc2Vhc2U8L3RpdGxlPjxzZWNvbmRhcnktdGl0bGU+TmF0dXJl
PC9zZWNvbmRhcnktdGl0bGU+PGFsdC10aXRsZT5OYXR1cmU8L2FsdC10aXRsZT48L3RpdGxlcz48
cGVyaW9kaWNhbD48ZnVsbC10aXRsZT5OYXR1cmU8L2Z1bGwtdGl0bGU+PGFiYnItMT5OYXR1cmU8
L2FiYnItMT48L3BlcmlvZGljYWw+PGFsdC1wZXJpb2RpY2FsPjxmdWxsLXRpdGxlPk5hdHVyZTwv
ZnVsbC10aXRsZT48YWJici0xPk5hdHVyZTwvYWJici0xPjwvYWx0LXBlcmlvZGljYWw+PHBhZ2Vz
PjQyMy1VMjwvcGFnZXM+PHZvbHVtZT40NTI8L3ZvbHVtZT48bnVtYmVyPjcxODY8L251bWJlcj48
a2V5d29yZHM+PGtleXdvcmQ+aW50ZWdyYXRpdmUgZ2Vub21pY3MgYXBwcm9hY2g8L2tleXdvcmQ+
PGtleXdvcmQ+c2VncmVnYXRpbmcgbW91c2UtcG9wdWxhdGlvbjwva2V5d29yZD48a2V5d29yZD5s
aW5rYWdlIGFuYWx5c2lzPC9rZXl3b3JkPjxrZXl3b3JkPmFkaXBvc2UtdGlzc3VlPC9rZXl3b3Jk
PjxrZXl3b3JkPm9iZXNpdHk8L2tleXdvcmQ+PGtleXdvcmQ+bmV0d29ya3M8L2tleXdvcmQ+PGtl
eXdvcmQ+eWVhc3Q8L2tleXdvcmQ+PGtleXdvcmQ+YXNzb2NpYXRpb248L2tleXdvcmQ+PGtleXdv
cmQ+cGVkaWdyZWVzPC9rZXl3b3JkPjxrZXl3b3JkPmRpc2NvdmVyeTwva2V5d29yZD48L2tleXdv
cmRzPjxkYXRlcz48eWVhcj4yMDA4PC95ZWFyPjxwdWItZGF0ZXM+PGRhdGU+TWFyIDI3PC9kYXRl
PjwvcHViLWRhdGVzPjwvZGF0ZXM+PGlzYm4+MDAyOC0wODM2PC9pc2JuPjxhY2Nlc3Npb24tbnVt
PldPUzowMDAyNTQzNDEzMDAwMjI8L2FjY2Vzc2lvbi1udW0+PHVybHM+PHJlbGF0ZWQtdXJscz48
dXJsPiZsdDtHbyB0byBJU0kmZ3Q7Oi8vV09TOjAwMDI1NDM0MTMwMDAyMjwvdXJsPjwvcmVsYXRl
ZC11cmxzPjwvdXJscz48ZWxlY3Ryb25pYy1yZXNvdXJjZS1udW0+MTAuMTAzOC9uYXR1cmUwNjc1
ODwvZWxlY3Ryb25pYy1yZXNvdXJjZS1udW0+PGxhbmd1YWdlPkVuZ2xpc2g8L2xhbmd1YWdlPjwv
cmVjb3JkPjwvQ2l0ZT48L0VuZE5vdGU+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6D40E1">
        <w:rPr>
          <w:rFonts w:asciiTheme="majorHAnsi" w:hAnsiTheme="majorHAnsi" w:cs="Arial"/>
          <w:sz w:val="22"/>
          <w:szCs w:val="22"/>
        </w:rPr>
      </w:r>
      <w:r w:rsidRPr="006D40E1">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72" w:tooltip="Emilsson, 2008 #29" w:history="1">
        <w:r w:rsidR="009C72D5">
          <w:rPr>
            <w:rFonts w:asciiTheme="majorHAnsi" w:hAnsiTheme="majorHAnsi" w:cs="Arial"/>
            <w:noProof/>
            <w:sz w:val="22"/>
            <w:szCs w:val="22"/>
          </w:rPr>
          <w:t>72</w:t>
        </w:r>
      </w:hyperlink>
      <w:r w:rsidR="009C72D5">
        <w:rPr>
          <w:rFonts w:asciiTheme="majorHAnsi" w:hAnsiTheme="majorHAnsi" w:cs="Arial"/>
          <w:noProof/>
          <w:sz w:val="22"/>
          <w:szCs w:val="22"/>
        </w:rPr>
        <w:t>]</w:t>
      </w:r>
      <w:r w:rsidRPr="006D40E1">
        <w:rPr>
          <w:rFonts w:asciiTheme="majorHAnsi" w:hAnsiTheme="majorHAnsi" w:cs="Arial"/>
          <w:sz w:val="22"/>
          <w:szCs w:val="22"/>
        </w:rPr>
        <w:fldChar w:fldCharType="end"/>
      </w:r>
      <w:r w:rsidRPr="007957A7">
        <w:rPr>
          <w:rFonts w:asciiTheme="majorHAnsi" w:hAnsiTheme="majorHAnsi" w:cs="Arial"/>
          <w:sz w:val="22"/>
          <w:szCs w:val="22"/>
        </w:rPr>
        <w:t>, Lee Kaplan</w:t>
      </w:r>
      <w:r w:rsidRPr="006D40E1">
        <w:rPr>
          <w:rFonts w:asciiTheme="majorHAnsi" w:hAnsiTheme="majorHAnsi" w:cs="Arial"/>
          <w:sz w:val="22"/>
          <w:szCs w:val="22"/>
        </w:rPr>
        <w:fldChar w:fldCharType="begin">
          <w:fldData xml:space="preserve">PEVuZE5vdGU+PENpdGU+PEF1dGhvcj5HcmVlbmF3YWx0PC9BdXRob3I+PFllYXI+MjAxMTwvWWVh
cj48UmVjTnVtPjI4PC9SZWNOdW0+PERpc3BsYXlUZXh0Pls3M108L0Rpc3BsYXlUZXh0PjxyZWNv
cmQ+PHJlYy1udW1iZXI+Mjg8L3JlYy1udW1iZXI+PGZvcmVpZ24ta2V5cz48a2V5IGFwcD0iRU4i
IGRiLWlkPSJ0dnpzeHRzcjFzdDB3OGV2OXgxcHAyenZmejIyeHI5YXM1dnYiIHRpbWVzdGFtcD0i
MTUzMjMzOTc2MSI+Mjg8L2tleT48L2ZvcmVpZ24ta2V5cz48cmVmLXR5cGUgbmFtZT0iSm91cm5h
bCBBcnRpY2xlIj4xNzwvcmVmLXR5cGU+PGNvbnRyaWJ1dG9ycz48YXV0aG9ycz48YXV0aG9yPkdy
ZWVuYXdhbHQsIEQuIE0uPC9hdXRob3I+PGF1dGhvcj5Eb2JyaW4sIFIuPC9hdXRob3I+PGF1dGhv
cj5DaHVkaW4sIEUuPC9hdXRob3I+PGF1dGhvcj5IYXRvdW0sIEkuIEouPC9hdXRob3I+PGF1dGhv
cj5TdXZlciwgQy48L2F1dGhvcj48YXV0aG9yPkJlYXVsYXVyaWVyLCBKLjwvYXV0aG9yPjxhdXRo
b3I+WmhhbmcsIEIuPC9hdXRob3I+PGF1dGhvcj5DYXN0cm8sIFYuPC9hdXRob3I+PGF1dGhvcj5a
aHUsIEouPC9hdXRob3I+PGF1dGhvcj5TaWViZXJ0cywgUy4gSy48L2F1dGhvcj48YXV0aG9yPldh
bmcsIFMuPC9hdXRob3I+PGF1dGhvcj5Nb2xvbnksIEMuPC9hdXRob3I+PGF1dGhvcj5IZXltc2Zp
ZWxkLCBTLiBCLjwvYXV0aG9yPjxhdXRob3I+S2VtcCwgRC4gTS48L2F1dGhvcj48YXV0aG9yPlJl
aXRtYW4sIE0uIEwuPC9hdXRob3I+PGF1dGhvcj5MdW0sIFAuIFkuPC9hdXRob3I+PGF1dGhvcj5T
Y2hhZHQsIEUuIEUuPC9hdXRob3I+PGF1dGhvcj5LYXBsYW4sIEwuIE0uPC9hdXRob3I+PC9hdXRo
b3JzPjwvY29udHJpYnV0b3JzPjxhdXRoLWFkZHJlc3M+TWVyY2sgUmVzIExhYnMsIEJvc3Rvbiwg
TUEgMDIxMTUgVVNBJiN4RDtNZXJjayBSZXMgTGFicywgUmFod2F5LCBOSiAwNzA2NSBVU0EmI3hE
O1Jvc2V0dGEgSW5waGFybWF0IExMQywgR2VuZXQsIFNlYXR0bGUsIFdBIDk4MTA5IFVTQSYjeEQ7
TWFzc2FjaHVzZXR0cyBHZW4gSG9zcCwgQm9zdG9uLCBNQSAwMjExNCBVU0E8L2F1dGgtYWRkcmVz
cz48dGl0bGVzPjx0aXRsZT5BIHN1cnZleSBvZiB0aGUgZ2VuZXRpY3Mgb2Ygc3RvbWFjaCwgbGl2
ZXIsIGFuZCBhZGlwb3NlIGdlbmUgZXhwcmVzc2lvbiBmcm9tIGEgbW9yYmlkbHkgb2Jlc2UgY29o
b3J0PC90aXRsZT48c2Vjb25kYXJ5LXRpdGxlPkdlbm9tZSBSZXNlYXJjaDwvc2Vjb25kYXJ5LXRp
dGxlPjxhbHQtdGl0bGU+R2Vub21lIFJlczwvYWx0LXRpdGxlPjwvdGl0bGVzPjxwZXJpb2RpY2Fs
PjxmdWxsLXRpdGxlPkdlbm9tZSBSZXNlYXJjaDwvZnVsbC10aXRsZT48YWJici0xPkdlbm9tZSBS
ZXM8L2FiYnItMT48L3BlcmlvZGljYWw+PGFsdC1wZXJpb2RpY2FsPjxmdWxsLXRpdGxlPkdlbm9t
ZSBSZXNlYXJjaDwvZnVsbC10aXRsZT48YWJici0xPkdlbm9tZSBSZXM8L2FiYnItMT48L2FsdC1w
ZXJpb2RpY2FsPjxwYWdlcz4xMDA4LTEwMTY8L3BhZ2VzPjx2b2x1bWU+MjE8L3ZvbHVtZT48bnVt
YmVyPjc8L251bWJlcj48a2V5d29yZHM+PGtleXdvcmQ+Z2Vub21lLXdpZGUgYXNzb2NpYXRpb248
L2tleXdvcmQ+PGtleXdvcmQ+dHJpZ2x5Y2VyaWRlIGxldmVsczwva2V5d29yZD48a2V5d29yZD5m
YXN0aW5nIGdsdWNvc2U8L2tleXdvcmQ+PGtleXdvcmQ+d2VpZ2h0LWxvc3M8L2tleXdvcmQ+PGtl
eXdvcmQ+dHlwZS0yPC9rZXl3b3JkPjxrZXl3b3JkPmxvY2k8L2tleXdvcmQ+PGtleXdvcmQ+cmlz
azwva2V5d29yZD48a2V5d29yZD5wb3B1bGF0aW9uPC9rZXl3b3JkPjxrZXl3b3JkPmRpc2Vhc2U8
L2tleXdvcmQ+PGtleXdvcmQ+cmVzaXN0YW5jZTwva2V5d29yZD48L2tleXdvcmRzPjxkYXRlcz48
eWVhcj4yMDExPC95ZWFyPjxwdWItZGF0ZXM+PGRhdGU+SnVsPC9kYXRlPjwvcHViLWRhdGVzPjwv
ZGF0ZXM+PGlzYm4+MTA4OC05MDUxPC9pc2JuPjxhY2Nlc3Npb24tbnVtPldPUzowMDAyOTIyOTgw
MDAwMDI8L2FjY2Vzc2lvbi1udW0+PHVybHM+PHJlbGF0ZWQtdXJscz48dXJsPiZsdDtHbyB0byBJ
U0kmZ3Q7Oi8vV09TOjAwMDI5MjI5ODAwMDAwMjwvdXJsPjwvcmVsYXRlZC11cmxzPjwvdXJscz48
ZWxlY3Ryb25pYy1yZXNvdXJjZS1udW0+MTAuMTEwMS9nci4xMTI4MjEuMTEwPC9lbGVjdHJvbmlj
LXJlc291cmNlLW51bT48bGFuZ3VhZ2U+RW5nbGlzaDwvbGFuZ3VhZ2U+PC9yZWNvcmQ+PC9DaXRl
PjwvRW5kTm90ZT5=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PEVuZE5vdGU+PENpdGU+PEF1dGhvcj5HcmVlbmF3YWx0PC9BdXRob3I+PFllYXI+MjAxMTwvWWVh
cj48UmVjTnVtPjI4PC9SZWNOdW0+PERpc3BsYXlUZXh0Pls3M108L0Rpc3BsYXlUZXh0PjxyZWNv
cmQ+PHJlYy1udW1iZXI+Mjg8L3JlYy1udW1iZXI+PGZvcmVpZ24ta2V5cz48a2V5IGFwcD0iRU4i
IGRiLWlkPSJ0dnpzeHRzcjFzdDB3OGV2OXgxcHAyenZmejIyeHI5YXM1dnYiIHRpbWVzdGFtcD0i
MTUzMjMzOTc2MSI+Mjg8L2tleT48L2ZvcmVpZ24ta2V5cz48cmVmLXR5cGUgbmFtZT0iSm91cm5h
bCBBcnRpY2xlIj4xNzwvcmVmLXR5cGU+PGNvbnRyaWJ1dG9ycz48YXV0aG9ycz48YXV0aG9yPkdy
ZWVuYXdhbHQsIEQuIE0uPC9hdXRob3I+PGF1dGhvcj5Eb2JyaW4sIFIuPC9hdXRob3I+PGF1dGhv
cj5DaHVkaW4sIEUuPC9hdXRob3I+PGF1dGhvcj5IYXRvdW0sIEkuIEouPC9hdXRob3I+PGF1dGhv
cj5TdXZlciwgQy48L2F1dGhvcj48YXV0aG9yPkJlYXVsYXVyaWVyLCBKLjwvYXV0aG9yPjxhdXRo
b3I+WmhhbmcsIEIuPC9hdXRob3I+PGF1dGhvcj5DYXN0cm8sIFYuPC9hdXRob3I+PGF1dGhvcj5a
aHUsIEouPC9hdXRob3I+PGF1dGhvcj5TaWViZXJ0cywgUy4gSy48L2F1dGhvcj48YXV0aG9yPldh
bmcsIFMuPC9hdXRob3I+PGF1dGhvcj5Nb2xvbnksIEMuPC9hdXRob3I+PGF1dGhvcj5IZXltc2Zp
ZWxkLCBTLiBCLjwvYXV0aG9yPjxhdXRob3I+S2VtcCwgRC4gTS48L2F1dGhvcj48YXV0aG9yPlJl
aXRtYW4sIE0uIEwuPC9hdXRob3I+PGF1dGhvcj5MdW0sIFAuIFkuPC9hdXRob3I+PGF1dGhvcj5T
Y2hhZHQsIEUuIEUuPC9hdXRob3I+PGF1dGhvcj5LYXBsYW4sIEwuIE0uPC9hdXRob3I+PC9hdXRo
b3JzPjwvY29udHJpYnV0b3JzPjxhdXRoLWFkZHJlc3M+TWVyY2sgUmVzIExhYnMsIEJvc3Rvbiwg
TUEgMDIxMTUgVVNBJiN4RDtNZXJjayBSZXMgTGFicywgUmFod2F5LCBOSiAwNzA2NSBVU0EmI3hE
O1Jvc2V0dGEgSW5waGFybWF0IExMQywgR2VuZXQsIFNlYXR0bGUsIFdBIDk4MTA5IFVTQSYjeEQ7
TWFzc2FjaHVzZXR0cyBHZW4gSG9zcCwgQm9zdG9uLCBNQSAwMjExNCBVU0E8L2F1dGgtYWRkcmVz
cz48dGl0bGVzPjx0aXRsZT5BIHN1cnZleSBvZiB0aGUgZ2VuZXRpY3Mgb2Ygc3RvbWFjaCwgbGl2
ZXIsIGFuZCBhZGlwb3NlIGdlbmUgZXhwcmVzc2lvbiBmcm9tIGEgbW9yYmlkbHkgb2Jlc2UgY29o
b3J0PC90aXRsZT48c2Vjb25kYXJ5LXRpdGxlPkdlbm9tZSBSZXNlYXJjaDwvc2Vjb25kYXJ5LXRp
dGxlPjxhbHQtdGl0bGU+R2Vub21lIFJlczwvYWx0LXRpdGxlPjwvdGl0bGVzPjxwZXJpb2RpY2Fs
PjxmdWxsLXRpdGxlPkdlbm9tZSBSZXNlYXJjaDwvZnVsbC10aXRsZT48YWJici0xPkdlbm9tZSBS
ZXM8L2FiYnItMT48L3BlcmlvZGljYWw+PGFsdC1wZXJpb2RpY2FsPjxmdWxsLXRpdGxlPkdlbm9t
ZSBSZXNlYXJjaDwvZnVsbC10aXRsZT48YWJici0xPkdlbm9tZSBSZXM8L2FiYnItMT48L2FsdC1w
ZXJpb2RpY2FsPjxwYWdlcz4xMDA4LTEwMTY8L3BhZ2VzPjx2b2x1bWU+MjE8L3ZvbHVtZT48bnVt
YmVyPjc8L251bWJlcj48a2V5d29yZHM+PGtleXdvcmQ+Z2Vub21lLXdpZGUgYXNzb2NpYXRpb248
L2tleXdvcmQ+PGtleXdvcmQ+dHJpZ2x5Y2VyaWRlIGxldmVsczwva2V5d29yZD48a2V5d29yZD5m
YXN0aW5nIGdsdWNvc2U8L2tleXdvcmQ+PGtleXdvcmQ+d2VpZ2h0LWxvc3M8L2tleXdvcmQ+PGtl
eXdvcmQ+dHlwZS0yPC9rZXl3b3JkPjxrZXl3b3JkPmxvY2k8L2tleXdvcmQ+PGtleXdvcmQ+cmlz
azwva2V5d29yZD48a2V5d29yZD5wb3B1bGF0aW9uPC9rZXl3b3JkPjxrZXl3b3JkPmRpc2Vhc2U8
L2tleXdvcmQ+PGtleXdvcmQ+cmVzaXN0YW5jZTwva2V5d29yZD48L2tleXdvcmRzPjxkYXRlcz48
eWVhcj4yMDExPC95ZWFyPjxwdWItZGF0ZXM+PGRhdGU+SnVsPC9kYXRlPjwvcHViLWRhdGVzPjwv
ZGF0ZXM+PGlzYm4+MTA4OC05MDUxPC9pc2JuPjxhY2Nlc3Npb24tbnVtPldPUzowMDAyOTIyOTgw
MDAwMDI8L2FjY2Vzc2lvbi1udW0+PHVybHM+PHJlbGF0ZWQtdXJscz48dXJsPiZsdDtHbyB0byBJ
U0kmZ3Q7Oi8vV09TOjAwMDI5MjI5ODAwMDAwMjwvdXJsPjwvcmVsYXRlZC11cmxzPjwvdXJscz48
ZWxlY3Ryb25pYy1yZXNvdXJjZS1udW0+MTAuMTEwMS9nci4xMTI4MjEuMTEwPC9lbGVjdHJvbmlj
LXJlc291cmNlLW51bT48bGFuZ3VhZ2U+RW5nbGlzaDwvbGFuZ3VhZ2U+PC9yZWNvcmQ+PC9DaXRl
PjwvRW5kTm90ZT5=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6D40E1">
        <w:rPr>
          <w:rFonts w:asciiTheme="majorHAnsi" w:hAnsiTheme="majorHAnsi" w:cs="Arial"/>
          <w:sz w:val="22"/>
          <w:szCs w:val="22"/>
        </w:rPr>
      </w:r>
      <w:r w:rsidRPr="006D40E1">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73" w:tooltip="Greenawalt, 2011 #28" w:history="1">
        <w:r w:rsidR="009C72D5">
          <w:rPr>
            <w:rFonts w:asciiTheme="majorHAnsi" w:hAnsiTheme="majorHAnsi" w:cs="Arial"/>
            <w:noProof/>
            <w:sz w:val="22"/>
            <w:szCs w:val="22"/>
          </w:rPr>
          <w:t>73</w:t>
        </w:r>
      </w:hyperlink>
      <w:r w:rsidR="009C72D5">
        <w:rPr>
          <w:rFonts w:asciiTheme="majorHAnsi" w:hAnsiTheme="majorHAnsi" w:cs="Arial"/>
          <w:noProof/>
          <w:sz w:val="22"/>
          <w:szCs w:val="22"/>
        </w:rPr>
        <w:t>]</w:t>
      </w:r>
      <w:r w:rsidRPr="006D40E1">
        <w:rPr>
          <w:rFonts w:asciiTheme="majorHAnsi" w:hAnsiTheme="majorHAnsi" w:cs="Arial"/>
          <w:sz w:val="22"/>
          <w:szCs w:val="22"/>
        </w:rPr>
        <w:fldChar w:fldCharType="end"/>
      </w:r>
      <w:r w:rsidRPr="007957A7">
        <w:rPr>
          <w:rFonts w:asciiTheme="majorHAnsi" w:hAnsiTheme="majorHAnsi" w:cs="Arial"/>
          <w:sz w:val="22"/>
          <w:szCs w:val="22"/>
        </w:rPr>
        <w:t xml:space="preserve"> </w:t>
      </w:r>
      <w:r w:rsidR="00E64505" w:rsidRPr="007957A7">
        <w:rPr>
          <w:rFonts w:asciiTheme="majorHAnsi" w:hAnsiTheme="majorHAnsi" w:cs="Arial"/>
          <w:sz w:val="22"/>
          <w:szCs w:val="22"/>
        </w:rPr>
        <w:t xml:space="preserve">and </w:t>
      </w:r>
      <w:r w:rsidRPr="007957A7">
        <w:rPr>
          <w:rFonts w:asciiTheme="majorHAnsi" w:hAnsiTheme="majorHAnsi" w:cs="Arial"/>
          <w:sz w:val="22"/>
          <w:szCs w:val="22"/>
        </w:rPr>
        <w:t>BIO</w:t>
      </w:r>
      <w:r w:rsidR="00E64505" w:rsidRPr="007957A7">
        <w:rPr>
          <w:rFonts w:asciiTheme="majorHAnsi" w:hAnsiTheme="majorHAnsi" w:cs="Arial"/>
          <w:sz w:val="22"/>
          <w:szCs w:val="22"/>
        </w:rPr>
        <w:t>S</w:t>
      </w:r>
      <w:r w:rsidRPr="006D40E1">
        <w:rPr>
          <w:rFonts w:asciiTheme="majorHAnsi" w:hAnsiTheme="majorHAnsi" w:cs="Arial"/>
          <w:sz w:val="22"/>
          <w:szCs w:val="22"/>
        </w:rPr>
        <w:fldChar w:fldCharType="begin">
          <w:fldData xml:space="preserve">PEVuZE5vdGU+PENpdGU+PEF1dGhvcj5aaGVybmFrb3ZhPC9BdXRob3I+PFllYXI+MjAxNzwvWWVh
cj48UmVjTnVtPjMwPC9SZWNOdW0+PERpc3BsYXlUZXh0Pls3NF08L0Rpc3BsYXlUZXh0PjxyZWNv
cmQ+PHJlYy1udW1iZXI+MzA8L3JlYy1udW1iZXI+PGZvcmVpZ24ta2V5cz48a2V5IGFwcD0iRU4i
IGRiLWlkPSJ0dnpzeHRzcjFzdDB3OGV2OXgxcHAyenZmejIyeHI5YXM1dnYiIHRpbWVzdGFtcD0i
MTUzMjMzOTc2MSI+MzA8L2tleT48L2ZvcmVpZ24ta2V5cz48cmVmLXR5cGUgbmFtZT0iSm91cm5h
bCBBcnRpY2xlIj4xNzwvcmVmLXR5cGU+PGNvbnRyaWJ1dG9ycz48YXV0aG9ycz48YXV0aG9yPlpo
ZXJuYWtvdmEsIEQuIFYuPC9hdXRob3I+PGF1dGhvcj5EZWVsZW4sIFAuPC9hdXRob3I+PGF1dGhv
cj5WZXJtYWF0LCBNLjwvYXV0aG9yPjxhdXRob3I+dmFuIEl0ZXJzb24sIE0uPC9hdXRob3I+PGF1
dGhvcj52YW4gR2FsZW4sIE0uPC9hdXRob3I+PGF1dGhvcj5BcmluZHJhcnRvLCBXLjwvYXV0aG9y
PjxhdXRob3I+dmFuICZhcG9zO3QgSG9mLCBQLjwvYXV0aG9yPjxhdXRob3I+TWVpLCBILjwvYXV0
aG9yPjxhdXRob3I+dmFuIERpamssIEYuPC9hdXRob3I+PGF1dGhvcj5XZXN0cmEsIEguIEouPC9h
dXRob3I+PGF1dGhvcj5Cb25kZXIsIE0uIEouPC9hdXRob3I+PGF1dGhvcj52YW4gUm9vaWosIEou
PC9hdXRob3I+PGF1dGhvcj5WZXJrZXJrLCBNLjwvYXV0aG9yPjxhdXRob3I+SmhhbWFpLCBQLiBN
LjwvYXV0aG9yPjxhdXRob3I+TW9lZCwgTS48L2F1dGhvcj48YXV0aG9yPktpZWxiYXNhLCBTLiBN
LjwvYXV0aG9yPjxhdXRob3I+Qm90LCBKLjwvYXV0aG9yPjxhdXRob3I+Tm9vcmVuLCBJLjwvYXV0
aG9yPjxhdXRob3I+UG9vbCwgUi48L2F1dGhvcj48YXV0aG9yPnZhbiBEb25nZW4sIEouPC9hdXRo
b3I+PGF1dGhvcj5Ib3R0ZW5nYSwgSi4gSi48L2F1dGhvcj48YXV0aG9yPlN0ZWhvdXdlciwgQy4g
RC48L2F1dGhvcj48YXV0aG9yPnZhbiBkZXIgS2FsbGVuLCBDLiBKLjwvYXV0aG9yPjxhdXRob3I+
U2NoYWxrd2lqaywgQy4gRy48L2F1dGhvcj48YXV0aG9yPlpoZXJuYWtvdmEsIEEuPC9hdXRob3I+
PGF1dGhvcj5MaSwgWS48L2F1dGhvcj48YXV0aG9yPlRpZ2NoZWxhYXIsIEUuIEYuPC9hdXRob3I+
PGF1dGhvcj5kZSBLbGVpbiwgTi48L2F1dGhvcj48YXV0aG9yPkJlZWttYW4sIE0uPC9hdXRob3I+
PGF1dGhvcj5EZWVsZW4sIEouPC9hdXRob3I+PGF1dGhvcj52YW4gSGVlbXN0LCBELjwvYXV0aG9y
PjxhdXRob3I+dmFuIGRlbiBCZXJnLCBMLiBILjwvYXV0aG9yPjxhdXRob3I+SG9mbWFuLCBBLjwv
YXV0aG9yPjxhdXRob3I+VWl0dGVybGluZGVuLCBBLiBHLjwvYXV0aG9yPjxhdXRob3I+dmFuIEdy
ZWV2ZW5icm9laywgTS4gTS48L2F1dGhvcj48YXV0aG9yPlZlbGRpbmssIEouIEguPC9hdXRob3I+
PGF1dGhvcj5Cb29tc21hLCBELiBJLjwvYXV0aG9yPjxhdXRob3I+dmFuIER1aWpuLCBDLiBNLjwv
YXV0aG9yPjxhdXRob3I+V2lqbWVuZ2EsIEMuPC9hdXRob3I+PGF1dGhvcj5TbGFnYm9vbSwgUC4g
RS48L2F1dGhvcj48YXV0aG9yPlN3ZXJ0eiwgTS4gQS48L2F1dGhvcj48YXV0aG9yPklzYWFjcywg
QS48L2F1dGhvcj48YXV0aG9yPnZhbiBNZXVycywgSi4gQi48L2F1dGhvcj48YXV0aG9yPkphbnNl
biwgUi48L2F1dGhvcj48YXV0aG9yPkhlaWptYW5zLCBCLiBULjwvYXV0aG9yPjxhdXRob3I+dCBI
b2VuLCBQLiBBLjwvYXV0aG9yPjxhdXRob3I+RnJhbmtlLCBMLjwvYXV0aG9yPjwvYXV0aG9ycz48
L2NvbnRyaWJ1dG9ycz48YXV0aC1hZGRyZXNzPlVuaXZlcnNpdHkgb2YgR3JvbmluZ2VuLCBVbml2
ZXJzaXR5IE1lZGljYWwgQ2VudGVyIEdyb25pbmdlbiwgR2Vub21pY3MgQ29vcmRpbmF0aW9uIENl
bnRlciwgR3JvbmluZ2VuLCB0aGUgTmV0aGVybGFuZHMuJiN4RDtVbml2ZXJzaXR5IG9mIEdyb25p
bmdlbiwgVW5pdmVyc2l0eSBNZWRpY2FsIENlbnRlciBHcm9uaW5nZW4sIERlcGFydG1lbnQgb2Yg
R2VuZXRpY3MsIEdyb25pbmdlbiwgdGhlIE5ldGhlcmxhbmRzLiYjeEQ7RGVwYXJ0bWVudCBvZiBI
dW1hbiBHZW5ldGljcywgTGVpZGVuIFVuaXZlcnNpdHkgTWVkaWNhbCBDZW50ZXIsIExlaWRlbiwg
dGhlIE5ldGhlcmxhbmRzLiYjeEQ7TW9sZWN1bGFyIEVwaWRlbWlvbG9neSBTZWN0aW9uLCBEZXBh
cnRtZW50IG9mIE1lZGljYWwgU3RhdGlzdGljcyBhbmQgQmlvaW5mb3JtYXRpY3MsIExlaWRlbiBV
bml2ZXJzaXR5IE1lZGljYWwgQ2VudGVyLCBMZWlkZW4sIHRoZSBOZXRoZXJsYW5kcy4mI3hEO1Nl
cXVlbmNlIEFuYWx5c2lzIFN1cHBvcnQgQ29yZSwgTGVpZGVuIFVuaXZlcnNpdHkgTWVkaWNhbCBD
ZW50ZXIsIExlaWRlbiwgdGhlIE5ldGhlcmxhbmRzLiYjeEQ7RGl2aXNpb25zIG9mIEdlbmV0aWNz
IGFuZCBSaGV1bWF0b2xvZ3ksIERlcGFydG1lbnQgb2YgTWVkaWNpbmUsIEJyaWdoYW0gYW5kIFdv
bWVuJmFwb3M7cyBIb3NwaXRhbCBhbmQgSGFydmFyZCBNZWRpY2FsIFNjaG9vbCwgQm9zdG9uLCBN
YXNzYWNodXNldHRzLCBVU0EuJiN4RDtQYXJ0bmVycyBDZW50ZXIgZm9yIFBlcnNvbmFsaXplZCBH
ZW5ldGljIE1lZGljaW5lLCBCb3N0b24sIE1hc3NhY2h1c2V0dHMsIFVTQS4mI3hEO1Byb2dyYW0g
aW4gTWVkaWNhbCBhbmQgUG9wdWxhdGlvbiBHZW5ldGljcywgQnJvYWQgSW5zdGl0dXRlIG9mIE1J
VCBhbmQgSGFydmFyZCwgQ2FtYnJpZGdlLCBNYXNzYWNodXNldHRzLCBVU0EuJiN4RDtEZXBhcnRt
ZW50IG9mIEludGVybmFsIE1lZGljaW5lLCBFcmFzbXVzTUMsIFJvdHRlcmRhbSwgdGhlIE5ldGhl
cmxhbmRzLiYjeEQ7U1VSRnNhcmEsIEFtc3RlcmRhbSwgdGhlIE5ldGhlcmxhbmRzLiYjeEQ7RGVw
YXJ0bWVudCBvZiBCaW9sb2dpY2FsIFBzeWNob2xvZ3ksIFZyaWplIFVuaXZlcnNpdGVpdCBBbXN0
ZXJkYW0sIE5ldXJvc2NpZW5jZSBDYW1wdXMgQW1zdGVyZGFtLCBBbXN0ZXJkYW0sIHRoZSBOZXRo
ZXJsYW5kcy4mI3hEO0RlcGFydG1lbnQgb2YgSW50ZXJuYWwgTWVkaWNpbmUsIE1hYXN0cmljaHQg
VW5pdmVyc2l0eSBNZWRpY2FsIENlbnRlciwgTWFhc3RyaWNodCwgdGhlIE5ldGhlcmxhbmRzLiYj
eEQ7U2Nob29sIGZvciBDYXJkaW92YXNjdWxhciBEaXNlYXNlcyAoQ0FSSU0pLCBNYWFzdHJpY2h0
IFVuaXZlcnNpdHkgTWVkaWNhbCBDZW50ZXIsIE1hYXN0cmljaHQsIHRoZSBOZXRoZXJsYW5kcy4m
I3hEO0RlcGFydG1lbnQgb2YgR2Vyb250b2xvZ3kgYW5kIEdlcmlhdHJpY3MsIExlaWRlbiBVbml2
ZXJzaXR5IE1lZGljYWwgQ2VudGVyLCBMZWlkZW4sIHRoZSBOZXRoZXJsYW5kcy4mI3hEO0RlcGFy
dG1lbnQgb2YgTmV1cm9sb2d5LCBCcmFpbiBDZW50ZXIgUnVkb2xmIE1hZ251cywgVW5pdmVyc2l0
eSBNZWRpY2FsIENlbnRlciBVdHJlY2h0LCBVdHJlY2h0LCB0aGUgTmV0aGVybGFuZHMuJiN4RDtE
ZXBhcnRtZW50IG9mIEVwaWRlbWlvbG9neSwgRXJhc211c01DLCBSb3R0ZXJkYW0sIHRoZSBOZXRo
ZXJsYW5kcy4mI3hEO0dlbmV0aWMgRXBpZGVtaW9sb2d5IFVuaXQsIERlcGFydG1lbnQgb2YgRXBp
ZGVtaW9sb2d5LCBFcmFzbXVzTUMsIFJvdHRlcmRhbSwgdGhlIE5ldGhlcmxhbmRzLiYjeEQ7TWFh
c3RyaWNodCBDZW50cmUgZm9yIFN5c3RlbXMgQmlvbG9neSAoTWFDU0JpbyksIE1hYXN0cmljaHQg
VW5pdmVyc2l0eSwgTWFhc3RyaWNodCwgdGhlIE5ldGhlcmxhbmRzLiYjeEQ7RGVwYXJ0bWVudCBv
ZiBQc3ljaGlhdHJ5LCBWVSBVbml2ZXJzaXR5IE1lZGljYWwgQ2VudGVyLCBOZXVyb3NjaWVuY2Ug
Q2FtcHVzIEFtc3RlcmRhbSwgQW1zdGVyZGFtLCB0aGUgTmV0aGVybGFuZHMuPC9hdXRoLWFkZHJl
c3M+PHRpdGxlcz48dGl0bGU+SWRlbnRpZmljYXRpb24gb2YgY29udGV4dC1kZXBlbmRlbnQgZXhw
cmVzc2lvbiBxdWFudGl0YXRpdmUgdHJhaXQgbG9jaSBpbiB3aG9sZSBibG9vZDwvdGl0bGU+PHNl
Y29uZGFyeS10aXRsZT5OYXQgR2VuZXQ8L3NlY29uZGFyeS10aXRsZT48YWx0LXRpdGxlPk5hdHVy
ZSBnZW5ldGljczwvYWx0LXRpdGxlPjwvdGl0bGVzPjxwZXJpb2RpY2FsPjxmdWxsLXRpdGxlPk5h
dCBHZW5ldDwvZnVsbC10aXRsZT48YWJici0xPk5hdHVyZSBnZW5ldGljczwvYWJici0xPjwvcGVy
aW9kaWNhbD48YWx0LXBlcmlvZGljYWw+PGZ1bGwtdGl0bGU+TmF0IEdlbmV0PC9mdWxsLXRpdGxl
PjxhYmJyLTE+TmF0dXJlIGdlbmV0aWNzPC9hYmJyLTE+PC9hbHQtcGVyaW9kaWNhbD48cGFnZXM+
MTM5LTE0NTwvcGFnZXM+PHZvbHVtZT40OTwvdm9sdW1lPjxudW1iZXI+MTwvbnVtYmVyPjxrZXl3
b3Jkcz48a2V5d29yZD5CbG9vZCBQcm90ZWlucy8qZ2VuZXRpY3M8L2tleXdvcmQ+PGtleXdvcmQ+
Q2VsbCBMaW5lYWdlLypnZW5ldGljczwva2V5d29yZD48a2V5d29yZD5Db2hvcnQgU3R1ZGllczwv
a2V5d29yZD48a2V5d29yZD5GZW1hbGU8L2tleXdvcmQ+PGtleXdvcmQ+R2VuZSBFeHByZXNzaW9u
IFByb2ZpbGluZzwva2V5d29yZD48a2V5d29yZD4qR2VuZXRpYyBQcmVkaXNwb3NpdGlvbiB0byBE
aXNlYXNlPC9rZXl3b3JkPjxrZXl3b3JkPkhpZ2gtVGhyb3VnaHB1dCBOdWNsZW90aWRlIFNlcXVl
bmNpbmc8L2tleXdvcmQ+PGtleXdvcmQ+SHVtYW5zPC9rZXl3b3JkPjxrZXl3b3JkPk1hbGU8L2tl
eXdvcmQ+PGtleXdvcmQ+TWlkZGxlIEFnZWQ8L2tleXdvcmQ+PGtleXdvcmQ+UG9seW1vcnBoaXNt
LCBTaW5nbGUgTnVjbGVvdGlkZS8qZ2VuZXRpY3M8L2tleXdvcmQ+PGtleXdvcmQ+UXVhbnRpdGF0
aXZlIFRyYWl0IExvY2kvKmdlbmV0aWNzPC9rZXl3b3JkPjxrZXl3b3JkPlJOQSwgTWVzc2VuZ2Vy
LypibG9vZC9nZW5ldGljczwva2V5d29yZD48a2V5d29yZD5SZWd1bGF0b3J5IFNlcXVlbmNlcywg
TnVjbGVpYyBBY2lkLypnZW5ldGljczwva2V5d29yZD48L2tleXdvcmRzPjxkYXRlcz48eWVhcj4y
MDE3PC95ZWFyPjxwdWItZGF0ZXM+PGRhdGU+SmFuPC9kYXRlPjwvcHViLWRhdGVzPjwvZGF0ZXM+
PGlzYm4+MTU0Ni0xNzE4IChFbGVjdHJvbmljKSYjeEQ7MTA2MS00MDM2IChMaW5raW5nKTwvaXNi
bj48YWNjZXNzaW9uLW51bT4yNzkxODUzMzwvYWNjZXNzaW9uLW51bT48dXJscz48cmVsYXRlZC11
cmxzPjx1cmw+aHR0cDovL3d3dy5uY2JpLm5sbS5uaWguZ292L3B1Ym1lZC8yNzkxODUzMzwvdXJs
PjwvcmVsYXRlZC11cmxzPjwvdXJscz48ZWxlY3Ryb25pYy1yZXNvdXJjZS1udW0+MTAuMTAzOC9u
Zy4zNzM3PC9lbGVjdHJvbmljLXJlc291cmNlLW51bT48L3JlY29yZD48L0NpdGU+PC9FbmROb3Rl
PgB=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PEVuZE5vdGU+PENpdGU+PEF1dGhvcj5aaGVybmFrb3ZhPC9BdXRob3I+PFllYXI+MjAxNzwvWWVh
cj48UmVjTnVtPjMwPC9SZWNOdW0+PERpc3BsYXlUZXh0Pls3NF08L0Rpc3BsYXlUZXh0PjxyZWNv
cmQ+PHJlYy1udW1iZXI+MzA8L3JlYy1udW1iZXI+PGZvcmVpZ24ta2V5cz48a2V5IGFwcD0iRU4i
IGRiLWlkPSJ0dnpzeHRzcjFzdDB3OGV2OXgxcHAyenZmejIyeHI5YXM1dnYiIHRpbWVzdGFtcD0i
MTUzMjMzOTc2MSI+MzA8L2tleT48L2ZvcmVpZ24ta2V5cz48cmVmLXR5cGUgbmFtZT0iSm91cm5h
bCBBcnRpY2xlIj4xNzwvcmVmLXR5cGU+PGNvbnRyaWJ1dG9ycz48YXV0aG9ycz48YXV0aG9yPlpo
ZXJuYWtvdmEsIEQuIFYuPC9hdXRob3I+PGF1dGhvcj5EZWVsZW4sIFAuPC9hdXRob3I+PGF1dGhv
cj5WZXJtYWF0LCBNLjwvYXV0aG9yPjxhdXRob3I+dmFuIEl0ZXJzb24sIE0uPC9hdXRob3I+PGF1
dGhvcj52YW4gR2FsZW4sIE0uPC9hdXRob3I+PGF1dGhvcj5BcmluZHJhcnRvLCBXLjwvYXV0aG9y
PjxhdXRob3I+dmFuICZhcG9zO3QgSG9mLCBQLjwvYXV0aG9yPjxhdXRob3I+TWVpLCBILjwvYXV0
aG9yPjxhdXRob3I+dmFuIERpamssIEYuPC9hdXRob3I+PGF1dGhvcj5XZXN0cmEsIEguIEouPC9h
dXRob3I+PGF1dGhvcj5Cb25kZXIsIE0uIEouPC9hdXRob3I+PGF1dGhvcj52YW4gUm9vaWosIEou
PC9hdXRob3I+PGF1dGhvcj5WZXJrZXJrLCBNLjwvYXV0aG9yPjxhdXRob3I+SmhhbWFpLCBQLiBN
LjwvYXV0aG9yPjxhdXRob3I+TW9lZCwgTS48L2F1dGhvcj48YXV0aG9yPktpZWxiYXNhLCBTLiBN
LjwvYXV0aG9yPjxhdXRob3I+Qm90LCBKLjwvYXV0aG9yPjxhdXRob3I+Tm9vcmVuLCBJLjwvYXV0
aG9yPjxhdXRob3I+UG9vbCwgUi48L2F1dGhvcj48YXV0aG9yPnZhbiBEb25nZW4sIEouPC9hdXRo
b3I+PGF1dGhvcj5Ib3R0ZW5nYSwgSi4gSi48L2F1dGhvcj48YXV0aG9yPlN0ZWhvdXdlciwgQy4g
RC48L2F1dGhvcj48YXV0aG9yPnZhbiBkZXIgS2FsbGVuLCBDLiBKLjwvYXV0aG9yPjxhdXRob3I+
U2NoYWxrd2lqaywgQy4gRy48L2F1dGhvcj48YXV0aG9yPlpoZXJuYWtvdmEsIEEuPC9hdXRob3I+
PGF1dGhvcj5MaSwgWS48L2F1dGhvcj48YXV0aG9yPlRpZ2NoZWxhYXIsIEUuIEYuPC9hdXRob3I+
PGF1dGhvcj5kZSBLbGVpbiwgTi48L2F1dGhvcj48YXV0aG9yPkJlZWttYW4sIE0uPC9hdXRob3I+
PGF1dGhvcj5EZWVsZW4sIEouPC9hdXRob3I+PGF1dGhvcj52YW4gSGVlbXN0LCBELjwvYXV0aG9y
PjxhdXRob3I+dmFuIGRlbiBCZXJnLCBMLiBILjwvYXV0aG9yPjxhdXRob3I+SG9mbWFuLCBBLjwv
YXV0aG9yPjxhdXRob3I+VWl0dGVybGluZGVuLCBBLiBHLjwvYXV0aG9yPjxhdXRob3I+dmFuIEdy
ZWV2ZW5icm9laywgTS4gTS48L2F1dGhvcj48YXV0aG9yPlZlbGRpbmssIEouIEguPC9hdXRob3I+
PGF1dGhvcj5Cb29tc21hLCBELiBJLjwvYXV0aG9yPjxhdXRob3I+dmFuIER1aWpuLCBDLiBNLjwv
YXV0aG9yPjxhdXRob3I+V2lqbWVuZ2EsIEMuPC9hdXRob3I+PGF1dGhvcj5TbGFnYm9vbSwgUC4g
RS48L2F1dGhvcj48YXV0aG9yPlN3ZXJ0eiwgTS4gQS48L2F1dGhvcj48YXV0aG9yPklzYWFjcywg
QS48L2F1dGhvcj48YXV0aG9yPnZhbiBNZXVycywgSi4gQi48L2F1dGhvcj48YXV0aG9yPkphbnNl
biwgUi48L2F1dGhvcj48YXV0aG9yPkhlaWptYW5zLCBCLiBULjwvYXV0aG9yPjxhdXRob3I+dCBI
b2VuLCBQLiBBLjwvYXV0aG9yPjxhdXRob3I+RnJhbmtlLCBMLjwvYXV0aG9yPjwvYXV0aG9ycz48
L2NvbnRyaWJ1dG9ycz48YXV0aC1hZGRyZXNzPlVuaXZlcnNpdHkgb2YgR3JvbmluZ2VuLCBVbml2
ZXJzaXR5IE1lZGljYWwgQ2VudGVyIEdyb25pbmdlbiwgR2Vub21pY3MgQ29vcmRpbmF0aW9uIENl
bnRlciwgR3JvbmluZ2VuLCB0aGUgTmV0aGVybGFuZHMuJiN4RDtVbml2ZXJzaXR5IG9mIEdyb25p
bmdlbiwgVW5pdmVyc2l0eSBNZWRpY2FsIENlbnRlciBHcm9uaW5nZW4sIERlcGFydG1lbnQgb2Yg
R2VuZXRpY3MsIEdyb25pbmdlbiwgdGhlIE5ldGhlcmxhbmRzLiYjeEQ7RGVwYXJ0bWVudCBvZiBI
dW1hbiBHZW5ldGljcywgTGVpZGVuIFVuaXZlcnNpdHkgTWVkaWNhbCBDZW50ZXIsIExlaWRlbiwg
dGhlIE5ldGhlcmxhbmRzLiYjeEQ7TW9sZWN1bGFyIEVwaWRlbWlvbG9neSBTZWN0aW9uLCBEZXBh
cnRtZW50IG9mIE1lZGljYWwgU3RhdGlzdGljcyBhbmQgQmlvaW5mb3JtYXRpY3MsIExlaWRlbiBV
bml2ZXJzaXR5IE1lZGljYWwgQ2VudGVyLCBMZWlkZW4sIHRoZSBOZXRoZXJsYW5kcy4mI3hEO1Nl
cXVlbmNlIEFuYWx5c2lzIFN1cHBvcnQgQ29yZSwgTGVpZGVuIFVuaXZlcnNpdHkgTWVkaWNhbCBD
ZW50ZXIsIExlaWRlbiwgdGhlIE5ldGhlcmxhbmRzLiYjeEQ7RGl2aXNpb25zIG9mIEdlbmV0aWNz
IGFuZCBSaGV1bWF0b2xvZ3ksIERlcGFydG1lbnQgb2YgTWVkaWNpbmUsIEJyaWdoYW0gYW5kIFdv
bWVuJmFwb3M7cyBIb3NwaXRhbCBhbmQgSGFydmFyZCBNZWRpY2FsIFNjaG9vbCwgQm9zdG9uLCBN
YXNzYWNodXNldHRzLCBVU0EuJiN4RDtQYXJ0bmVycyBDZW50ZXIgZm9yIFBlcnNvbmFsaXplZCBH
ZW5ldGljIE1lZGljaW5lLCBCb3N0b24sIE1hc3NhY2h1c2V0dHMsIFVTQS4mI3hEO1Byb2dyYW0g
aW4gTWVkaWNhbCBhbmQgUG9wdWxhdGlvbiBHZW5ldGljcywgQnJvYWQgSW5zdGl0dXRlIG9mIE1J
VCBhbmQgSGFydmFyZCwgQ2FtYnJpZGdlLCBNYXNzYWNodXNldHRzLCBVU0EuJiN4RDtEZXBhcnRt
ZW50IG9mIEludGVybmFsIE1lZGljaW5lLCBFcmFzbXVzTUMsIFJvdHRlcmRhbSwgdGhlIE5ldGhl
cmxhbmRzLiYjeEQ7U1VSRnNhcmEsIEFtc3RlcmRhbSwgdGhlIE5ldGhlcmxhbmRzLiYjeEQ7RGVw
YXJ0bWVudCBvZiBCaW9sb2dpY2FsIFBzeWNob2xvZ3ksIFZyaWplIFVuaXZlcnNpdGVpdCBBbXN0
ZXJkYW0sIE5ldXJvc2NpZW5jZSBDYW1wdXMgQW1zdGVyZGFtLCBBbXN0ZXJkYW0sIHRoZSBOZXRo
ZXJsYW5kcy4mI3hEO0RlcGFydG1lbnQgb2YgSW50ZXJuYWwgTWVkaWNpbmUsIE1hYXN0cmljaHQg
VW5pdmVyc2l0eSBNZWRpY2FsIENlbnRlciwgTWFhc3RyaWNodCwgdGhlIE5ldGhlcmxhbmRzLiYj
eEQ7U2Nob29sIGZvciBDYXJkaW92YXNjdWxhciBEaXNlYXNlcyAoQ0FSSU0pLCBNYWFzdHJpY2h0
IFVuaXZlcnNpdHkgTWVkaWNhbCBDZW50ZXIsIE1hYXN0cmljaHQsIHRoZSBOZXRoZXJsYW5kcy4m
I3hEO0RlcGFydG1lbnQgb2YgR2Vyb250b2xvZ3kgYW5kIEdlcmlhdHJpY3MsIExlaWRlbiBVbml2
ZXJzaXR5IE1lZGljYWwgQ2VudGVyLCBMZWlkZW4sIHRoZSBOZXRoZXJsYW5kcy4mI3hEO0RlcGFy
dG1lbnQgb2YgTmV1cm9sb2d5LCBCcmFpbiBDZW50ZXIgUnVkb2xmIE1hZ251cywgVW5pdmVyc2l0
eSBNZWRpY2FsIENlbnRlciBVdHJlY2h0LCBVdHJlY2h0LCB0aGUgTmV0aGVybGFuZHMuJiN4RDtE
ZXBhcnRtZW50IG9mIEVwaWRlbWlvbG9neSwgRXJhc211c01DLCBSb3R0ZXJkYW0sIHRoZSBOZXRo
ZXJsYW5kcy4mI3hEO0dlbmV0aWMgRXBpZGVtaW9sb2d5IFVuaXQsIERlcGFydG1lbnQgb2YgRXBp
ZGVtaW9sb2d5LCBFcmFzbXVzTUMsIFJvdHRlcmRhbSwgdGhlIE5ldGhlcmxhbmRzLiYjeEQ7TWFh
c3RyaWNodCBDZW50cmUgZm9yIFN5c3RlbXMgQmlvbG9neSAoTWFDU0JpbyksIE1hYXN0cmljaHQg
VW5pdmVyc2l0eSwgTWFhc3RyaWNodCwgdGhlIE5ldGhlcmxhbmRzLiYjeEQ7RGVwYXJ0bWVudCBv
ZiBQc3ljaGlhdHJ5LCBWVSBVbml2ZXJzaXR5IE1lZGljYWwgQ2VudGVyLCBOZXVyb3NjaWVuY2Ug
Q2FtcHVzIEFtc3RlcmRhbSwgQW1zdGVyZGFtLCB0aGUgTmV0aGVybGFuZHMuPC9hdXRoLWFkZHJl
c3M+PHRpdGxlcz48dGl0bGU+SWRlbnRpZmljYXRpb24gb2YgY29udGV4dC1kZXBlbmRlbnQgZXhw
cmVzc2lvbiBxdWFudGl0YXRpdmUgdHJhaXQgbG9jaSBpbiB3aG9sZSBibG9vZDwvdGl0bGU+PHNl
Y29uZGFyeS10aXRsZT5OYXQgR2VuZXQ8L3NlY29uZGFyeS10aXRsZT48YWx0LXRpdGxlPk5hdHVy
ZSBnZW5ldGljczwvYWx0LXRpdGxlPjwvdGl0bGVzPjxwZXJpb2RpY2FsPjxmdWxsLXRpdGxlPk5h
dCBHZW5ldDwvZnVsbC10aXRsZT48YWJici0xPk5hdHVyZSBnZW5ldGljczwvYWJici0xPjwvcGVy
aW9kaWNhbD48YWx0LXBlcmlvZGljYWw+PGZ1bGwtdGl0bGU+TmF0IEdlbmV0PC9mdWxsLXRpdGxl
PjxhYmJyLTE+TmF0dXJlIGdlbmV0aWNzPC9hYmJyLTE+PC9hbHQtcGVyaW9kaWNhbD48cGFnZXM+
MTM5LTE0NTwvcGFnZXM+PHZvbHVtZT40OTwvdm9sdW1lPjxudW1iZXI+MTwvbnVtYmVyPjxrZXl3
b3Jkcz48a2V5d29yZD5CbG9vZCBQcm90ZWlucy8qZ2VuZXRpY3M8L2tleXdvcmQ+PGtleXdvcmQ+
Q2VsbCBMaW5lYWdlLypnZW5ldGljczwva2V5d29yZD48a2V5d29yZD5Db2hvcnQgU3R1ZGllczwv
a2V5d29yZD48a2V5d29yZD5GZW1hbGU8L2tleXdvcmQ+PGtleXdvcmQ+R2VuZSBFeHByZXNzaW9u
IFByb2ZpbGluZzwva2V5d29yZD48a2V5d29yZD4qR2VuZXRpYyBQcmVkaXNwb3NpdGlvbiB0byBE
aXNlYXNlPC9rZXl3b3JkPjxrZXl3b3JkPkhpZ2gtVGhyb3VnaHB1dCBOdWNsZW90aWRlIFNlcXVl
bmNpbmc8L2tleXdvcmQ+PGtleXdvcmQ+SHVtYW5zPC9rZXl3b3JkPjxrZXl3b3JkPk1hbGU8L2tl
eXdvcmQ+PGtleXdvcmQ+TWlkZGxlIEFnZWQ8L2tleXdvcmQ+PGtleXdvcmQ+UG9seW1vcnBoaXNt
LCBTaW5nbGUgTnVjbGVvdGlkZS8qZ2VuZXRpY3M8L2tleXdvcmQ+PGtleXdvcmQ+UXVhbnRpdGF0
aXZlIFRyYWl0IExvY2kvKmdlbmV0aWNzPC9rZXl3b3JkPjxrZXl3b3JkPlJOQSwgTWVzc2VuZ2Vy
LypibG9vZC9nZW5ldGljczwva2V5d29yZD48a2V5d29yZD5SZWd1bGF0b3J5IFNlcXVlbmNlcywg
TnVjbGVpYyBBY2lkLypnZW5ldGljczwva2V5d29yZD48L2tleXdvcmRzPjxkYXRlcz48eWVhcj4y
MDE3PC95ZWFyPjxwdWItZGF0ZXM+PGRhdGU+SmFuPC9kYXRlPjwvcHViLWRhdGVzPjwvZGF0ZXM+
PGlzYm4+MTU0Ni0xNzE4IChFbGVjdHJvbmljKSYjeEQ7MTA2MS00MDM2IChMaW5raW5nKTwvaXNi
bj48YWNjZXNzaW9uLW51bT4yNzkxODUzMzwvYWNjZXNzaW9uLW51bT48dXJscz48cmVsYXRlZC11
cmxzPjx1cmw+aHR0cDovL3d3dy5uY2JpLm5sbS5uaWguZ292L3B1Ym1lZC8yNzkxODUzMzwvdXJs
PjwvcmVsYXRlZC11cmxzPjwvdXJscz48ZWxlY3Ryb25pYy1yZXNvdXJjZS1udW0+MTAuMTAzOC9u
Zy4zNzM3PC9lbGVjdHJvbmljLXJlc291cmNlLW51bT48L3JlY29yZD48L0NpdGU+PC9FbmROb3Rl
PgB=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6D40E1">
        <w:rPr>
          <w:rFonts w:asciiTheme="majorHAnsi" w:hAnsiTheme="majorHAnsi" w:cs="Arial"/>
          <w:sz w:val="22"/>
          <w:szCs w:val="22"/>
        </w:rPr>
      </w:r>
      <w:r w:rsidRPr="006D40E1">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74" w:tooltip="Zhernakova, 2017 #30" w:history="1">
        <w:r w:rsidR="009C72D5">
          <w:rPr>
            <w:rFonts w:asciiTheme="majorHAnsi" w:hAnsiTheme="majorHAnsi" w:cs="Arial"/>
            <w:noProof/>
            <w:sz w:val="22"/>
            <w:szCs w:val="22"/>
          </w:rPr>
          <w:t>74</w:t>
        </w:r>
      </w:hyperlink>
      <w:r w:rsidR="009C72D5">
        <w:rPr>
          <w:rFonts w:asciiTheme="majorHAnsi" w:hAnsiTheme="majorHAnsi" w:cs="Arial"/>
          <w:noProof/>
          <w:sz w:val="22"/>
          <w:szCs w:val="22"/>
        </w:rPr>
        <w:t>]</w:t>
      </w:r>
      <w:r w:rsidRPr="006D40E1">
        <w:rPr>
          <w:rFonts w:asciiTheme="majorHAnsi" w:hAnsiTheme="majorHAnsi" w:cs="Arial"/>
          <w:sz w:val="22"/>
          <w:szCs w:val="22"/>
        </w:rPr>
        <w:fldChar w:fldCharType="end"/>
      </w:r>
      <w:r w:rsidR="00E64505" w:rsidRPr="007957A7">
        <w:rPr>
          <w:rFonts w:asciiTheme="majorHAnsi" w:hAnsiTheme="majorHAnsi" w:cs="Arial"/>
          <w:sz w:val="22"/>
          <w:szCs w:val="22"/>
        </w:rPr>
        <w:t xml:space="preserve"> studies</w:t>
      </w:r>
      <w:r w:rsidRPr="007957A7">
        <w:rPr>
          <w:rFonts w:asciiTheme="majorHAnsi" w:hAnsiTheme="majorHAnsi" w:cs="Arial"/>
          <w:sz w:val="22"/>
          <w:szCs w:val="22"/>
        </w:rPr>
        <w:t xml:space="preserve">. </w:t>
      </w:r>
      <w:r w:rsidRPr="007957A7">
        <w:rPr>
          <w:rFonts w:asciiTheme="majorHAnsi" w:hAnsiTheme="majorHAnsi" w:cs="Arial"/>
          <w:sz w:val="22"/>
          <w:szCs w:val="22"/>
          <w:lang w:val="en-SG"/>
        </w:rPr>
        <w:t xml:space="preserve">The association analyses were performed with the GWAS </w:t>
      </w:r>
      <w:r w:rsidR="0066402D" w:rsidRPr="007957A7">
        <w:rPr>
          <w:rFonts w:asciiTheme="majorHAnsi" w:hAnsiTheme="majorHAnsi" w:cs="Arial"/>
          <w:sz w:val="22"/>
          <w:szCs w:val="22"/>
          <w:lang w:val="en-SG"/>
        </w:rPr>
        <w:t>lead SNP</w:t>
      </w:r>
      <w:r w:rsidRPr="007957A7">
        <w:rPr>
          <w:rFonts w:asciiTheme="majorHAnsi" w:hAnsiTheme="majorHAnsi" w:cs="Arial"/>
          <w:sz w:val="22"/>
          <w:szCs w:val="22"/>
          <w:lang w:val="en-SG"/>
        </w:rPr>
        <w:t xml:space="preserve"> following the procedure described previously </w:t>
      </w:r>
      <w:r w:rsidRPr="006D40E1">
        <w:rPr>
          <w:rFonts w:asciiTheme="majorHAnsi" w:hAnsiTheme="majorHAnsi" w:cs="Arial"/>
          <w:sz w:val="22"/>
          <w:szCs w:val="22"/>
          <w:lang w:val="en-SG"/>
        </w:rPr>
        <w:fldChar w:fldCharType="begin">
          <w:fldData xml:space="preserve">PEVuZE5vdGU+PENpdGU+PEF1dGhvcj5Cb25uZWx5a2tlPC9BdXRob3I+PFllYXI+MjAxMzwvWWVh
cj48UmVjTnVtPjEwODwvUmVjTnVtPjxEaXNwbGF5VGV4dD5bNzVdPC9EaXNwbGF5VGV4dD48cmVj
b3JkPjxyZWMtbnVtYmVyPjEwODwvcmVjLW51bWJlcj48Zm9yZWlnbi1rZXlzPjxrZXkgYXBwPSJF
TiIgZGItaWQ9InR2enN4dHNyMXN0MHc4ZXY5eDFwcDJ6dmZ6MjJ4cjlhczV2diIgdGltZXN0YW1w
PSIxNTMyMzM5NzY1Ij4xMDg8L2tleT48L2ZvcmVpZ24ta2V5cz48cmVmLXR5cGUgbmFtZT0iSm91
cm5hbCBBcnRpY2xlIj4xNzwvcmVmLXR5cGU+PGNvbnRyaWJ1dG9ycz48YXV0aG9ycz48YXV0aG9y
PkJvbm5lbHlra2UsIEsuPC9hdXRob3I+PGF1dGhvcj5NYXRoZXNvbiwgTS4gQy48L2F1dGhvcj48
YXV0aG9yPlBlcnMsIFQuIEguPC9hdXRob3I+PGF1dGhvcj5HcmFuZWxsLCBSLjwvYXV0aG9yPjxh
dXRob3I+U3RyYWNoYW4sIEQuIFAuPC9hdXRob3I+PGF1dGhvcj5BbHZlcywgQS4gQy48L2F1dGhv
cj48YXV0aG9yPkxpbm5lYmVyZywgQS48L2F1dGhvcj48YXV0aG9yPkN1cnRpbiwgSi4gQS48L2F1
dGhvcj48YXV0aG9yPldhcnJpbmd0b24sIE4uIE0uPC9hdXRob3I+PGF1dGhvcj5TdGFuZGwsIE0u
PC9hdXRob3I+PGF1dGhvcj5LZXJraG9mLCBNLjwvYXV0aG9yPjxhdXRob3I+Sm9uc2RvdHRpciwg
SS48L2F1dGhvcj48YXV0aG9yPkJ1a3ZpYywgQi4gSy48L2F1dGhvcj48YXV0aG9yPkthYWtpbmVu
LCBNLjwvYXV0aG9yPjxhdXRob3I+U2xlaW1hbm4sIFAuPC9hdXRob3I+PGF1dGhvcj5UaG9ybGVp
ZnNzb24sIEcuPC9hdXRob3I+PGF1dGhvcj5UaG9yc3RlaW5zZG90dGlyLCBVLjwvYXV0aG9yPjxh
dXRob3I+U2NocmFtbSwgSy48L2F1dGhvcj48YXV0aG9yPkJhbHRpYywgUy48L2F1dGhvcj48YXV0
aG9yPktyZWluZXItTW9sbGVyLCBFLjwvYXV0aG9yPjxhdXRob3I+U2ltcHNvbiwgQS48L2F1dGhv
cj48YXV0aG9yPlN0IFBvdXJjYWluLCBCLjwvYXV0aG9yPjxhdXRob3I+Q29pbiwgTC48L2F1dGhv
cj48YXV0aG9yPkh1aSwgSi48L2F1dGhvcj48YXV0aG9yPldhbHRlcnMsIEUuIEguPC9hdXRob3I+
PGF1dGhvcj5UaWVzbGVyLCBDLiBNLiBULjwvYXV0aG9yPjxhdXRob3I+RHVmZnksIEQuIEwuPC9h
dXRob3I+PGF1dGhvcj5Kb25lcywgRy48L2F1dGhvcj48YXV0aG9yPkFhZ2MsPC9hdXRob3I+PGF1
dGhvcj5SaW5nLCBTLiBNLjwvYXV0aG9yPjxhdXRob3I+TWNBcmRsZSwgVy4gTC48L2F1dGhvcj48
YXV0aG9yPlByaWNlLCBMLjwvYXV0aG9yPjxhdXRob3I+Um9iZXJ0c29uLCBDLiBGLjwvYXV0aG9y
PjxhdXRob3I+UGVra2FuZW4sIEouPC9hdXRob3I+PGF1dGhvcj5UYW5nLCBDLiBTLjwvYXV0aG9y
PjxhdXRob3I+VGhpZXJpbmcsIEUuPC9hdXRob3I+PGF1dGhvcj5Nb250Z29tZXJ5LCBHLiBXLjwv
YXV0aG9yPjxhdXRob3I+SGFydGlrYWluZW4sIEEuIEwuPC9hdXRob3I+PGF1dGhvcj5EaGFybWFn
ZSwgUy4gQy48L2F1dGhvcj48YXV0aG9yPkh1c2Vtb2VuLCBMLiBMLjwvYXV0aG9yPjxhdXRob3I+
SGVyZGVyLCBDLjwvYXV0aG9yPjxhdXRob3I+S2VtcCwgSi4gUC48L2F1dGhvcj48YXV0aG9yPkVs
bGlvdCwgUC48L2F1dGhvcj48YXV0aG9yPkphbWVzLCBBLjwvYXV0aG9yPjxhdXRob3I+V2FsZGVu
YmVyZ2VyLCBNLjwvYXV0aG9yPjxhdXRob3I+QWJyYW1zb24sIE0uIEouPC9hdXRob3I+PGF1dGhv
cj5GYWlyZmF4LCBCLiBQLjwvYXV0aG9yPjxhdXRob3I+S25pZ2h0LCBKLiBDLjwvYXV0aG9yPjxh
dXRob3I+R3VwdGEsIFIuPC9hdXRob3I+PGF1dGhvcj5UaG9tcHNvbiwgUC4gSi48L2F1dGhvcj48
YXV0aG9yPkhvbHQsIFAuPC9hdXRob3I+PGF1dGhvcj5TbHksIFAuPC9hdXRob3I+PGF1dGhvcj5I
aXJzY2hob3JuLCBKLiBOLjwvYXV0aG9yPjxhdXRob3I+Qmxla2ljLCBNLjwvYXV0aG9yPjxhdXRo
b3I+V2VpZGluZ2VyLCBTLjwvYXV0aG9yPjxhdXRob3I+SGFrb25hcnNzb24sIEguPC9hdXRob3I+
PGF1dGhvcj5TdGVmYW5zc29uLCBLLjwvYXV0aG9yPjxhdXRob3I+SGVpbnJpY2gsIEouPC9hdXRo
b3I+PGF1dGhvcj5Qb3N0bWEsIEQuIFMuPC9hdXRob3I+PGF1dGhvcj5DdXN0b3ZpYywgQS48L2F1
dGhvcj48YXV0aG9yPlBlbm5lbGwsIEMuIEUuPC9hdXRob3I+PGF1dGhvcj5KYXJ2ZWxpbiwgTS4g
Ui48L2F1dGhvcj48YXV0aG9yPktvcHBlbG1hbiwgRy4gSC48L2F1dGhvcj48YXV0aG9yPlRpbXBz
b24sIE4uPC9hdXRob3I+PGF1dGhvcj5GZXJyZWlyYSwgTS4gQS48L2F1dGhvcj48YXV0aG9yPkJp
c2dhYXJkLCBILjwvYXV0aG9yPjxhdXRob3I+SGVuZGVyc29uLCBBLiBKLjwvYXV0aG9yPjwvYXV0
aG9ycz48L2NvbnRyaWJ1dG9ycz48YXV0aC1hZGRyZXNzPkNPUFNBQywgQ29wZW5oYWdlbiBQcm9z
cGVjdGl2ZSBTdHVkaWVzIG9uIEFzdGhtYSBpbiBDaGlsZGhvb2Q7IEhlYWx0aCBTY2llbmNlcywg
VW5pdmVyc2l0eSBvZiBDb3BlbmhhZ2VuICZhbXA7IENvcGVuaGFnZW4gVW5pdmVyc2l0eSBIb3Nw
aXRhbCwgR2VudG9mdGUsIERlbm1hcmsuJiN4RDtDZW50cmUgZm9yIE1vbGVjdWxhciwgRW52aXJv
bm1lbnRhbCwgR2VuZXRpYyBhbmQgQW5hbHl0aWMgRXBpZGVtaW9sb2d5LCBVbml2ZXJzaXR5IG9m
IE1lbGJvdXJuZSwgTWVsYm91cm5lLCBBdXN0cmFsaWEuJiN4RDtDZW50ZXIgZm9yIEJpb2xvZ2lj
YWwgU2VxdWVuY2UgQW5hbHlzaXMsIFRlY2huaWNhbCBVbml2ZXJzaXR5IG9mIERlbm1hcmssIEx5
bmdieSwgRGVubWFyay4mI3hEO0RpdmlzaW9uIG9mIEVuZG9jcmlub2xvZ3ksIENoaWxkcmVuJmFw
b3M7cyBIb3NwaXRhbCwgQm9zdG9uLCBVU0EuJiN4RDtDZW50ZXIgZm9yIEJhc2ljIGFuZCBUcmFu
c2xhdGlvbmFsIE9iZXNpdHkgUmVzZWFyY2gsIENoaWxkcmVuJmFwb3M7cyBIb3NwaXRhbCwgQm9z
dG9uLCBVU0EuJiN4RDtCcm9hZCBJbnN0aXR1dGUsIENhbWJyaWRnZSwgVVNBLiYjeEQ7U2Nob29s
IG9mIFNvY2lhbCBhbmQgQ29tbXVuaXR5IE1lZGljaW5lLCBVbml2ZXJzaXR5IG9mIEJyaXN0b2ws
IEJyaXN0b2wsIFVLLiYjeEQ7RGl2aXNpb24gb2YgUG9wdWxhdGlvbiBIZWFsdGggU2NpZW5jZXMg
JmFtcDsgRWR1Y2F0aW9uLCBTdCBHZW9yZ2UmYXBvcztzLCBVbml2ZXJzaXR5IG9mIExvbmRvbiwg
TG9uZG9uLCBVSy4mI3hEO0RlcGFydG1lbnQgb2YgRXBpZGVtaW9sb2d5IGFuZCBCaW9zdGF0aXN0
aWNzLCBTY2hvb2wgb2YgUHVibGljIEhlYWx0aCwgSW1wZXJpYWwgQ29sbGVnZSwgTG9uZG9uLCBV
Sy4mI3hEO1Jlc2VhcmNoIENlbnRyZSBmb3IgUHJldmVudGlvbiBhbmQgSGVhbHRoLCBHbG9zdHJ1
cCBIb3NwaXRhbCwgR2xvc3RydXAsIERlbm1hcmsuJiN4RDtVbml2ZXJzaXR5IG9mIE1hbmNoZXN0
ZXIsIE1hbmNoZXN0ZXIgQWNhZGVtaWMgSGVhbHRoIFNjaWVuY2UgQ2VudHJlLCBVbml2ZXJzaXR5
IEhvc3BpdGFsIG9mIFNvdXRoIE1hbmNoZXN0ZXIgTkhTIEZvdW5kYXRpb24gVHJ1c3QsIE1hbmNo
ZXN0ZXIsIFVLLiYjeEQ7U2Nob29sIG9mIFdvbWVuJmFwb3M7cyBhbmQgSW5mYW50cyZhcG9zOyBI
ZWFsdGgsIFRoZSBVbml2ZXJzaXR5IG9mIFdlc3Rlcm4gQXVzdHJhbGlhLCBDcmF3bGV5LCBBdXN0
cmFsaWEuJiN4RDtJbnN0aXR1dGUgb2YgRXBpZGVtaW9sb2d5IEksIEhlbG1ob2x0eiBaZW50cnVt
IE11bmNoZW4gLSBHZXJtYW4gUmVzZWFyY2ggQ2VudGVyIGZvciBFbnZpcm9ubWVudGFsIEhlYWx0
aCwgTmV1aGVyYmVyZywgR2VybWFueS4mI3hEO0RlcGFydG1lbnQgb2YgRXBpZGVtaW9sb2d5LCBH
cm9uaW5nZW4gUmVzZWFyY2ggSW5zdGl0dXRlIGZvciBBc3RobWEgYW5kIENPUEQgKEdSSUFDKSwg
VW5pdmVyc2l0eSBNZWRpY2FsIENlbnRlciBHcm9uaW5nZW4sIFVuaXZlcnNpdHkgb2YgR3Jvbmlu
Z2VuLCBHcm9uaW5nZW4sIFRoZSBOZXRoZXJsYW5kcy4mI3hEO2RlQ09ERSBnZW5ldGljcywgU3R1
cmx1Z2F0YSA4LCAxMDEgUmV5a2phdmlrLCBJY2VsYW5kLiYjeEQ7VW5pdmVyc2l0eSBvZiBJY2Vs
YW5kLCAxMDEgUmV5a2phdmlrLCBJY2VsYW5kLiYjeEQ7R2VuZXJhbCBIb3NwaXRhbCAmcXVvdDtE
ciBKb3NpcCBCZW5jZXZpYyZxdW90OyBTbGF2b25za2kgQnJvZCwgVW5pdmVyc2l0eSBvZiBPc2lq
ZWssIE9zaWplaywgQ3JvYXRpYS4mI3hEO0luc3RpdHV0ZSBvZiBIZWFsdGggU2NpZW5jZXMsIFVu
aXZlcnNpdHkgb2YgT3VsdSwgT3VsdSwgRmlubGFuZC4mI3hEO0Jpb2NlbnRlciBPdWx1LCBVbml2
ZXJzaXR5IG9mIE91bHUsIE91bHUsIEZpbmxhbmQuJiN4RDtDZW50ZXIgZm9yIEFwcGxpZWQgR2Vu
b21pY3MsIFRoZSBDaGlsZHJlbiZhcG9zO3MgSG9zcGl0YWwgb2YgUGhpbGFkZWxwaGlhLCBVbml2
ZXJzaXR5IG9mIFBlbm5zeWx2YW5pYSBTY2hvb2wgb2YgTWVkaWNpbmUsIFBoaWxhZGVscGhpYSwg
UGVubnN5bHZhbmlhLCBVU0EuJiN4RDtEaXZpc2lvbiBvZiBIdW1hbiBHZW5ldGljcywgVGhlIENo
aWxkcmVuJmFwb3M7cyBIb3NwaXRhbCBvZiBQaGlsYWRlbHBoaWEsIFVuaXZlcnNpdHkgb2YgUGVu
bnN5bHZhbmlhIFNjaG9vbCBvZiBNZWRpY2luZSwgUGhpbGFkZWxwaGlhLCBQZW5uc3lsdmFuaWEs
IFVTQS4mI3hEO0luc3RpdHV0ZSBvZiBIdW1hbiBHZW5ldGljcywgSGVsbWhvbHR6IFplbnRydW0g
TXVuY2hlbiwgR2VybWFuIFJlc2VhcmNoIENlbnRlciBmb3IgRW52aXJvbm1lbnRhbCBIZWFsdGgs
IE5ldWhlcmJlcmcsIEdlcm1hbnkuJiN4RDtMdW5nIEluc3RpdHV0ZSBvZiBXQSwgVW5pdmVyc2l0
eSBvZiBXQSwgUGVydGgsIFdlc3Rlcm4gQXVzdHJhbGlhLCBBdXN0cmFsaWEuJiN4RDtDZW50cmUg
Zm9yIEFzdGhtYSwgQWxsZXJneSBhbmQgUmVzcGlyYXRvcnkgUmVzZWFyY2gsIFVuaXZlcnNpdHkg
b2YgV0EsIFBlcnRoLCBXZXN0ZXJuIEF1c3RyYWxpYSwgQXVzdHJhbGlhLiYjeEQ7UGF0aFdlc3Qg
TGFib3JhdG9yeSBNZWRpY2luZSBvZiBXZXN0ZXJuIEF1c3RyYWxpYSAoV0EpLCBOZWRsYW5kcywg
QXVzdHJhbGlhLiYjeEQ7U2Nob29sIG9mIFBvcHVsYXRpb24gSGVhbHRoLCBUaGUgVW5pdmVyc2l0
eSBvZiBXQSwgTmVkbGFuZHMsIEF1c3RyYWxpYS4mI3hEO1NjaG9vbCBvZiBQYXRob2xvZ3kgYW5k
IExhYm9yYXRvcnkgTWVkaWNpbmUsIFRoZSBVbml2ZXJzaXR5IG9mIFdBLCBOZWRsYW5kcywgQXVz
dHJhbGlhLiYjeEQ7QnVzc2VsdG9uIFBvcHVsYXRpb24gTWVkaWNhbCBSZXNlYXJjaCBGb3VuZGF0
aW9uLCBTaXIgQ2hhcmxlcyBHYWlyZG5lciBIb3NwaXRhbCwgUGVydGgsIFdlc3Rlcm4gQXVzdHJh
bGlhLCBBdXN0cmFsaWEuJiN4RDtTY2hvb2wgb2YgTWVkaWNpbmUsIFVuaXZlcnNpdHkgb2YgVGFz
bWFuaWEsIEhvYmFydCwgQXVzdHJhbGlhLiYjeEQ7UXVlZW5zbGFuZCBJbnN0aXR1dGUgb2YgTWVk
aWNhbCBSZXNlYXJjaCwgQnJpc2JhbmUsIEF1c3RyYWxpYS4mI3hEO1NjaG9vbCBvZiBTY2llbmNl
IGFuZCBIZWFsdGgsIFVuaXZlcnNpdHkgb2YgV2VzdGVybiBTeWRuZXksIFBlbnJpdGgsIEF1c3Ry
YWxpYS4mI3hEO1Jlc3BpcmF0b3J5IE1lZGljaW5lLCBNdXJkb2NoIENoaWxkcmVuJmFwb3M7cyBS
ZXNlYXJjaCBJbnN0aXR1dGUsIE1lbGJvdXJuZSwgQXVzdHJhbGlhLiYjeEQ7RGVwYXJ0bWVudCBv
ZiBFbnZpcm9ubWVudGFsIEhlYWx0aCwgTmF0aW9uYWwgSW5zdGl0dXRlIGZvciBIZWFsdGggYW5k
IFdlbGZhcmUgKFRITCksIEt1b3BpbywgRmlubGFuZC4mI3hEO0luc3RpdHV0ZSBvZiBQdWJsaWMg
SGVhbHRoIGFuZCBDbGluaWNhbCBOdXRyaXRpb24sIFVuaXZlcnNpdHkgb2YgRWFzdGVybiBGaW5s
YW5kLCBLdW9waW8sIEZpbmxhbmQuJiN4RDtEZXBhcnRtZW50IG9mIENsaW5pY2FsIFNjaWVuY2Vz
LCBPYnN0ZXRyaWNzIGFuZCBHeW5lY29sb2d5LCBJbnN0aXR1dGUgb2YgQ2xpbmljYWwgTWVkaWNp
bmUsIFVuaXZlcnNpdHkgb2YgT3VsdSwgT3VsdSwgRmlubGFuZC4mI3hEO0luc3RpdHV0ZSBmb3Ig
Q2xpbmljYWwgRGlhYmV0b2xvZ3ksIEdlcm1hbiBEaWFiZXRlcyBDZW50ZXIsIExlaWJuaXogQ2Vu
dGVyIGZvciBEaWFiZXRlcyBSZXNlYXJjaCBhdCBIZWlucmljaCBIZWluZSBVbml2ZXJzaXR5IER1
c3NlbGRvcmYsIER1c3NlbGRvcmYsIEdlcm1hbnkuJiN4RDtTY2hvb2wgb2YgTWVkaWNpbmUgYW5k
IFBoYXJtYWNvbG9neSwgVW5pdmVyc2l0eSBvZiBXQSwgTmVkbGFuZHMsIEF1c3RyYWxpYS4mI3hE
O0RlcGFydG1lbnQgb2YgUHVsbW9uYXJ5IFBoeXNpb2xvZ3ksIFdlc3QgQXVzdHJhbGlhbiBTbGVl
cCBEaXNvcmRlcnMgUmVzZWFyY2ggSW5zdGl0dXRlLCBOZWRsYW5kcywgQXVzdHJhbGlhLiYjeEQ7
UmVzZWFyY2ggVW5pdCBvZiBNb2xlY3VsYXIgRXBpZGVtaW9sb2d5LCBIZWxtaG9sdHogWmVudHJ1
bSBNdW5jaGVuIC0gR2VybWFuIFJlc2VhcmNoIENlbnRlciBmb3IgRW52aXJvbm1lbnRhbCBIZWFs
dGgsIE5ldWhlcmJlcmcsIEdlcm1hbnkuJiN4RDtEZXBhcnRtZW50IG9mIEVwaWRlbWlvbG9neSAm
YW1wOyBQcmV2ZW50aXZlIE1lZGljaW5lLCBNb25hc2ggVW5pdmVyc2l0eSwgTWVsYm91cm5lLCBB
dXN0cmFsaWEuJiN4RDtXZWxsY29tZSBUcnVzdCBDZW50cmUgZm9yIEh1bWFuIEdlbmV0aWNzLCBV
bml2ZXJzaXR5IG9mIE94Zm9yZCwgT3hmb3JkLCBVSy4mI3hEO1RlbGV0aG9uIEluc3RpdHV0ZSBm
b3IgQ2hpbGQgSGVhbHRoIFJlc2VhcmNoLCBUaGUgVW5pdmVyc2l0eSBvZiBXZXN0ZXJuIEF1c3Ry
YWxpYSwgUGVydGgsIFdlc3Rlcm4gQXVzdHJhbGlhLCBBdXN0cmFsaWEuJiN4RDtDZW50cmUgZm9y
IENoaWxkIEhlYWx0aCBSZXNlYXJjaCwgVGhlIFVuaXZlcnNpdHkgb2YgV2VzdGVybiBBdXN0cmFs
aWEsIFBlcnRoLCBXZXN0ZXJuIEF1c3RyYWxpYSwgQXVzdHJhbGlhLiYjeEQ7UXVlZW5zbGFuZCBD
aGlsZHJlbiZhcG9zO3MgTWVkaWNhbCBSZXNlYXJjaCBJbnN0aXR1dGUsIFVuaXZlcnNpdHkgb2Yg
UXVlZW5zbGFuZCwgV29ybGQgSGVhbHRoIE9yZ2FuaXphdGlvbiAoV0hPKSBDb2xsYWJvcmF0aW5n
IENlbnRyZSBmb3IgUmVzZWFyY2ggb24gQ2hpbGRyZW4mYXBvcztzIEVudmlyb25tZW50YWwgSGVh
bHRoLCBBdXN0cmFsaWEuJiN4RDtEaXZpc2lvbiBvZiBHZW5ldGljcywgQ2hpbGRyZW4mYXBvcztz
IEhvc3BpdGFsLCBCb3N0b24sIFVTQS4mI3hEO0RlcGFydG1lbnQgb2YgR2VuZXRpY3MsIEhhcnZh
cmQgTWVkaWNhbCBTY2hvb2wsIEJvc3RvbiwgVVNBLiYjeEQ7RGVwYXJ0bWVudCBvZiBEZXJtYXRv
bG9neSwgQWxsZXJnb2xvZ3ksIGFuZCBWZW5lcm9sb2d5LCBVbml2ZXJzaXR5IEhvc3BpdGFsIFNj
aGxlc3dpZy1Ib2xzdGVpbiwgQ2FtcHVzIEtpZWwsIEtpZWwsIEdlcm1hbnkuJiN4RDtEZXBhcnRt
ZW50IG9mIFB1bG1vbm9sb2d5LCBHUklBQywgVW5pdmVyc2l0eSBNZWRpY2FsIENlbnRlciBHcm9u
aW5nZW4sIFVuaXZlcnNpdHkgb2YgR3JvbmluZ2VuLCBHcm9uaW5nZW4sIFRoZSBOZXRoZXJsYW5k
cy4mI3hEO0RlcGFydG1lbnQgb2YgRXBpZGVtaW9sb2d5IGFuZCBCaW9zdGF0aXN0aWNzLCBTY2hv
b2wgb2YgUHVibGljIEhlYWx0aCwgTVJDLUhQQSBDZW50cmUgZm9yIEVudmlyb25tZW50IGFuZCBI
ZWFsdGgsIEltcGVyaWFsIENvbGxlZ2UgTG9uZG9uLCBVSy4mI3hEO05hdGlvbmFsIEluc3RpdHV0
ZSBvZiBIZWFsdGggYW5kIFdlbGZhcmUsIE91bHUsIEZpbmxhbmQuJiN4RDtVbml0IG9mIFByaW1h
cnkgQ2FyZSwgT3VsdSBVbml2ZXJzaXR5IEhvc3BpdGFsLCBPdWx1LCBGaW5sYW5kLiYjeEQ7RGVw
YXJ0bWVudCBvZiBQZWRpYXRyaWMgUHVsbW9ub2xvZ3kgYW5kIFBlZGlhdHJpYyBBbGxlcmdvbG9n
eSAsIEJlYXRyaXggQ2hpbGRyZW4mYXBvcztzIEhvc3BpdGFsLCBHUklBQywgVW5pdmVyc2l0eSBN
ZWRpY2FsIENlbnRlciBHcm9uaW5nZW4sIFVuaXZlcnNpdHkgb2YgR3JvbmluZ2VuLCBHcm9uaW5n
ZW4sIFRoZSBOZXRoZXJsYW5kcy48L2F1dGgtYWRkcmVzcz48dGl0bGVzPjx0aXRsZT5NZXRhLWFu
YWx5c2lzIG9mIGdlbm9tZS13aWRlIGFzc29jaWF0aW9uIHN0dWRpZXMgaWRlbnRpZmllcyB0ZW4g
bG9jaSBpbmZsdWVuY2luZyBhbGxlcmdpYyBzZW5zaXRpemF0aW9uPC90aXRsZT48c2Vjb25kYXJ5
LXRpdGxlPk5hdCBHZW5ldDwvc2Vjb25kYXJ5LXRpdGxlPjxhbHQtdGl0bGU+TmF0dXJlIGdlbmV0
aWNzPC9hbHQtdGl0bGU+PC90aXRsZXM+PHBlcmlvZGljYWw+PGZ1bGwtdGl0bGU+TmF0IEdlbmV0
PC9mdWxsLXRpdGxlPjxhYmJyLTE+TmF0dXJlIGdlbmV0aWNzPC9hYmJyLTE+PC9wZXJpb2RpY2Fs
PjxhbHQtcGVyaW9kaWNhbD48ZnVsbC10aXRsZT5OYXQgR2VuZXQ8L2Z1bGwtdGl0bGU+PGFiYnIt
MT5OYXR1cmUgZ2VuZXRpY3M8L2FiYnItMT48L2FsdC1wZXJpb2RpY2FsPjxwYWdlcz45MDItOTA2
PC9wYWdlcz48dm9sdW1lPjQ1PC92b2x1bWU+PG51bWJlcj44PC9udW1iZXI+PGtleXdvcmRzPjxr
ZXl3b3JkPkFsbGVsZXM8L2tleXdvcmQ+PGtleXdvcmQ+Q29tcHV0YXRpb25hbCBCaW9sb2d5PC9r
ZXl3b3JkPjxrZXl3b3JkPkdlbmUgUmVndWxhdG9yeSBOZXR3b3Jrczwva2V5d29yZD48a2V5d29y
ZD4qR2VuZXRpYyBMb2NpPC9rZXl3b3JkPjxrZXl3b3JkPipHZW5vbWUtV2lkZSBBc3NvY2lhdGlv
biBTdHVkeTwva2V5d29yZD48a2V5d29yZD5HZW5vbWljczwva2V5d29yZD48a2V5d29yZD5IdW1h
bnM8L2tleXdvcmQ+PGtleXdvcmQ+SHlwZXJzZW5zaXRpdml0eS8qZ2VuZXRpY3MvbWV0YWJvbGlz
bTwva2V5d29yZD48a2V5d29yZD5QaGVub3R5cGU8L2tleXdvcmQ+PGtleXdvcmQ+UG9seW1vcnBo
aXNtLCBTaW5nbGUgTnVjbGVvdGlkZTwva2V5d29yZD48a2V5d29yZD5RdWFudGl0YXRpdmUgVHJh
aXQgTG9jaTwva2V5d29yZD48a2V5d29yZD5TaWduYWwgVHJhbnNkdWN0aW9uPC9rZXl3b3JkPjwv
a2V5d29yZHM+PGRhdGVzPjx5ZWFyPjIwMTM8L3llYXI+PHB1Yi1kYXRlcz48ZGF0ZT5BdWc8L2Rh
dGU+PC9wdWItZGF0ZXM+PC9kYXRlcz48aXNibj4xNTQ2LTE3MTggKEVsZWN0cm9uaWMpJiN4RDsx
MDYxLTQwMzYgKExpbmtpbmcpPC9pc2JuPjxhY2Nlc3Npb24tbnVtPjIzODE3NTcxPC9hY2Nlc3Np
b24tbnVtPjx1cmxzPjxyZWxhdGVkLXVybHM+PHVybD5odHRwOi8vd3d3Lm5jYmkubmxtLm5paC5n
b3YvcHVibWVkLzIzODE3NTcxPC91cmw+PC9yZWxhdGVkLXVybHM+PC91cmxzPjxjdXN0b20yPjQ5
MjI0MjA8L2N1c3RvbTI+PGVsZWN0cm9uaWMtcmVzb3VyY2UtbnVtPjEwLjEwMzgvbmcuMjY5NDwv
ZWxlY3Ryb25pYy1yZXNvdXJjZS1udW0+PC9yZWNvcmQ+PC9DaXRlPjwvRW5kTm90ZT4A
</w:fldData>
        </w:fldChar>
      </w:r>
      <w:r w:rsidR="009C72D5">
        <w:rPr>
          <w:rFonts w:asciiTheme="majorHAnsi" w:hAnsiTheme="majorHAnsi" w:cs="Arial"/>
          <w:sz w:val="22"/>
          <w:szCs w:val="22"/>
          <w:lang w:val="en-SG"/>
        </w:rPr>
        <w:instrText xml:space="preserve"> ADDIN EN.CITE </w:instrText>
      </w:r>
      <w:r w:rsidR="009C72D5">
        <w:rPr>
          <w:rFonts w:asciiTheme="majorHAnsi" w:hAnsiTheme="majorHAnsi" w:cs="Arial"/>
          <w:sz w:val="22"/>
          <w:szCs w:val="22"/>
          <w:lang w:val="en-SG"/>
        </w:rPr>
        <w:fldChar w:fldCharType="begin">
          <w:fldData xml:space="preserve">PEVuZE5vdGU+PENpdGU+PEF1dGhvcj5Cb25uZWx5a2tlPC9BdXRob3I+PFllYXI+MjAxMzwvWWVh
cj48UmVjTnVtPjEwODwvUmVjTnVtPjxEaXNwbGF5VGV4dD5bNzVdPC9EaXNwbGF5VGV4dD48cmVj
b3JkPjxyZWMtbnVtYmVyPjEwODwvcmVjLW51bWJlcj48Zm9yZWlnbi1rZXlzPjxrZXkgYXBwPSJF
TiIgZGItaWQ9InR2enN4dHNyMXN0MHc4ZXY5eDFwcDJ6dmZ6MjJ4cjlhczV2diIgdGltZXN0YW1w
PSIxNTMyMzM5NzY1Ij4xMDg8L2tleT48L2ZvcmVpZ24ta2V5cz48cmVmLXR5cGUgbmFtZT0iSm91
cm5hbCBBcnRpY2xlIj4xNzwvcmVmLXR5cGU+PGNvbnRyaWJ1dG9ycz48YXV0aG9ycz48YXV0aG9y
PkJvbm5lbHlra2UsIEsuPC9hdXRob3I+PGF1dGhvcj5NYXRoZXNvbiwgTS4gQy48L2F1dGhvcj48
YXV0aG9yPlBlcnMsIFQuIEguPC9hdXRob3I+PGF1dGhvcj5HcmFuZWxsLCBSLjwvYXV0aG9yPjxh
dXRob3I+U3RyYWNoYW4sIEQuIFAuPC9hdXRob3I+PGF1dGhvcj5BbHZlcywgQS4gQy48L2F1dGhv
cj48YXV0aG9yPkxpbm5lYmVyZywgQS48L2F1dGhvcj48YXV0aG9yPkN1cnRpbiwgSi4gQS48L2F1
dGhvcj48YXV0aG9yPldhcnJpbmd0b24sIE4uIE0uPC9hdXRob3I+PGF1dGhvcj5TdGFuZGwsIE0u
PC9hdXRob3I+PGF1dGhvcj5LZXJraG9mLCBNLjwvYXV0aG9yPjxhdXRob3I+Sm9uc2RvdHRpciwg
SS48L2F1dGhvcj48YXV0aG9yPkJ1a3ZpYywgQi4gSy48L2F1dGhvcj48YXV0aG9yPkthYWtpbmVu
LCBNLjwvYXV0aG9yPjxhdXRob3I+U2xlaW1hbm4sIFAuPC9hdXRob3I+PGF1dGhvcj5UaG9ybGVp
ZnNzb24sIEcuPC9hdXRob3I+PGF1dGhvcj5UaG9yc3RlaW5zZG90dGlyLCBVLjwvYXV0aG9yPjxh
dXRob3I+U2NocmFtbSwgSy48L2F1dGhvcj48YXV0aG9yPkJhbHRpYywgUy48L2F1dGhvcj48YXV0
aG9yPktyZWluZXItTW9sbGVyLCBFLjwvYXV0aG9yPjxhdXRob3I+U2ltcHNvbiwgQS48L2F1dGhv
cj48YXV0aG9yPlN0IFBvdXJjYWluLCBCLjwvYXV0aG9yPjxhdXRob3I+Q29pbiwgTC48L2F1dGhv
cj48YXV0aG9yPkh1aSwgSi48L2F1dGhvcj48YXV0aG9yPldhbHRlcnMsIEUuIEguPC9hdXRob3I+
PGF1dGhvcj5UaWVzbGVyLCBDLiBNLiBULjwvYXV0aG9yPjxhdXRob3I+RHVmZnksIEQuIEwuPC9h
dXRob3I+PGF1dGhvcj5Kb25lcywgRy48L2F1dGhvcj48YXV0aG9yPkFhZ2MsPC9hdXRob3I+PGF1
dGhvcj5SaW5nLCBTLiBNLjwvYXV0aG9yPjxhdXRob3I+TWNBcmRsZSwgVy4gTC48L2F1dGhvcj48
YXV0aG9yPlByaWNlLCBMLjwvYXV0aG9yPjxhdXRob3I+Um9iZXJ0c29uLCBDLiBGLjwvYXV0aG9y
PjxhdXRob3I+UGVra2FuZW4sIEouPC9hdXRob3I+PGF1dGhvcj5UYW5nLCBDLiBTLjwvYXV0aG9y
PjxhdXRob3I+VGhpZXJpbmcsIEUuPC9hdXRob3I+PGF1dGhvcj5Nb250Z29tZXJ5LCBHLiBXLjwv
YXV0aG9yPjxhdXRob3I+SGFydGlrYWluZW4sIEEuIEwuPC9hdXRob3I+PGF1dGhvcj5EaGFybWFn
ZSwgUy4gQy48L2F1dGhvcj48YXV0aG9yPkh1c2Vtb2VuLCBMLiBMLjwvYXV0aG9yPjxhdXRob3I+
SGVyZGVyLCBDLjwvYXV0aG9yPjxhdXRob3I+S2VtcCwgSi4gUC48L2F1dGhvcj48YXV0aG9yPkVs
bGlvdCwgUC48L2F1dGhvcj48YXV0aG9yPkphbWVzLCBBLjwvYXV0aG9yPjxhdXRob3I+V2FsZGVu
YmVyZ2VyLCBNLjwvYXV0aG9yPjxhdXRob3I+QWJyYW1zb24sIE0uIEouPC9hdXRob3I+PGF1dGhv
cj5GYWlyZmF4LCBCLiBQLjwvYXV0aG9yPjxhdXRob3I+S25pZ2h0LCBKLiBDLjwvYXV0aG9yPjxh
dXRob3I+R3VwdGEsIFIuPC9hdXRob3I+PGF1dGhvcj5UaG9tcHNvbiwgUC4gSi48L2F1dGhvcj48
YXV0aG9yPkhvbHQsIFAuPC9hdXRob3I+PGF1dGhvcj5TbHksIFAuPC9hdXRob3I+PGF1dGhvcj5I
aXJzY2hob3JuLCBKLiBOLjwvYXV0aG9yPjxhdXRob3I+Qmxla2ljLCBNLjwvYXV0aG9yPjxhdXRo
b3I+V2VpZGluZ2VyLCBTLjwvYXV0aG9yPjxhdXRob3I+SGFrb25hcnNzb24sIEguPC9hdXRob3I+
PGF1dGhvcj5TdGVmYW5zc29uLCBLLjwvYXV0aG9yPjxhdXRob3I+SGVpbnJpY2gsIEouPC9hdXRo
b3I+PGF1dGhvcj5Qb3N0bWEsIEQuIFMuPC9hdXRob3I+PGF1dGhvcj5DdXN0b3ZpYywgQS48L2F1
dGhvcj48YXV0aG9yPlBlbm5lbGwsIEMuIEUuPC9hdXRob3I+PGF1dGhvcj5KYXJ2ZWxpbiwgTS4g
Ui48L2F1dGhvcj48YXV0aG9yPktvcHBlbG1hbiwgRy4gSC48L2F1dGhvcj48YXV0aG9yPlRpbXBz
b24sIE4uPC9hdXRob3I+PGF1dGhvcj5GZXJyZWlyYSwgTS4gQS48L2F1dGhvcj48YXV0aG9yPkJp
c2dhYXJkLCBILjwvYXV0aG9yPjxhdXRob3I+SGVuZGVyc29uLCBBLiBKLjwvYXV0aG9yPjwvYXV0
aG9ycz48L2NvbnRyaWJ1dG9ycz48YXV0aC1hZGRyZXNzPkNPUFNBQywgQ29wZW5oYWdlbiBQcm9z
cGVjdGl2ZSBTdHVkaWVzIG9uIEFzdGhtYSBpbiBDaGlsZGhvb2Q7IEhlYWx0aCBTY2llbmNlcywg
VW5pdmVyc2l0eSBvZiBDb3BlbmhhZ2VuICZhbXA7IENvcGVuaGFnZW4gVW5pdmVyc2l0eSBIb3Nw
aXRhbCwgR2VudG9mdGUsIERlbm1hcmsuJiN4RDtDZW50cmUgZm9yIE1vbGVjdWxhciwgRW52aXJv
bm1lbnRhbCwgR2VuZXRpYyBhbmQgQW5hbHl0aWMgRXBpZGVtaW9sb2d5LCBVbml2ZXJzaXR5IG9m
IE1lbGJvdXJuZSwgTWVsYm91cm5lLCBBdXN0cmFsaWEuJiN4RDtDZW50ZXIgZm9yIEJpb2xvZ2lj
YWwgU2VxdWVuY2UgQW5hbHlzaXMsIFRlY2huaWNhbCBVbml2ZXJzaXR5IG9mIERlbm1hcmssIEx5
bmdieSwgRGVubWFyay4mI3hEO0RpdmlzaW9uIG9mIEVuZG9jcmlub2xvZ3ksIENoaWxkcmVuJmFw
b3M7cyBIb3NwaXRhbCwgQm9zdG9uLCBVU0EuJiN4RDtDZW50ZXIgZm9yIEJhc2ljIGFuZCBUcmFu
c2xhdGlvbmFsIE9iZXNpdHkgUmVzZWFyY2gsIENoaWxkcmVuJmFwb3M7cyBIb3NwaXRhbCwgQm9z
dG9uLCBVU0EuJiN4RDtCcm9hZCBJbnN0aXR1dGUsIENhbWJyaWRnZSwgVVNBLiYjeEQ7U2Nob29s
IG9mIFNvY2lhbCBhbmQgQ29tbXVuaXR5IE1lZGljaW5lLCBVbml2ZXJzaXR5IG9mIEJyaXN0b2ws
IEJyaXN0b2wsIFVLLiYjeEQ7RGl2aXNpb24gb2YgUG9wdWxhdGlvbiBIZWFsdGggU2NpZW5jZXMg
JmFtcDsgRWR1Y2F0aW9uLCBTdCBHZW9yZ2UmYXBvcztzLCBVbml2ZXJzaXR5IG9mIExvbmRvbiwg
TG9uZG9uLCBVSy4mI3hEO0RlcGFydG1lbnQgb2YgRXBpZGVtaW9sb2d5IGFuZCBCaW9zdGF0aXN0
aWNzLCBTY2hvb2wgb2YgUHVibGljIEhlYWx0aCwgSW1wZXJpYWwgQ29sbGVnZSwgTG9uZG9uLCBV
Sy4mI3hEO1Jlc2VhcmNoIENlbnRyZSBmb3IgUHJldmVudGlvbiBhbmQgSGVhbHRoLCBHbG9zdHJ1
cCBIb3NwaXRhbCwgR2xvc3RydXAsIERlbm1hcmsuJiN4RDtVbml2ZXJzaXR5IG9mIE1hbmNoZXN0
ZXIsIE1hbmNoZXN0ZXIgQWNhZGVtaWMgSGVhbHRoIFNjaWVuY2UgQ2VudHJlLCBVbml2ZXJzaXR5
IEhvc3BpdGFsIG9mIFNvdXRoIE1hbmNoZXN0ZXIgTkhTIEZvdW5kYXRpb24gVHJ1c3QsIE1hbmNo
ZXN0ZXIsIFVLLiYjeEQ7U2Nob29sIG9mIFdvbWVuJmFwb3M7cyBhbmQgSW5mYW50cyZhcG9zOyBI
ZWFsdGgsIFRoZSBVbml2ZXJzaXR5IG9mIFdlc3Rlcm4gQXVzdHJhbGlhLCBDcmF3bGV5LCBBdXN0
cmFsaWEuJiN4RDtJbnN0aXR1dGUgb2YgRXBpZGVtaW9sb2d5IEksIEhlbG1ob2x0eiBaZW50cnVt
IE11bmNoZW4gLSBHZXJtYW4gUmVzZWFyY2ggQ2VudGVyIGZvciBFbnZpcm9ubWVudGFsIEhlYWx0
aCwgTmV1aGVyYmVyZywgR2VybWFueS4mI3hEO0RlcGFydG1lbnQgb2YgRXBpZGVtaW9sb2d5LCBH
cm9uaW5nZW4gUmVzZWFyY2ggSW5zdGl0dXRlIGZvciBBc3RobWEgYW5kIENPUEQgKEdSSUFDKSwg
VW5pdmVyc2l0eSBNZWRpY2FsIENlbnRlciBHcm9uaW5nZW4sIFVuaXZlcnNpdHkgb2YgR3Jvbmlu
Z2VuLCBHcm9uaW5nZW4sIFRoZSBOZXRoZXJsYW5kcy4mI3hEO2RlQ09ERSBnZW5ldGljcywgU3R1
cmx1Z2F0YSA4LCAxMDEgUmV5a2phdmlrLCBJY2VsYW5kLiYjeEQ7VW5pdmVyc2l0eSBvZiBJY2Vs
YW5kLCAxMDEgUmV5a2phdmlrLCBJY2VsYW5kLiYjeEQ7R2VuZXJhbCBIb3NwaXRhbCAmcXVvdDtE
ciBKb3NpcCBCZW5jZXZpYyZxdW90OyBTbGF2b25za2kgQnJvZCwgVW5pdmVyc2l0eSBvZiBPc2lq
ZWssIE9zaWplaywgQ3JvYXRpYS4mI3hEO0luc3RpdHV0ZSBvZiBIZWFsdGggU2NpZW5jZXMsIFVu
aXZlcnNpdHkgb2YgT3VsdSwgT3VsdSwgRmlubGFuZC4mI3hEO0Jpb2NlbnRlciBPdWx1LCBVbml2
ZXJzaXR5IG9mIE91bHUsIE91bHUsIEZpbmxhbmQuJiN4RDtDZW50ZXIgZm9yIEFwcGxpZWQgR2Vu
b21pY3MsIFRoZSBDaGlsZHJlbiZhcG9zO3MgSG9zcGl0YWwgb2YgUGhpbGFkZWxwaGlhLCBVbml2
ZXJzaXR5IG9mIFBlbm5zeWx2YW5pYSBTY2hvb2wgb2YgTWVkaWNpbmUsIFBoaWxhZGVscGhpYSwg
UGVubnN5bHZhbmlhLCBVU0EuJiN4RDtEaXZpc2lvbiBvZiBIdW1hbiBHZW5ldGljcywgVGhlIENo
aWxkcmVuJmFwb3M7cyBIb3NwaXRhbCBvZiBQaGlsYWRlbHBoaWEsIFVuaXZlcnNpdHkgb2YgUGVu
bnN5bHZhbmlhIFNjaG9vbCBvZiBNZWRpY2luZSwgUGhpbGFkZWxwaGlhLCBQZW5uc3lsdmFuaWEs
IFVTQS4mI3hEO0luc3RpdHV0ZSBvZiBIdW1hbiBHZW5ldGljcywgSGVsbWhvbHR6IFplbnRydW0g
TXVuY2hlbiwgR2VybWFuIFJlc2VhcmNoIENlbnRlciBmb3IgRW52aXJvbm1lbnRhbCBIZWFsdGgs
IE5ldWhlcmJlcmcsIEdlcm1hbnkuJiN4RDtMdW5nIEluc3RpdHV0ZSBvZiBXQSwgVW5pdmVyc2l0
eSBvZiBXQSwgUGVydGgsIFdlc3Rlcm4gQXVzdHJhbGlhLCBBdXN0cmFsaWEuJiN4RDtDZW50cmUg
Zm9yIEFzdGhtYSwgQWxsZXJneSBhbmQgUmVzcGlyYXRvcnkgUmVzZWFyY2gsIFVuaXZlcnNpdHkg
b2YgV0EsIFBlcnRoLCBXZXN0ZXJuIEF1c3RyYWxpYSwgQXVzdHJhbGlhLiYjeEQ7UGF0aFdlc3Qg
TGFib3JhdG9yeSBNZWRpY2luZSBvZiBXZXN0ZXJuIEF1c3RyYWxpYSAoV0EpLCBOZWRsYW5kcywg
QXVzdHJhbGlhLiYjeEQ7U2Nob29sIG9mIFBvcHVsYXRpb24gSGVhbHRoLCBUaGUgVW5pdmVyc2l0
eSBvZiBXQSwgTmVkbGFuZHMsIEF1c3RyYWxpYS4mI3hEO1NjaG9vbCBvZiBQYXRob2xvZ3kgYW5k
IExhYm9yYXRvcnkgTWVkaWNpbmUsIFRoZSBVbml2ZXJzaXR5IG9mIFdBLCBOZWRsYW5kcywgQXVz
dHJhbGlhLiYjeEQ7QnVzc2VsdG9uIFBvcHVsYXRpb24gTWVkaWNhbCBSZXNlYXJjaCBGb3VuZGF0
aW9uLCBTaXIgQ2hhcmxlcyBHYWlyZG5lciBIb3NwaXRhbCwgUGVydGgsIFdlc3Rlcm4gQXVzdHJh
bGlhLCBBdXN0cmFsaWEuJiN4RDtTY2hvb2wgb2YgTWVkaWNpbmUsIFVuaXZlcnNpdHkgb2YgVGFz
bWFuaWEsIEhvYmFydCwgQXVzdHJhbGlhLiYjeEQ7UXVlZW5zbGFuZCBJbnN0aXR1dGUgb2YgTWVk
aWNhbCBSZXNlYXJjaCwgQnJpc2JhbmUsIEF1c3RyYWxpYS4mI3hEO1NjaG9vbCBvZiBTY2llbmNl
IGFuZCBIZWFsdGgsIFVuaXZlcnNpdHkgb2YgV2VzdGVybiBTeWRuZXksIFBlbnJpdGgsIEF1c3Ry
YWxpYS4mI3hEO1Jlc3BpcmF0b3J5IE1lZGljaW5lLCBNdXJkb2NoIENoaWxkcmVuJmFwb3M7cyBS
ZXNlYXJjaCBJbnN0aXR1dGUsIE1lbGJvdXJuZSwgQXVzdHJhbGlhLiYjeEQ7RGVwYXJ0bWVudCBv
ZiBFbnZpcm9ubWVudGFsIEhlYWx0aCwgTmF0aW9uYWwgSW5zdGl0dXRlIGZvciBIZWFsdGggYW5k
IFdlbGZhcmUgKFRITCksIEt1b3BpbywgRmlubGFuZC4mI3hEO0luc3RpdHV0ZSBvZiBQdWJsaWMg
SGVhbHRoIGFuZCBDbGluaWNhbCBOdXRyaXRpb24sIFVuaXZlcnNpdHkgb2YgRWFzdGVybiBGaW5s
YW5kLCBLdW9waW8sIEZpbmxhbmQuJiN4RDtEZXBhcnRtZW50IG9mIENsaW5pY2FsIFNjaWVuY2Vz
LCBPYnN0ZXRyaWNzIGFuZCBHeW5lY29sb2d5LCBJbnN0aXR1dGUgb2YgQ2xpbmljYWwgTWVkaWNp
bmUsIFVuaXZlcnNpdHkgb2YgT3VsdSwgT3VsdSwgRmlubGFuZC4mI3hEO0luc3RpdHV0ZSBmb3Ig
Q2xpbmljYWwgRGlhYmV0b2xvZ3ksIEdlcm1hbiBEaWFiZXRlcyBDZW50ZXIsIExlaWJuaXogQ2Vu
dGVyIGZvciBEaWFiZXRlcyBSZXNlYXJjaCBhdCBIZWlucmljaCBIZWluZSBVbml2ZXJzaXR5IER1
c3NlbGRvcmYsIER1c3NlbGRvcmYsIEdlcm1hbnkuJiN4RDtTY2hvb2wgb2YgTWVkaWNpbmUgYW5k
IFBoYXJtYWNvbG9neSwgVW5pdmVyc2l0eSBvZiBXQSwgTmVkbGFuZHMsIEF1c3RyYWxpYS4mI3hE
O0RlcGFydG1lbnQgb2YgUHVsbW9uYXJ5IFBoeXNpb2xvZ3ksIFdlc3QgQXVzdHJhbGlhbiBTbGVl
cCBEaXNvcmRlcnMgUmVzZWFyY2ggSW5zdGl0dXRlLCBOZWRsYW5kcywgQXVzdHJhbGlhLiYjeEQ7
UmVzZWFyY2ggVW5pdCBvZiBNb2xlY3VsYXIgRXBpZGVtaW9sb2d5LCBIZWxtaG9sdHogWmVudHJ1
bSBNdW5jaGVuIC0gR2VybWFuIFJlc2VhcmNoIENlbnRlciBmb3IgRW52aXJvbm1lbnRhbCBIZWFs
dGgsIE5ldWhlcmJlcmcsIEdlcm1hbnkuJiN4RDtEZXBhcnRtZW50IG9mIEVwaWRlbWlvbG9neSAm
YW1wOyBQcmV2ZW50aXZlIE1lZGljaW5lLCBNb25hc2ggVW5pdmVyc2l0eSwgTWVsYm91cm5lLCBB
dXN0cmFsaWEuJiN4RDtXZWxsY29tZSBUcnVzdCBDZW50cmUgZm9yIEh1bWFuIEdlbmV0aWNzLCBV
bml2ZXJzaXR5IG9mIE94Zm9yZCwgT3hmb3JkLCBVSy4mI3hEO1RlbGV0aG9uIEluc3RpdHV0ZSBm
b3IgQ2hpbGQgSGVhbHRoIFJlc2VhcmNoLCBUaGUgVW5pdmVyc2l0eSBvZiBXZXN0ZXJuIEF1c3Ry
YWxpYSwgUGVydGgsIFdlc3Rlcm4gQXVzdHJhbGlhLCBBdXN0cmFsaWEuJiN4RDtDZW50cmUgZm9y
IENoaWxkIEhlYWx0aCBSZXNlYXJjaCwgVGhlIFVuaXZlcnNpdHkgb2YgV2VzdGVybiBBdXN0cmFs
aWEsIFBlcnRoLCBXZXN0ZXJuIEF1c3RyYWxpYSwgQXVzdHJhbGlhLiYjeEQ7UXVlZW5zbGFuZCBD
aGlsZHJlbiZhcG9zO3MgTWVkaWNhbCBSZXNlYXJjaCBJbnN0aXR1dGUsIFVuaXZlcnNpdHkgb2Yg
UXVlZW5zbGFuZCwgV29ybGQgSGVhbHRoIE9yZ2FuaXphdGlvbiAoV0hPKSBDb2xsYWJvcmF0aW5n
IENlbnRyZSBmb3IgUmVzZWFyY2ggb24gQ2hpbGRyZW4mYXBvcztzIEVudmlyb25tZW50YWwgSGVh
bHRoLCBBdXN0cmFsaWEuJiN4RDtEaXZpc2lvbiBvZiBHZW5ldGljcywgQ2hpbGRyZW4mYXBvcztz
IEhvc3BpdGFsLCBCb3N0b24sIFVTQS4mI3hEO0RlcGFydG1lbnQgb2YgR2VuZXRpY3MsIEhhcnZh
cmQgTWVkaWNhbCBTY2hvb2wsIEJvc3RvbiwgVVNBLiYjeEQ7RGVwYXJ0bWVudCBvZiBEZXJtYXRv
bG9neSwgQWxsZXJnb2xvZ3ksIGFuZCBWZW5lcm9sb2d5LCBVbml2ZXJzaXR5IEhvc3BpdGFsIFNj
aGxlc3dpZy1Ib2xzdGVpbiwgQ2FtcHVzIEtpZWwsIEtpZWwsIEdlcm1hbnkuJiN4RDtEZXBhcnRt
ZW50IG9mIFB1bG1vbm9sb2d5LCBHUklBQywgVW5pdmVyc2l0eSBNZWRpY2FsIENlbnRlciBHcm9u
aW5nZW4sIFVuaXZlcnNpdHkgb2YgR3JvbmluZ2VuLCBHcm9uaW5nZW4sIFRoZSBOZXRoZXJsYW5k
cy4mI3hEO0RlcGFydG1lbnQgb2YgRXBpZGVtaW9sb2d5IGFuZCBCaW9zdGF0aXN0aWNzLCBTY2hv
b2wgb2YgUHVibGljIEhlYWx0aCwgTVJDLUhQQSBDZW50cmUgZm9yIEVudmlyb25tZW50IGFuZCBI
ZWFsdGgsIEltcGVyaWFsIENvbGxlZ2UgTG9uZG9uLCBVSy4mI3hEO05hdGlvbmFsIEluc3RpdHV0
ZSBvZiBIZWFsdGggYW5kIFdlbGZhcmUsIE91bHUsIEZpbmxhbmQuJiN4RDtVbml0IG9mIFByaW1h
cnkgQ2FyZSwgT3VsdSBVbml2ZXJzaXR5IEhvc3BpdGFsLCBPdWx1LCBGaW5sYW5kLiYjeEQ7RGVw
YXJ0bWVudCBvZiBQZWRpYXRyaWMgUHVsbW9ub2xvZ3kgYW5kIFBlZGlhdHJpYyBBbGxlcmdvbG9n
eSAsIEJlYXRyaXggQ2hpbGRyZW4mYXBvcztzIEhvc3BpdGFsLCBHUklBQywgVW5pdmVyc2l0eSBN
ZWRpY2FsIENlbnRlciBHcm9uaW5nZW4sIFVuaXZlcnNpdHkgb2YgR3JvbmluZ2VuLCBHcm9uaW5n
ZW4sIFRoZSBOZXRoZXJsYW5kcy48L2F1dGgtYWRkcmVzcz48dGl0bGVzPjx0aXRsZT5NZXRhLWFu
YWx5c2lzIG9mIGdlbm9tZS13aWRlIGFzc29jaWF0aW9uIHN0dWRpZXMgaWRlbnRpZmllcyB0ZW4g
bG9jaSBpbmZsdWVuY2luZyBhbGxlcmdpYyBzZW5zaXRpemF0aW9uPC90aXRsZT48c2Vjb25kYXJ5
LXRpdGxlPk5hdCBHZW5ldDwvc2Vjb25kYXJ5LXRpdGxlPjxhbHQtdGl0bGU+TmF0dXJlIGdlbmV0
aWNzPC9hbHQtdGl0bGU+PC90aXRsZXM+PHBlcmlvZGljYWw+PGZ1bGwtdGl0bGU+TmF0IEdlbmV0
PC9mdWxsLXRpdGxlPjxhYmJyLTE+TmF0dXJlIGdlbmV0aWNzPC9hYmJyLTE+PC9wZXJpb2RpY2Fs
PjxhbHQtcGVyaW9kaWNhbD48ZnVsbC10aXRsZT5OYXQgR2VuZXQ8L2Z1bGwtdGl0bGU+PGFiYnIt
MT5OYXR1cmUgZ2VuZXRpY3M8L2FiYnItMT48L2FsdC1wZXJpb2RpY2FsPjxwYWdlcz45MDItOTA2
PC9wYWdlcz48dm9sdW1lPjQ1PC92b2x1bWU+PG51bWJlcj44PC9udW1iZXI+PGtleXdvcmRzPjxr
ZXl3b3JkPkFsbGVsZXM8L2tleXdvcmQ+PGtleXdvcmQ+Q29tcHV0YXRpb25hbCBCaW9sb2d5PC9r
ZXl3b3JkPjxrZXl3b3JkPkdlbmUgUmVndWxhdG9yeSBOZXR3b3Jrczwva2V5d29yZD48a2V5d29y
ZD4qR2VuZXRpYyBMb2NpPC9rZXl3b3JkPjxrZXl3b3JkPipHZW5vbWUtV2lkZSBBc3NvY2lhdGlv
biBTdHVkeTwva2V5d29yZD48a2V5d29yZD5HZW5vbWljczwva2V5d29yZD48a2V5d29yZD5IdW1h
bnM8L2tleXdvcmQ+PGtleXdvcmQ+SHlwZXJzZW5zaXRpdml0eS8qZ2VuZXRpY3MvbWV0YWJvbGlz
bTwva2V5d29yZD48a2V5d29yZD5QaGVub3R5cGU8L2tleXdvcmQ+PGtleXdvcmQ+UG9seW1vcnBo
aXNtLCBTaW5nbGUgTnVjbGVvdGlkZTwva2V5d29yZD48a2V5d29yZD5RdWFudGl0YXRpdmUgVHJh
aXQgTG9jaTwva2V5d29yZD48a2V5d29yZD5TaWduYWwgVHJhbnNkdWN0aW9uPC9rZXl3b3JkPjwv
a2V5d29yZHM+PGRhdGVzPjx5ZWFyPjIwMTM8L3llYXI+PHB1Yi1kYXRlcz48ZGF0ZT5BdWc8L2Rh
dGU+PC9wdWItZGF0ZXM+PC9kYXRlcz48aXNibj4xNTQ2LTE3MTggKEVsZWN0cm9uaWMpJiN4RDsx
MDYxLTQwMzYgKExpbmtpbmcpPC9pc2JuPjxhY2Nlc3Npb24tbnVtPjIzODE3NTcxPC9hY2Nlc3Np
b24tbnVtPjx1cmxzPjxyZWxhdGVkLXVybHM+PHVybD5odHRwOi8vd3d3Lm5jYmkubmxtLm5paC5n
b3YvcHVibWVkLzIzODE3NTcxPC91cmw+PC9yZWxhdGVkLXVybHM+PC91cmxzPjxjdXN0b20yPjQ5
MjI0MjA8L2N1c3RvbTI+PGVsZWN0cm9uaWMtcmVzb3VyY2UtbnVtPjEwLjEwMzgvbmcuMjY5NDwv
ZWxlY3Ryb25pYy1yZXNvdXJjZS1udW0+PC9yZWNvcmQ+PC9DaXRlPjwvRW5kTm90ZT4A
</w:fldData>
        </w:fldChar>
      </w:r>
      <w:r w:rsidR="009C72D5">
        <w:rPr>
          <w:rFonts w:asciiTheme="majorHAnsi" w:hAnsiTheme="majorHAnsi" w:cs="Arial"/>
          <w:sz w:val="22"/>
          <w:szCs w:val="22"/>
          <w:lang w:val="en-SG"/>
        </w:rPr>
        <w:instrText xml:space="preserve"> ADDIN EN.CITE.DATA </w:instrText>
      </w:r>
      <w:r w:rsidR="009C72D5">
        <w:rPr>
          <w:rFonts w:asciiTheme="majorHAnsi" w:hAnsiTheme="majorHAnsi" w:cs="Arial"/>
          <w:sz w:val="22"/>
          <w:szCs w:val="22"/>
          <w:lang w:val="en-SG"/>
        </w:rPr>
      </w:r>
      <w:r w:rsidR="009C72D5">
        <w:rPr>
          <w:rFonts w:asciiTheme="majorHAnsi" w:hAnsiTheme="majorHAnsi" w:cs="Arial"/>
          <w:sz w:val="22"/>
          <w:szCs w:val="22"/>
          <w:lang w:val="en-SG"/>
        </w:rPr>
        <w:fldChar w:fldCharType="end"/>
      </w:r>
      <w:r w:rsidRPr="006D40E1">
        <w:rPr>
          <w:rFonts w:asciiTheme="majorHAnsi" w:hAnsiTheme="majorHAnsi" w:cs="Arial"/>
          <w:sz w:val="22"/>
          <w:szCs w:val="22"/>
          <w:lang w:val="en-SG"/>
        </w:rPr>
      </w:r>
      <w:r w:rsidRPr="006D40E1">
        <w:rPr>
          <w:rFonts w:asciiTheme="majorHAnsi" w:hAnsiTheme="majorHAnsi" w:cs="Arial"/>
          <w:sz w:val="22"/>
          <w:szCs w:val="22"/>
          <w:lang w:val="en-SG"/>
        </w:rPr>
        <w:fldChar w:fldCharType="separate"/>
      </w:r>
      <w:r w:rsidR="009C72D5">
        <w:rPr>
          <w:rFonts w:asciiTheme="majorHAnsi" w:hAnsiTheme="majorHAnsi" w:cs="Arial"/>
          <w:noProof/>
          <w:sz w:val="22"/>
          <w:szCs w:val="22"/>
          <w:lang w:val="en-SG"/>
        </w:rPr>
        <w:t>[</w:t>
      </w:r>
      <w:hyperlink w:anchor="_ENREF_75" w:tooltip="Bonnelykke, 2013 #108" w:history="1">
        <w:r w:rsidR="009C72D5">
          <w:rPr>
            <w:rFonts w:asciiTheme="majorHAnsi" w:hAnsiTheme="majorHAnsi" w:cs="Arial"/>
            <w:noProof/>
            <w:sz w:val="22"/>
            <w:szCs w:val="22"/>
            <w:lang w:val="en-SG"/>
          </w:rPr>
          <w:t>75</w:t>
        </w:r>
      </w:hyperlink>
      <w:r w:rsidR="009C72D5">
        <w:rPr>
          <w:rFonts w:asciiTheme="majorHAnsi" w:hAnsiTheme="majorHAnsi" w:cs="Arial"/>
          <w:noProof/>
          <w:sz w:val="22"/>
          <w:szCs w:val="22"/>
          <w:lang w:val="en-SG"/>
        </w:rPr>
        <w:t>]</w:t>
      </w:r>
      <w:r w:rsidRPr="006D40E1">
        <w:rPr>
          <w:rFonts w:asciiTheme="majorHAnsi" w:hAnsiTheme="majorHAnsi" w:cs="Arial"/>
          <w:sz w:val="22"/>
          <w:szCs w:val="22"/>
          <w:lang w:val="en-SG"/>
        </w:rPr>
        <w:fldChar w:fldCharType="end"/>
      </w:r>
      <w:r w:rsidRPr="007957A7">
        <w:rPr>
          <w:rFonts w:asciiTheme="majorHAnsi" w:hAnsiTheme="majorHAnsi" w:cs="Arial"/>
          <w:sz w:val="22"/>
          <w:szCs w:val="22"/>
          <w:lang w:val="en-SG"/>
        </w:rPr>
        <w:t xml:space="preserve">. The analysis of eQTLs was limited to genes in cis </w:t>
      </w:r>
      <w:r w:rsidRPr="007957A7">
        <w:rPr>
          <w:rFonts w:asciiTheme="majorHAnsi" w:hAnsiTheme="majorHAnsi" w:cs="Arial"/>
          <w:sz w:val="22"/>
          <w:szCs w:val="22"/>
        </w:rPr>
        <w:t xml:space="preserve">within a +/- 1Mb window of the </w:t>
      </w:r>
      <w:r w:rsidR="0066402D" w:rsidRPr="007957A7">
        <w:rPr>
          <w:rFonts w:asciiTheme="majorHAnsi" w:hAnsiTheme="majorHAnsi" w:cs="Arial"/>
          <w:sz w:val="22"/>
          <w:szCs w:val="22"/>
        </w:rPr>
        <w:t>lead SNP</w:t>
      </w:r>
      <w:r w:rsidRPr="007957A7">
        <w:rPr>
          <w:rFonts w:asciiTheme="majorHAnsi" w:hAnsiTheme="majorHAnsi" w:cs="Arial"/>
          <w:sz w:val="22"/>
          <w:szCs w:val="22"/>
        </w:rPr>
        <w:t>.</w:t>
      </w:r>
      <w:r w:rsidRPr="007957A7">
        <w:rPr>
          <w:rFonts w:asciiTheme="majorHAnsi" w:hAnsiTheme="majorHAnsi" w:cs="Arial"/>
          <w:sz w:val="22"/>
          <w:szCs w:val="22"/>
          <w:lang w:val="en-SG"/>
        </w:rPr>
        <w:t xml:space="preserve"> </w:t>
      </w:r>
      <w:r w:rsidRPr="007957A7">
        <w:rPr>
          <w:rFonts w:asciiTheme="majorHAnsi" w:hAnsiTheme="majorHAnsi"/>
          <w:color w:val="000000"/>
          <w:sz w:val="22"/>
          <w:szCs w:val="22"/>
        </w:rPr>
        <w:t xml:space="preserve">For each GWAS </w:t>
      </w:r>
      <w:r w:rsidR="0066402D" w:rsidRPr="007957A7">
        <w:rPr>
          <w:rFonts w:asciiTheme="majorHAnsi" w:hAnsiTheme="majorHAnsi"/>
          <w:color w:val="000000"/>
          <w:sz w:val="22"/>
          <w:szCs w:val="22"/>
        </w:rPr>
        <w:t>lead SNP</w:t>
      </w:r>
      <w:r w:rsidRPr="007957A7">
        <w:rPr>
          <w:rFonts w:asciiTheme="majorHAnsi" w:hAnsiTheme="majorHAnsi"/>
          <w:color w:val="000000"/>
          <w:sz w:val="22"/>
          <w:szCs w:val="22"/>
        </w:rPr>
        <w:t xml:space="preserve">, we separately report the top eQTL in the locus and the coincident cis-eQTLs with significance cut-offs of </w:t>
      </w:r>
      <w:r w:rsidRPr="007957A7">
        <w:rPr>
          <w:rFonts w:asciiTheme="majorHAnsi" w:hAnsiTheme="majorHAnsi"/>
          <w:i/>
          <w:color w:val="000000"/>
          <w:sz w:val="22"/>
          <w:szCs w:val="22"/>
        </w:rPr>
        <w:t>P</w:t>
      </w:r>
      <w:r w:rsidRPr="007957A7">
        <w:rPr>
          <w:rFonts w:asciiTheme="majorHAnsi" w:hAnsiTheme="majorHAnsi"/>
          <w:color w:val="000000"/>
          <w:sz w:val="22"/>
          <w:szCs w:val="22"/>
        </w:rPr>
        <w:t>&lt;1 x10</w:t>
      </w:r>
      <w:r w:rsidRPr="007957A7">
        <w:rPr>
          <w:rFonts w:asciiTheme="majorHAnsi" w:hAnsiTheme="majorHAnsi"/>
          <w:color w:val="000000"/>
          <w:sz w:val="22"/>
          <w:szCs w:val="22"/>
          <w:vertAlign w:val="superscript"/>
        </w:rPr>
        <w:t>-3</w:t>
      </w:r>
      <w:r w:rsidRPr="007957A7">
        <w:rPr>
          <w:rFonts w:asciiTheme="majorHAnsi" w:hAnsiTheme="majorHAnsi"/>
          <w:color w:val="000000"/>
          <w:sz w:val="22"/>
          <w:szCs w:val="22"/>
        </w:rPr>
        <w:t xml:space="preserve"> and FDR&lt;5% respectively. </w:t>
      </w:r>
      <w:r w:rsidRPr="007957A7">
        <w:rPr>
          <w:rFonts w:asciiTheme="majorHAnsi" w:hAnsiTheme="majorHAnsi"/>
          <w:color w:val="000000"/>
          <w:sz w:val="22"/>
          <w:szCs w:val="22"/>
          <w:lang w:val="en-GB"/>
        </w:rPr>
        <w:t xml:space="preserve">For studies where gene expression was measured using a microarray technology </w:t>
      </w:r>
      <w:r w:rsidRPr="007957A7">
        <w:rPr>
          <w:rFonts w:asciiTheme="majorHAnsi" w:hAnsiTheme="majorHAnsi"/>
          <w:color w:val="000000"/>
          <w:sz w:val="22"/>
          <w:szCs w:val="22"/>
        </w:rPr>
        <w:t xml:space="preserve">the microarray </w:t>
      </w:r>
      <w:r w:rsidRPr="007957A7">
        <w:rPr>
          <w:rStyle w:val="highlight"/>
          <w:rFonts w:asciiTheme="majorHAnsi" w:hAnsiTheme="majorHAnsi"/>
          <w:color w:val="000000"/>
          <w:sz w:val="22"/>
          <w:szCs w:val="22"/>
        </w:rPr>
        <w:t>probe</w:t>
      </w:r>
      <w:r w:rsidRPr="007957A7">
        <w:rPr>
          <w:rFonts w:asciiTheme="majorHAnsi" w:hAnsiTheme="majorHAnsi"/>
          <w:color w:val="000000"/>
          <w:sz w:val="22"/>
          <w:szCs w:val="22"/>
        </w:rPr>
        <w:t xml:space="preserve">s were annotated with information accessed on </w:t>
      </w:r>
      <w:r w:rsidRPr="007957A7">
        <w:rPr>
          <w:rStyle w:val="highlight"/>
          <w:rFonts w:asciiTheme="majorHAnsi" w:hAnsiTheme="majorHAnsi"/>
          <w:color w:val="000000"/>
          <w:sz w:val="22"/>
          <w:szCs w:val="22"/>
        </w:rPr>
        <w:t>Probe</w:t>
      </w:r>
      <w:r w:rsidRPr="007957A7">
        <w:rPr>
          <w:rFonts w:asciiTheme="majorHAnsi" w:hAnsiTheme="majorHAnsi"/>
          <w:color w:val="000000"/>
          <w:sz w:val="22"/>
          <w:szCs w:val="22"/>
        </w:rPr>
        <w:t xml:space="preserve">DB (available at </w:t>
      </w:r>
      <w:r w:rsidRPr="007957A7">
        <w:rPr>
          <w:rFonts w:asciiTheme="majorHAnsi" w:hAnsiTheme="majorHAnsi"/>
          <w:sz w:val="22"/>
          <w:szCs w:val="22"/>
        </w:rPr>
        <w:t>http://www.ncbi.nlm.nih.gov/</w:t>
      </w:r>
      <w:r w:rsidRPr="007957A7">
        <w:rPr>
          <w:rStyle w:val="highlight"/>
          <w:rFonts w:asciiTheme="majorHAnsi" w:hAnsiTheme="majorHAnsi"/>
          <w:sz w:val="22"/>
          <w:szCs w:val="22"/>
        </w:rPr>
        <w:t>probe</w:t>
      </w:r>
      <w:r w:rsidRPr="007957A7">
        <w:rPr>
          <w:rFonts w:asciiTheme="majorHAnsi" w:hAnsiTheme="majorHAnsi"/>
          <w:sz w:val="22"/>
          <w:szCs w:val="22"/>
        </w:rPr>
        <w:t>/</w:t>
      </w:r>
      <w:r w:rsidRPr="007957A7">
        <w:rPr>
          <w:rFonts w:asciiTheme="majorHAnsi" w:hAnsiTheme="majorHAnsi"/>
          <w:color w:val="000000"/>
          <w:sz w:val="22"/>
          <w:szCs w:val="22"/>
        </w:rPr>
        <w:t xml:space="preserve">). If the </w:t>
      </w:r>
      <w:r w:rsidRPr="007957A7">
        <w:rPr>
          <w:rStyle w:val="highlight"/>
          <w:rFonts w:asciiTheme="majorHAnsi" w:hAnsiTheme="majorHAnsi"/>
          <w:color w:val="000000"/>
          <w:sz w:val="22"/>
          <w:szCs w:val="22"/>
        </w:rPr>
        <w:t>probe</w:t>
      </w:r>
      <w:r w:rsidRPr="007957A7">
        <w:rPr>
          <w:rFonts w:asciiTheme="majorHAnsi" w:hAnsiTheme="majorHAnsi"/>
          <w:color w:val="000000"/>
          <w:sz w:val="22"/>
          <w:szCs w:val="22"/>
        </w:rPr>
        <w:t xml:space="preserve"> ids were not available in the </w:t>
      </w:r>
      <w:r w:rsidRPr="007957A7">
        <w:rPr>
          <w:rStyle w:val="highlight"/>
          <w:rFonts w:asciiTheme="majorHAnsi" w:hAnsiTheme="majorHAnsi"/>
          <w:color w:val="000000"/>
          <w:sz w:val="22"/>
          <w:szCs w:val="22"/>
        </w:rPr>
        <w:t>Probe</w:t>
      </w:r>
      <w:r w:rsidRPr="007957A7">
        <w:rPr>
          <w:rFonts w:asciiTheme="majorHAnsi" w:hAnsiTheme="majorHAnsi"/>
          <w:color w:val="000000"/>
          <w:sz w:val="22"/>
          <w:szCs w:val="22"/>
        </w:rPr>
        <w:t xml:space="preserve">DB, we aligned the probe sequence to HG38 with blast algorithm available at </w:t>
      </w:r>
      <w:r w:rsidRPr="007957A7">
        <w:rPr>
          <w:rFonts w:asciiTheme="majorHAnsi" w:hAnsiTheme="majorHAnsi"/>
          <w:sz w:val="22"/>
          <w:szCs w:val="22"/>
        </w:rPr>
        <w:t>https://blast.ncbi.nlm.nih.gov/Blast.cgi</w:t>
      </w:r>
      <w:r w:rsidRPr="007957A7">
        <w:rPr>
          <w:rFonts w:asciiTheme="majorHAnsi" w:hAnsiTheme="majorHAnsi"/>
          <w:color w:val="000000"/>
          <w:sz w:val="22"/>
          <w:szCs w:val="22"/>
        </w:rPr>
        <w:t xml:space="preserve">, and then annotated the transcripts overlapping the genomic coordinates using consensual information in GenBank, RefSeq, ENCODE, and UCSC databases. </w:t>
      </w:r>
    </w:p>
    <w:p w14:paraId="25FCDD6F" w14:textId="53A6F6EC" w:rsidR="00391258" w:rsidRPr="007957A7" w:rsidRDefault="00391258" w:rsidP="00604664">
      <w:pPr>
        <w:jc w:val="both"/>
        <w:rPr>
          <w:rFonts w:asciiTheme="majorHAnsi" w:hAnsiTheme="majorHAnsi" w:cs="Arial"/>
          <w:b/>
          <w:sz w:val="22"/>
          <w:szCs w:val="22"/>
        </w:rPr>
      </w:pPr>
      <w:r w:rsidRPr="007957A7">
        <w:rPr>
          <w:rFonts w:asciiTheme="majorHAnsi" w:hAnsiTheme="majorHAnsi" w:cs="Arial"/>
          <w:b/>
          <w:sz w:val="22"/>
          <w:szCs w:val="22"/>
        </w:rPr>
        <w:t xml:space="preserve">Methylation quantitative trait locus. </w:t>
      </w:r>
    </w:p>
    <w:p w14:paraId="7E2A3466" w14:textId="357C1A4B" w:rsidR="00507E62" w:rsidRPr="00635B9B" w:rsidRDefault="00391258" w:rsidP="00635B9B">
      <w:pPr>
        <w:jc w:val="both"/>
        <w:rPr>
          <w:rFonts w:asciiTheme="majorHAnsi" w:hAnsiTheme="majorHAnsi" w:cs="Arial"/>
          <w:sz w:val="22"/>
          <w:szCs w:val="22"/>
          <w:lang w:val="en-SG"/>
        </w:rPr>
      </w:pPr>
      <w:r w:rsidRPr="007957A7">
        <w:rPr>
          <w:rFonts w:asciiTheme="majorHAnsi" w:hAnsiTheme="majorHAnsi" w:cstheme="majorHAnsi"/>
          <w:sz w:val="22"/>
          <w:szCs w:val="22"/>
        </w:rPr>
        <w:t>We searched for cis-methylation</w:t>
      </w:r>
      <w:r w:rsidR="00094DE5" w:rsidRPr="007957A7">
        <w:rPr>
          <w:rFonts w:asciiTheme="majorHAnsi" w:hAnsiTheme="majorHAnsi" w:cstheme="majorHAnsi"/>
          <w:sz w:val="22"/>
          <w:szCs w:val="22"/>
        </w:rPr>
        <w:t xml:space="preserve"> QTL in blood at five different life stages using mQTLdb (http://www.mqtldb.org/). Methylation QTL data was generated as previously described</w:t>
      </w:r>
      <w:r w:rsidR="007F5666" w:rsidRPr="006D40E1">
        <w:rPr>
          <w:rFonts w:asciiTheme="majorHAnsi" w:hAnsiTheme="majorHAnsi" w:cstheme="majorHAnsi"/>
          <w:sz w:val="22"/>
          <w:szCs w:val="22"/>
        </w:rPr>
        <w:fldChar w:fldCharType="begin">
          <w:fldData xml:space="preserve">PEVuZE5vdGU+PENpdGU+PEF1dGhvcj5HYXVudDwvQXV0aG9yPjxZZWFyPjIwMTY8L1llYXI+PFJl
Y051bT4xNzM8L1JlY051bT48RGlzcGxheVRleHQ+WzE3XTwvRGlzcGxheVRleHQ+PHJlY29yZD48
cmVjLW51bWJlcj4xNzM8L3JlYy1udW1iZXI+PGZvcmVpZ24ta2V5cz48a2V5IGFwcD0iRU4iIGRi
LWlkPSJ0dnpzeHRzcjFzdDB3OGV2OXgxcHAyenZmejIyeHI5YXM1dnYiIHRpbWVzdGFtcD0iMTUz
MzY1NTkyOSI+MTczPC9rZXk+PC9mb3JlaWduLWtleXM+PHJlZi10eXBlIG5hbWU9IkpvdXJuYWwg
QXJ0aWNsZSI+MTc8L3JlZi10eXBlPjxjb250cmlidXRvcnM+PGF1dGhvcnM+PGF1dGhvcj5HYXVu
dCwgVC4gUi48L2F1dGhvcj48YXV0aG9yPlNoaWhhYiwgSC4gQS48L2F1dGhvcj48YXV0aG9yPkhl
bWFuaSwgRy48L2F1dGhvcj48YXV0aG9yPk1pbiwgSi4gTC48L2F1dGhvcj48YXV0aG9yPldvb2R3
YXJkLCBHLjwvYXV0aG9yPjxhdXRob3I+THl0dGxldG9uLCBPLjwvYXV0aG9yPjxhdXRob3I+Wmhl
bmcsIEouPC9hdXRob3I+PGF1dGhvcj5EdWdnaXJhbGEsIEEuPC9hdXRob3I+PGF1dGhvcj5NY0Fy
ZGxlLCBXLiBMLjwvYXV0aG9yPjxhdXRob3I+SG8sIEsuPC9hdXRob3I+PGF1dGhvcj5SaW5nLCBT
LiBNLjwvYXV0aG9yPjxhdXRob3I+RXZhbnMsIEQuIE0uPC9hdXRob3I+PGF1dGhvcj5EYXZleSBT
bWl0aCwgRy48L2F1dGhvcj48YXV0aG9yPlJlbHRvbiwgQy4gTC48L2F1dGhvcj48L2F1dGhvcnM+
PC9jb250cmlidXRvcnM+PGF1dGgtYWRkcmVzcz5NUkMgSW50ZWdyYXRpdmUgRXBpZGVtaW9sb2d5
IFVuaXQgKElFVSkgJmFtcDsgU2Nob29sIG9mIFNvY2lhbCBhbmQgQ29tbXVuaXR5IE1lZGljaW5l
LCBVbml2ZXJzaXR5IG9mIEJyaXN0b2wsIE9ha2ZpZWxkIEhvdXNlLCBPYWtmaWVsZCBHcm92ZSwg
QnJpc3RvbCwgQlM4IDJCTiwgVUsuIHRvbS5nYXVudEBicmlzdG9sLmFjLnVrLiYjeEQ7TVJDIElu
dGVncmF0aXZlIEVwaWRlbWlvbG9neSBVbml0IChJRVUpICZhbXA7IFNjaG9vbCBvZiBTb2NpYWwg
YW5kIENvbW11bml0eSBNZWRpY2luZSwgVW5pdmVyc2l0eSBvZiBCcmlzdG9sLCBPYWtmaWVsZCBI
b3VzZSwgT2FrZmllbGQgR3JvdmUsIEJyaXN0b2wsIEJTOCAyQk4sIFVLLiYjeEQ7QXZvbiBMb25n
aXR1ZGluYWwgU3R1ZHkgb2YgUGFyZW50cyBhbmQgQ2hpbGRyZW4gKEFMU1BBQykgJmFtcDsgU2No
b29sIG9mIFNvY2lhbCBhbmQgQ29tbXVuaXR5IE1lZGljaW5lLCBVbml2ZXJzaXR5IG9mIEJyaXN0
b2wsIE9ha2ZpZWxkIEhvdXNlLCBPYWtmaWVsZCBHcm92ZSwgQnJpc3RvbCwgQlM4IDJCTiwgVUsu
JiN4RDtVbml2ZXJzaXR5IG9mIFF1ZWVuc2xhbmQgRGlhbWFudGluYSBJbnN0aXR1dGUsIFRyYW5z
bGF0aW9uYWwgUmVzZWFyY2ggSW5zdGl0dXRlLCBCcmlzYmFuZSwgNDEwMiwgQXVzdHJhbGlhLiYj
eEQ7SW5zdGl0dXRlIG9mIEdlbmV0aWMgTWVkaWNpbmUsIE5ld2Nhc3RsZSBVbml2ZXJzaXR5LCBO
ZXdjYXN0bGUgdXBvbiBUeW5lLCBORTEgN1JVLCBVSy48L2F1dGgtYWRkcmVzcz48dGl0bGVzPjx0
aXRsZT5TeXN0ZW1hdGljIGlkZW50aWZpY2F0aW9uIG9mIGdlbmV0aWMgaW5mbHVlbmNlcyBvbiBt
ZXRoeWxhdGlvbiBhY3Jvc3MgdGhlIGh1bWFuIGxpZmUgY291cnNlPC90aXRsZT48c2Vjb25kYXJ5
LXRpdGxlPkdlbm9tZSBCaW9sPC9zZWNvbmRhcnktdGl0bGU+PC90aXRsZXM+PHBlcmlvZGljYWw+
PGZ1bGwtdGl0bGU+R2Vub21lIEJpb2w8L2Z1bGwtdGl0bGU+PC9wZXJpb2RpY2FsPjxwYWdlcz42
MTwvcGFnZXM+PHZvbHVtZT4xNzwvdm9sdW1lPjxrZXl3b3Jkcz48a2V5d29yZD5BZG9sZXNjZW50
PC9rZXl3b3JkPjxrZXl3b3JkPkNoaWxkPC9rZXl3b3JkPjxrZXl3b3JkPkNoaWxkLCBQcmVzY2hv
b2w8L2tleXdvcmQ+PGtleXdvcmQ+Q3BHIElzbGFuZHM8L2tleXdvcmQ+PGtleXdvcmQ+RE5BLypi
bG9vZDwva2V5d29yZD48a2V5d29yZD4qRE5BIE1ldGh5bGF0aW9uPC9rZXl3b3JkPjxrZXl3b3Jk
PkRhdGFiYXNlcywgR2VuZXRpYzwva2V5d29yZD48a2V5d29yZD5FcGlnZW5lc2lzLCBHZW5ldGlj
PC9rZXl3b3JkPjxrZXl3b3JkPkZlbWFsZTwva2V5d29yZD48a2V5d29yZD5HZW5ldGljIEFzc29j
aWF0aW9uIFN0dWRpZXM8L2tleXdvcmQ+PGtleXdvcmQ+KkdlbmV0aWMgVmFyaWF0aW9uPC9rZXl3
b3JkPjxrZXl3b3JkPkh1bWFuczwva2V5d29yZD48a2V5d29yZD5JbmZhbnQsIE5ld2Jvcm48L2tl
eXdvcmQ+PGtleXdvcmQ+TWlkZGxlIEFnZWQ8L2tleXdvcmQ+PGtleXdvcmQ+UHJlZ25hbmN5PC9r
ZXl3b3JkPjxrZXl3b3JkPipRdWFudGl0YXRpdmUgVHJhaXQgTG9jaTwva2V5d29yZD48a2V5d29y
ZD5Db2hvcnQ8L2tleXdvcmQ+PGtleXdvcmQ+RE5BIG1ldGh5bGF0aW9uPC9rZXl3b3JkPjxrZXl3
b3JkPkdlbmV0aWMgYXNzb2NpYXRpb248L2tleXdvcmQ+PGtleXdvcmQ+TWV0aHlsYXRpb24gcXVh
bnRpdGF0aXZlIHRyYWl0IGxvY2k8L2tleXdvcmQ+PGtleXdvcmQ+bVFUTDwva2V5d29yZD48L2tl
eXdvcmRzPjxkYXRlcz48eWVhcj4yMDE2PC95ZWFyPjxwdWItZGF0ZXM+PGRhdGU+TWFyIDMxPC9k
YXRlPjwvcHViLWRhdGVzPjwvZGF0ZXM+PGlzYm4+MTQ3NC03NjBYIChFbGVjdHJvbmljKSYjeEQ7
MTQ3NC03NTk2IChMaW5raW5nKTwvaXNibj48YWNjZXNzaW9uLW51bT4yNzAzNjg4MDwvYWNjZXNz
aW9uLW51bT48dXJscz48cmVsYXRlZC11cmxzPjx1cmw+aHR0cHM6Ly93d3cubmNiaS5ubG0ubmlo
Lmdvdi9wdWJtZWQvMjcwMzY4ODA8L3VybD48L3JlbGF0ZWQtdXJscz48L3VybHM+PGN1c3RvbTI+
UE1DNDgxODQ2OTwvY3VzdG9tMj48ZWxlY3Ryb25pYy1yZXNvdXJjZS1udW0+MTAuMTE4Ni9zMTMw
NTktMDE2LTA5MjYtejwvZWxlY3Ryb25pYy1yZXNvdXJjZS1udW0+PC9yZWNvcmQ+PC9DaXRlPjwv
RW5kTm90ZT4A
</w:fldData>
        </w:fldChar>
      </w:r>
      <w:r w:rsidR="005E0BE3">
        <w:rPr>
          <w:rFonts w:asciiTheme="majorHAnsi" w:hAnsiTheme="majorHAnsi" w:cstheme="majorHAnsi"/>
          <w:sz w:val="22"/>
          <w:szCs w:val="22"/>
        </w:rPr>
        <w:instrText xml:space="preserve"> ADDIN EN.CITE </w:instrText>
      </w:r>
      <w:r w:rsidR="005E0BE3">
        <w:rPr>
          <w:rFonts w:asciiTheme="majorHAnsi" w:hAnsiTheme="majorHAnsi" w:cstheme="majorHAnsi"/>
          <w:sz w:val="22"/>
          <w:szCs w:val="22"/>
        </w:rPr>
        <w:fldChar w:fldCharType="begin">
          <w:fldData xml:space="preserve">PEVuZE5vdGU+PENpdGU+PEF1dGhvcj5HYXVudDwvQXV0aG9yPjxZZWFyPjIwMTY8L1llYXI+PFJl
Y051bT4xNzM8L1JlY051bT48RGlzcGxheVRleHQ+WzE3XTwvRGlzcGxheVRleHQ+PHJlY29yZD48
cmVjLW51bWJlcj4xNzM8L3JlYy1udW1iZXI+PGZvcmVpZ24ta2V5cz48a2V5IGFwcD0iRU4iIGRi
LWlkPSJ0dnpzeHRzcjFzdDB3OGV2OXgxcHAyenZmejIyeHI5YXM1dnYiIHRpbWVzdGFtcD0iMTUz
MzY1NTkyOSI+MTczPC9rZXk+PC9mb3JlaWduLWtleXM+PHJlZi10eXBlIG5hbWU9IkpvdXJuYWwg
QXJ0aWNsZSI+MTc8L3JlZi10eXBlPjxjb250cmlidXRvcnM+PGF1dGhvcnM+PGF1dGhvcj5HYXVu
dCwgVC4gUi48L2F1dGhvcj48YXV0aG9yPlNoaWhhYiwgSC4gQS48L2F1dGhvcj48YXV0aG9yPkhl
bWFuaSwgRy48L2F1dGhvcj48YXV0aG9yPk1pbiwgSi4gTC48L2F1dGhvcj48YXV0aG9yPldvb2R3
YXJkLCBHLjwvYXV0aG9yPjxhdXRob3I+THl0dGxldG9uLCBPLjwvYXV0aG9yPjxhdXRob3I+Wmhl
bmcsIEouPC9hdXRob3I+PGF1dGhvcj5EdWdnaXJhbGEsIEEuPC9hdXRob3I+PGF1dGhvcj5NY0Fy
ZGxlLCBXLiBMLjwvYXV0aG9yPjxhdXRob3I+SG8sIEsuPC9hdXRob3I+PGF1dGhvcj5SaW5nLCBT
LiBNLjwvYXV0aG9yPjxhdXRob3I+RXZhbnMsIEQuIE0uPC9hdXRob3I+PGF1dGhvcj5EYXZleSBT
bWl0aCwgRy48L2F1dGhvcj48YXV0aG9yPlJlbHRvbiwgQy4gTC48L2F1dGhvcj48L2F1dGhvcnM+
PC9jb250cmlidXRvcnM+PGF1dGgtYWRkcmVzcz5NUkMgSW50ZWdyYXRpdmUgRXBpZGVtaW9sb2d5
IFVuaXQgKElFVSkgJmFtcDsgU2Nob29sIG9mIFNvY2lhbCBhbmQgQ29tbXVuaXR5IE1lZGljaW5l
LCBVbml2ZXJzaXR5IG9mIEJyaXN0b2wsIE9ha2ZpZWxkIEhvdXNlLCBPYWtmaWVsZCBHcm92ZSwg
QnJpc3RvbCwgQlM4IDJCTiwgVUsuIHRvbS5nYXVudEBicmlzdG9sLmFjLnVrLiYjeEQ7TVJDIElu
dGVncmF0aXZlIEVwaWRlbWlvbG9neSBVbml0IChJRVUpICZhbXA7IFNjaG9vbCBvZiBTb2NpYWwg
YW5kIENvbW11bml0eSBNZWRpY2luZSwgVW5pdmVyc2l0eSBvZiBCcmlzdG9sLCBPYWtmaWVsZCBI
b3VzZSwgT2FrZmllbGQgR3JvdmUsIEJyaXN0b2wsIEJTOCAyQk4sIFVLLiYjeEQ7QXZvbiBMb25n
aXR1ZGluYWwgU3R1ZHkgb2YgUGFyZW50cyBhbmQgQ2hpbGRyZW4gKEFMU1BBQykgJmFtcDsgU2No
b29sIG9mIFNvY2lhbCBhbmQgQ29tbXVuaXR5IE1lZGljaW5lLCBVbml2ZXJzaXR5IG9mIEJyaXN0
b2wsIE9ha2ZpZWxkIEhvdXNlLCBPYWtmaWVsZCBHcm92ZSwgQnJpc3RvbCwgQlM4IDJCTiwgVUsu
JiN4RDtVbml2ZXJzaXR5IG9mIFF1ZWVuc2xhbmQgRGlhbWFudGluYSBJbnN0aXR1dGUsIFRyYW5z
bGF0aW9uYWwgUmVzZWFyY2ggSW5zdGl0dXRlLCBCcmlzYmFuZSwgNDEwMiwgQXVzdHJhbGlhLiYj
eEQ7SW5zdGl0dXRlIG9mIEdlbmV0aWMgTWVkaWNpbmUsIE5ld2Nhc3RsZSBVbml2ZXJzaXR5LCBO
ZXdjYXN0bGUgdXBvbiBUeW5lLCBORTEgN1JVLCBVSy48L2F1dGgtYWRkcmVzcz48dGl0bGVzPjx0
aXRsZT5TeXN0ZW1hdGljIGlkZW50aWZpY2F0aW9uIG9mIGdlbmV0aWMgaW5mbHVlbmNlcyBvbiBt
ZXRoeWxhdGlvbiBhY3Jvc3MgdGhlIGh1bWFuIGxpZmUgY291cnNlPC90aXRsZT48c2Vjb25kYXJ5
LXRpdGxlPkdlbm9tZSBCaW9sPC9zZWNvbmRhcnktdGl0bGU+PC90aXRsZXM+PHBlcmlvZGljYWw+
PGZ1bGwtdGl0bGU+R2Vub21lIEJpb2w8L2Z1bGwtdGl0bGU+PC9wZXJpb2RpY2FsPjxwYWdlcz42
MTwvcGFnZXM+PHZvbHVtZT4xNzwvdm9sdW1lPjxrZXl3b3Jkcz48a2V5d29yZD5BZG9sZXNjZW50
PC9rZXl3b3JkPjxrZXl3b3JkPkNoaWxkPC9rZXl3b3JkPjxrZXl3b3JkPkNoaWxkLCBQcmVzY2hv
b2w8L2tleXdvcmQ+PGtleXdvcmQ+Q3BHIElzbGFuZHM8L2tleXdvcmQ+PGtleXdvcmQ+RE5BLypi
bG9vZDwva2V5d29yZD48a2V5d29yZD4qRE5BIE1ldGh5bGF0aW9uPC9rZXl3b3JkPjxrZXl3b3Jk
PkRhdGFiYXNlcywgR2VuZXRpYzwva2V5d29yZD48a2V5d29yZD5FcGlnZW5lc2lzLCBHZW5ldGlj
PC9rZXl3b3JkPjxrZXl3b3JkPkZlbWFsZTwva2V5d29yZD48a2V5d29yZD5HZW5ldGljIEFzc29j
aWF0aW9uIFN0dWRpZXM8L2tleXdvcmQ+PGtleXdvcmQ+KkdlbmV0aWMgVmFyaWF0aW9uPC9rZXl3
b3JkPjxrZXl3b3JkPkh1bWFuczwva2V5d29yZD48a2V5d29yZD5JbmZhbnQsIE5ld2Jvcm48L2tl
eXdvcmQ+PGtleXdvcmQ+TWlkZGxlIEFnZWQ8L2tleXdvcmQ+PGtleXdvcmQ+UHJlZ25hbmN5PC9r
ZXl3b3JkPjxrZXl3b3JkPipRdWFudGl0YXRpdmUgVHJhaXQgTG9jaTwva2V5d29yZD48a2V5d29y
ZD5Db2hvcnQ8L2tleXdvcmQ+PGtleXdvcmQ+RE5BIG1ldGh5bGF0aW9uPC9rZXl3b3JkPjxrZXl3
b3JkPkdlbmV0aWMgYXNzb2NpYXRpb248L2tleXdvcmQ+PGtleXdvcmQ+TWV0aHlsYXRpb24gcXVh
bnRpdGF0aXZlIHRyYWl0IGxvY2k8L2tleXdvcmQ+PGtleXdvcmQ+bVFUTDwva2V5d29yZD48L2tl
eXdvcmRzPjxkYXRlcz48eWVhcj4yMDE2PC95ZWFyPjxwdWItZGF0ZXM+PGRhdGU+TWFyIDMxPC9k
YXRlPjwvcHViLWRhdGVzPjwvZGF0ZXM+PGlzYm4+MTQ3NC03NjBYIChFbGVjdHJvbmljKSYjeEQ7
MTQ3NC03NTk2IChMaW5raW5nKTwvaXNibj48YWNjZXNzaW9uLW51bT4yNzAzNjg4MDwvYWNjZXNz
aW9uLW51bT48dXJscz48cmVsYXRlZC11cmxzPjx1cmw+aHR0cHM6Ly93d3cubmNiaS5ubG0ubmlo
Lmdvdi9wdWJtZWQvMjcwMzY4ODA8L3VybD48L3JlbGF0ZWQtdXJscz48L3VybHM+PGN1c3RvbTI+
UE1DNDgxODQ2OTwvY3VzdG9tMj48ZWxlY3Ryb25pYy1yZXNvdXJjZS1udW0+MTAuMTE4Ni9zMTMw
NTktMDE2LTA5MjYtejwvZWxlY3Ryb25pYy1yZXNvdXJjZS1udW0+PC9yZWNvcmQ+PC9DaXRlPjwv
RW5kTm90ZT4A
</w:fldData>
        </w:fldChar>
      </w:r>
      <w:r w:rsidR="005E0BE3">
        <w:rPr>
          <w:rFonts w:asciiTheme="majorHAnsi" w:hAnsiTheme="majorHAnsi" w:cstheme="majorHAnsi"/>
          <w:sz w:val="22"/>
          <w:szCs w:val="22"/>
        </w:rPr>
        <w:instrText xml:space="preserve"> ADDIN EN.CITE.DATA </w:instrText>
      </w:r>
      <w:r w:rsidR="005E0BE3">
        <w:rPr>
          <w:rFonts w:asciiTheme="majorHAnsi" w:hAnsiTheme="majorHAnsi" w:cstheme="majorHAnsi"/>
          <w:sz w:val="22"/>
          <w:szCs w:val="22"/>
        </w:rPr>
      </w:r>
      <w:r w:rsidR="005E0BE3">
        <w:rPr>
          <w:rFonts w:asciiTheme="majorHAnsi" w:hAnsiTheme="majorHAnsi" w:cstheme="majorHAnsi"/>
          <w:sz w:val="22"/>
          <w:szCs w:val="22"/>
        </w:rPr>
        <w:fldChar w:fldCharType="end"/>
      </w:r>
      <w:r w:rsidR="007F5666" w:rsidRPr="006D40E1">
        <w:rPr>
          <w:rFonts w:asciiTheme="majorHAnsi" w:hAnsiTheme="majorHAnsi" w:cstheme="majorHAnsi"/>
          <w:sz w:val="22"/>
          <w:szCs w:val="22"/>
        </w:rPr>
      </w:r>
      <w:r w:rsidR="007F5666" w:rsidRPr="006D40E1">
        <w:rPr>
          <w:rFonts w:asciiTheme="majorHAnsi" w:hAnsiTheme="majorHAnsi" w:cstheme="majorHAnsi"/>
          <w:sz w:val="22"/>
          <w:szCs w:val="22"/>
        </w:rPr>
        <w:fldChar w:fldCharType="separate"/>
      </w:r>
      <w:r w:rsidR="005E0BE3">
        <w:rPr>
          <w:rFonts w:asciiTheme="majorHAnsi" w:hAnsiTheme="majorHAnsi" w:cstheme="majorHAnsi"/>
          <w:noProof/>
          <w:sz w:val="22"/>
          <w:szCs w:val="22"/>
        </w:rPr>
        <w:t>[</w:t>
      </w:r>
      <w:hyperlink w:anchor="_ENREF_17" w:tooltip="Gaunt, 2016 #173" w:history="1">
        <w:r w:rsidR="009C72D5">
          <w:rPr>
            <w:rFonts w:asciiTheme="majorHAnsi" w:hAnsiTheme="majorHAnsi" w:cstheme="majorHAnsi"/>
            <w:noProof/>
            <w:sz w:val="22"/>
            <w:szCs w:val="22"/>
          </w:rPr>
          <w:t>17</w:t>
        </w:r>
      </w:hyperlink>
      <w:r w:rsidR="005E0BE3">
        <w:rPr>
          <w:rFonts w:asciiTheme="majorHAnsi" w:hAnsiTheme="majorHAnsi" w:cstheme="majorHAnsi"/>
          <w:noProof/>
          <w:sz w:val="22"/>
          <w:szCs w:val="22"/>
        </w:rPr>
        <w:t>]</w:t>
      </w:r>
      <w:r w:rsidR="007F5666" w:rsidRPr="006D40E1">
        <w:rPr>
          <w:rFonts w:asciiTheme="majorHAnsi" w:hAnsiTheme="majorHAnsi" w:cstheme="majorHAnsi"/>
          <w:sz w:val="22"/>
          <w:szCs w:val="22"/>
        </w:rPr>
        <w:fldChar w:fldCharType="end"/>
      </w:r>
      <w:r w:rsidR="00E64505" w:rsidRPr="007957A7">
        <w:rPr>
          <w:rFonts w:asciiTheme="majorHAnsi" w:hAnsiTheme="majorHAnsi" w:cstheme="majorHAnsi"/>
          <w:sz w:val="22"/>
          <w:szCs w:val="22"/>
        </w:rPr>
        <w:t xml:space="preserve"> using ALSPAC study data</w:t>
      </w:r>
      <w:r w:rsidR="00094DE5" w:rsidRPr="007957A7">
        <w:rPr>
          <w:rFonts w:asciiTheme="majorHAnsi" w:hAnsiTheme="majorHAnsi" w:cstheme="majorHAnsi"/>
          <w:sz w:val="22"/>
          <w:szCs w:val="22"/>
        </w:rPr>
        <w:t>. Only GWAS SNPs that colocalized with eQTL data were looked up.</w:t>
      </w:r>
    </w:p>
    <w:p w14:paraId="2D1D2B8C" w14:textId="1EBDC809" w:rsidR="00391092" w:rsidRPr="007957A7" w:rsidRDefault="00934F62" w:rsidP="00604664">
      <w:pPr>
        <w:pStyle w:val="StandardWeb"/>
        <w:spacing w:line="360" w:lineRule="auto"/>
        <w:rPr>
          <w:rFonts w:asciiTheme="majorHAnsi" w:hAnsiTheme="majorHAnsi"/>
          <w:sz w:val="22"/>
          <w:szCs w:val="22"/>
        </w:rPr>
      </w:pPr>
      <w:r>
        <w:rPr>
          <w:rFonts w:asciiTheme="majorHAnsi" w:hAnsiTheme="majorHAnsi"/>
          <w:b/>
          <w:sz w:val="22"/>
          <w:szCs w:val="22"/>
        </w:rPr>
        <w:t>Genetic correlations using l</w:t>
      </w:r>
      <w:r w:rsidR="00391092" w:rsidRPr="007957A7">
        <w:rPr>
          <w:rFonts w:asciiTheme="majorHAnsi" w:hAnsiTheme="majorHAnsi"/>
          <w:b/>
          <w:sz w:val="22"/>
          <w:szCs w:val="22"/>
        </w:rPr>
        <w:t>inkage-disequilibrium</w:t>
      </w:r>
      <w:r w:rsidR="00391092" w:rsidRPr="007957A7">
        <w:rPr>
          <w:rFonts w:asciiTheme="majorHAnsi" w:hAnsiTheme="majorHAnsi"/>
          <w:b/>
          <w:bCs/>
          <w:sz w:val="22"/>
          <w:szCs w:val="22"/>
        </w:rPr>
        <w:t xml:space="preserve"> (LD) </w:t>
      </w:r>
      <w:r w:rsidR="00391092" w:rsidRPr="007957A7">
        <w:rPr>
          <w:rFonts w:asciiTheme="majorHAnsi" w:hAnsiTheme="majorHAnsi" w:cs="Arial"/>
          <w:b/>
          <w:sz w:val="22"/>
          <w:szCs w:val="22"/>
          <w:lang w:val="en-SG"/>
        </w:rPr>
        <w:t>score regression analyses</w:t>
      </w:r>
    </w:p>
    <w:p w14:paraId="531C6DDA" w14:textId="1D5163E9" w:rsidR="00391092" w:rsidRDefault="00391092" w:rsidP="00635B9B">
      <w:pPr>
        <w:spacing w:before="240"/>
        <w:jc w:val="both"/>
        <w:rPr>
          <w:rFonts w:asciiTheme="majorHAnsi" w:hAnsiTheme="majorHAnsi" w:cs="Arial"/>
          <w:sz w:val="22"/>
          <w:szCs w:val="22"/>
          <w:lang w:val="en-SG"/>
        </w:rPr>
      </w:pPr>
      <w:r w:rsidRPr="007957A7">
        <w:rPr>
          <w:rFonts w:asciiTheme="majorHAnsi" w:hAnsiTheme="majorHAnsi" w:cs="Arial"/>
          <w:sz w:val="22"/>
          <w:szCs w:val="22"/>
          <w:lang w:val="en-SG"/>
        </w:rPr>
        <w:lastRenderedPageBreak/>
        <w:t xml:space="preserve">We used the LD hub </w:t>
      </w:r>
      <w:r w:rsidRPr="006D40E1">
        <w:rPr>
          <w:rFonts w:asciiTheme="majorHAnsi" w:hAnsiTheme="majorHAnsi" w:cs="Arial"/>
          <w:sz w:val="22"/>
          <w:szCs w:val="22"/>
          <w:lang w:val="en-SG"/>
        </w:rPr>
        <w:fldChar w:fldCharType="begin">
          <w:fldData xml:space="preserve">PEVuZE5vdGU+PENpdGU+PEF1dGhvcj5aaGVuZzwvQXV0aG9yPjxZZWFyPjIwMTY8L1llYXI+PFJl
Y051bT4xMTY8L1JlY051bT48RGlzcGxheVRleHQ+Wzc2XTwvRGlzcGxheVRleHQ+PHJlY29yZD48
cmVjLW51bWJlcj4xMTY8L3JlYy1udW1iZXI+PGZvcmVpZ24ta2V5cz48a2V5IGFwcD0iRU4iIGRi
LWlkPSJ0dnpzeHRzcjFzdDB3OGV2OXgxcHAyenZmejIyeHI5YXM1dnYiIHRpbWVzdGFtcD0iMTUz
MjMzOTc2NiI+MTE2PC9rZXk+PC9mb3JlaWduLWtleXM+PHJlZi10eXBlIG5hbWU9IkpvdXJuYWwg
QXJ0aWNsZSI+MTc8L3JlZi10eXBlPjxjb250cmlidXRvcnM+PGF1dGhvcnM+PGF1dGhvcj5aaGVu
ZywgSi48L2F1dGhvcj48YXV0aG9yPkVyenVydW1sdW9nbHUsIEEuIE0uPC9hdXRob3I+PGF1dGhv
cj5FbHN3b3J0aCwgQi4gTC48L2F1dGhvcj48YXV0aG9yPktlbXAsIEouIFAuPC9hdXRob3I+PGF1
dGhvcj5Ib3dlLCBMLjwvYXV0aG9yPjxhdXRob3I+SGF5Y29jaywgUC4gQy48L2F1dGhvcj48YXV0
aG9yPkhlbWFuaSwgRy48L2F1dGhvcj48YXV0aG9yPlRhbnNleSwgSy48L2F1dGhvcj48YXV0aG9y
PkxhdXJpbiwgQy48L2F1dGhvcj48YXV0aG9yPkVhcmx5LCBHZW5ldGljczwvYXV0aG9yPjxhdXRo
b3I+TGlmZWNvdXJzZSBFcGlkZW1pb2xvZ3kgRWN6ZW1hLCBDb25zb3J0aXVtPC9hdXRob3I+PGF1
dGhvcj5Qb3VyY2FpbiwgQi4gUy48L2F1dGhvcj48YXV0aG9yPldhcnJpbmd0b24sIE4uIE0uPC9h
dXRob3I+PGF1dGhvcj5GaW51Y2FuZSwgSC4gSy48L2F1dGhvcj48YXV0aG9yPlByaWNlLCBBLiBM
LjwvYXV0aG9yPjxhdXRob3I+QnVsaWstU3VsbGl2YW4sIEIuIEsuPC9hdXRob3I+PGF1dGhvcj5B
bnR0aWxhLCBWLjwvYXV0aG9yPjxhdXRob3I+UGF0ZXJub3N0ZXIsIEwuPC9hdXRob3I+PGF1dGhv
cj5HYXVudCwgVC4gUi48L2F1dGhvcj48YXV0aG9yPkV2YW5zLCBELiBNLjwvYXV0aG9yPjxhdXRo
b3I+TmVhbGUsIEIuIE0uPC9hdXRob3I+PC9hdXRob3JzPjwvY29udHJpYnV0b3JzPjxhdXRoLWFk
ZHJlc3M+TVJDIEludGVncmF0aXZlIEVwaWRlbWlvbG9neSBVbml0LCBVbml2ZXJzaXR5IG9mIEJy
aXN0b2wsIE9ha2ZpZWxkIEhvdXNlLCBCcmlzdG9sLCBVSy4mI3hEO0dlbmV0aWMgRXBpZGVtaW9s
b2d5IEdyb3VwLCBEZXBhcnRtZW50IG9mIEhlYWx0aCBTY2llbmNlcywgVW5pdmVyc2l0eSBvZiBM
ZWljZXN0ZXIsIExlaWNlc3RlciwgVUsuJiN4RDtVbml2ZXJzaXR5IG9mIFF1ZWVuc2xhbmQgRGlh
bWFudGluYSBJbnN0aXR1dGUsIFRyYW5zbGF0aW9uYWwgUmVzZWFyY2ggSW5zdGl0dXRlLCBCcmlz
YmFuZSwgUUxELCBBdXN0cmFsaWEuJiN4RDtEZXBhcnRtZW50IG9mIEVwaWRlbWlvbG9neSwgSGFy
dmFyZCBULkguIENoYW4gU2Nob29sIG9mIFB1YmxpYyBIZWFsdGgsIEJvc3RvbiwgTUEsIFVTQS4m
I3hEO1Byb2dyYW0gaW4gTWVkaWNhbCBhbmQgUG9wdWxhdGlvbiBHZW5ldGljcywgQnJvYWQgSW5z
dGl0dXRlIG9mIE1JVCBhbmQgSGFydmFyZCwgQ2FtYnJpZGdlLCBNQSwgVVNBLiYjeEQ7QW5hbHl0
aWNhbCBhbmQgVHJhbnNsYXRpb25hbCBHZW5ldGljcyBVbml0LCBEZXBhcnRtZW50IG9mIE1lZGlj
aW5lLCBNYXNzYWNodXNldHRzIEdlbmVyYWwgSG9zcGl0YWwgYW5kIEhhcnZhcmQgTWVkaWNhbCBT
Y2hvb2wsIEJvc3RvbiwgTUEsIFVTQS48L2F1dGgtYWRkcmVzcz48dGl0bGVzPjx0aXRsZT5MRCBI
dWI6IGEgY2VudHJhbGl6ZWQgZGF0YWJhc2UgYW5kIHdlYiBpbnRlcmZhY2UgdG8gcGVyZm9ybSBM
RCBzY29yZSByZWdyZXNzaW9uIHRoYXQgbWF4aW1pemVzIHRoZSBwb3RlbnRpYWwgb2Ygc3VtbWFy
eSBsZXZlbCBHV0FTIGRhdGEgZm9yIFNOUCBoZXJpdGFiaWxpdHkgYW5kIGdlbmV0aWMgY29ycmVs
YXRpb24gYW5hbHlzaXM8L3RpdGxlPjxzZWNvbmRhcnktdGl0bGU+QmlvaW5mb3JtYXRpY3M8L3Nl
Y29uZGFyeS10aXRsZT48YWx0LXRpdGxlPkJpb2luZm9ybWF0aWNzPC9hbHQtdGl0bGU+PC90aXRs
ZXM+PHBlcmlvZGljYWw+PGZ1bGwtdGl0bGU+QmlvaW5mb3JtYXRpY3M8L2Z1bGwtdGl0bGU+PGFi
YnItMT5CaW9pbmZvcm1hdGljczwvYWJici0xPjwvcGVyaW9kaWNhbD48YWx0LXBlcmlvZGljYWw+
PGZ1bGwtdGl0bGU+QmlvaW5mb3JtYXRpY3M8L2Z1bGwtdGl0bGU+PGFiYnItMT5CaW9pbmZvcm1h
dGljczwvYWJici0xPjwvYWx0LXBlcmlvZGljYWw+PGRhdGVzPjx5ZWFyPjIwMTY8L3llYXI+PHB1
Yi1kYXRlcz48ZGF0ZT5TZXAgMjI8L2RhdGU+PC9wdWItZGF0ZXM+PC9kYXRlcz48aXNibj4xMzY3
LTQ4MTEgKEVsZWN0cm9uaWMpJiN4RDsxMzY3LTQ4MDMgKExpbmtpbmcpPC9pc2JuPjxhY2Nlc3Np
b24tbnVtPjI3NjYzNTAyPC9hY2Nlc3Npb24tbnVtPjx1cmxzPjxyZWxhdGVkLXVybHM+PHVybD5o
dHRwOi8vd3d3Lm5jYmkubmxtLm5paC5nb3YvcHVibWVkLzI3NjYzNTAyPC91cmw+PC9yZWxhdGVk
LXVybHM+PC91cmxzPjxlbGVjdHJvbmljLXJlc291cmNlLW51bT4xMC4xMDkzL2Jpb2luZm9ybWF0
aWNzL2J0dzYxMzwvZWxlY3Ryb25pYy1yZXNvdXJjZS1udW0+PC9yZWNvcmQ+PC9DaXRlPjwvRW5k
Tm90ZT5=
</w:fldData>
        </w:fldChar>
      </w:r>
      <w:r w:rsidR="009C72D5">
        <w:rPr>
          <w:rFonts w:asciiTheme="majorHAnsi" w:hAnsiTheme="majorHAnsi" w:cs="Arial"/>
          <w:sz w:val="22"/>
          <w:szCs w:val="22"/>
          <w:lang w:val="en-SG"/>
        </w:rPr>
        <w:instrText xml:space="preserve"> ADDIN EN.CITE </w:instrText>
      </w:r>
      <w:r w:rsidR="009C72D5">
        <w:rPr>
          <w:rFonts w:asciiTheme="majorHAnsi" w:hAnsiTheme="majorHAnsi" w:cs="Arial"/>
          <w:sz w:val="22"/>
          <w:szCs w:val="22"/>
          <w:lang w:val="en-SG"/>
        </w:rPr>
        <w:fldChar w:fldCharType="begin">
          <w:fldData xml:space="preserve">PEVuZE5vdGU+PENpdGU+PEF1dGhvcj5aaGVuZzwvQXV0aG9yPjxZZWFyPjIwMTY8L1llYXI+PFJl
Y051bT4xMTY8L1JlY051bT48RGlzcGxheVRleHQ+Wzc2XTwvRGlzcGxheVRleHQ+PHJlY29yZD48
cmVjLW51bWJlcj4xMTY8L3JlYy1udW1iZXI+PGZvcmVpZ24ta2V5cz48a2V5IGFwcD0iRU4iIGRi
LWlkPSJ0dnpzeHRzcjFzdDB3OGV2OXgxcHAyenZmejIyeHI5YXM1dnYiIHRpbWVzdGFtcD0iMTUz
MjMzOTc2NiI+MTE2PC9rZXk+PC9mb3JlaWduLWtleXM+PHJlZi10eXBlIG5hbWU9IkpvdXJuYWwg
QXJ0aWNsZSI+MTc8L3JlZi10eXBlPjxjb250cmlidXRvcnM+PGF1dGhvcnM+PGF1dGhvcj5aaGVu
ZywgSi48L2F1dGhvcj48YXV0aG9yPkVyenVydW1sdW9nbHUsIEEuIE0uPC9hdXRob3I+PGF1dGhv
cj5FbHN3b3J0aCwgQi4gTC48L2F1dGhvcj48YXV0aG9yPktlbXAsIEouIFAuPC9hdXRob3I+PGF1
dGhvcj5Ib3dlLCBMLjwvYXV0aG9yPjxhdXRob3I+SGF5Y29jaywgUC4gQy48L2F1dGhvcj48YXV0
aG9yPkhlbWFuaSwgRy48L2F1dGhvcj48YXV0aG9yPlRhbnNleSwgSy48L2F1dGhvcj48YXV0aG9y
PkxhdXJpbiwgQy48L2F1dGhvcj48YXV0aG9yPkVhcmx5LCBHZW5ldGljczwvYXV0aG9yPjxhdXRo
b3I+TGlmZWNvdXJzZSBFcGlkZW1pb2xvZ3kgRWN6ZW1hLCBDb25zb3J0aXVtPC9hdXRob3I+PGF1
dGhvcj5Qb3VyY2FpbiwgQi4gUy48L2F1dGhvcj48YXV0aG9yPldhcnJpbmd0b24sIE4uIE0uPC9h
dXRob3I+PGF1dGhvcj5GaW51Y2FuZSwgSC4gSy48L2F1dGhvcj48YXV0aG9yPlByaWNlLCBBLiBM
LjwvYXV0aG9yPjxhdXRob3I+QnVsaWstU3VsbGl2YW4sIEIuIEsuPC9hdXRob3I+PGF1dGhvcj5B
bnR0aWxhLCBWLjwvYXV0aG9yPjxhdXRob3I+UGF0ZXJub3N0ZXIsIEwuPC9hdXRob3I+PGF1dGhv
cj5HYXVudCwgVC4gUi48L2F1dGhvcj48YXV0aG9yPkV2YW5zLCBELiBNLjwvYXV0aG9yPjxhdXRo
b3I+TmVhbGUsIEIuIE0uPC9hdXRob3I+PC9hdXRob3JzPjwvY29udHJpYnV0b3JzPjxhdXRoLWFk
ZHJlc3M+TVJDIEludGVncmF0aXZlIEVwaWRlbWlvbG9neSBVbml0LCBVbml2ZXJzaXR5IG9mIEJy
aXN0b2wsIE9ha2ZpZWxkIEhvdXNlLCBCcmlzdG9sLCBVSy4mI3hEO0dlbmV0aWMgRXBpZGVtaW9s
b2d5IEdyb3VwLCBEZXBhcnRtZW50IG9mIEhlYWx0aCBTY2llbmNlcywgVW5pdmVyc2l0eSBvZiBM
ZWljZXN0ZXIsIExlaWNlc3RlciwgVUsuJiN4RDtVbml2ZXJzaXR5IG9mIFF1ZWVuc2xhbmQgRGlh
bWFudGluYSBJbnN0aXR1dGUsIFRyYW5zbGF0aW9uYWwgUmVzZWFyY2ggSW5zdGl0dXRlLCBCcmlz
YmFuZSwgUUxELCBBdXN0cmFsaWEuJiN4RDtEZXBhcnRtZW50IG9mIEVwaWRlbWlvbG9neSwgSGFy
dmFyZCBULkguIENoYW4gU2Nob29sIG9mIFB1YmxpYyBIZWFsdGgsIEJvc3RvbiwgTUEsIFVTQS4m
I3hEO1Byb2dyYW0gaW4gTWVkaWNhbCBhbmQgUG9wdWxhdGlvbiBHZW5ldGljcywgQnJvYWQgSW5z
dGl0dXRlIG9mIE1JVCBhbmQgSGFydmFyZCwgQ2FtYnJpZGdlLCBNQSwgVVNBLiYjeEQ7QW5hbHl0
aWNhbCBhbmQgVHJhbnNsYXRpb25hbCBHZW5ldGljcyBVbml0LCBEZXBhcnRtZW50IG9mIE1lZGlj
aW5lLCBNYXNzYWNodXNldHRzIEdlbmVyYWwgSG9zcGl0YWwgYW5kIEhhcnZhcmQgTWVkaWNhbCBT
Y2hvb2wsIEJvc3RvbiwgTUEsIFVTQS48L2F1dGgtYWRkcmVzcz48dGl0bGVzPjx0aXRsZT5MRCBI
dWI6IGEgY2VudHJhbGl6ZWQgZGF0YWJhc2UgYW5kIHdlYiBpbnRlcmZhY2UgdG8gcGVyZm9ybSBM
RCBzY29yZSByZWdyZXNzaW9uIHRoYXQgbWF4aW1pemVzIHRoZSBwb3RlbnRpYWwgb2Ygc3VtbWFy
eSBsZXZlbCBHV0FTIGRhdGEgZm9yIFNOUCBoZXJpdGFiaWxpdHkgYW5kIGdlbmV0aWMgY29ycmVs
YXRpb24gYW5hbHlzaXM8L3RpdGxlPjxzZWNvbmRhcnktdGl0bGU+QmlvaW5mb3JtYXRpY3M8L3Nl
Y29uZGFyeS10aXRsZT48YWx0LXRpdGxlPkJpb2luZm9ybWF0aWNzPC9hbHQtdGl0bGU+PC90aXRs
ZXM+PHBlcmlvZGljYWw+PGZ1bGwtdGl0bGU+QmlvaW5mb3JtYXRpY3M8L2Z1bGwtdGl0bGU+PGFi
YnItMT5CaW9pbmZvcm1hdGljczwvYWJici0xPjwvcGVyaW9kaWNhbD48YWx0LXBlcmlvZGljYWw+
PGZ1bGwtdGl0bGU+QmlvaW5mb3JtYXRpY3M8L2Z1bGwtdGl0bGU+PGFiYnItMT5CaW9pbmZvcm1h
dGljczwvYWJici0xPjwvYWx0LXBlcmlvZGljYWw+PGRhdGVzPjx5ZWFyPjIwMTY8L3llYXI+PHB1
Yi1kYXRlcz48ZGF0ZT5TZXAgMjI8L2RhdGU+PC9wdWItZGF0ZXM+PC9kYXRlcz48aXNibj4xMzY3
LTQ4MTEgKEVsZWN0cm9uaWMpJiN4RDsxMzY3LTQ4MDMgKExpbmtpbmcpPC9pc2JuPjxhY2Nlc3Np
b24tbnVtPjI3NjYzNTAyPC9hY2Nlc3Npb24tbnVtPjx1cmxzPjxyZWxhdGVkLXVybHM+PHVybD5o
dHRwOi8vd3d3Lm5jYmkubmxtLm5paC5nb3YvcHVibWVkLzI3NjYzNTAyPC91cmw+PC9yZWxhdGVk
LXVybHM+PC91cmxzPjxlbGVjdHJvbmljLXJlc291cmNlLW51bT4xMC4xMDkzL2Jpb2luZm9ybWF0
aWNzL2J0dzYxMzwvZWxlY3Ryb25pYy1yZXNvdXJjZS1udW0+PC9yZWNvcmQ+PC9DaXRlPjwvRW5k
Tm90ZT5=
</w:fldData>
        </w:fldChar>
      </w:r>
      <w:r w:rsidR="009C72D5">
        <w:rPr>
          <w:rFonts w:asciiTheme="majorHAnsi" w:hAnsiTheme="majorHAnsi" w:cs="Arial"/>
          <w:sz w:val="22"/>
          <w:szCs w:val="22"/>
          <w:lang w:val="en-SG"/>
        </w:rPr>
        <w:instrText xml:space="preserve"> ADDIN EN.CITE.DATA </w:instrText>
      </w:r>
      <w:r w:rsidR="009C72D5">
        <w:rPr>
          <w:rFonts w:asciiTheme="majorHAnsi" w:hAnsiTheme="majorHAnsi" w:cs="Arial"/>
          <w:sz w:val="22"/>
          <w:szCs w:val="22"/>
          <w:lang w:val="en-SG"/>
        </w:rPr>
      </w:r>
      <w:r w:rsidR="009C72D5">
        <w:rPr>
          <w:rFonts w:asciiTheme="majorHAnsi" w:hAnsiTheme="majorHAnsi" w:cs="Arial"/>
          <w:sz w:val="22"/>
          <w:szCs w:val="22"/>
          <w:lang w:val="en-SG"/>
        </w:rPr>
        <w:fldChar w:fldCharType="end"/>
      </w:r>
      <w:r w:rsidRPr="006D40E1">
        <w:rPr>
          <w:rFonts w:asciiTheme="majorHAnsi" w:hAnsiTheme="majorHAnsi" w:cs="Arial"/>
          <w:sz w:val="22"/>
          <w:szCs w:val="22"/>
          <w:lang w:val="en-SG"/>
        </w:rPr>
      </w:r>
      <w:r w:rsidRPr="006D40E1">
        <w:rPr>
          <w:rFonts w:asciiTheme="majorHAnsi" w:hAnsiTheme="majorHAnsi" w:cs="Arial"/>
          <w:sz w:val="22"/>
          <w:szCs w:val="22"/>
          <w:lang w:val="en-SG"/>
        </w:rPr>
        <w:fldChar w:fldCharType="separate"/>
      </w:r>
      <w:r w:rsidR="009C72D5">
        <w:rPr>
          <w:rFonts w:asciiTheme="majorHAnsi" w:hAnsiTheme="majorHAnsi" w:cs="Arial"/>
          <w:noProof/>
          <w:sz w:val="22"/>
          <w:szCs w:val="22"/>
          <w:lang w:val="en-SG"/>
        </w:rPr>
        <w:t>[</w:t>
      </w:r>
      <w:hyperlink w:anchor="_ENREF_76" w:tooltip="Zheng, 2016 #116" w:history="1">
        <w:r w:rsidR="009C72D5">
          <w:rPr>
            <w:rFonts w:asciiTheme="majorHAnsi" w:hAnsiTheme="majorHAnsi" w:cs="Arial"/>
            <w:noProof/>
            <w:sz w:val="22"/>
            <w:szCs w:val="22"/>
            <w:lang w:val="en-SG"/>
          </w:rPr>
          <w:t>76</w:t>
        </w:r>
      </w:hyperlink>
      <w:r w:rsidR="009C72D5">
        <w:rPr>
          <w:rFonts w:asciiTheme="majorHAnsi" w:hAnsiTheme="majorHAnsi" w:cs="Arial"/>
          <w:noProof/>
          <w:sz w:val="22"/>
          <w:szCs w:val="22"/>
          <w:lang w:val="en-SG"/>
        </w:rPr>
        <w:t>]</w:t>
      </w:r>
      <w:r w:rsidRPr="006D40E1">
        <w:rPr>
          <w:rFonts w:asciiTheme="majorHAnsi" w:hAnsiTheme="majorHAnsi" w:cs="Arial"/>
          <w:sz w:val="22"/>
          <w:szCs w:val="22"/>
          <w:lang w:val="en-SG"/>
        </w:rPr>
        <w:fldChar w:fldCharType="end"/>
      </w:r>
      <w:r w:rsidRPr="007957A7">
        <w:rPr>
          <w:rFonts w:asciiTheme="majorHAnsi" w:hAnsiTheme="majorHAnsi" w:cs="Arial"/>
          <w:sz w:val="22"/>
          <w:szCs w:val="22"/>
          <w:lang w:val="en-SG"/>
        </w:rPr>
        <w:t xml:space="preserve"> available at </w:t>
      </w:r>
      <w:r w:rsidR="004378A7" w:rsidRPr="007957A7">
        <w:t>http://ldsc.broadinstitute.org</w:t>
      </w:r>
      <w:r w:rsidRPr="007957A7">
        <w:rPr>
          <w:rFonts w:asciiTheme="majorHAnsi" w:hAnsiTheme="majorHAnsi" w:cs="Arial"/>
          <w:sz w:val="22"/>
          <w:szCs w:val="22"/>
          <w:lang w:val="en-SG"/>
        </w:rPr>
        <w:t xml:space="preserve"> to quantify</w:t>
      </w:r>
      <w:r w:rsidR="001C7AB1">
        <w:rPr>
          <w:rFonts w:asciiTheme="majorHAnsi" w:hAnsiTheme="majorHAnsi" w:cs="Arial"/>
          <w:sz w:val="22"/>
          <w:szCs w:val="22"/>
          <w:lang w:val="en-SG"/>
        </w:rPr>
        <w:t xml:space="preserve"> the</w:t>
      </w:r>
      <w:r w:rsidRPr="007957A7">
        <w:rPr>
          <w:rFonts w:asciiTheme="majorHAnsi" w:hAnsiTheme="majorHAnsi" w:cs="Arial"/>
          <w:sz w:val="22"/>
          <w:szCs w:val="22"/>
          <w:lang w:val="en-SG"/>
        </w:rPr>
        <w:t xml:space="preserve"> genetic correlation between each of the six early growth traits and a selection of 49 disease/traits of interest from 33 GWAS studies in the following pre-compiled categories: education, anthropometric traits, lipids, glycaemic traits, bone mineral density, neurological / psychiatric diseases and other traits (including adiponectin, CAD, T2D, menarche). For </w:t>
      </w:r>
      <w:r w:rsidRPr="007957A7">
        <w:rPr>
          <w:rFonts w:asciiTheme="majorHAnsi" w:hAnsiTheme="majorHAnsi" w:cs="Arial"/>
          <w:sz w:val="22"/>
          <w:szCs w:val="22"/>
        </w:rPr>
        <w:t>systolic and diastolic blood pressure</w:t>
      </w:r>
      <w:r w:rsidRPr="007957A7">
        <w:rPr>
          <w:rFonts w:asciiTheme="majorHAnsi" w:hAnsiTheme="majorHAnsi" w:cs="Arial"/>
          <w:sz w:val="22"/>
          <w:szCs w:val="22"/>
          <w:lang w:val="en-SG"/>
        </w:rPr>
        <w:t xml:space="preserve"> (SBP and DBP), we used the UK Biobank</w:t>
      </w:r>
      <w:r w:rsidRPr="007957A7">
        <w:rPr>
          <w:rFonts w:asciiTheme="majorHAnsi" w:hAnsiTheme="majorHAnsi" w:cs="Arial"/>
          <w:sz w:val="22"/>
          <w:szCs w:val="22"/>
        </w:rPr>
        <w:t xml:space="preserve"> GWAS summary statistics (125,334 subjects)</w:t>
      </w:r>
      <w:r w:rsidRPr="006D40E1">
        <w:rPr>
          <w:rFonts w:asciiTheme="majorHAnsi" w:hAnsiTheme="majorHAnsi" w:cs="Arial"/>
          <w:sz w:val="22"/>
          <w:szCs w:val="22"/>
        </w:rPr>
        <w:fldChar w:fldCharType="begin">
          <w:fldData xml:space="preserve">PEVuZE5vdGU+PENpdGU+PEF1dGhvcj5TdWRsb3c8L0F1dGhvcj48WWVhcj4yMDE1PC9ZZWFyPjxS
ZWNOdW0+MTE3PC9SZWNOdW0+PERpc3BsYXlUZXh0Pls3N108L0Rpc3BsYXlUZXh0PjxyZWNvcmQ+
PHJlYy1udW1iZXI+MTE3PC9yZWMtbnVtYmVyPjxmb3JlaWduLWtleXM+PGtleSBhcHA9IkVOIiBk
Yi1pZD0idHZ6c3h0c3Ixc3Qwdzhldjl4MXBwMnp2ZnoyMnhyOWFzNXZ2IiB0aW1lc3RhbXA9IjE1
MzIzMzk3NjYiPjExNzwva2V5PjwvZm9yZWlnbi1rZXlzPjxyZWYtdHlwZSBuYW1lPSJKb3VybmFs
IEFydGljbGUiPjE3PC9yZWYtdHlwZT48Y29udHJpYnV0b3JzPjxhdXRob3JzPjxhdXRob3I+U3Vk
bG93LCBDLjwvYXV0aG9yPjxhdXRob3I+R2FsbGFjaGVyLCBKLjwvYXV0aG9yPjxhdXRob3I+QWxs
ZW4sIE4uPC9hdXRob3I+PGF1dGhvcj5CZXJhbCwgVi48L2F1dGhvcj48YXV0aG9yPkJ1cnRvbiwg
UC48L2F1dGhvcj48YXV0aG9yPkRhbmVzaCwgSi48L2F1dGhvcj48YXV0aG9yPkRvd25leSwgUC48
L2F1dGhvcj48YXV0aG9yPkVsbGlvdHQsIFAuPC9hdXRob3I+PGF1dGhvcj5HcmVlbiwgSi48L2F1
dGhvcj48YXV0aG9yPkxhbmRyYXksIE0uPC9hdXRob3I+PGF1dGhvcj5MaXUsIEIuPC9hdXRob3I+
PGF1dGhvcj5NYXR0aGV3cywgUC48L2F1dGhvcj48YXV0aG9yPk9uZywgRy48L2F1dGhvcj48YXV0
aG9yPlBlbGwsIEouPC9hdXRob3I+PGF1dGhvcj5TaWxtYW4sIEEuPC9hdXRob3I+PGF1dGhvcj5Z
b3VuZywgQS48L2F1dGhvcj48YXV0aG9yPlNwcm9zZW4sIFQuPC9hdXRob3I+PGF1dGhvcj5QZWFr
bWFuLCBULjwvYXV0aG9yPjxhdXRob3I+Q29sbGlucywgUi48L2F1dGhvcj48L2F1dGhvcnM+PC9j
b250cmlidXRvcnM+PGF1dGgtYWRkcmVzcz5Vbml2ZXJzaXR5IG9mIEVkaW5idXJnaCwgRWRpbmJ1
cmdoLCBVbml0ZWQgS2luZ2RvbTsgVUsgQmlvYmFuaywgU3RvY2twb3J0LCBVbml0ZWQgS2luZ2Rv
bS4mI3hEO1VuaXZlcnNpdHkgb2YgQ2FyZGlmZiwgQ2FyZGlmZiwgVW5pdGVkIEtpbmdkb20uJiN4
RDtVSyBCaW9iYW5rLCBTdG9ja3BvcnQsIFVuaXRlZCBLaW5nZG9tOyBVbml2ZXJzaXR5IG9mIE94
Zm9yZCwgT3hmb3JkLCBVbml0ZWQgS2luZ2RvbS4mI3hEO1VuaXZlcnNpdHkgb2YgT3hmb3JkLCBP
eGZvcmQsIFVuaXRlZCBLaW5nZG9tLiYjeEQ7VW5pdmVyc2l0eSBvZiBCcmlzdG9sLCBCcmlzdG9s
LCBVbml0ZWQgS2luZ2RvbS4mI3hEO1VuaXZlcnNpdHkgb2YgQ2FtYnJpZGdlLCBDYW1icmlkZ2Us
IFVuaXRlZCBLaW5nZG9tLiYjeEQ7SW1wZXJpYWwgQ29sbGVnZSwgTG9uZG9uLCBVbml0ZWQgS2lu
Z2RvbS4mI3hEO1VuaXZlcnNpdHkgb2YgTmV3IFNvdXRoIFdhbGVzLCBTeWRuZXksIEF1c3RyYWxp
YS4mI3hEO1VuaXZlcnNpdHkgb2YgV2Fyd2ljaywgV2Fyd2ljaywgVW5pdGVkIEtpbmdkb20uJiN4
RDtVbml2ZXJzaXR5IG9mIEdsYXNnb3csIEdsYXNnb3csIFVuaXRlZCBLaW5nZG9tLiYjeEQ7VW5p
dmVyc2l0eSBvZiBNYW5jaGVzdGVyLCBNYW5jaGVzdGVyLCBVbml0ZWQgS2luZ2RvbS4mI3hEO1VL
IEJpb2JhbmssIFN0b2NrcG9ydCwgVW5pdGVkIEtpbmdkb20uPC9hdXRoLWFkZHJlc3M+PHRpdGxl
cz48dGl0bGU+VUsgYmlvYmFuazogYW4gb3BlbiBhY2Nlc3MgcmVzb3VyY2UgZm9yIGlkZW50aWZ5
aW5nIHRoZSBjYXVzZXMgb2YgYSB3aWRlIHJhbmdlIG9mIGNvbXBsZXggZGlzZWFzZXMgb2YgbWlk
ZGxlIGFuZCBvbGQgYWdlPC90aXRsZT48c2Vjb25kYXJ5LXRpdGxlPlBMb1MgTWVkPC9zZWNvbmRh
cnktdGl0bGU+PGFsdC10aXRsZT5QTG9TIG1lZGljaW5lPC9hbHQtdGl0bGU+PC90aXRsZXM+PHBl
cmlvZGljYWw+PGZ1bGwtdGl0bGU+UExvUyBNZWQ8L2Z1bGwtdGl0bGU+PGFiYnItMT5QTG9TIG1l
ZGljaW5lPC9hYmJyLTE+PC9wZXJpb2RpY2FsPjxhbHQtcGVyaW9kaWNhbD48ZnVsbC10aXRsZT5Q
TG9TIE1lZDwvZnVsbC10aXRsZT48YWJici0xPlBMb1MgbWVkaWNpbmU8L2FiYnItMT48L2FsdC1w
ZXJpb2RpY2FsPjxwYWdlcz5lMTAwMTc3OTwvcGFnZXM+PHZvbHVtZT4xMjwvdm9sdW1lPjxudW1i
ZXI+MzwvbnVtYmVyPjxrZXl3b3Jkcz48a2V5d29yZD4qQWNjZXNzIHRvIEluZm9ybWF0aW9uPC9r
ZXl3b3JkPjxrZXl3b3JkPkFkdWx0PC9rZXl3b3JkPjxrZXl3b3JkPkFnZWQ8L2tleXdvcmQ+PGtl
eXdvcmQ+QWdpbmc8L2tleXdvcmQ+PGtleXdvcmQ+KkJpb2xvZ2ljYWwgU3BlY2ltZW4gQmFua3M8
L2tleXdvcmQ+PGtleXdvcmQ+KkRhdGFiYXNlcywgRmFjdHVhbDwva2V5d29yZD48a2V5d29yZD5H
ZW5vdHlwZTwva2V5d29yZD48a2V5d29yZD5IdW1hbnM8L2tleXdvcmQ+PGtleXdvcmQ+TWlkZGxl
IEFnZWQ8L2tleXdvcmQ+PGtleXdvcmQ+TmVvcGxhc21zL2V0aW9sb2d5PC9rZXl3b3JkPjxrZXl3
b3JkPlBoZW5vdHlwZTwva2V5d29yZD48a2V5d29yZD5Qcm9zcGVjdGl2ZSBTdHVkaWVzPC9rZXl3
b3JkPjxrZXl3b3JkPipSZXNlYXJjaDwva2V5d29yZD48a2V5d29yZD5Vbml0ZWQgS2luZ2RvbTwv
a2V5d29yZD48L2tleXdvcmRzPjxkYXRlcz48eWVhcj4yMDE1PC95ZWFyPjxwdWItZGF0ZXM+PGRh
dGU+TWFyPC9kYXRlPjwvcHViLWRhdGVzPjwvZGF0ZXM+PGlzYm4+MTU0OS0xNjc2IChFbGVjdHJv
bmljKSYjeEQ7MTU0OS0xMjc3IChMaW5raW5nKTwvaXNibj48YWNjZXNzaW9uLW51bT4yNTgyNjM3
OTwvYWNjZXNzaW9uLW51bT48dXJscz48cmVsYXRlZC11cmxzPjx1cmw+aHR0cDovL3d3dy5uY2Jp
Lm5sbS5uaWguZ292L3B1Ym1lZC8yNTgyNjM3OTwvdXJsPjwvcmVsYXRlZC11cmxzPjwvdXJscz48
Y3VzdG9tMj40MzgwNDY1PC9jdXN0b20yPjxlbGVjdHJvbmljLXJlc291cmNlLW51bT4xMC4xMzcx
L2pvdXJuYWwucG1lZC4xMDAxNzc5PC9lbGVjdHJvbmljLXJlc291cmNlLW51bT48L3JlY29yZD48
L0NpdGU+PC9FbmROb3RlPgB=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PEVuZE5vdGU+PENpdGU+PEF1dGhvcj5TdWRsb3c8L0F1dGhvcj48WWVhcj4yMDE1PC9ZZWFyPjxS
ZWNOdW0+MTE3PC9SZWNOdW0+PERpc3BsYXlUZXh0Pls3N108L0Rpc3BsYXlUZXh0PjxyZWNvcmQ+
PHJlYy1udW1iZXI+MTE3PC9yZWMtbnVtYmVyPjxmb3JlaWduLWtleXM+PGtleSBhcHA9IkVOIiBk
Yi1pZD0idHZ6c3h0c3Ixc3Qwdzhldjl4MXBwMnp2ZnoyMnhyOWFzNXZ2IiB0aW1lc3RhbXA9IjE1
MzIzMzk3NjYiPjExNzwva2V5PjwvZm9yZWlnbi1rZXlzPjxyZWYtdHlwZSBuYW1lPSJKb3VybmFs
IEFydGljbGUiPjE3PC9yZWYtdHlwZT48Y29udHJpYnV0b3JzPjxhdXRob3JzPjxhdXRob3I+U3Vk
bG93LCBDLjwvYXV0aG9yPjxhdXRob3I+R2FsbGFjaGVyLCBKLjwvYXV0aG9yPjxhdXRob3I+QWxs
ZW4sIE4uPC9hdXRob3I+PGF1dGhvcj5CZXJhbCwgVi48L2F1dGhvcj48YXV0aG9yPkJ1cnRvbiwg
UC48L2F1dGhvcj48YXV0aG9yPkRhbmVzaCwgSi48L2F1dGhvcj48YXV0aG9yPkRvd25leSwgUC48
L2F1dGhvcj48YXV0aG9yPkVsbGlvdHQsIFAuPC9hdXRob3I+PGF1dGhvcj5HcmVlbiwgSi48L2F1
dGhvcj48YXV0aG9yPkxhbmRyYXksIE0uPC9hdXRob3I+PGF1dGhvcj5MaXUsIEIuPC9hdXRob3I+
PGF1dGhvcj5NYXR0aGV3cywgUC48L2F1dGhvcj48YXV0aG9yPk9uZywgRy48L2F1dGhvcj48YXV0
aG9yPlBlbGwsIEouPC9hdXRob3I+PGF1dGhvcj5TaWxtYW4sIEEuPC9hdXRob3I+PGF1dGhvcj5Z
b3VuZywgQS48L2F1dGhvcj48YXV0aG9yPlNwcm9zZW4sIFQuPC9hdXRob3I+PGF1dGhvcj5QZWFr
bWFuLCBULjwvYXV0aG9yPjxhdXRob3I+Q29sbGlucywgUi48L2F1dGhvcj48L2F1dGhvcnM+PC9j
b250cmlidXRvcnM+PGF1dGgtYWRkcmVzcz5Vbml2ZXJzaXR5IG9mIEVkaW5idXJnaCwgRWRpbmJ1
cmdoLCBVbml0ZWQgS2luZ2RvbTsgVUsgQmlvYmFuaywgU3RvY2twb3J0LCBVbml0ZWQgS2luZ2Rv
bS4mI3hEO1VuaXZlcnNpdHkgb2YgQ2FyZGlmZiwgQ2FyZGlmZiwgVW5pdGVkIEtpbmdkb20uJiN4
RDtVSyBCaW9iYW5rLCBTdG9ja3BvcnQsIFVuaXRlZCBLaW5nZG9tOyBVbml2ZXJzaXR5IG9mIE94
Zm9yZCwgT3hmb3JkLCBVbml0ZWQgS2luZ2RvbS4mI3hEO1VuaXZlcnNpdHkgb2YgT3hmb3JkLCBP
eGZvcmQsIFVuaXRlZCBLaW5nZG9tLiYjeEQ7VW5pdmVyc2l0eSBvZiBCcmlzdG9sLCBCcmlzdG9s
LCBVbml0ZWQgS2luZ2RvbS4mI3hEO1VuaXZlcnNpdHkgb2YgQ2FtYnJpZGdlLCBDYW1icmlkZ2Us
IFVuaXRlZCBLaW5nZG9tLiYjeEQ7SW1wZXJpYWwgQ29sbGVnZSwgTG9uZG9uLCBVbml0ZWQgS2lu
Z2RvbS4mI3hEO1VuaXZlcnNpdHkgb2YgTmV3IFNvdXRoIFdhbGVzLCBTeWRuZXksIEF1c3RyYWxp
YS4mI3hEO1VuaXZlcnNpdHkgb2YgV2Fyd2ljaywgV2Fyd2ljaywgVW5pdGVkIEtpbmdkb20uJiN4
RDtVbml2ZXJzaXR5IG9mIEdsYXNnb3csIEdsYXNnb3csIFVuaXRlZCBLaW5nZG9tLiYjeEQ7VW5p
dmVyc2l0eSBvZiBNYW5jaGVzdGVyLCBNYW5jaGVzdGVyLCBVbml0ZWQgS2luZ2RvbS4mI3hEO1VL
IEJpb2JhbmssIFN0b2NrcG9ydCwgVW5pdGVkIEtpbmdkb20uPC9hdXRoLWFkZHJlc3M+PHRpdGxl
cz48dGl0bGU+VUsgYmlvYmFuazogYW4gb3BlbiBhY2Nlc3MgcmVzb3VyY2UgZm9yIGlkZW50aWZ5
aW5nIHRoZSBjYXVzZXMgb2YgYSB3aWRlIHJhbmdlIG9mIGNvbXBsZXggZGlzZWFzZXMgb2YgbWlk
ZGxlIGFuZCBvbGQgYWdlPC90aXRsZT48c2Vjb25kYXJ5LXRpdGxlPlBMb1MgTWVkPC9zZWNvbmRh
cnktdGl0bGU+PGFsdC10aXRsZT5QTG9TIG1lZGljaW5lPC9hbHQtdGl0bGU+PC90aXRsZXM+PHBl
cmlvZGljYWw+PGZ1bGwtdGl0bGU+UExvUyBNZWQ8L2Z1bGwtdGl0bGU+PGFiYnItMT5QTG9TIG1l
ZGljaW5lPC9hYmJyLTE+PC9wZXJpb2RpY2FsPjxhbHQtcGVyaW9kaWNhbD48ZnVsbC10aXRsZT5Q
TG9TIE1lZDwvZnVsbC10aXRsZT48YWJici0xPlBMb1MgbWVkaWNpbmU8L2FiYnItMT48L2FsdC1w
ZXJpb2RpY2FsPjxwYWdlcz5lMTAwMTc3OTwvcGFnZXM+PHZvbHVtZT4xMjwvdm9sdW1lPjxudW1i
ZXI+MzwvbnVtYmVyPjxrZXl3b3Jkcz48a2V5d29yZD4qQWNjZXNzIHRvIEluZm9ybWF0aW9uPC9r
ZXl3b3JkPjxrZXl3b3JkPkFkdWx0PC9rZXl3b3JkPjxrZXl3b3JkPkFnZWQ8L2tleXdvcmQ+PGtl
eXdvcmQ+QWdpbmc8L2tleXdvcmQ+PGtleXdvcmQ+KkJpb2xvZ2ljYWwgU3BlY2ltZW4gQmFua3M8
L2tleXdvcmQ+PGtleXdvcmQ+KkRhdGFiYXNlcywgRmFjdHVhbDwva2V5d29yZD48a2V5d29yZD5H
ZW5vdHlwZTwva2V5d29yZD48a2V5d29yZD5IdW1hbnM8L2tleXdvcmQ+PGtleXdvcmQ+TWlkZGxl
IEFnZWQ8L2tleXdvcmQ+PGtleXdvcmQ+TmVvcGxhc21zL2V0aW9sb2d5PC9rZXl3b3JkPjxrZXl3
b3JkPlBoZW5vdHlwZTwva2V5d29yZD48a2V5d29yZD5Qcm9zcGVjdGl2ZSBTdHVkaWVzPC9rZXl3
b3JkPjxrZXl3b3JkPipSZXNlYXJjaDwva2V5d29yZD48a2V5d29yZD5Vbml0ZWQgS2luZ2RvbTwv
a2V5d29yZD48L2tleXdvcmRzPjxkYXRlcz48eWVhcj4yMDE1PC95ZWFyPjxwdWItZGF0ZXM+PGRh
dGU+TWFyPC9kYXRlPjwvcHViLWRhdGVzPjwvZGF0ZXM+PGlzYm4+MTU0OS0xNjc2IChFbGVjdHJv
bmljKSYjeEQ7MTU0OS0xMjc3IChMaW5raW5nKTwvaXNibj48YWNjZXNzaW9uLW51bT4yNTgyNjM3
OTwvYWNjZXNzaW9uLW51bT48dXJscz48cmVsYXRlZC11cmxzPjx1cmw+aHR0cDovL3d3dy5uY2Jp
Lm5sbS5uaWguZ292L3B1Ym1lZC8yNTgyNjM3OTwvdXJsPjwvcmVsYXRlZC11cmxzPjwvdXJscz48
Y3VzdG9tMj40MzgwNDY1PC9jdXN0b20yPjxlbGVjdHJvbmljLXJlc291cmNlLW51bT4xMC4xMzcx
L2pvdXJuYWwucG1lZC4xMDAxNzc5PC9lbGVjdHJvbmljLXJlc291cmNlLW51bT48L3JlY29yZD48
L0NpdGU+PC9FbmROb3RlPgB=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6D40E1">
        <w:rPr>
          <w:rFonts w:asciiTheme="majorHAnsi" w:hAnsiTheme="majorHAnsi" w:cs="Arial"/>
          <w:sz w:val="22"/>
          <w:szCs w:val="22"/>
        </w:rPr>
      </w:r>
      <w:r w:rsidRPr="006D40E1">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77" w:tooltip="Sudlow, 2015 #117" w:history="1">
        <w:r w:rsidR="009C72D5">
          <w:rPr>
            <w:rFonts w:asciiTheme="majorHAnsi" w:hAnsiTheme="majorHAnsi" w:cs="Arial"/>
            <w:noProof/>
            <w:sz w:val="22"/>
            <w:szCs w:val="22"/>
          </w:rPr>
          <w:t>77</w:t>
        </w:r>
      </w:hyperlink>
      <w:r w:rsidR="009C72D5">
        <w:rPr>
          <w:rFonts w:asciiTheme="majorHAnsi" w:hAnsiTheme="majorHAnsi" w:cs="Arial"/>
          <w:noProof/>
          <w:sz w:val="22"/>
          <w:szCs w:val="22"/>
        </w:rPr>
        <w:t>]</w:t>
      </w:r>
      <w:r w:rsidRPr="006D40E1">
        <w:rPr>
          <w:rFonts w:asciiTheme="majorHAnsi" w:hAnsiTheme="majorHAnsi" w:cs="Arial"/>
          <w:sz w:val="22"/>
          <w:szCs w:val="22"/>
        </w:rPr>
        <w:fldChar w:fldCharType="end"/>
      </w:r>
      <w:r w:rsidRPr="007957A7">
        <w:rPr>
          <w:rFonts w:asciiTheme="majorHAnsi" w:hAnsiTheme="majorHAnsi" w:cs="Arial"/>
          <w:sz w:val="22"/>
          <w:szCs w:val="22"/>
        </w:rPr>
        <w:t xml:space="preserve"> </w:t>
      </w:r>
      <w:r w:rsidRPr="007957A7">
        <w:rPr>
          <w:rFonts w:asciiTheme="majorHAnsi" w:hAnsiTheme="majorHAnsi" w:cs="Arial"/>
          <w:sz w:val="22"/>
          <w:szCs w:val="22"/>
          <w:lang w:val="en-SG"/>
        </w:rPr>
        <w:t>(</w:t>
      </w:r>
      <w:r w:rsidRPr="007957A7">
        <w:rPr>
          <w:rFonts w:asciiTheme="majorHAnsi" w:hAnsiTheme="majorHAnsi" w:cs="Arial"/>
          <w:b/>
          <w:sz w:val="22"/>
          <w:szCs w:val="22"/>
          <w:lang w:val="en-SG"/>
        </w:rPr>
        <w:t>Supplementary Note 3</w:t>
      </w:r>
      <w:r w:rsidRPr="007957A7">
        <w:rPr>
          <w:rFonts w:asciiTheme="majorHAnsi" w:hAnsiTheme="majorHAnsi" w:cs="Arial"/>
          <w:sz w:val="22"/>
          <w:szCs w:val="22"/>
          <w:lang w:val="en-SG"/>
        </w:rPr>
        <w:t xml:space="preserve">) because LD hub did not have blood pressure traits. We carried out the LD score regression analyses for blood pressure traits using the Python scripts provided on the developer’s website at https://github.com/bulik/ldsc. Prior to running the LD score regression analyses, each summary statistics file was reformatted using the munge_sumstats.py Python script which filtered the SNPs to HAPMAP 3 SNPs as recommended on the developer’s website to minimise any bias from poor imputation quality. SNPs were also excluded if MAF&lt;0.01, ambiguous strand, duplicate rsID and reported sample size is less than 60% of the total available. If the sample size for each SNP was available we used the –N-col to specify the relevant sample size column in the GWAS summary statistics file, and when no sample size column was available we used the maximum sample size reported in the GWAS meta-analysis. After the GWAS summary statistics files were reformatted we then used the ldsc.py Python script to run the LD score regression analyses between each of the six early growth traits and SBP and DBP. The pre-complied European LD scores calculated from 1000G data available on the developer’s website was used for LD score regression. </w:t>
      </w:r>
    </w:p>
    <w:p w14:paraId="6D74F2BE" w14:textId="62AF3B79" w:rsidR="00FB5E86" w:rsidRPr="007957A7" w:rsidRDefault="006A4ABB" w:rsidP="00604664">
      <w:pPr>
        <w:spacing w:before="240"/>
        <w:jc w:val="both"/>
        <w:rPr>
          <w:rFonts w:asciiTheme="majorHAnsi" w:hAnsiTheme="majorHAnsi" w:cs="Arial"/>
          <w:b/>
          <w:sz w:val="22"/>
          <w:szCs w:val="22"/>
        </w:rPr>
      </w:pPr>
      <w:r w:rsidRPr="007957A7">
        <w:rPr>
          <w:rFonts w:asciiTheme="majorHAnsi" w:hAnsiTheme="majorHAnsi" w:cs="Arial"/>
          <w:b/>
          <w:sz w:val="22"/>
          <w:szCs w:val="22"/>
        </w:rPr>
        <w:t>Adult</w:t>
      </w:r>
      <w:r w:rsidR="00FB5E86" w:rsidRPr="007957A7">
        <w:rPr>
          <w:rFonts w:asciiTheme="majorHAnsi" w:hAnsiTheme="majorHAnsi" w:cs="Arial"/>
          <w:b/>
          <w:sz w:val="22"/>
          <w:szCs w:val="22"/>
        </w:rPr>
        <w:t xml:space="preserve"> BMI genetic risk score</w:t>
      </w:r>
    </w:p>
    <w:p w14:paraId="3A91506B" w14:textId="099C43C0" w:rsidR="00FB5E86" w:rsidRPr="007957A7" w:rsidRDefault="00FB5E86">
      <w:pPr>
        <w:spacing w:after="0"/>
        <w:jc w:val="both"/>
        <w:rPr>
          <w:rFonts w:asciiTheme="majorHAnsi" w:hAnsiTheme="majorHAnsi" w:cs="Arial"/>
          <w:sz w:val="22"/>
          <w:szCs w:val="22"/>
        </w:rPr>
      </w:pPr>
      <w:r w:rsidRPr="007957A7">
        <w:rPr>
          <w:rFonts w:asciiTheme="majorHAnsi" w:hAnsiTheme="majorHAnsi" w:cs="Arial"/>
          <w:sz w:val="22"/>
          <w:szCs w:val="22"/>
        </w:rPr>
        <w:t xml:space="preserve">We calculated a weighted genetic risk scores of adult BMI with the 97 SNPs associated with BMI at genome-wide levels of significance in the GIANT consortium </w:t>
      </w:r>
      <w:r w:rsidRPr="006D40E1">
        <w:rPr>
          <w:rFonts w:asciiTheme="majorHAnsi" w:hAnsiTheme="majorHAnsi" w:cs="Arial"/>
          <w:sz w:val="22"/>
          <w:szCs w:val="22"/>
        </w:rPr>
        <w:fldChar w:fldCharType="begin">
          <w:fldData xml:space="preserve">U2NpZW5jZSwgVW5pdmVyc2l0eSBDb2xsZWdlIExvbmRvbiwgTG9uZG9uIFdDMUUgNkJULCBVSy4g
WzJdIER1cnJlciBDZW50ZXIgZm9yIENhcmRpb2dlbmV0aWMgUmVzZWFyY2gsIEludGVydW5pdmVy
c2l0eSBDYXJkaW9sb2d5IEluc3RpdHV0ZSBOZXRoZXJsYW5kcyAoSUNJTiksIDM1MDEgREcgVXRy
ZWNodCwgVGhlIE5ldGhlcmxhbmRzLiBbM10gRGVwYXJ0bWVudCBvZiBDYXJkaW9sb2d5LCBEaXZp
c2lvbiBIZWFydCBhbmQgTHVuZ3MsIFVuaXZlcnNpdHkgTWVkaWNhbCBDZW50ZXIgVXRyZWNodCwg
MzU4NCBDWCBVdHJlY2h0LCBUaGUgTmV0aGVybGFuZHMuJiN4RDtEZXBhcnRtZW50IG9mIE1lZGlj
aW5lLCBTdGFuZm9yZCBVbml2ZXJzaXR5IFNjaG9vbCBvZiBNZWRpY2luZSwgUGFsbyBBbHRvLCBD
YWxpZm9ybmlhIDk0MzA0LCBVU0EuJiN4RDsxXSBMZWUgS29uZyBDaGlhbiBTY2hvb2wgb2YgTWVk
aWNpbmUsIEltcGVyaWFsIENvbGxlZ2UgTG9uZG9uIGFuZCBOYW55YW5nIFRlY2hub2xvZ2ljYWwg
VW5pdmVyc2l0eSwgU2luZ2Fwb3JlLCA2Mzc1NTMgU2luZ2Fwb3JlLCBTaW5nYXBvcmUuIFsyXSBE
ZXBhcnRtZW50IG9mIEludGVybmFsIE1lZGljaW5lIEksIFVsbSBVbml2ZXJzaXR5IE1lZGljYWwg
Q2VudHJlLCBELTg5MDgxIFVsbSwgR2VybWFueS4mI3hEO0hlYWx0aCBTY2llbmNlIENlbnRlciBh
dCBIb3VzdG9uLCBVbml2ZXJzaXR5IG9mIFRleGFzLCBIb3VzdG9uLCBUZXhhcyA3NzAzMCwgVVNB
LiYjeEQ7MV0gRWFsaW5nIEhvc3BpdGFsIE5IUyBUcnVzdCwgTWlkZGxlc2V4IFVCMSAzSFcsIFVL
LiBbMl0gRGVwYXJ0bWVudCBvZiBFcGlkZW1pb2xvZ3kgYW5kIEJpb3N0YXRpc3RpY3MsIEltcGVy
aWFsIENvbGxlZ2UgTG9uZG9uLCBMb25kb24gVzIgMVBHLCBVSy4gWzNdIEltcGVyaWFsIENvbGxl
Z2UgSGVhbHRoY2FyZSBOSFMgVHJ1c3QsIExvbmRvbiBXMTIgMEhTLCBVSy4mI3hEOzFdIERlcGFy
dG1lbnQgb2YgTWVkaWNhbCBHZW5ldGljcywgVW5pdmVyc2l0eSBNZWRpY2FsIENlbnRlciBVdHJl
Y2h0LCAzNTg0IENYIFV0cmVjaHQsIFRoZSBOZXRoZXJsYW5kcy4gWzJdIERlcGFydG1lbnQgb2Yg
TWVkaWNpbmUsIERpdmlzaW9uIG9mIEdlbmV0aWNzLCBCcmlnaGFtIGFuZCBXb21lbiZhcG9zO3Mg
SG9zcGl0YWwsIEhhcnZhcmQgTWVkaWNhbCBTY2hvb2wsIEJvc3RvbiwgTWFzc2FjaHVzZXR0cyAw
MjExNSwgVVNBLiBbM10gRGVwYXJ0bWVudCBvZiBFcGlkZW1pb2xvZ3ksIFVuaXZlcnNpdHkgTWVk
aWNhbCBDZW50ZXIgVXRyZWNodCwgMzU4NCBDWCBVdHJlY2h0LCBUaGUgTmV0aGVybGFuZHMuJiN4
RDsxXSBEZXBhcnRtZW50IG9mIE51dHJpdGlvbiwgSGFydmFyZCBTY2hvb2wgb2YgUHVibGljIEhl
YWx0aCwgQm9zdG9uLCBNYXNzYWNodXNldHRzIDAyMTE1LCBVU0EuIFsyXSBEZXBhcnRtZW50IG9m
IENsaW5pY2FsIFNjaWVuY2VzLCBHZW5ldGljICZhbXA7TW9sZWN1bGFyIEVwaWRlbWlvbG9neSBV
bml0LCBMdW5kIFVuaXZlcnNpdHkgRGlhYmV0ZXMgQ2VudGVyLCBTa2FuZSBVbml2ZXJzaXR5IEhv
c3B0aWFsLCBNYWxtbyAyMDUgMDIsIFN3ZWRlbi4gWzNdIERlcGFydG1lbnQgb2YgUHVibGljIEhl
YWx0aCBhbmQgQ2xpbmljYWwgTWVkaWNpbmUsIFVuaXQgb2YgTWVkaWNpbmUsIFVtZWEgVW5pdmVy
c2l0eSwgVW1lYSA5MDEgODcsIFN3ZWRlbi4mI3hEOzFdIERlcGFydG1lbnQgb2YgR2Vub21pY3Mg
b2YgQ29tbW9uIERpc2Vhc2UsIFNjaG9vbCBvZiBQdWJsaWMgSGVhbHRoLCBJbXBlcmlhbCBDb2xs
ZWdlIExvbmRvbiwgSGFtbWVyc21pdGggSG9zcGl0YWwsIExvbmRvbiBXMTIgME5OLCBVSy4gWzJd
IENOUlMgVU1SIDgxOTksIEYtNTkwMTkgTGlsbGUsIEZyYW5jZS4gWzNdIEV1cm9wZWFuIEdlbm9t
aWMgSW5zdGl0dXRlIGZvciBEaWFiZXRlcywgRi01OTAwMCBMaWxsZSwgRnJhbmNlLiBbNF0gVW5p
dmVyc2l0ZSBkZSBMaWxsZSAyLCBGLTU5MDAwIExpbGxlLCBGcmFuY2UuJiN4RDsxXSBJbnN0aXR1
dGUgZm9yIE1vbGVjdWxhciBNZWRpY2luZSwgVW5pdmVyc2l0eSBvZiBIZWxzaW5raSwgRkktMDAw
MTQgSGVsc2lua2ksIEZpbmxhbmQuIFsyXSBMdW5kIFVuaXZlcnNpdHkgRGlhYmV0ZXMgQ2VudHJl
IGFuZCBEZXBhcnRtZW50IG9mIENsaW5pY2FsIFNjaWVuY2UsIERpYWJldGVzICZhbXA7RW5kb2Ny
aW5vbG9neSBVbml0LCBMdW5kIFVuaXZlcnNpdHksIE1hbG1vIDIyMSAwMCwgU3dlZGVuLiYjeEQ7
MV0gUGF0aFdlc3QgTGFib3JhdG9yeSBNZWRpY2luZSBvZiBXZXN0ZXJuIEF1c3RyYWxpYSwgTmVk
bGFuZHMsIFdlc3Rlcm4gQXVzdHJhbGlhIDYwMDksIEF1c3RyYWxpYS4gWzJdIFBhdGhvbG9neSBh
bmQgTGFib3JhdG9yeSBNZWRpY2luZSwgVGhlIFVuaXZlcnNpdHkgb2YgV2VzdGVybiBBdXN0cmFs
aWEsIFBlcnRoLCBXZXN0ZXJuIEF1c3RyYWxpYSA2MDA5LCBBdXN0cmFsaWEuIFszXSBTY2hvb2wg
b2YgUG9wdWxhdGlvbiBIZWFsdGgsIFRoZSBVbml2ZXJzaXR5IG9mIFdlc3Rlcm4gQXVzdHJhbGlh
LCBOZWRsYW5kcywgV2VzdGVybiBBdXN0cmFsaWEgNjAwOSwgQXVzdHJhbGlhLiYjeEQ7MV0gQ2hh
bm5pbmcgRGl2aXNpb24gb2YgTmV0d29yayBNZWRpY2luZSwgRGVwYXJ0bWVudCBvZiBNZWRpY2lu
ZSwgQnJpZ2hhbSBhbmQgV29tZW4mYXBvcztzIEhvc3BpdGFsIGFuZCBIYXJ2YXJkIE1lZGljYWwg
U2Nob29sLCBCb3N0b24sIE1hc3NhY2h1c2V0dHMgMDIxMTUsIFVTQS4gWzJdIERlcGFydG1lbnQg
b2YgTnV0cml0aW9uLCBIYXJ2YXJkIFNjaG9vbCBvZiBQdWJsaWMgSGVhbHRoLCBCb3N0b24sIE1h
c3NhY2h1c2V0dHMgMDIxMTUsIFVTQS4gWzNdIERlcGFydG1lbnQgb2YgRXBpZGVtaW9sb2d5LCBI
YXJ2YXJkIFNjaG9vbCBvZiBQdWJsaWMgSGVhbHRoLCBCb3N0b24sIE1hc3NhY2h1c2V0dHMgMDIx
MTUsIFVTQS4mI3hEO0FsYmVydCBFaW5zdGVpbiBDb2xsZWdlIG9mIE1lZGljaW5lLCBEZXBhcnRt
ZW50IG9mIEVwaWRlbWlvbG9neSBhbmQgUG9wdWxhdGlvbiBIZWFsdGgsIEJlbGZlciAxMzA2LCBO
ZXcgWW9yayAxMDQ2MSwgVVNBLiYjeEQ7RGVwYXJ0bWVudCBvZiBFcGlkZW1pb2xvZ3kgYW5kIFB1
YmxpYyBIZWFsdGgsIFVuaXZlcnNpdHkgQ29sbGVnZSBMb25kb24sIExvbmRvbiBXQzFFIDZCVCwg
VUsuJiN4RDtDZW50ZXIgZm9yIEh1bWFuIEdlbmV0aWNzLCBEaXZpc2lvbiBvZiBQdWJsaWMgSGVh
bHRoIFNjaWVuY2VzLCBXYWtlIEZvcmVzdCBTY2hvb2wgb2YgTWVkaWNpbmUsIFdpbnN0b24tU2Fs
ZW0sIE5vcnRoIENhcm9saW5hIDI3MTU3LCBVU0EuJiN4RDsxXSBWdGggRGVwYXJ0bWVudCBvZiBN
ZWRpY2luZSAoTmVwaHJvbG9neSwgSHlwZXJ0ZW5zaW9sb2d5LCBFbmRvY3Jpbm9sb2d5LCBEaWFi
ZXRvbG9neSwgUmhldW1hdG9sb2d5KSwgTWVkaWNhbCBGYWN1bHR5IG9mIE1hbm5oZWltLCBVbml2
ZXJzaXR5IG9mIEhlaWRlbGJlcmcsIEQtNjgxODcgTWFubmhlaW0sIEdlcm1hbnkuIFsyXSBDbGlu
aWNhbCBJbnN0aXR1dGUgb2YgTWVkaWNhbCBhbmQgQ2hlbWljYWwgTGFib3JhdG9yeSBEaWFnbm9z
dGljcywgTWVkaWNhbCBVbml2ZXJzaXR5IG9mIEdyYXosIEdyYXogODAzNiwgQXVzdHJpYS4gWzNd
IFN5bmxhYiBBY2FkZW15LCBTeW5sYWIgU2VydmljZXMgR21iSCwgNjgxNjMgTWFubmhlaW0sIEdl
cm1hbnkuJiN4RDsxXSBEZXBhcnRtZW50IG9mIE1lZGljaW5lLCBTdGFuZm9yZCBVbml2ZXJzaXR5
IFNjaG9vbCBvZiBNZWRpY2luZSwgUGFsbyBBbHRvLCBDYWxpZm9ybmlhIDk0MzA0LCBVU0EuIFsy
XSBEZXBhcnRtZW50IG9mIENsaW5pY2FsIE1lZGljaW5lLCBDb3BlbmhhZ2VuIFVuaXZlcnNpdHks
IDIyMDAgQ29wZW5oYWdlbiwgRGVubWFyay4mI3hEOzFdIEdlbmV0aWMgRXBpZGVtaW9sb2d5IFVu
aXQsIERlcGFydG1lbnQgb2YgRXBpZGVtaW9sb2d5LCBFcmFzbXVzIE1DIFVuaXZlcnNpdHkgTWVk
aWNhbCBDZW50ZXIsIDMwMTUgR0UgUm90dGVyZGFtLCBUaGUgTmV0aGVybGFuZHMuIFsyXSBDZW50
ZXIgZm9yIE1lZGljYWwgU3l0ZW1zIEJpb2xvZ3ksIDIzMDAgUkMgTGVpZGVuLCBUaGUgTmV0aGVy
bGFuZHMuIFszXSBEZXBhcnRtZW50IG9mIENsaW5pY2FsIEdlbmV0aWNzLCBFcmFzbXVzIE1DIFVu
aXZlcnNpdHkgTWVkaWNhbCBDZW50ZXIsIDMwMDAgQ0EgUm90dGVyZGFtLCBUaGUgTmV0aGVybGFu
ZHMuJiN4RDsxXSBFc3RvbmlhbiBHZW5vbWUgQ2VudGVyLCBVbml2ZXJzaXR5IG9mIFRhcnR1LCBU
YXJ0dSA1MTAxMCwgRXN0b25pYS4gWzJdIE5hdGlvbmFsIEluc3RpdHV0ZSBmb3IgSGVhbHRoIGFu
ZCBXZWxmYXJlLCBGSS0wMDI3MSBIZWxzaW5raSwgRmlubGFuZC4gWzNdIEluc3RpdHV0ZSBmb3Ig
TW9sZWN1bGFyIE1lZGljaW5lLCBVbml2ZXJzaXR5IG9mIEhlbHNpbmtpLCBGSS0wMDAxNCBIZWxz
aW5raSwgRmlubGFuZC4mI3hEOzFdIEluc3RpdHV0ZSBvZiBOdXRyaXRpb24gYW5kIEZ1bmN0aW9u
YWwgRm9vZHMsIExhdmFsIFVuaXZlcnNpdHksIFF1ZWJlYywgUUMgRzFWIDBBNiwgQ2FuYWRhLiBb
Ml0gRGVwYXJ0bWVudCBvZiBLaW5lc2lvbG9neSwgTGF2YWwgVW5pdmVyc2l0eSwgUXVlYmVjIFFD
IEcxViAwQTYsIENhbmFkYS4mI3hEO1BvcHVsYXRpb24sIFBvbGljeSwgYW5kIFByYWN0aWNlLCBV
bml2ZXJzaXR5IENvbGxlZ2UgTG9uZG9uIEluc3RpdHV0ZSBvZiBDaGlsZCBIZWFsdGgsIExvbmRv
biBXQzFOIDFFSCwgVUsuJiN4RDsxXSBLdW9waW8gUmVzZWFyY2ggSW5zdGl0dXRlIG9mIEV4ZXJj
aXNlIE1lZGljaW5lLCA3MDEwMCBLdW9waW8sIEZpbmxhbmQuIFsyXSBEZXBhcnRtZW50IG9mIENs
aW5pY2FsIFBoeXNpb2xvZ3kgYW5kIE51Y2xlYXIgTWVkaWNpbmUsIEt1b3BpbyBVbml2ZXJzaXR5
IEhvc3BpdGFsIGFuZCBVbml2ZXJzaXR5IG9mIEVhc3Rlcm4gRmlubGFuZCwgRkktNzAyMTAgS3Vv
cGlvLCBGaW5sYW5kLiYjeEQ7MV0gRmlubmlzaCBEaWFiZXRlcyBBc3NvY2lhdGlvbiwgS2lyam9u
aWVtZW50aWUgMTUsIEZJLTMzNjgwIFRhbXBlcmUsIEZpbmxhbmQuIFsyXSBQaXJrYW5tYWEgSG9z
cGl0YWwgRGlzdHJpY3QsIEZJLTMzNTIxIFRhbXBlcmUsIEZpbmxhbmQuJiN4RDsxXSBEZXBhcnRt
ZW50IG9mIFB1YmxpYyBIZWFsdGggYW5kIFByaW1hcnkgQ2FyZSwgVW5pdmVyc2l0eSBvZiBDYW1i
cmlkZ2UsIENhbWJyaWRnZSBDQjEgOFJOLCBVSy4gWzJdIENlbnRlciBmb3IgTm9uLUNvbW11bmlj
YWJsZSBEaXNlYXNlcywgS2FyYXRjaGksIFBha2lzdGFuLiBbM10gRGVwYXJ0bWVudCBvZiBNZWRp
Y2luZSwgVW5pdmVyc2l0eSBvZiBQZW5uc3lsdmFuaWEsIFBoaWxhZGVscGhpYSwgUGVubnN5bHZh
bmlhIDE5MTA0LCBVU0EuJiN4RDtCSEYgR2xhc2dvdyBDYXJkaW92YXNjdWxhciBSZXNlYXJjaCBD
ZW50cmUsIERpdmlzaW9uIG9mIENhcmRpb3Zhc2N1bGFyIGFuZCBNZWRpY2FsIFNjaWVuY2VzLCBV
bml2ZXJzaXR5IG9mIEdsYXNnb3csIEdsYXNnb3cgRzEyIDhUQSwgVUsuJiN4RDtJY2FobiBJbnN0
aXR1dGUgZm9yIEdlbm9taWNzIGFuZCBNdWx0aXNjYWxlIEJpb2xvZ3ksIEljYWhuIFNjaG9vbCBv
ZiBNZWRpY2luZSBhdCBNb3VudCBTaW5haSwgTmV3IFlvcmssIE5ldyBZb3JrIDEwNTgwLCBVU0Eu
JiN4RDsxXSBkZUNPREUgR2VuZXRpY3MsIEFtZ2VuIEluYy4sIFJleWtqYXZpayAxMDEsIEljZWxh
bmQuIFsyXSBGYWN1bHR5IG9mIE1lZGljaW5lLCBVbml2ZXJzaXR5IG9mIEljZWxhbmQsIFJleWtq
YXZpayAxMDEsIEljZWxhbmQuJiN4RDsxXSBOYXRpb25hbCBJbnN0aXR1dGUgZm9yIEhlYWx0aCBh
bmQgV2VsZmFyZSwgRkktMDAyNzEgSGVsc2lua2ksIEZpbmxhbmQuIFsyXSBJbnN0aXR1dGUgZm9y
IEhlYWx0aCBSZXNlYXJjaCwgVW5pdmVyc2l0eSBIb3NwaXRhbCBvZiBMYSBQYXogKElkaVBheiks
IDI4MDQ2IE1hZHJpZCwgU3BhaW4uIFszXSBEaWFiZXRlcyBSZXNlYXJjaCBHcm91cCwgS2luZyBB
YmR1bGF6aXogVW5pdmVyc2l0eSwgMjE1ODkgSmVkZGFoLCBTYXVkaSBBcmFiaWEuIFs0XSBDZW50
cmUgZm9yIFZhc2N1bGFyIFByZXZlbnRpb24sIERhbnViZS1Vbml2ZXJzaXR5IEtyZW1zLCAzNTAw
IEtyZW1zLCBBdXN0cmlhLiYjeEQ7MV0gRGVwYXJ0bWVudCBvZiBQdWJsaWMgSGVhbHRoIGFuZCBD
bGluaWNhbCBOdXRyaXRpb24sIFVuaXZlcnNpdHkgb2YgRWFzdGVybiBGaW5sYW5kLCBGaW5sYW5k
LiBbMl0gUmVzZWFyY2ggVW5pdCwgS3VvcGlvIFVuaXZlcnNpdHkgSG9zcGl0YWwsIEZJLTcwMjEw
IEt1b3BpbywgRmlubGFuZC4mI3hEOzFdIERlcGFydG1lbnQgb2YgR2VuZXRpY3MsIFVuaXZlcnNp
dHkgTWVkaWNhbCBDZW50ZXIgR3JvbmluZ2VuLCBVbml2ZXJzaXR5IG9mIEdyb25pbmdlbiwgOTcw
MCBSQiBHcm9uaW5nZW4sIFRoZSBOZXRoZXJsYW5kcy4gWzJdIERlcGFydG1lbnQgb2YgQ2FyZGlv
bG9neSwgVW5pdmVyc2l0eSBNZWRpY2FsIENlbnRlciBHcm9uaW5nZW4sIFVuaXZlcnNpdHkgb2Yg
R3JvbmluZ2VuLCA5NzAwUkIgR3JvbmluZ2VuLCBUaGUgTmV0aGVybGFuZHMuIFszXSBEdXJyZXIg
Q2VudGVyIGZvciBDYXJkaW9nZW5ldGljIFJlc2VhcmNoLCBJbnRlcnVuaXZlcnNpdHkgQ2FyZGlv
bG9neSBJbnN0aXR1dGUgTmV0aGVybGFuZHMgKElDSU4pLCAzNTAxIERHIFV0cmVjaHQsIFRoZSBO
ZXRoZXJsYW5kcy4mI3hEO0luc3RpdHV0ZSBvZiBDZWxsdWxhciBNZWRpY2luZSwgTmV3Y2FzdGxl
IFVuaXZlcnNpdHksIE5ld2Nhc3RsZSBORTEgN1JVLCBVSy4mI3hEOzFdIERaSEsgKERldXRzY2hl
cyBaZW50cnVtIGZ1ciBIZXJ6LUtyZWlzbGF1ZmZvcnNjaHVuZyAtIEdlcm1hbiBDZW50cmUgZm9y
IENhcmRpb3Zhc2N1bGFyIFJlc2VhcmNoKSwgcGFydG5lciBzaXRlIEdyZWlmc3dhbGQsIEQtMTc0
NzUgR3JlaWZzd2FsZCwgR2VybWFueS4gWzJdIEluc3RpdHV0ZSBvZiBDbGluaWNhbCBDaGVtaXN0
cnkgYW5kIExhYm9yYXRvcnkgTWVkaWNpbmUsIFVuaXZlcnNpdHkgTWVkaWNpbmUgR3JlaWZzd2Fs
ZCwgRC0xNzQ3NSBHcmVpZnN3YWxkLCBHZXJtYW55LiYjeEQ7MV0gSW5zdGl0dXRlIG9mIE1lZGlj
YWwgSW5mb3JtYXRpY3MsIEJpb21ldHJ5IGFuZCBFcGlkZW1pb2xvZ3ksIENoYWlyIG9mIEVwaWRl
bWlvbG9neSwgTHVkd2lnLU1heGltaWxpYW5zLVVuaXZlcnNpdGF0LCBELTg1NzY0IE11bmljaCwg
R2VybWFueS4gWzJdIEtsaW5pa3VtIEdyb3NzaGFkZXJuLCBELTgxMzc3IE11bmljaCwgR2VybWFu
eS4gWzNdIEluc3RpdHV0ZSBvZiBFcGlkZW1pb2xvZ3kgSSwgSGVsbWhvbHR6IFplbnRydW0gTXVu
Y2hlbiAtIEdlcm1hbiBSZXNlYXJjaCBDZW50ZXIgZm9yIEVudmlyb25tZW50YWwgSGVhbHRoLCBO
ZXVoZXJiZXJnLCBHZXJtYW55LCBELTg1NzY0IE5ldWhlcmJlcmcsIEdlcm1hbnkuJiN4RDtEZXBh
cnRtZW50IG9mIFB1bG1vbm9sb2d5LCBVbml2ZXJzaXR5IE1lZGljYWwgQ2VudGVyIFV0cmVjaHQs
IDM1ODQgQ1ggVXRyZWNodCwgVGhlIE5ldGhlcmxhbmRzLiYjeEQ7MV0gV2VsbGNvbWUgVHJ1c3Qg
U2FuZ2VyIEluc3RpdHV0ZSwgSGlueHRvbiwgQ2FtYnJpZGdlIENCMTAgMVNBLCBVSy4gWzJdIFdp
bGxpYW0gSGFydmV5IFJlc2VhcmNoIEluc3RpdHV0ZSwgQmFydHMgYW5kIFRoZSBMb25kb24gU2No
b29sIG9mIE1lZGljaW5lIGFuZCBEZW50aXN0cnksIFF1ZWVuIE1hcnkgVW5pdmVyc2l0eSBvZiBM
b25kb24sIExvbmRvbiBFQzFNIDZCUSwgVUsuIFszXSBQcmluY2VzcyBBbC1KYXdoYXJhIEFsLUJy
YWhpbSBDZW50cmUgb2YgRXhjZWxsZW5jZSBpbiBSZXNlYXJjaCBvZiBIZXJlZGl0YXJ5IERpc29y
ZGVycyAoUEFDRVItSEQpLCBLaW5nIEFiZHVsYXppeiBVbml2ZXJzaXR5LCAyMTU4OSBKZWRkYWgs
IFNhdWRpIEFyYWJpYS4mI3hEO05hdGlvbmFsIEhlYXJ0LCBMdW5nLCBhbmQgQmxvb2QgSW5zdGl0
dXRlLCB0aGUgRnJhbWluZ2hhbSBIZWFydCBTdHVkeSwgRnJhbWluZ2hhbSwgTWFzc2FjaHVzZXR0
cyAwMTcwMiwgVVNBLiYjeEQ7MV0gRGVwYXJ0bWVudCBvZiBHZW5ldGljIEVwaWRlbWlvbG9neSwg
SW5zdGl0dXRlIG9mIEVwaWRlbWlvbG9neSBhbmQgUHJldmVudGl2ZSBNZWRpY2luZSwgVW5pdmVy
c2l0eSBvZiBSZWdlbnNidXJnLCBELTkzMDUzIFJlZ2Vuc2J1cmcsIEdlcm1hbnkuIFsyXSBJbnN0
aXR1dGUgb2YgR2VuZXRpYyBFcGlkZW1pb2xvZ3ksIEhlbG1ob2x0eiBaZW50cnVtIE11bmNoZW4g
LSBHZXJtYW4gUmVzZWFyY2ggQ2VudGVyIGZvciBFbnZpcm9ubWVudGFsIEhlYWx0aCwgRC04NTc2
NCBOZXVoZXJiZXJnLCBHZXJtYW55LiYjeEQ7MV0gRGl2aXNpb24gb2YgRW5kb2NyaW5vbG9neSwg
RGlhYmV0ZXMgYW5kIE51dHJpdGlvbiwgVW5pdmVyc2l0eSBvZiBNYXJ5bGFuZCBTY2hvb2wgb2Yg
TWVkaWNpbmUsIEJhbHRpbW9yZSwgTWFyeWxhbmQgMjEyMDEsIFVTQS4gWzJdIFByb2dyYW0gZm9y
IFBlcnNvbmFsaXplZCBhbmQgR2Vub21pYyBNZWRpY2luZSwgVW5pdmVyc2l0eSBvZiBNYXJ5bGFu
ZCBTY2hvb2wgb2YgTWVkaWNpbmUsIEJhbHRpbW9yZSwgTWFyeWxhbmQgMjEyMDEsIFVTQS4mI3hE
O0RpdmlzaW9uIG9mIFBvcHVsYXRpb24gSGVhbHRoIFNjaWVuY2VzICZhbXA7RWR1Y2F0aW9uLCBT
dCBHZW9yZ2UmYXBvcztzLCBVbml2ZXJzaXR5IG9mIExvbmRvbiwgTG9uZG9uIFNXMTcgMFJFLCBV
Sy4mI3hEOzFdIEdlbmV0aWMgRXBpZGVtaW9sb2d5IFVuaXQsIERlcGFydG1lbnQgb2YgRXBpZGVt
aW9sb2d5LCBFcmFzbXVzIE1DIFVuaXZlcnNpdHkgTWVkaWNhbCBDZW50ZXIsIDMwMTUgR0UgUm90
dGVyZGFtLCBUaGUgTmV0aGVybGFuZHMuIFsyXSBOZXRoZXJsYW5kcyBDb25zb3J0aXVtIGZvciBI
ZWFsdGh5IEFnaW5nIChOQ0hBKSwgMzAxNUdFIFJvdHRlcmRhbSwgVGhlIE5ldGhlcmxhbmRzLiBb
M10gRGVwYXJ0bWVudCBvZiBFcGlkZW1pb2xvZ3ksIEVyYXNtdXMgTUMgVW5pdmVyc2l0eSBNZWRp
Y2FsIENlbnRlciwgMzAxNUdFIFJvdHRlcmRhbSwgVGhlIE5ldGhlcmxhbmRzLiBbNF0gQ2VudGVy
IGZvciBNZWRpY2FsIFN5dGVtcyBCaW9sb2d5LCAyMzAwIFJDIExlaWRlbiwgVGhlIE5ldGhlcmxh
bmRzLiYjeEQ7MV0gV2VsbGNvbWUgVHJ1c3QgQ2VudHJlIGZvciBIdW1hbiBHZW5ldGljcywgVW5p
dmVyc2l0eSBvZiBPeGZvcmQsIE94Zm9yZCBPWDMgN0JOLCBVSy4gWzJdIE94Zm9yZCBDZW50cmUg
Zm9yIERpYWJldGVzLCBFbmRvY3Jpbm9sb2d5IGFuZCBNZXRhYm9saXNtLCBVbml2ZXJzaXR5IG9m
IE94Zm9yZCwgT3hmb3JkIE9YMyA3TEosIFVLLiBbM10gT3hmb3JkIE5JSFIgQmlvbWVkaWNhbCBS
ZXNlYXJjaCBDZW50cmUsIE94Zm9yZCBVbml2ZXJzaXR5IEhvc3BpdGFscyBOSFMgVHJ1c3QsIE94
Zm9yZCBPWDMgN0xKLCBVSy4mI3hEOzFdIEluc3RpdHV0ZSBmb3IgTWVkaWNhbCBJbmZvcm1hdGlj
cywgQmlvbWV0cnkgYW5kIEVwaWRlbWlvbG9neSAoSU1JQkUpLCBVbml2ZXJzaXR5IEhvc3BpdGFs
IEVzc2VuLCA0NTE0NyBFc3NlbiwgR2VybWFueS4gWzJdIENsaW5pY2FsIEVwaWRlbWlvbG9neSwg
SW50ZWdyYXRlZCBSZXNlYXJjaCBhbmQgVHJlYXRtZW50IENlbnRlciwgQ2VudGVyIGZvciBTZXBz
aXMgQ29udHJvbCBhbmQgQ2FyZSAoQ1NDQyksIEplbmEgVW5pdmVyc2l0eSBIb3NwaXRhbCwgMDc3
NDMgSmVuYSwgR2VybWFueS4mI3hEOzFdIERlcGFydG1lbnQgb2YgSW50ZXJuYWwgTWVkaWNpbmUs
IERpdmlzaW9uIG9mIENhcmRpb3Zhc2N1bGFyIE1lZGljaW5lLCBVbml2ZXJzaXR5IG9mIE1pY2hp
Z2FuLCBBbm4gQXJib3IsIE1pY2hpZ2FuIDQ4MTA5LCBVU0EuIFsyXSBEZXBhcnRtZW50IG9mIENv
bXB1dGF0aW9uYWwgTWVkaWNpbmUgYW5kIEJpb2luZm9ybWF0aWNzLCBVbml2ZXJzaXR5IG9mIE1p
Y2hpZ2FuLCBBbm4gQXJib3IsIE1pY2hpZ2FuIDQ4MTA5LCBVU0EuIFszXSBEZXBhcnRtZW50IG9m
IEh1bWFuIEdlbmV0aWNzLCBVbml2ZXJzaXR5IG9mIE1pY2hpZ2FuLCBBbm4gQXJib3IsIE1pY2hp
Z2FuIDQ4MTA5LCBVU0EuJiN4RDsxXSBCcm9hZCBJbnN0aXR1dGUgb2YgdGhlIE1hc3NhY2h1c2V0
dHMgSW5zdGl0dXRlIG9mIFRlY2hub2xvZ3kgYW5kIEhhcnZhcmQgVW5pdmVyc2l0eSwgQ2FtYnJp
ZGdlLCBNYXNzYWNodXNldHRzIDAyMTQyLCBVU0EuIFsyXSBXZWxsY29tZSBUcnVzdCBDZW50cmUg
Zm9yIEh1bWFuIEdlbmV0aWNzLCBVbml2ZXJzaXR5IG9mIE94Zm9yZCwgT3hmb3JkIE9YMyA3Qk4s
IFVLLiYjeEQ7MV0gU3dpc3MgSW5zdGl0dXRlIG9mIEJpb2luZm9ybWF0aWNzLCBMYXVzYW5uZSAx
MDE1LCBTd2l0emVybGFuZC4gWzJdIERlcGFydG1lbnQgb2YgTWVkaWNhbCBHZW5ldGljcywgVW5p
dmVyc2l0eSBvZiBMYXVzYW5uZSwgTGF1c2FubmUgMTAwNSwgU3dpdHplcmxhbmQuIFszXSBTZXJ2
aWNlIG9mIE1lZGljYWwgR2VuZXRpY3MsIENIVVYgVW5pdmVyc2l0eSBIb3NwaXRhbCwgMTAxMSBM
YXVzYW5uZSwgU3dpdHplcmxhbmQuJiN4RDsxXSBXZWxsY29tZSBUcnVzdCBTYW5nZXIgSW5zdGl0
dXRlLCBIaW54dG9uLCBDYW1icmlkZ2UgQ0IxMCAxU0EsIFVLLiBbMl0gVW5pdmVyc2l0eSBvZiBD
YW1icmlkZ2UgTWV0YWJvbGljIFJlc2VhcmNoIExhYm9yYXRvcmllcywgSW5zdGl0dXRlIG9mIE1l
dGFib2xpYyBTY2llbmNlLCBBZGRlbmJyb29rZSZhcG9zO3MgSG9zcGl0YWwsIENhbWJyaWRnZSBD
QjIgT1FRLCBVSy4gWzNdIE5JSFIgQ2FtYnJpZGdlIEJpb21lZGljYWwgUmVzZWFyY2ggQ2VudHJl
LCBJbnN0aXR1dGUgb2YgTWV0YWJvbGljIFNjaWVuY2UsIEFkZGVuYnJvb2tlJmFwb3M7cyBIb3Nw
aXRhbCwgQ2FtYnJpZGdlIENCMiBPUVEsIFVLLiYjeEQ7MV0gRGVwYXJ0bWVudCBvZiBFcGlkZW1p
b2xvZ3ksIFVuaXZlcnNpdHkgb2YgTm9ydGggQ2Fyb2xpbmEgYXQgQ2hhcGVsIEhpbGwsIENoYXBl
bCBIaWxsLCBOb3J0aCBDYXJvbGluYSAyNzU5OSwgVVNBLiBbMl0gQ2Fyb2xpbmEgQ2VudGVyIGZv
ciBHZW5vbWUgU2NpZW5jZXMsIFVuaXZlcnNpdHkgb2YgTm9ydGggQ2Fyb2xpbmEgYXQgQ2hhcGVs
IEhpbGwsIENoYXBlbCBIaWxsLCBOb3J0aCBDYXJvbGluYSAyNzU5OSwgVVNBLiYjeEQ7MV0gTVJD
IEVwaWRlbWlvbG9neSBVbml0LCBVbml2ZXJzaXR5IG9mIENhbWJyaWRnZSBTY2hvb2wgb2YgQ2xp
bmljYWwgTWVkaWNpbmUsIEluc3RpdHV0ZSBvZiBNZXRhYm9saWMgU2NpZW5jZSwgQ2FtYnJpZGdl
IEJpb21lZGljYWwgQ2FtcHVzLCBDYW1icmlkZ2UgQ0IyIDBRUSwgVUsuIFsyXSBUaGUgQ2hhcmxl
cyBCcm9uZm1hbiBJbnN0aXR1dGUgZm9yIFBlcnNvbmFsaXplZCBNZWRpY2luZSwgSWNhaG4gU2No
b29sIG9mIE1lZGljaW5lIGF0IE1vdW50IFNpbmFpLCBOZXcgWW9yaywgTmV3IFlvcmsgMTAwMjks
IFVTQS4gWzNdIFRoZSBHZW5ldGljcyBvZiBPYmVzaXR5IGFuZCBSZWxhdGVkIE1ldGFib2xpYyBU
cmFpdHMgUHJvZ3JhbSwgVGhlIEljYWhuIFNjaG9vbCBvZiBNZWRpY2luZSBhdCBNb3VudCBTaW5h
aSwgTmV3IFlvcmssIE5ldyBZb3JrIDEwMDI5LCBVU0EuIFs0XSBUaGUgTWluZGljaCBDaGlsZCBI
ZWFsdGggYW5kIERldmVsb3BtZW50IEluc3RpdHV0ZSwgSWNhaG4gU2Nob29sIG9mIE1lZGljaW5l
IGF0IE1vdW50IFNpbmFpLCBOZXcgWW9yaywgTmV3IFlvcmsgMTAwMjksIFVTQS48L2F1dGgtYWRk
cmVzcz48dGl0bGVzPjx0aXRsZT5HZW5ldGljIHN0dWRpZXMgb2YgYm9keSBtYXNzIGluZGV4IHlp
ZWxkIG5ldyBpbnNpZ2h0cyBmb3Igb2Jlc2l0eSBiaW9sb2d5PC90aXRsZT48c2Vjb25kYXJ5LXRp
dGxlPk5hdHVyZTwvc2Vjb25kYXJ5LXRpdGxlPjxhbHQtdGl0bGU+TmF0dXJlPC9hbHQtdGl0bGU+
PC90aXRsZXM+PHBlcmlvZGljYWw+PGZ1bGwtdGl0bGU+TmF0dXJlPC9mdWxsLXRpdGxlPjxhYmJy
LTE+TmF0dXJlPC9hYmJyLTE+PC9wZXJpb2RpY2FsPjxhbHQtcGVyaW9kaWNhbD48ZnVsbC10aXRs
ZT5OYXR1cmU8L2Z1bGwtdGl0bGU+PGFiYnItMT5OYXR1cmU8L2FiYnItMT48L2FsdC1wZXJpb2Rp
Y2FsPjxwYWdlcz4xOTctMjA2PC9wYWdlcz48dm9sdW1lPjUxODwvdm9sdW1lPjxudW1iZXI+NzUz
ODwvbnVtYmVyPjxrZXl3b3Jkcz48a2V5d29yZD5BZGlwb2dlbmVzaXMvZ2VuZXRpY3M8L2tleXdv
cmQ+PGtleXdvcmQ+QWRpcG9zaXR5L2dlbmV0aWNzPC9rZXl3b3JkPjxrZXl3b3JkPkFnZSBGYWN0
b3JzPC9rZXl3b3JkPjxrZXl3b3JkPipCb2R5IE1hc3MgSW5kZXg8L2tleXdvcmQ+PGtleXdvcmQ+
Q29udGluZW50YWwgUG9wdWxhdGlvbiBHcm91cHMvZ2VuZXRpY3M8L2tleXdvcmQ+PGtleXdvcmQ+
RW5lcmd5IE1ldGFib2xpc20vZ2VuZXRpY3M8L2tleXdvcmQ+PGtleXdvcmQ+RXVyb3BlL2V0aG5v
bG9neTwva2V5d29yZD48a2V5d29yZD5GZW1hbGU8L2tleXdvcmQ+PGtleXdvcmQ+R2VuZXRpYyBQ
cmVkaXNwb3NpdGlvbiB0byBEaXNlYXNlL2dlbmV0aWNzPC9rZXl3b3JkPjxrZXl3b3JkPipHZW5v
bWUtV2lkZSBBc3NvY2lhdGlvbiBTdHVkeTwva2V5d29yZD48a2V5d29yZD5HbHV0YW1pYyBBY2lk
L21ldGFib2xpc208L2tleXdvcmQ+PGtleXdvcmQ+SHVtYW5zPC9rZXl3b3JkPjxrZXl3b3JkPklu
c3VsaW4vbWV0YWJvbGlzbS9zZWNyZXRpb248L2tleXdvcmQ+PGtleXdvcmQ+TWFsZTwva2V5d29y
ZD48a2V5d29yZD5PYmVzaXR5LypnZW5ldGljcy8qbWV0YWJvbGlzbTwva2V5d29yZD48a2V5d29y
ZD5Qb2x5bW9ycGhpc20sIFNpbmdsZSBOdWNsZW90aWRlL2dlbmV0aWNzPC9rZXl3b3JkPjxrZXl3
b3JkPlF1YW50aXRhdGl2ZSBUcmFpdCBMb2NpL2dlbmV0aWNzPC9rZXl3b3JkPjxrZXl3b3JkPlN5
bmFwc2VzL21ldGFib2xpc208L2tleXdvcmQ+PC9rZXl3b3Jkcz48ZGF0ZXM+PHllYXI+MjAxNTwv
eWVhcj48cHViLWRhdGVzPjxkYXRlPkZlYiAxMjwvZGF0ZT48L3B1Yi1kYXRlcz48L2RhdGVzPjxp
c2JuPjE0NzYtNDY4NyAoRWxlY3Ryb25pYykmI3hEOzAwMjgtMDgzNiAoTGlua2luZyk8L2lzYm4+
PGFjY2Vzc2lvbi1udW0+MjU2NzM0MTM8L2FjY2Vzc2lvbi1udW0+PHVybHM+PHJlbGF0ZWQtdXJs
cz48dXJsPmh0dHA6Ly93d3cubmNiaS5ubG0ubmloLmdvdi9wdWJtZWQvMjU2NzM0MTM8L3VybD48
L3JlbGF0ZWQtdXJscz48L3VybHM+PGN1c3RvbTI+NDM4MjIxMTwvY3VzdG9tMj48ZWxlY3Ryb25p
Yy1yZXNvdXJjZS1udW0+MTAuMTAzOC9uYXR1cmUxNDE3NzwvZWxlY3Ryb25pYy1yZXNvdXJjZS1u
dW0+PC9yZWNvcmQ+PC9DaXRlPjwvRW5kTm90ZT4A
</w:fldData>
        </w:fldChar>
      </w:r>
      <w:r w:rsidR="004935A2">
        <w:rPr>
          <w:rFonts w:asciiTheme="majorHAnsi" w:hAnsiTheme="majorHAnsi" w:cs="Arial"/>
          <w:sz w:val="22"/>
          <w:szCs w:val="22"/>
        </w:rPr>
        <w:instrText xml:space="preserve"> ADDIN EN.CITE </w:instrText>
      </w:r>
      <w:r w:rsidR="004935A2">
        <w:rPr>
          <w:rFonts w:asciiTheme="majorHAnsi" w:hAnsiTheme="majorHAnsi" w:cs="Arial"/>
          <w:sz w:val="22"/>
          <w:szCs w:val="22"/>
        </w:rPr>
        <w:fldChar w:fldCharType="begin">
          <w:fldData xml:space="preserve">PEVuZE5vdGU+PENpdGU+PEF1dGhvcj5Mb2NrZTwvQXV0aG9yPjxZZWFyPjIwMTU8L1llYXI+PFJl
Y051bT4xMDwvUmVjTnVtPjxEaXNwbGF5VGV4dD5bMTldPC9EaXNwbGF5VGV4dD48cmVjb3JkPjxy
ZWMtbnVtYmVyPjEwPC9yZWMtbnVtYmVyPjxmb3JlaWduLWtleXM+PGtleSBhcHA9IkVOIiBkYi1p
ZD0idHZ6c3h0c3Ixc3Qwdzhldjl4MXBwMnp2ZnoyMnhyOWFzNXZ2IiB0aW1lc3RhbXA9IjE1MzIz
Mzk3NjAiPjEwPC9rZXk+PC9mb3JlaWduLWtleXM+PHJlZi10eXBlIG5hbWU9IkpvdXJuYWwgQXJ0
aWNsZSI+MTc8L3JlZi10eXBlPjxjb250cmlidXRvcnM+PGF1dGhvcnM+PGF1dGhvcj5Mb2NrZSwg
QS4gRS48L2F1dGhvcj48YXV0aG9yPkthaGFsaSwgQi48L2F1dGhvcj48YXV0aG9yPkJlcm5kdCwg
Uy4gSS48L2F1dGhvcj48YXV0aG9yPkp1c3RpY2UsIEEuIEUuPC9hdXRob3I+PGF1dGhvcj5QZXJz
LCBULiBILjwvYXV0aG9yPjxhdXRob3I+RGF5LCBGLiBSLjwvYXV0aG9yPjxhdXRob3I+UG93ZWxs
LCBDLjwvYXV0aG9yPjxhdXRob3I+VmVkYW50YW0sIFMuPC9hdXRob3I+PGF1dGhvcj5CdWNoa292
aWNoLCBNLiBMLjwvYXV0aG9yPjxhdXRob3I+WWFuZywgSi48L2F1dGhvcj48YXV0aG9yPkNyb3Rl
YXUtQ2hvbmthLCBELiBDLjwvYXV0aG9yPjxhdXRob3I+RXNrbywgVC48L2F1dGhvcj48YXV0aG9y
PkZhbGwsIFQuPC9hdXRob3I+PGF1dGhvcj5GZXJyZWlyYSwgVC48L2F1dGhvcj48YXV0aG9yPkd1
c3RhZnNzb24sIFMuPC9hdXRob3I+PGF1dGhvcj5LdXRhbGlrLCBaLjwvYXV0aG9yPjxhdXRob3I+
THVhbiwgSi48L2F1dGhvcj48YXV0aG9yPk1hZ2ksIFIuPC9hdXRob3I+PGF1dGhvcj5SYW5kYWxs
LCBKLiBDLjwvYXV0aG9yPjxhdXRob3I+V2lua2xlciwgVC4gVy48L2F1dGhvcj48YXV0aG9yPldv
b2QsIEEuIFIuPC9hdXRob3I+PGF1dGhvcj5Xb3JrYWxlbWFodSwgVC48L2F1dGhvcj48YXV0aG9y
PkZhdWwsIEouIEQuPC9hdXRob3I+PGF1dGhvcj5TbWl0aCwgSi4gQS48L2F1dGhvcj48YXV0aG9y
Pkh1YSBaaGFvLCBKLjwvYXV0aG9yPjxhdXRob3I+WmhhbywgVy48L2F1dGhvcj48YXV0aG9yPkNo
ZW4sIEouPC9hdXRob3I+PGF1dGhvcj5GZWhybWFubiwgUi48L2F1dGhvcj48YXV0aG9yPkhlZG1h
biwgQS4gSy48L2F1dGhvcj48YXV0aG9yPkthcmphbGFpbmVuLCBKLjwvYXV0aG9yPjxhdXRob3I+
U2NobWlkdCwgRS4gTS48L2F1dGhvcj48YXV0aG9yPkFic2hlciwgRC48L2F1dGhvcj48YXV0aG9y
PkFtaW4sIE4uPC9hdXRob3I+PGF1dGhvcj5BbmRlcnNvbiwgRC48L2F1dGhvcj48YXV0aG9yPkJl
ZWttYW4sIE0uPC9hdXRob3I+PGF1dGhvcj5Cb2x0b24sIEouIEwuPC9hdXRob3I+PGF1dGhvcj5C
cmFnZy1HcmVzaGFtLCBKLiBMLjwvYXV0aG9yPjxhdXRob3I+QnV5c2tlLCBTLjwvYXV0aG9yPjxh
dXRob3I+RGVtaXJrYW4sIEEuPC9hdXRob3I+PGF1dGhvcj5EZW5nLCBHLjwvYXV0aG9yPjxhdXRo
b3I+RWhyZXQsIEcuIEIuPC9hdXRob3I+PGF1dGhvcj5GZWVuc3RyYSwgQi48L2F1dGhvcj48YXV0
aG9yPkZlaXRvc2EsIE0uIEYuPC9hdXRob3I+PGF1dGhvcj5GaXNjaGVyLCBLLjwvYXV0aG9yPjxh
dXRob3I+R29lbCwgQS48L2F1dGhvcj48YXV0aG9yPkdvbmcsIEouPC9hdXRob3I+PGF1dGhvcj5K
YWNrc29uLCBBLiBVLjwvYXV0aG9yPjxhdXRob3I+S2Fub25pLCBTLjwvYXV0aG9yPjxhdXRob3I+
S2xlYmVyLCBNLiBFLjwvYXV0aG9yPjxhdXRob3I+S3Jpc3RpYW5zc29uLCBLLjwvYXV0aG9yPjxh
dXRob3I+TGltLCBVLjwvYXV0aG9yPjxhdXRob3I+TG90YXksIFYuPC9hdXRob3I+PGF1dGhvcj5N
YW5naW5vLCBNLjwvYXV0aG9yPjxhdXRob3I+TWF0ZW8gTGVhY2gsIEkuPC9hdXRob3I+PGF1dGhv
cj5NZWRpbmEtR29tZXosIEMuPC9hdXRob3I+PGF1dGhvcj5NZWRsYW5kLCBTLiBFLjwvYXV0aG9y
PjxhdXRob3I+TmFsbHMsIE0uIEEuPC9hdXRob3I+PGF1dGhvcj5QYWxtZXIsIEMuIEQuPC9hdXRo
b3I+PGF1dGhvcj5QYXNrbywgRC48L2F1dGhvcj48YXV0aG9yPlBlY2hsaXZhbmlzLCBTLjwvYXV0
aG9yPjxhdXRob3I+UGV0ZXJzLCBNLiBKLjwvYXV0aG9yPjxhdXRob3I+UHJva29wZW5rbywgSS48
L2F1dGhvcj48YXV0aG9yPlNodW5naW4sIEQuPC9hdXRob3I+PGF1dGhvcj5TdGFuY2Frb3ZhLCBB
LjwvYXV0aG9yPjxhdXRob3I+U3RyYXdicmlkZ2UsIFIuIEouPC9hdXRob3I+PGF1dGhvcj5KdSBT
dW5nLCBZLjwvYXV0aG9yPjxhdXRob3I+VGFuYWthLCBULjwvYXV0aG9yPjxhdXRob3I+VGV1bWVy
LCBBLjwvYXV0aG9yPjxhdXRob3I+VHJvbXBldCwgUy48L2F1dGhvcj48YXV0aG9yPnZhbiBkZXIg
TGFhbiwgUy4gVy48L2F1dGhvcj48YXV0aG9yPnZhbiBTZXR0ZW4sIEouPC9hdXRob3I+PGF1dGhv
cj5WYW4gVmxpZXQtT3N0YXB0Y2hvdWssIEouIFYuPC9hdXRob3I+PGF1dGhvcj5XYW5nLCBaLjwv
YXV0aG9yPjxhdXRob3I+WWVuZ28sIEwuPC9hdXRob3I+PGF1dGhvcj5aaGFuZywgVy48L2F1dGhv
cj48YXV0aG9yPklzYWFjcywgQS48L2F1dGhvcj48YXV0aG9yPkFsYnJlY2h0LCBFLjwvYXV0aG9y
PjxhdXRob3I+QXJubG92LCBKLjwvYXV0aG9yPjxhdXRob3I+QXJzY290dCwgRy4gTS48L2F1dGhv
cj48YXV0aG9yPkF0dHdvb2QsIEEuIFAuPC9hdXRob3I+PGF1dGhvcj5CYW5kaW5lbGxpLCBTLjwv
YXV0aG9yPjxhdXRob3I+QmFycmV0dCwgQS48L2F1dGhvcj48YXV0aG9yPkJhcywgSS4gTi48L2F1
dGhvcj48YXV0aG9yPkJlbGxpcywgQy48L2F1dGhvcj48YXV0aG9yPkJlbm5ldHQsIEEuIEouPC9h
dXRob3I+PGF1dGhvcj5CZXJuZSwgQy48L2F1dGhvcj48YXV0aG9yPkJsYWdpZXZhLCBSLjwvYXV0
aG9yPjxhdXRob3I+Qmx1aGVyLCBNLjwvYXV0aG9yPjxhdXRob3I+Qm9ocmluZ2VyLCBTLjwvYXV0
aG9yPjxhdXRob3I+Qm9ubnljYXN0bGUsIEwuIEwuPC9hdXRob3I+PGF1dGhvcj5Cb3R0Y2hlciwg
WS48L2F1dGhvcj48YXV0aG9yPkJveWQsIEguIEEuPC9hdXRob3I+PGF1dGhvcj5CcnVpbmVuYmVy
ZywgTS48L2F1dGhvcj48YXV0aG9yPkNhc3BlcnNlbiwgSS4gSC48L2F1dGhvcj48YXV0aG9yPklk
YSBDaGVuLCBZLiBELjwvYXV0aG9yPjxhdXRob3I+Q2xhcmtlLCBSLjwvYXV0aG9yPjxhdXRob3I+
RGF3LCBFLiBXLjwvYXV0aG9yPjxhdXRob3I+ZGUgQ3JhZW4sIEEuIEouPC9hdXRob3I+PGF1dGhv
cj5EZWxnYWRvLCBHLjwvYXV0aG9yPjxhdXRob3I+RGltaXRyaW91LCBNLjwvYXV0aG9yPjxhdXRo
b3I+RG9uZXksIEEuIFMuPC9hdXRob3I+PGF1dGhvcj5Fa2x1bmQsIE4uPC9hdXRob3I+PGF1dGhv
cj5Fc3RyYWRhLCBLLjwvYXV0aG9yPjxhdXRob3I+RXVyeSwgRS48L2F1dGhvcj48YXV0aG9yPkZv
bGtlcnNlbiwgTC48L2F1dGhvcj48YXV0aG9yPkZyYXNlciwgUi4gTS48L2F1dGhvcj48YXV0aG9y
PkdhcmNpYSwgTS4gRS48L2F1dGhvcj48YXV0aG9yPkdlbGxlciwgRi48L2F1dGhvcj48YXV0aG9y
PkdpZWRyYWl0aXMsIFYuPC9hdXRob3I+PGF1dGhvcj5HaWdhbnRlLCBCLjwvYXV0aG9yPjxhdXRo
b3I+R28sIEEuIFMuPC9hdXRob3I+PGF1dGhvcj5Hb2xheSwgQS48L2F1dGhvcj48YXV0aG9yPkdv
b2RhbGwsIEEuIEguPC9hdXRob3I+PGF1dGhvcj5Hb3Jkb24sIFMuIEQuPC9hdXRob3I+PGF1dGhv
cj5Hb3Jza2ksIE0uPC9hdXRob3I+PGF1dGhvcj5HcmFiZSwgSC4gSi48L2F1dGhvcj48YXV0aG9y
PkdyYWxsZXJ0LCBILjwvYXV0aG9yPjxhdXRob3I+R3JhbW1lciwgVC4gQi48L2F1dGhvcj48YXV0
aG9yPkdyYXNzbGVyLCBKLjwvYXV0aG9yPjxhdXRob3I+R3JvbmJlcmcsIEguPC9hdXRob3I+PGF1
dGhvcj5Hcm92ZXMsIEMuIEouPC9hdXRob3I+PGF1dGhvcj5HdXN0bywgRy48L2F1dGhvcj48YXV0
aG9yPkhhZXNzbGVyLCBKLjwvYXV0aG9yPjxhdXRob3I+SGFsbCwgUC48L2F1dGhvcj48YXV0aG9y
PkhhbGxlciwgVC48L2F1dGhvcj48YXV0aG9yPkhhbGxtYW5zLCBHLjwvYXV0aG9yPjxhdXRob3I+
SGFydG1hbiwgQy4gQS48L2F1dGhvcj48YXV0aG9yPkhhc3NpbmVuLCBNLjwvYXV0aG9yPjxhdXRo
b3I+SGF5d2FyZCwgQy48L2F1dGhvcj48YXV0aG9yPkhlYXJkLUNvc3RhLCBOLiBMLjwvYXV0aG9y
PjxhdXRob3I+SGVsbWVyLCBRLjwvYXV0aG9yPjxhdXRob3I+SGVuZ3N0ZW5iZXJnLCBDLjwvYXV0
aG9yPjxhdXRob3I+SG9sbWVuLCBPLjwvYXV0aG9yPjxhdXRob3I+SG90dGVuZ2EsIEouIEouPC9h
dXRob3I+PGF1dGhvcj5KYW1lcywgQS4gTC48L2F1dGhvcj48YXV0aG9yPkplZmYsIEouIE0uPC9h
dXRob3I+PGF1dGhvcj5Kb2hhbnNzb24sIEEuPC9hdXRob3I+PGF1dGhvcj5Kb2xsZXksIEouPC9h
dXRob3I+PGF1dGhvcj5KdWxpdXNkb3R0aXIsIFQuPC9hdXRob3I+PGF1dGhvcj5LaW5udW5lbiwg
TC48L2F1dGhvcj48YXV0aG9yPktvZW5pZywgVy48L2F1dGhvcj48YXV0aG9yPktvc2tlbnZ1bywg
TS48L2F1dGhvcj48YXV0aG9yPktyYXR6ZXIsIFcuPC9hdXRob3I+PGF1dGhvcj5MYWl0aW5lbiwg
Si48L2F1dGhvcj48YXV0aG9yPkxhbWluYSwgQy48L2F1dGhvcj48YXV0aG9yPkxlYW5kZXIsIEsu
PC9hdXRob3I+PGF1dGhvcj5MZWUsIE4uIFIuPC9hdXRob3I+PGF1dGhvcj5MaWNodG5lciwgUC48
L2F1dGhvcj48YXV0aG9yPkxpbmQsIEwuPC9hdXRob3I+PGF1dGhvcj5MaW5kc3Ryb20sIEouPC9h
dXRob3I+PGF1dGhvcj5TaW4gTG8sIEsuPC9hdXRob3I+PGF1dGhvcj5Mb2JiZW5zLCBTLjwvYXV0
aG9yPjxhdXRob3I+TG9yYmVlciwgUi48L2F1dGhvcj48YXV0aG9yPkx1LCBZLjwvYXV0aG9yPjxh
dXRob3I+TWFjaCwgRi48L2F1dGhvcj48YXV0aG9yPk1hZ251c3NvbiwgUC4gSy48L2F1dGhvcj48
YXV0aG9yPk1haGFqYW4sIEEuPC9hdXRob3I+PGF1dGhvcj5NY0FyZGxlLCBXLiBMLjwvYXV0aG9y
PjxhdXRob3I+TWNMYWNobGFuLCBTLjwvYXV0aG9yPjxhdXRob3I+TWVubmksIEMuPC9hdXRob3I+
PGF1dGhvcj5NZXJnZXIsIFMuPC9hdXRob3I+PGF1dGhvcj5NaWhhaWxvdiwgRS48L2F1dGhvcj48
YXV0aG9yPk1pbGFuaSwgTC48L2F1dGhvcj48YXV0aG9yPk1vYXl5ZXJpLCBBLjwvYXV0aG9yPjxh
dXRob3I+TW9uZGEsIEsuIEwuPC9hdXRob3I+PGF1dGhvcj5Nb3JrZW4sIE0uIEEuPC9hdXRob3I+
PGF1dGhvcj5NdWxhcywgQS48L2F1dGhvcj48YXV0aG9yPk11bGxlciwgRy48L2F1dGhvcj48YXV0
aG9yPk11bGxlci1OdXJhc3lpZCwgTS48L2F1dGhvcj48YXV0aG9yPk11c2ssIEEuIFcuPC9hdXRo
b3I+PGF1dGhvcj5OYWdhcmFqYSwgUi48L2F1dGhvcj48YXV0aG9yPk5vdGhlbiwgTS4gTS48L2F1
dGhvcj48YXV0aG9yPk5vbHRlLCBJLiBNLjwvYXV0aG9yPjxhdXRob3I+UGlseiwgUy48L2F1dGhv
cj48YXV0aG9yPlJheW5lciwgTi4gVy48L2F1dGhvcj48YXV0aG9yPlJlbnN0cm9tLCBGLjwvYXV0
aG9yPjxhdXRob3I+UmV0dGlnLCBSLjwvYXV0aG9yPjxhdXRob3I+UmllZCwgSi4gUy48L2F1dGhv
cj48YXV0aG9yPlJpcGtlLCBTLjwvYXV0aG9yPjxhdXRob3I+Um9iZXJ0c29uLCBOLiBSLjwvYXV0
aG9yPjxhdXRob3I+Um9zZSwgTC4gTS48L2F1dGhvcj48YXV0aG9yPlNhbm5hLCBTLjwvYXV0aG9y
PjxhdXRob3I+U2NoYXJuYWdsLCBILjwvYXV0aG9yPjxhdXRob3I+U2Nob2x0ZW5zLCBTLjwvYXV0
aG9yPjxhdXRob3I+U2NodW1hY2hlciwgRi4gUi48L2F1dGhvcj48YXV0aG9yPlNjb3R0LCBXLiBS
LjwvYXV0aG9yPjxhdXRob3I+U2V1ZmZlcmxlaW4sIFQuPC9hdXRob3I+PGF1dGhvcj5TaGksIEou
PC9hdXRob3I+PGF1dGhvcj5WZXJub24gU21pdGgsIEEuPC9hdXRob3I+PGF1dGhvcj5TbW9sb25z
a2EsIEouPC9hdXRob3I+PGF1dGhvcj5TdGFudG9uLCBBLiBWLjwvYXV0aG9yPjxhdXRob3I+U3Rl
aW50aG9yc2RvdHRpciwgVi48L2F1dGhvcj48YXV0aG9yPlN0aXJydXBzLCBLLjwvYXV0aG9yPjxh
dXRob3I+U3RyaW5naGFtLCBILiBNLjwvYXV0aG9yPjxhdXRob3I+U3VuZHN0cm9tLCBKLjwvYXV0
aG9yPjxhdXRob3I+U3dlcnR6LCBNLiBBLjwvYXV0aG9yPjxhdXRob3I+U3dpZnQsIEEuIEouPC9h
dXRob3I+PGF1dGhvcj5TeXZhbmVuLCBBLiBDLjwvYXV0aG9yPjxhdXRob3I+VGFuLCBTLiBULjwv
YXV0aG9yPjxhdXRob3I+VGF5bywgQi4gTy48L2F1dGhvcj48YXV0aG9yPlRob3JhbmQsIEIuPC9h
dXRob3I+PGF1dGhvcj5UaG9ybGVpZnNzb24sIEcuPC9hdXRob3I+PGF1dGhvcj5UeXJlciwgSi4g
UC48L2F1dGhvcj48YXV0aG9yPlVoLCBILiBXLjwvYXV0aG9yPjxhdXRob3I+VmFuZGVucHV0LCBM
LjwvYXV0aG9yPjxhdXRob3I+VmVyaHVsc3QsIEYuIEMuPC9hdXRob3I+PGF1dGhvcj5WZXJtZXVs
ZW4sIFMuIEguPC9hdXRob3I+PGF1dGhvcj5WZXJ3ZWlqLCBOLjwvYXV0aG9yPjxhdXRob3I+Vm9u
aywgSi4gTS48L2F1dGhvcj48YXV0aG9yPldhaXRlLCBMLiBMLjwvYXV0aG9yPjxhdXRob3I+V2Fy
cmVuLCBILiBSLjwvYXV0aG9yPjxhdXRob3I+V2F0ZXJ3b3J0aCwgRC48L2F1dGhvcj48YXV0aG9y
PldlZWRvbiwgTS4gTi48L2F1dGhvcj48YXV0aG9yPldpbGtlbnMsIEwuIFIuPC9hdXRob3I+PGF1
dGhvcj5XaWxsZW5ib3JnLCBDLjwvYXV0aG9yPjxhdXRob3I+V2lsc2dhYXJkLCBULjwvYXV0aG9y
PjxhdXRob3I+V29qY3p5bnNraSwgTS4gSy48L2F1dGhvcj48YXV0aG9yPldvbmcsIEEuPC9hdXRo
b3I+PGF1dGhvcj5XcmlnaHQsIEEuIEYuPC9hdXRob3I+PGF1dGhvcj5aaGFuZywgUS48L2F1dGhv
cj48YXV0aG9yPkxpZmVMaW5lcyBDb2hvcnQsIFN0dWR5PC9hdXRob3I+PGF1dGhvcj5CcmVubmFu
LCBFLiBQLjwvYXV0aG9yPjxhdXRob3I+Q2hvaSwgTS48L2F1dGhvcj48YXV0aG9yPkRhc3Rhbmks
IFouPC9hdXRob3I+PGF1dGhvcj5Ecm9uZywgQS4gVy48L2F1dGhvcj48YXV0aG9yPkVyaWtzc29u
LCBQLjwvYXV0aG9yPjxhdXRob3I+RnJhbmNvLUNlcmVjZWRhLCBBLjwvYXV0aG9yPjxhdXRob3I+
R2FkaW4sIEouIFIuPC9hdXRob3I+PGF1dGhvcj5HaGFyYXZpLCBBLiBHLjwvYXV0aG9yPjxhdXRo
b3I+R29kZGFyZCwgTS4gRS48L2F1dGhvcj48YXV0aG9yPkhhbmRzYWtlciwgUi4gRS48L2F1dGhv
cj48YXV0aG9yPkh1YW5nLCBKLjwvYXV0aG9yPjxhdXRob3I+S2FycGUsIEYuPC9hdXRob3I+PGF1
dGhvcj5LYXRoaXJlc2FuLCBTLjwvYXV0aG9yPjxhdXRob3I+S2VpbGRzb24sIFMuPC9hdXRob3I+
PGF1dGhvcj5LaXJ5bHVrLCBLLjwvYXV0aG9yPjxhdXRob3I+S3VibywgTS48L2F1dGhvcj48YXV0
aG9yPkxlZSwgSi4gWS48L2F1dGhvcj48YXV0aG9yPkxpYW5nLCBMLjwvYXV0aG9yPjxhdXRob3I+
TGlmdG9uLCBSLiBQLjwvYXV0aG9yPjxhdXRob3I+TWEsIEIuPC9hdXRob3I+PGF1dGhvcj5NY0Nh
cnJvbGwsIFMuIEEuPC9hdXRob3I+PGF1dGhvcj5NY0tuaWdodCwgQS4gSi48L2F1dGhvcj48YXV0
aG9yPk1pbiwgSi4gTC48L2F1dGhvcj48YXV0aG9yPk1vZmZhdHQsIE0uIEYuPC9hdXRob3I+PGF1
dGhvcj5Nb250Z29tZXJ5LCBHLiBXLjwvYXV0aG9yPjxhdXRob3I+TXVyYWJpdG8sIEouIE0uPC9h
dXRob3I+PGF1dGhvcj5OaWNob2xzb24sIEcuPC9hdXRob3I+PGF1dGhvcj5OeWhvbHQsIEQuIFIu
PC9hdXRob3I+PGF1dGhvcj5Pa2FkYSwgWS48L2F1dGhvcj48YXV0aG9yPlBlcnJ5LCBKLiBSLjwv
YXV0aG9yPjxhdXRob3I+RG9yYWpvbywgUi48L2F1dGhvcj48YXV0aG9yPlJlaW5tYWEsIEUuPC9h
dXRob3I+PGF1dGhvcj5TYWxlbSwgUi4gTS48L2F1dGhvcj48YXV0aG9yPlNhbmRob2xtLCBOLjwv
YXV0aG9yPjxhdXRob3I+U2NvdHQsIFIuIEEuPC9hdXRob3I+PGF1dGhvcj5TdG9saywgTC48L2F1
dGhvcj48YXV0aG9yPlRha2FoYXNoaSwgQS48L2F1dGhvcj48YXV0aG9yPlRhbmFrYSwgVC48L2F1
dGhvcj48YXV0aG9yPlZhbiZhcG9zO3QgSG9vZnQsIEYuIE0uPC9hdXRob3I+PGF1dGhvcj5WaW5r
aHV5emVuLCBBLiBBLjwvYXV0aG9yPjxhdXRob3I+V2VzdHJhLCBILiBKLjwvYXV0aG9yPjxhdXRo
b3I+WmhlbmcsIFcuPC9hdXRob3I+PGF1dGhvcj5ab25kZXJ2YW4sIEsuIFQuPC9hdXRob3I+PGF1
dGhvcj5BLiBESVBPR2VuIENvbnNvcnRpdW08L2F1dGhvcj48YXV0aG9yPkFnZW4tQm1pIFdvcmtp
bmcgR3JvdXA8L2F1dGhvcj48YXV0aG9yPkMuIEFSRElPR1JBTXBsdXNDNEQgQ29uc29ydGl1bTwv
YXV0aG9yPjxhdXRob3I+Qy4gS0RHZW4gQ29uc29ydGl1bTwvYXV0aG9yPjxhdXRob3I+R2xnYyw8
L2F1dGhvcj48YXV0aG9yPkljYnAsPC9hdXRob3I+PGF1dGhvcj5NYWdpYyBJbnZlc3RpZ2F0b3Jz
PC9hdXRob3I+PGF1dGhvcj5NdSwgVGhlciBDb25zb3J0aXVtPC9hdXRob3I+PGF1dGhvcj5NLiBJ
R2VuIENvbnNvcnRpdW08L2F1dGhvcj48YXV0aG9yPlBhZ2UgQ29uc29ydGl1bTwvYXV0aG9yPjxh
dXRob3I+UmVwcm9HZW4sIENvbnNvcnRpdW08L2F1dGhvcj48YXV0aG9yPkdlbmllIENvbnNvcnRp
dW08L2F1dGhvcj48YXV0aG9yPkludGVybmF0aW9uYWwgRW5kb2dlbmUsIENvbnNvcnRpdW08L2F1
dGhvcj48YXV0aG9yPkhlYXRoLCBBLiBDLjwvYXV0aG9yPjxhdXRob3I+QXJ2ZWlsZXIsIEQuPC9h
dXRob3I+PGF1dGhvcj5CYWtrZXIsIFMuIEouPC9hdXRob3I+PGF1dGhvcj5CZWlsYnksIEouPC9h
dXRob3I+PGF1dGhvcj5CZXJnbWFuLCBSLiBOLjwvYXV0aG9yPjxhdXRob3I+Qmxhbmdlcm8sIEou
PC9hdXRob3I+PGF1dGhvcj5Cb3ZldCwgUC48L2F1dGhvcj48YXV0aG9yPkNhbXBiZWxsLCBILjwv
YXV0aG9yPjxhdXRob3I+Q2F1bGZpZWxkLCBNLiBKLjwvYXV0aG9yPjxhdXRob3I+Q2VzYW5hLCBH
LjwvYXV0aG9yPjxhdXRob3I+Q2hha3JhdmFydGksIEEuPC9hdXRob3I+PGF1dGhvcj5DaGFzbWFu
LCBELiBJLjwvYXV0aG9yPjxhdXRob3I+Q2hpbmVzLCBQLiBTLjwvYXV0aG9yPjxhdXRob3I+Q29s
bGlucywgRi4gUy48L2F1dGhvcj48YXV0aG9yPkNyYXdmb3JkLCBELiBDLjwvYXV0aG9yPjxhdXRo
b3I+Q3VwcGxlcywgTC4gQS48L2F1dGhvcj48YXV0aG9yPkN1c2ksIEQuPC9hdXRob3I+PGF1dGhv
cj5EYW5lc2gsIEouPC9hdXRob3I+PGF1dGhvcj5kZSBGYWlyZSwgVS48L2F1dGhvcj48YXV0aG9y
PmRlbiBSdWlqdGVyLCBILiBNLjwvYXV0aG9yPjxhdXRob3I+RG9taW5pY3phaywgQS4gRi48L2F1
dGhvcj48YXV0aG9yPkVyYmVsLCBSLjwvYXV0aG9yPjxhdXRob3I+RXJkbWFubiwgSi48L2F1dGhv
cj48YXV0aG9yPkVyaWtzc29uLCBKLiBHLjwvYXV0aG9yPjxhdXRob3I+RmFycmFsbCwgTS48L2F1
dGhvcj48YXV0aG9yPkZlbGl4LCBTLiBCLjwvYXV0aG9yPjxhdXRob3I+RmVycmFubmluaSwgRS48
L2F1dGhvcj48YXV0aG9yPkZlcnJpZXJlcywgSi48L2F1dGhvcj48YXV0aG9yPkZvcmQsIEkuPC9h
dXRob3I+PGF1dGhvcj5Gb3JvdWhpLCBOLiBHLjwvYXV0aG9yPjxhdXRob3I+Rm9ycmVzdGVyLCBU
LjwvYXV0aG9yPjxhdXRob3I+RnJhbmNvLCBPLiBILjwvYXV0aG9yPjxhdXRob3I+R2Fuc2V2b29y
dCwgUi4gVC48L2F1dGhvcj48YXV0aG9yPkdlam1hbiwgUC4gVi48L2F1dGhvcj48YXV0aG9yPkdp
ZWdlciwgQy48L2F1dGhvcj48YXV0aG9yPkdvdHRlc21hbiwgTy48L2F1dGhvcj48YXV0aG9yPkd1
ZG5hc29uLCBWLjwvYXV0aG9yPjxhdXRob3I+R3lsbGVuc3RlbiwgVS48L2F1dGhvcj48YXV0aG9y
PkhhbGwsIEEuIFMuPC9hdXRob3I+PGF1dGhvcj5IYXJyaXMsIFQuIEIuPC9hdXRob3I+PGF1dGhv
cj5IYXR0ZXJzbGV5LCBBLiBULjwvYXV0aG9yPjxhdXRob3I+SGlja3MsIEEuIEEuPC9hdXRob3I+
PGF1dGhvcj5IaW5kb3JmZiwgTC4gQS48L2F1dGhvcj48YXV0aG9yPkhpbmdvcmFuaSwgQS4gRC48
L2F1dGhvcj48YXV0aG9yPkhvZm1hbiwgQS48L2F1dGhvcj48YXV0aG9yPkhvbXV0aCwgRy48L2F1
dGhvcj48YXV0aG9yPkhvdmluZ2gsIEcuIEsuPC9hdXRob3I+PGF1dGhvcj5IdW1waHJpZXMsIFMu
IEUuPC9hdXRob3I+PGF1dGhvcj5IdW50LCBTLiBDLjwvYXV0aG9yPjxhdXRob3I+SHlwcG9uZW4s
IEUuPC9hdXRob3I+PGF1dGhvcj5JbGxpZywgVC48L2F1dGhvcj48YXV0aG9yPkphY29icywgSy4g
Qi48L2F1dGhvcj48YXV0aG9yPkphcnZlbGluLCBNLiBSLjwvYXV0aG9yPjxhdXRob3I+Sm9ja2Vs
LCBLLiBILjwvYXV0aG9yPjxhdXRob3I+Sm9oYW5zZW4sIEIuPC9hdXRob3I+PGF1dGhvcj5Kb3Vz
aWxhaHRpLCBQLjwvYXV0aG9yPjxhdXRob3I+SnVrZW1hLCBKLiBXLjwvYXV0aG9yPjxhdXRob3I+
SnVsYSwgQS4gTS48L2F1dGhvcj48YXV0aG9yPkthcHJpbywgSi48L2F1dGhvcj48YXV0aG9yPkth
c3RlbGVpbiwgSi4gSi48L2F1dGhvcj48YXV0aG9yPktlaW5hbmVuLUtpdWthYW5uaWVtaSwgUy4g
TS48L2F1dGhvcj48YXV0aG9yPktpZW1lbmV5LCBMLiBBLjwvYXV0aG9yPjxhdXRob3I+S25la3Qs
IFAuPC9hdXRob3I+PGF1dGhvcj5Lb29uZXIsIEouIFMuPC9hdXRob3I+PGF1dGhvcj5Lb29wZXJi
ZXJnLCBDLjwvYXV0aG9yPjxhdXRob3I+S292YWNzLCBQLjwvYXV0aG9yPjxhdXRob3I+S3JhamEs
IEEuIFQuPC9hdXRob3I+PGF1dGhvcj5LdW1hcmksIE0uPC9hdXRob3I+PGF1dGhvcj5LdXVzaXN0
bywgSi48L2F1dGhvcj48YXV0aG9yPkxha2thLCBULiBBLjwvYXV0aG9yPjxhdXRob3I+TGFuZ2Vu
YmVyZywgQy48L2F1dGhvcj48YXV0aG9yPkxlIE1hcmNoYW5kLCBMLjwvYXV0aG9yPjxhdXRob3I+
TGVodGltYWtpLCBULjwvYXV0aG9yPjxhdXRob3I+THlzc2Vua28sIFYuPC9hdXRob3I+PGF1dGhv
cj5NYW5uaXN0bywgUy48L2F1dGhvcj48YXV0aG9yPk1hcmV0dGUsIEEuPC9hdXRob3I+PGF1dGhv
cj5NYXRpc2UsIFQuIEMuPC9hdXRob3I+PGF1dGhvcj5NY0tlbnppZSwgQy4gQS48L2F1dGhvcj48
YXV0aG9yPk1jS25pZ2h0LCBCLjwvYXV0aG9yPjxhdXRob3I+TW9sbCwgRi4gTC48L2F1dGhvcj48
YXV0aG9yPk1vcnJpcywgQS4gRC48L2F1dGhvcj48YXV0aG9yPk1vcnJpcywgQS4gUC48L2F1dGhv
cj48YXV0aG9yPk11cnJheSwgSi4gQy48L2F1dGhvcj48YXV0aG9yPk5lbGlzLCBNLjwvYXV0aG9y
PjxhdXRob3I+T2hsc3NvbiwgQy48L2F1dGhvcj48YXV0aG9yPk9sZGVoaW5rZWwsIEEuIEouPC9h
dXRob3I+PGF1dGhvcj5PbmcsIEsuIEsuPC9hdXRob3I+PGF1dGhvcj5NYWRkZW4sIFAuIEEuPC9h
dXRob3I+PGF1dGhvcj5QYXN0ZXJrYW1wLCBHLjwvYXV0aG9yPjxhdXRob3I+UGVkZW4sIEouIEYu
PC9hdXRob3I+PGF1dGhvcj5QZXRlcnMsIEEuPC9hdXRob3I+PGF1dGhvcj5Qb3N0bWEsIEQuIFMu
PC9hdXRob3I+PGF1dGhvcj5QcmFtc3RhbGxlciwgUC4gUC48L2F1dGhvcj48YXV0aG9yPlByaWNl
LCBKLiBGLjwvYXV0aG9yPjxhdXRob3I+UWksIEwuPC9hdXRob3I+PGF1dGhvcj5SYWl0YWthcmks
IE8uIFQuPC9hdXRob3I+PGF1dGhvcj5SYW5raW5lbiwgVC48L2F1dGhvcj48YXV0aG9yPlJhbywg
RC4gQy48L2F1dGhvcj48YXV0aG9yPlJpY2UsIFQuIEsuPC9hdXRob3I+PGF1dGhvcj5SaWRrZXIs
IFAuIE0uPC9hdXRob3I+PGF1dGhvcj5SaW91eCwgSi4gRC48L2F1dGhvcj48YXV0aG9yPlJpdGNo
aWUsIE0uIEQuPC9hdXRob3I+PGF1dGhvcj5SdWRhbiwgSS48L2F1dGhvcj48YXV0aG9yPlNhbG9t
YWEsIFYuPC9hdXRob3I+PGF1dGhvcj5TYW1hbmksIE4uIEouPC9hdXRob3I+PGF1dGhvcj5TYXJh
bWllcywgSi48L2F1dGhvcj48YXV0aG9yPlNhcnp5bnNraSwgTS4gQS48L2F1dGhvcj48YXV0aG9y
PlNjaHVua2VydCwgSC48L2F1dGhvcj48YXV0aG9yPlNjaHdhcnosIFAuIEUuPC9hdXRob3I+PGF1
dGhvcj5TZXZlciwgUC48L2F1dGhvcj48YXV0aG9yPlNodWxkaW5lciwgQS4gUi48L2F1dGhvcj48
YXV0aG9yPlNpbmlzYWxvLCBKLjwvYXV0aG9yPjxhdXRob3I+U3RvbGssIFIuIFAuPC9hdXRob3I+
PGF1dGhvcj5TdHJhdWNoLCBLLjwvYXV0aG9yPjxhdXRob3I+VG9uamVzLCBBLjwvYXV0aG9yPjxh
dXRob3I+VHJlZ291ZXQsIEQuIEEuPC9hdXRob3I+PGF1dGhvcj5UcmVtYmxheSwgQS48L2F1dGhv
cj48YXV0aG9yPlRyZW1vbGksIEUuPC9hdXRob3I+PGF1dGhvcj5WaXJ0YW1vLCBKLjwvYXV0aG9y
PjxhdXRob3I+Vm9obCwgTS4gQy48L2F1dGhvcj48YXV0aG9yPlZvbGtlciwgVS48L2F1dGhvcj48
YXV0aG9yPldhZWJlciwgRy48L2F1dGhvcj48YXV0aG9yPldpbGxlbXNlbiwgRy48L2F1dGhvcj48
YXV0aG9yPldpdHRlbWFuLCBKLiBDLjwvYXV0aG9yPjxhdXRob3I+WmlsbGlrZW5zLCBNLiBDLjwv
YXV0aG9yPjxhdXRob3I+QWRhaXIsIEwuIFMuPC9hdXRob3I+PGF1dGhvcj5BbW91eWVsLCBQLjwv
YXV0aG9yPjxhdXRob3I+QXNzZWxiZXJncywgRi4gVy48L2F1dGhvcj48YXV0aG9yPkFzc2ltZXMs
IFQuIEwuPC9hdXRob3I+PGF1dGhvcj5Cb2NodWQsIE0uPC9hdXRob3I+PGF1dGhvcj5Cb2VobSwg
Qi4gTy48L2F1dGhvcj48YXV0aG9yPkJvZXJ3aW5rbGUsIEUuPC9hdXRob3I+PGF1dGhvcj5Cb3Ju
c3RlaW4sIFMuIFIuPC9hdXRob3I+PGF1dGhvcj5Cb3R0aW5nZXIsIEUuIFAuPC9hdXRob3I+PGF1
dGhvcj5Cb3VjaGFyZCwgQy48L2F1dGhvcj48YXV0aG9yPkNhdWNoaSwgUy48L2F1dGhvcj48YXV0
aG9yPkNoYW1iZXJzLCBKLiBDLjwvYXV0aG9yPjxhdXRob3I+Q2hhbm9jaywgUy4gSi48L2F1dGhv
cj48YXV0aG9yPkNvb3BlciwgUi4gUy48L2F1dGhvcj48YXV0aG9yPmRlIEJha2tlciwgUC4gSS48
L2F1dGhvcj48YXV0aG9yPkRlZG91c3NpcywgRy48L2F1dGhvcj48YXV0aG9yPkZlcnJ1Y2NpLCBM
LjwvYXV0aG9yPjxhdXRob3I+RnJhbmtzLCBQLiBXLjwvYXV0aG9yPjxhdXRob3I+RnJvZ3VlbCwg
UC48L2F1dGhvcj48YXV0aG9yPkdyb29wLCBMLiBDLjwvYXV0aG9yPjxhdXRob3I+SGFpbWFuLCBD
LiBBLjwvYXV0aG9yPjxhdXRob3I+SGFtc3RlbiwgQS48L2F1dGhvcj48YXV0aG9yPkh1aSwgSi48
L2F1dGhvcj48YXV0aG9yPkh1bnRlciwgRC4gSi48L2F1dGhvcj48YXV0aG9yPkh2ZWVtLCBLLjwv
YXV0aG9yPjxhdXRob3I+S2FwbGFuLCBSLiBDLjwvYXV0aG9yPjxhdXRob3I+S2l2aW1ha2ksIE0u
PC9hdXRob3I+PGF1dGhvcj5LdWgsIEQuPC9hdXRob3I+PGF1dGhvcj5MYWFrc28sIE0uPC9hdXRo
b3I+PGF1dGhvcj5MaXUsIFkuPC9hdXRob3I+PGF1dGhvcj5NYXJ0aW4sIE4uIEcuPC9hdXRob3I+
PGF1dGhvcj5NYXJ6LCBXLjwvYXV0aG9yPjxhdXRob3I+TWVsYnllLCBNLjwvYXV0aG9yPjxhdXRo
b3I+TWV0c3BhbHUsIEEuPC9hdXRob3I+PGF1dGhvcj5Nb2VidXMsIFMuPC9hdXRob3I+PGF1dGhv
cj5NdW5yb2UsIFAuIEIuPC9hdXRob3I+PGF1dGhvcj5Oam9sc3RhZCwgSS48L2F1dGhvcj48YXV0
aG9yPk9vc3RyYSwgQi4gQS48L2F1dGhvcj48YXV0aG9yPlBhbG1lciwgQy4gTi48L2F1dGhvcj48
YXV0aG9yPlBlZGVyc2VuLCBOLiBMLjwvYXV0aG9yPjxhdXRob3I+UGVyb2xhLCBNLjwvYXV0aG9y
PjxhdXRob3I+UGVydXNzZSwgTC48L2F1dGhvcj48YXV0aG9yPlBldGVycywgVS48L2F1dGhvcj48
YXV0aG9yPlBvd2VyLCBDLjwvYXV0aG9yPjxhdXRob3I+UXVlcnRlcm1vdXMsIFQuPC9hdXRob3I+
PGF1dGhvcj5SYXVyYW1hYSwgUi48L2F1dGhvcj48YXV0aG9yPlJpdmFkZW5laXJhLCBGLjwvYXV0
aG9yPjxhdXRob3I+U2FhcmlzdG8sIFQuIEUuPC9hdXRob3I+PGF1dGhvcj5TYWxlaGVlbiwgRC48
L2F1dGhvcj48YXV0aG9yPlNhdHRhciwgTi48L2F1dGhvcj48YXV0aG9yPlNjaGFkdCwgRS4gRS48
L2F1dGhvcj48YXV0aG9yPlNjaGxlc3NpbmdlciwgRC48L2F1dGhvcj48YXV0aG9yPlNsYWdib29t
LCBQLiBFLjwvYXV0aG9yPjxhdXRob3I+U25pZWRlciwgSC48L2F1dGhvcj48YXV0aG9yPlNwZWN0
b3IsIFQuIEQuPC9hdXRob3I+PGF1dGhvcj5UaG9yc3RlaW5zZG90dGlyLCBVLjwvYXV0aG9yPjxh
dXRob3I+U3R1bXZvbGwsIE0uPC9hdXRob3I+PGF1dGhvcj5UdW9taWxlaHRvLCBKLjwvYXV0aG9y
PjxhdXRob3I+VWl0dGVybGluZGVuLCBBLiBHLjwvYXV0aG9yPjxhdXRob3I+VXVzaXR1cGEsIE0u
PC9hdXRob3I+PGF1dGhvcj52YW4gZGVyIEhhcnN0LCBQLjwvYXV0aG9yPjxhdXRob3I+V2Fsa2Vy
LCBNLjwvYXV0aG9yPjxhdXRob3I+V2FsbGFzY2hvZnNraSwgSC48L2F1dGhvcj48YXV0aG9yPldh
cmVoYW0sIE4uIEouPC9hdXRob3I+PGF1dGhvcj5XYXRraW5zLCBILjwvYXV0aG9yPjxhdXRob3I+
V2VpciwgRC4gUi48L2F1dGhvcj48YXV0aG9yPldpY2htYW5uLCBILiBFLjwvYXV0aG9yPjxhdXRo
b3I+V2lsc29uLCBKLiBGLjwvYXV0aG9yPjxhdXRob3I+WmFuZW4sIFAuPC9hdXRob3I+PGF1dGhv
cj5Cb3JlY2tpLCBJLiBCLjwvYXV0aG9yPjxhdXRob3I+RGVsb3VrYXMsIFAuPC9hdXRob3I+PGF1
dGhvcj5Gb3gsIEMuIFMuPC9hdXRob3I+PGF1dGhvcj5IZWlkLCBJLiBNLjwvYXV0aG9yPjxhdXRo
b3I+TyZhcG9zO0Nvbm5lbGwsIEouIFIuPC9hdXRob3I+PGF1dGhvcj5TdHJhY2hhbiwgRC4gUC48
L2F1dGhvcj48YXV0aG9yPlN0ZWZhbnNzb24sIEsuPC9hdXRob3I+PGF1dGhvcj52YW4gRHVpam4s
IEMuIE0uPC9hdXRob3I+PGF1dGhvcj5BYmVjYXNpcywgRy4gUi48L2F1dGhvcj48YXV0aG9yPkZy
YW5rZSwgTC48L2F1dGhvcj48YXV0aG9yPkZyYXlsaW5nLCBULiBNLjwvYXV0aG9yPjxhdXRob3I+
TWNDYXJ0aHksIE0uIEkuPC9hdXRob3I+PGF1dGhvcj5WaXNzY2hlciwgUC4gTS48L2F1dGhvcj48
YXV0aG9yPlNjaGVyYWcsIEEuPC9hdXRob3I+PGF1dGhvcj5XaWxsZXIsIEMuIEouPC9hdXRob3I+
PGF1dGhvcj5Cb2VobmtlLCBNLjwvYXV0aG9yPjxhdXRob3I+TW9obGtlLCBLLiBMLjwvYXV0aG9y
PjxhdXRob3I+TGluZGdyZW4sIEMuIE0uPC9hdXRob3I+PGF1dGhvcj5CZWNrbWFubiwgSi4gUy48
L2F1dGhvcj48YXV0aG9yPkJhcnJvc28sIEkuPC9hdXRob3I+PGF1dGhvcj5Ob3J0aCwgSy4gRS48
L2F1dGhvcj48YXV0aG9yPkluZ2Vsc3NvbiwgRS48L2F1dGhvcj48YXV0aG9yPkhpcnNjaGhvcm4s
IEouIE4uPC9hdXRob3I+PGF1dGhvcj5Mb29zLCBSLiBKLjwvYXV0aG9yPjxhdXRob3I+U3BlbGlv
dGVzLCBFLiBLLjwvYXV0aG9yPjwvYXV0aG9ycz48L2NvbnRyaWJ1dG9ycz48YXV0aC1hZGRyZXNz
PkNlbnRlciBmb3IgU3RhdGlzdGljYWwgR2VuZXRpY3MsIERlcGFydG1lbnQgb2YgQmlvc3RhdGlz
dGljcywgVW5pdmVyc2l0eSBvZiBNaWNoaWdhbiwgQW5uIEFyYm9yLCBNaWNoaWdhbiA0ODEwOSwg
VVNBLiYjeEQ7RGVwYXJ0bWVudCBvZiBJbnRlcm5hbCBNZWRpY2luZSwgRGl2aXNpb24gb2YgR2Fz
dHJvZW50ZXJvbG9neSwgYW5kIERlcGFydG1lbnQgb2YgQ29tcHV0YXRpb25hbCBNZWRpY2luZSBh
bmQgQmlvaW5mb3JtYXRpY3MsIFVuaXZlcnNpdHkgb2YgTWljaGlnYW4sIEFubiBBcmJvciwgTWlj
aGlnYW4gNDgxMDksIFVTQS4mI3hEO0RpdmlzaW9uIG9mIENhbmNlciBFcGlkZW1pb2xvZ3kgYW5k
IEdlbmV0aWNzLCBOYXRpb25hbCBDYW5jZXIgSW5zdGl0dXRlLCBOYXRpb25hbCBJbnN0aXR1dGVz
IG9mIEhlYWx0aCwgQmV0aGVzZGEsIE1hcnlsYW5kIDIwODkyLCBVU0EuJiN4RDtEZXBhcnRtZW50
IG9mIEVwaWRlbWlvbG9neSwgVW5pdmVyc2l0eSBvZiBOb3J0aCBDYXJvbGluYSBhdCBDaGFwZWwg
SGlsbCwgQ2hhcGVsIEhpbGwsIE5vcnRoIENhcm9saW5hIDI3NTk5LCBVU0EuJiN4RDsxXSBEaXZp
c2lvbnMgb2YgRW5kb2NyaW5vbG9neSBhbmQgR2VuZXRpY3MgYW5kIENlbnRlciBmb3IgQmFzaWMg
YW5kIFRyYW5zbGF0aW9uYWwgT2Jlc2l0eSBSZXNlYXJjaCwgQm9zdG9uIENoaWxkcmVuJmFwb3M7
cyBIb3NwaXRhbCwgQm9zdG9uLCBNYXNzYWNodXNldHRzIDAyMTE1LCBVU0EuIFsyXSBCcm9hZCBJ
bnN0aXR1dGUgb2YgdGhlIE1hc3NhY2h1c2V0dHMgSW5zdGl0dXRlIG9mIFRlY2hub2xvZ3kgYW5k
IEhhcnZhcmQgVW5pdmVyc2l0eSwgQ2FtYnJpZGdlLCBNYXNzYWNodXNldHRzIDAyMTQyLCBVU0Eu
IFszXSBEZXBhcnRtZW50IG9mIEdlbmV0aWNzLCBIYXJ2YXJkIE1lZGljYWwgU2Nob29sLCBCb3N0
b24sIE1hc3NhY2h1c2V0dHMgMDIxMTUsIFVTQS4gWzRdIENlbnRlciBmb3IgQmlvbG9naWNhbCBT
ZXF1ZW5jZSBBbmFseXNpcywgRGVwYXJ0bWVudCBvZiBTeXN0ZW1zIEJpb2xvZ3ksIFRlY2huaWNh
bCBVbml2ZXJzaXR5IG9mIERlbm1hcmssIEx5bmdieSAyODAwLCBEZW5tYXJrLiYjeEQ7TVJDIEVw
aWRlbWlvbG9neSBVbml0LCBVbml2ZXJzaXR5IG9mIENhbWJyaWRnZSBTY2hvb2wgb2YgQ2xpbmlj
YWwgTWVkaWNpbmUsIEluc3RpdHV0ZSBvZiBNZXRhYm9saWMgU2NpZW5jZSwgQ2FtYnJpZGdlIEJp
b21lZGljYWwgQ2FtcHVzLCBDYW1icmlkZ2UgQ0IyIDBRUSwgVUsuJiN4RDsxXSBEaXZpc2lvbnMg
b2YgRW5kb2NyaW5vbG9neSBhbmQgR2VuZXRpY3MgYW5kIENlbnRlciBmb3IgQmFzaWMgYW5kIFRy
YW5zbGF0aW9uYWwgT2Jlc2l0eSBSZXNlYXJjaCwgQm9zdG9uIENoaWxkcmVuJmFwb3M7cyBIb3Nw
aXRhbCwgQm9zdG9uLCBNYXNzYWNodXNldHRzIDAyMTE1LCBVU0EuIFsyXSBCcm9hZCBJbnN0aXR1
dGUgb2YgdGhlIE1hc3NhY2h1c2V0dHMgSW5zdGl0dXRlIG9mIFRlY2hub2xvZ3kgYW5kIEhhcnZh
cmQgVW5pdmVyc2l0eSwgQ2FtYnJpZGdlLCBNYXNzYWNodXNldHRzIDAyMTQyLCBVU0EuJiN4RDtE
ZXBhcnRtZW50IG9mIEdlbmV0aWNzLCBVbml2ZXJzaXR5IG9mIE5vcnRoIENhcm9saW5hLCBDaGFw
ZWwgSGlsbCwgTm9ydGggQ2Fyb2xpbmEgMjc1OTksIFVTQS4mI3hEOzFdIFF1ZWVuc2xhbmQgQnJh
aW4gSW5zdGl0dXRlLCBUaGUgVW5pdmVyc2l0eSBvZiBRdWVlbnNsYW5kLCBCcmlzYmFuZSA0MDcy
LCBBdXN0cmFsaWEuIFsyXSBUaGUgVW5pdmVyc2l0eSBvZiBRdWVlbnNsYW5kIERpYW1hbnRpbmEg
SW5zdGl0dXRlLCBUaGUgVHJhbnNsYXRpb24gUmVzZWFyY2ggSW5zdGl0dXRlLCBCcmlzYmFuZSA0
MDEyLCBBdXN0cmFsaWEuJiN4RDsxXSBEZXBhcnRtZW50IG9mIEdlbmV0aWNzLCBVbml2ZXJzaXR5
IG9mIE5vcnRoIENhcm9saW5hLCBDaGFwZWwgSGlsbCwgTm9ydGggQ2Fyb2xpbmEgMjc1OTksIFVT
QS4gWzJdIENoYW5uaW5nIERpdmlzaW9uIG9mIE5ldHdvcmsgTWVkaWNpbmUsIERlcGFydG1lbnQg
b2YgTWVkaWNpbmUsIEJyaWdoYW0gYW5kIFdvbWVuJmFwb3M7cyBIb3NwaXRhbCBhbmQgSGFydmFy
ZCBNZWRpY2FsIFNjaG9vbCwgQm9zdG9uLCBNYXNzYWNodXNldHRzIDAyMTE1LCBVU0EuJiN4RDsx
XSBEaXZpc2lvbnMgb2YgRW5kb2NyaW5vbG9neSBhbmQgR2VuZXRpY3MgYW5kIENlbnRlciBmb3Ig
QmFzaWMgYW5kIFRyYW5zbGF0aW9uYWwgT2Jlc2l0eSBSZXNlYXJjaCwgQm9zdG9uIENoaWxkcmVu
JmFwb3M7cyBIb3NwaXRhbCwgQm9zdG9uLCBNYXNzYWNodXNldHRzIDAyMTE1LCBVU0EuIFsyXSBC
cm9hZCBJbnN0aXR1dGUgb2YgdGhlIE1hc3NhY2h1c2V0dHMgSW5zdGl0dXRlIG9mIFRlY2hub2xv
Z3kgYW5kIEhhcnZhcmQgVW5pdmVyc2l0eSwgQ2FtYnJpZGdlLCBNYXNzYWNodXNldHRzIDAyMTQy
LCBVU0EuIFszXSBEZXBhcnRtZW50IG9mIEdlbmV0aWNzLCBIYXJ2YXJkIE1lZGljYWwgU2Nob29s
LCBCb3N0b24sIE1hc3NhY2h1c2V0dHMgMDIxMTUsIFVTQS4gWzRdIEVzdG9uaWFuIEdlbm9tZSBD
ZW50ZXIsIFVuaXZlcnNpdHkgb2YgVGFydHUsIFRhcnR1IDUxMDEwLCBFc3RvbmlhLiYjeEQ7MV0g
RGVwYXJ0bWVudCBvZiBNZWRpY2FsIEVwaWRlbWlvbG9neSBhbmQgQmlvc3RhdGlzdGljcywgS2Fy
b2xpbnNrYSBJbnN0aXR1dGV0LCBTdG9ja2hvbG0gMTcxNzcsIFN3ZWRlbi4gWzJdIFNjaWVuY2Ug
Zm9yIExpZmUgTGFib3JhdG9yeSwgVXBwc2FsYSBVbml2ZXJzaXR5LCBVcHBzYWxhIDc1MTg1LCBT
d2VkZW4uIFszXSBEZXBhcnRtZW50IG9mIE1lZGljYWwgU2NpZW5jZXMsIE1vbGVjdWxhciBFcGlk
ZW1pb2xvZ3ksIFVwcHNhbGEgVW5pdmVyc2l0eSwgVXBwc2FsYSA3NTE4NSwgU3dlZGVuLiYjeEQ7
V2VsbGNvbWUgVHJ1c3QgQ2VudHJlIGZvciBIdW1hbiBHZW5ldGljcywgVW5pdmVyc2l0eSBvZiBP
eGZvcmQsIE94Zm9yZCBPWDMgN0JOLCBVSy4mI3hEOzFdIFNjaWVuY2UgZm9yIExpZmUgTGFib3Jh
dG9yeSwgVXBwc2FsYSBVbml2ZXJzaXR5LCBVcHBzYWxhIDc1MTg1LCBTd2VkZW4uIFsyXSBEZXBh
cnRtZW50IG9mIE1lZGljYWwgU2NpZW5jZXMsIE1vbGVjdWxhciBFcGlkZW1pb2xvZ3ksIFVwcHNh
bGEgVW5pdmVyc2l0eSwgVXBwc2FsYSA3NTE4NSwgU3dlZGVuLiYjeEQ7MV0gSW5zdGl0dXRlIG9m
IFNvY2lhbCBhbmQgUHJldmVudGl2ZSBNZWRpY2luZSAoSVVNU1ApLCBDZW50cmUgSG9zcGl0YWxp
ZXIgVW5pdmVyc2l0YWlyZSBWYXVkb2lzIChDSFVWKSwgTGF1c2FubmUgMTAxMCwgU3dpdHplcmxh
bmQuIFsyXSBTd2lzcyBJbnN0aXR1dGUgb2YgQmlvaW5mb3JtYXRpY3MsIExhdXNhbm5lIDEwMTUs
IFN3aXR6ZXJsYW5kLiBbM10gRGVwYXJ0bWVudCBvZiBNZWRpY2FsIEdlbmV0aWNzLCBVbml2ZXJz
aXR5IG9mIExhdXNhbm5lLCBMYXVzYW5uZSAxMDA1LCBTd2l0emVybGFuZC4mI3hEOzFdIEVzdG9u
aWFuIEdlbm9tZSBDZW50ZXIsIFVuaXZlcnNpdHkgb2YgVGFydHUsIFRhcnR1IDUxMDEwLCBFc3Rv
bmlhLiBbMl0gV2VsbGNvbWUgVHJ1c3QgQ2VudHJlIGZvciBIdW1hbiBHZW5ldGljcywgVW5pdmVy
c2l0eSBvZiBPeGZvcmQsIE94Zm9yZCBPWDMgN0JOLCBVSy4mI3hEOzFdIFdlbGxjb21lIFRydXN0
IENlbnRyZSBmb3IgSHVtYW4gR2VuZXRpY3MsIFVuaXZlcnNpdHkgb2YgT3hmb3JkLCBPeGZvcmQg
T1gzIDdCTiwgVUsuIFsyXSBXZWxsY29tZSBUcnVzdCBTYW5nZXIgSW5zdGl0dXRlLCBIaW54dG9u
LCBDYW1icmlkZ2UgQ0IxMCAxU0EsIFVLLiYjeEQ7RGVwYXJ0bWVudCBvZiBHZW5ldGljIEVwaWRl
bWlvbG9neSwgSW5zdGl0dXRlIG9mIEVwaWRlbWlvbG9neSBhbmQgUHJldmVudGl2ZSBNZWRpY2lu
ZSwgVW5pdmVyc2l0eSBvZiBSZWdlbnNidXJnLCBELTkzMDUzIFJlZ2Vuc2J1cmcsIEdlcm1hbnku
JiN4RDtHZW5ldGljcyBvZiBDb21wbGV4IFRyYWl0cywgVW5pdmVyc2l0eSBvZiBFeGV0ZXIgTWVk
aWNhbCBTY2hvb2wsIFVuaXZlcnNpdHkgb2YgRXhldGVyLCBFeGV0ZXIgRVgxIDJMVSwgVUsuJiN4
RDtEZXBhcnRtZW50IG9mIE51dHJpdGlvbiwgSGFydmFyZCBTY2hvb2wgb2YgUHVibGljIEhlYWx0
aCwgQm9zdG9uLCBNYXNzYWNodXNldHRzIDAyMTE1LCBVU0EuJiN4RDtTdXJ2ZXkgUmVzZWFyY2gg
Q2VudGVyLCBJbnN0aXR1dGUgZm9yIFNvY2lhbCBSZXNlYXJjaCwgVW5pdmVyc2l0eSBvZiBNaWNo
aWdhbiwgQW5uIEFyYm9yLCBNaWNoaWdhbiA0ODEwNCwgVVNBLiYjeEQ7RGVwYXJ0bWVudCBvZiBF
cGlkZW1pb2xvZ3ksIFVuaXZlcnNpdHkgb2YgTWljaGlnYW4sIEFubiBBcmJvciwgTWljaGlnYW4g
NDgxMDksIFVTQS4mI3hEO0RlcGFydG1lbnQgb2YgSW50ZXJuYWwgTWVkaWNpbmUsIERpdmlzaW9u
IG9mIENhcmRpb3Zhc2N1bGFyIE1lZGljaW5lLCBVbml2ZXJzaXR5IG9mIE1pY2hpZ2FuLCBBbm4g
QXJib3IsIE1pY2hpZ2FuIDQ4MTA5LCBVU0EuJiN4RDtEZXBhcnRtZW50IG9mIEdlbmV0aWNzLCBV
bml2ZXJzaXR5IE1lZGljYWwgQ2VudGVyIEdyb25pbmdlbiwgVW5pdmVyc2l0eSBvZiBHcm9uaW5n
ZW4sIDk3MDAgUkIgR3JvbmluZ2VuLCBUaGUgTmV0aGVybGFuZHMuJiN4RDsxXSBTY2llbmNlIGZv
ciBMaWZlIExhYm9yYXRvcnksIFVwcHNhbGEgVW5pdmVyc2l0eSwgVXBwc2FsYSA3NTE4NSwgU3dl
ZGVuLiBbMl0gRGVwYXJ0bWVudCBvZiBNZWRpY2FsIFNjaWVuY2VzLCBNb2xlY3VsYXIgRXBpZGVt
aW9sb2d5LCBVcHBzYWxhIFVuaXZlcnNpdHksIFVwcHNhbGEgNzUxODUsIFN3ZWRlbi4gWzNdIFdl
bGxjb21lIFRydXN0IENlbnRyZSBmb3IgSHVtYW4gR2VuZXRpY3MsIFVuaXZlcnNpdHkgb2YgT3hm
b3JkLCBPeGZvcmQgT1gzIDdCTiwgVUsuJiN4RDtEZXBhcnRtZW50IG9mIENvbXB1dGF0aW9uYWwg
TWVkaWNpbmUgYW5kIEJpb2luZm9ybWF0aWNzLCBVbml2ZXJzaXR5IG9mIE1pY2hpZ2FuLCBBbm4g
QXJib3IsIE1pY2hpZ2FuIDQ4MTA5LCBVU0EuJiN4RDtIdWRzb25BbHBoYSBJbnN0aXR1dGUgZm9y
IEJpb3RlY2hub2xvZ3ksIEh1bnRzdmlsbGUsIEFsYWJhbWEgMzU4MDYsIFVTQS4mI3hEO0dlbmV0
aWMgRXBpZGVtaW9sb2d5IFVuaXQsIERlcGFydG1lbnQgb2YgRXBpZGVtaW9sb2d5LCBFcmFzbXVz
IE1DIFVuaXZlcnNpdHkgTWVkaWNhbCBDZW50ZXIsIDMwMTUgR0UgUm90dGVyZGFtLCBUaGUgTmV0
aGVybGFuZHMuJiN4RDtUZWxldGhvbiBJbnN0aXR1dGUgZm9yIENoaWxkIEhlYWx0aCBSZXNlYXJj
aCwgQ2VudHJlIGZvciBDaGlsZCBIZWFsdGggUmVzZWFyY2gsIFRoZSBVbml2ZXJzaXR5IG9mIFdl
c3Rlcm4gQXVzdHJhbGlhLCBQZXJ0aCwgV2VzdGVybiBBdXN0cmFsaWEgNjAwOCwgQXVzdHJhbGlh
LiYjeEQ7MV0gTmV0aGVybGFuZHMgQ29uc29ydGl1bSBmb3IgSGVhbHRoeSBBZ2luZyAoTkNIQSks
IExlaWRlbiBVbml2ZXJzaXR5IE1lZGljYWwgQ2VudGVyLCBMZWlkZW4gMjMwMCBSQywgVGhlIE5l
dGhlcmxhbmRzLiBbMl0gRGVwYXJ0bWVudCBvZiBNb2xlY3VsYXIgRXBpZGVtaW9sb2d5LCBMZWlk
ZW4gVW5pdmVyc2l0eSBNZWRpY2FsIENlbnRlciwgMjMwMCBSQyBMZWlkZW4sIFRoZSBOZXRoZXJs
YW5kcy4mI3hEO0NlbnRyZSBmb3IgUG9wdWxhdGlvbiBIZWFsdGggU2NpZW5jZXMsIFVuaXZlcnNp
dHkgb2YgRWRpbmJ1cmdoLCBUZXZpb3QgUGxhY2UsIEVkaW5idXJnaCBFSDggOUFHLCBVSy4mI3hE
OzFdIENlbnRlciBmb3IgU3RhdGlzdGljYWwgR2VuZXRpY3MsIERlcGFydG1lbnQgb2YgQmlvc3Rh
dGlzdGljcywgVW5pdmVyc2l0eSBvZiBNaWNoaWdhbiwgQW5uIEFyYm9yLCBNaWNoaWdhbiA0ODEw
OSwgVVNBLiBbMl0gS2lkbmV5IEVwaWRlbWlvbG9neSBhbmQgQ29zdCBDZW50ZXIsIFVuaXZlcnNp
dHkgb2YgTWljaGlnYW4sIEFubiBBcmJvciwgTWljaGlnYW4gNDgxMDksIFVTQS4mI3hEOzFdIERl
cGFydG1lbnQgb2YgU3RhdGlzdGljcyAmYW1wO0Jpb3N0YXRpc3RpY3MsIFJ1dGdlcnMgVW5pdmVy
c2l0eSwgUGlzY2F0YXdheSwgTmV3IEplcnNleSAwODg1NCwgVVNBLiBbMl0gRGVwYXJ0bWVudCBv
ZiBHZW5ldGljcywgUnV0Z2VycyBVbml2ZXJzaXR5LCBQaXNjYXRhd2F5LCBOZXcgSmVyc2V5IDA4
ODU0LCBVU0EuJiN4RDsxXSBHZW5ldGljIEVwaWRlbWlvbG9neSBVbml0LCBEZXBhcnRtZW50IG9m
IEVwaWRlbWlvbG9neSwgRXJhc211cyBNQyBVbml2ZXJzaXR5IE1lZGljYWwgQ2VudGVyLCAzMDE1
IEdFIFJvdHRlcmRhbSwgVGhlIE5ldGhlcmxhbmRzLiBbMl0gRGVwYXJ0bWVudCBvZiBIdW1hbiBH
ZW5ldGljcywgTGVpZGVuIFVuaXZlcnNpdHkgTWVkaWNhbCBDZW50ZXIsIDIzMzMgWkMgTGVpZGVu
LCBUaGUgTmV0aGVybGFuZHMuJiN4RDsxXSBFYWxpbmcgSG9zcGl0YWwgTkhTIFRydXN0LCBNaWRk
bGVzZXggVUIxIDNIVywgVUsuIFsyXSBEZXBhcnRtZW50IG9mIEdhc3Ryb2VudGVyb2xvZ3kgYW5k
IEhlcGF0b2xvZ3ksIEltcGVyaWFsIENvbGxlZ2UgTG9uZG9uLCBMb25kb24gVzIgMVBHLCBVSy4g
WzNdIEluc3RpdHV0ZSBvZiBpbmZlY3Rpb3VzIERpc2Vhc2VzLCBTb3V0aHdlc3QgSG9zcGl0YWws
IFRoaXJkIE1pbGl0YXJ5IE1lZGljYWwgVW5pdmVyc2l0eSwgQ2hvbmdxaW5nLCBDaGluYS4mI3hE
OzFdIENlbnRlciBmb3IgQ29tcGxleCBEaXNlYXNlIEdlbm9taWNzLCBNY0t1c2ljay1OYXRoYW5z
IEluc3RpdHV0ZSBvZiBHZW5ldGljIE1lZGljaW5lLCBKb2hucyBIb3BraW5zIFVuaXZlcnNpdHkg
U2Nob29sIG9mIE1lZGljaW5lLCBCYWx0aW1vcmUsIE1hcnlsYW5kIDIxMjA1LCBVU0EuIFsyXSBD
YXJkaW9sb2d5LCBEZXBhcnRtZW50IG9mIFNwZWNpYWx0aWVzIG9mIEludGVybmFsIE1lZGljaW5l
LCBHZW5ldmEgVW5pdmVyc2l0eSBIb3NwaXRhbCwgR2VuZXZhIDEyMTEsIFN3aXR6ZXJsYW5kLiYj
eEQ7RGVwYXJ0bWVudCBvZiBFcGlkZW1pb2xvZ3kgUmVzZWFyY2gsIFN0YXRlbnMgU2VydW0gSW5z
dGl0dXQsIENvcGVuaGFnZW4gREstMjMwMCwgRGVubWFyay4mI3hEO0RlcGFydG1lbnQgb2YgR2Vu
ZXRpY3MsIFdhc2hpbmd0b24gVW5pdmVyc2l0eSBTY2hvb2wgb2YgTWVkaWNpbmUsIFN0IExvdWlz
LCBNaXNzb3VyaSA2MzExMCwgVVNBLiYjeEQ7RXN0b25pYW4gR2Vub21lIENlbnRlciwgVW5pdmVy
c2l0eSBvZiBUYXJ0dSwgVGFydHUgNTEwMTAsIEVzdG9uaWEuJiN4RDsxXSBXZWxsY29tZSBUcnVz
dCBDZW50cmUgZm9yIEh1bWFuIEdlbmV0aWNzLCBVbml2ZXJzaXR5IG9mIE94Zm9yZCwgT3hmb3Jk
IE9YMyA3Qk4sIFVLLiBbMl0gRGl2aXNpb24gb2YgQ2FyZGlvdmFjdWxhciBNZWRpY2luZSwgUmFk
Y2xpZmZlIERlcGFydG1lbnQgb2YgTWVkaWNpbmUsIFVuaXZlcnNpdHkgb2YgT3hmb3JkLCBPeGZv
cmQgT1gzIDlEVSwgVUsuJiN4RDtEaXZpc2lvbiBvZiBQdWJsaWMgSGVhbHRoIFNjaWVuY2VzLCBG
cmVkIEh1dGNoaW5zb24gQ2FuY2VyIFJlc2VhcmNoIENlbnRlciwgU2VhdHRsZSwgV2FzaGluZ3Rv
biA5ODEwOSwgVVNBLiYjeEQ7V2lsbGlhbSBIYXJ2ZXkgUmVzZWFyY2ggSW5zdGl0dXRlLCBCYXJ0
cyBhbmQgVGhlIExvbmRvbiBTY2hvb2wgb2YgTWVkaWNpbmUgYW5kIERlbnRpc3RyeSwgUXVlZW4g
TWFyeSBVbml2ZXJzaXR5IG9mIExvbmRvbiwgTG9uZG9uIEVDMU0gNkJRLCBVSy4mI3hEOzFdIFZ0
aCBEZXBhcnRtZW50IG9mIE1lZGljaW5lIChOZXBocm9sb2d5LCBIeXBlcnRlbnNpb2xvZ3ksIEVu
ZG9jcmlub2xvZ3ksIERpYWJldG9sb2d5LCBSaGV1bWF0b2xvZ3kpLCBNZWRpY2FsIEZhY3VsdHkg
b2YgTWFubmhlaW0sIFVuaXZlcnNpdHkgb2YgSGVpZGVsYmVyZywgRC02ODE4NyBNYW5uaGVpbSwg
R2VybWFueS4gWzJdIERlcGFydG1lbnQgb2YgSW50ZXJuYWwgTWVkaWNpbmUgSUksIFVsbSBVbml2
ZXJzaXR5IE1lZGljYWwgQ2VudHJlLCBELTg5MDgxIFVsbSwgR2VybWFueS4mI3hEO05hdGlvbmFs
IEluc3RpdHV0ZSBmb3IgSGVhbHRoIGFuZCBXZWxmYXJlLCBGSS0wMDI3MSBIZWxzaW5raSwgRmlu
bGFuZC4mI3hEO0VwaWRlbWlvbG9neSBQcm9ncmFtLCBVbml2ZXJzaXR5IG9mIEhhd2FpaSBDYW5j
ZXIgQ2VudGVyLCBIb25vbHVsdSwgSGF3YWlpIDk2ODEzLCBVU0EuJiN4RDtUaGUgQ2hhcmxlcyBC
cm9uZm1hbiBJbnN0aXR1dGUgZm9yIFBlcnNvbmFsaXplZCBNZWRpY2luZSwgSWNhaG4gU2Nob29s
IG9mIE1lZGljaW5lIGF0IE1vdW50IFNpbmFpLCBOZXcgWW9yaywgTmV3IFlvcmsgMTAwMjksIFVT
QS4mI3hEO0RlcGFydG1lbnQgb2YgVHdpbiBSZXNlYXJjaCBhbmQgR2VuZXRpYyBFcGlkZW1pb2xv
Z3ksIEtpbmcmYXBvcztzIENvbGxlZ2UgTG9uZG9uLCBMb25kb24gU0UxIDdFSCwgVUsuJiN4RDtE
ZXBhcnRtZW50IG9mIENhcmRpb2xvZ3ksIFVuaXZlcnNpdHkgTWVkaWNhbCBDZW50ZXIgR3Jvbmlu
Z2VuLCBVbml2ZXJzaXR5IG9mIEdyb25pbmdlbiwgOTcwMFJCIEdyb25pbmdlbiwgVGhlIE5ldGhl
cmxhbmRzLiYjeEQ7MV0gTmV0aGVybGFuZHMgQ29uc29ydGl1bSBmb3IgSGVhbHRoeSBBZ2luZyAo
TkNIQSksIDMwMTVHRSBSb3R0ZXJkYW0sIFRoZSBOZXRoZXJsYW5kcy4gWzJdIERlcGFydG1lbnQg
b2YgRXBpZGVtaW9sb2d5LCBFcmFzbXVzIE1DIFVuaXZlcnNpdHkgTWVkaWNhbCBDZW50ZXIsIDMw
MTVHRSBSb3R0ZXJkYW0sIFRoZSBOZXRoZXJsYW5kcy4gWzNdIERlcGFydG1lbnQgb2YgSW50ZXJu
YWwgTWVkaWNpbmUsIEVyYXNtdXMgTUMgVW5pdmVyc2l0eSBNZWRpY2FsIENlbnRlciwgMzAxNUdF
IFJvdHRlcmRhbSwgVGhlIE5ldGhlcmxhbmRzLiYjeEQ7UUlNUiBCZXJnaG9mZXIgTWVkaWNhbCBS
ZXNlYXJjaCBJbnN0aXR1dGUsIEJyaXNiYW5lLCBRdWVlbnNsYW5kIDQwMDYsIEF1c3RyYWxpYS4m
I3hEO0xhYm9yYXRvcnkgb2YgTmV1cm9nZW5ldGljcywgTmF0aW9uYWwgSW5zdGl0dXRlIG9uIEFn
aW5nLCBOYXRpb25hbCBJbnN0aXR1dGVzIG9mIEhlYWx0aCwgQmV0aGVzZGEsIE1hcnlsYW5kIDIw
ODkyLCBVU0EuJiN4RDtJbnN0aXR1dGUgZm9yIE1lZGljYWwgSW5mb3JtYXRpY3MsIEJpb21ldHJ5
IGFuZCBFcGlkZW1pb2xvZ3kgKElNSUJFKSwgVW5pdmVyc2l0eSBIb3NwaXRhbCBFc3NlbiwgNDUx
NDcgRXNzZW4sIEdlcm1hbnkuJiN4RDsxXSBOZXRoZXJsYW5kcyBDb25zb3J0aXVtIGZvciBIZWFs
dGh5IEFnaW5nIChOQ0hBKSwgMzAxNUdFIFJvdHRlcmRhbSwgVGhlIE5ldGhlcmxhbmRzLiBbMl0g
RGVwYXJ0bWVudCBvZiBJbnRlcm5hbCBNZWRpY2luZSwgRXJhc211cyBNQyBVbml2ZXJzaXR5IE1l
ZGljYWwgQ2VudGVyLCAzMDE1R0UgUm90dGVyZGFtLCBUaGUgTmV0aGVybGFuZHMuJiN4RDsxXSBX
ZWxsY29tZSBUcnVzdCBDZW50cmUgZm9yIEh1bWFuIEdlbmV0aWNzLCBVbml2ZXJzaXR5IG9mIE94
Zm9yZCwgT3hmb3JkIE9YMyA3Qk4sIFVLLiBbMl0gT3hmb3JkIENlbnRyZSBmb3IgRGlhYmV0ZXMs
IEVuZG9jcmlub2xvZ3kgYW5kIE1ldGFib2xpc20sIFVuaXZlcnNpdHkgb2YgT3hmb3JkLCBPeGZv
cmQgT1gzIDdMSiwgVUsuIFszXSBEZXBhcnRtZW50IG9mIEdlbm9taWNzIG9mIENvbW1vbiBEaXNl
YXNlLCBTY2hvb2wgb2YgUHVibGljIEhlYWx0aCwgSW1wZXJpYWwgQ29sbGVnZSBMb25kb24sIEhh
bW1lcnNtaXRoIEhvc3BpdGFsLCBMb25kb24gVzEyIDBOTiwgVUsuJiN4RDsxXSBEZXBhcnRtZW50
IG9mIENsaW5pY2FsIFNjaWVuY2VzLCBHZW5ldGljICZhbXA7TW9sZWN1bGFyIEVwaWRlbWlvbG9n
eSBVbml0LCBMdW5kIFVuaXZlcnNpdHkgRGlhYmV0ZXMgQ2VudGVyLCBTa2FuZSBVbml2ZXJzaXR5
IEhvc3B0aWFsLCBNYWxtbyAyMDUgMDIsIFN3ZWRlbi4gWzJdIERlcGFydG1lbnQgb2YgUHVibGlj
IEhlYWx0aCBhbmQgQ2xpbmljYWwgTWVkaWNpbmUsIFVuaXQgb2YgTWVkaWNpbmUsIFVtZWEgVW5p
dmVyc2l0eSwgVW1lYSA5MDEgODcsIFN3ZWRlbi4gWzNdIERlcGFydG1lbnQgb2YgT2RvbnRvbG9n
eSwgVW1lYSBVbml2ZXJzaXR5LCBVbWVhIDkwMSA4NSwgU3dlZGVuLiYjeEQ7VW5pdmVyc2l0eSBv
ZiBFYXN0ZXJuIEZpbmxhbmQsIEZJLTcwMjEwIEt1b3BpbywgRmlubGFuZC4mI3hEO0F0aGVyb3Nj
bGVyb3NpcyBSZXNlYXJjaCBVbml0LCBDZW50ZXIgZm9yIE1vbGVjdWxhciBNZWRpY2luZSwgRGVw
YXJ0bWVudCBvZiBNZWRpY2luZSwgS2Fyb2xpbnNrYSBJbnN0aXR1dGV0LCBTdG9ja2hvbG0gMTcx
NzYsIFN3ZWRlbi4mI3hEO0RpdmlzaW9uIG9mIEJpb3N0YXRpc3RpY3MsIFdhc2hpbmd0b24gVW5p
dmVyc2l0eSBTY2hvb2wgb2YgTWVkaWNpbmUsIFN0IExvdWlzLCBNaXNzb3VyaSA2MzExMCwgVVNB
LiYjeEQ7VHJhbnNsYXRpb25hbCBHZXJvbnRvbG9neSBCcmFuY2gsIE5hdGlvbmFsIEluc3RpdHV0
ZSBvbiBBZ2luZywgQmFsdGltb3JlLCBNYXJ5bGFuZCAyMTIyNSwgVVNBLiYjeEQ7SW50ZXJmYWN1
bHR5IEluc3RpdHV0ZSBmb3IgR2VuZXRpY3MgYW5kIEZ1bmN0aW9uYWwgR2Vub21pY3MsIFVuaXZl
cnNpdHkgTWVkaWNpbmUgR3JlaWZzd2FsZCwgRC0xNzQ3NSBHcmVpZnN3YWxkLCBHZXJtYW55LiYj
eEQ7MV0gRGVwYXJ0bWVudCBvZiBDYXJkaW9sb2d5LCBMZWlkZW4gVW5pdmVyc2l0eSBNZWRpY2Fs
IENlbnRlciwgMjMwMCBSQyBMZWlkZW4sIFRoZSBOZXRoZXJsYW5kcy4gWzJdIERlcGFydG1lbnQg
b2YgR2Vyb250b2xvZ3kgYW5kIEdlcmlhdHJpY3MsIExlaWRlbiBVbml2ZXJzaXR5IE1lZGljYWwg
Q2VudGVyLCAyMzAwIFJDIExlaWRlbiwgVGhlIE5ldGhlcmxhbmRzLiYjeEQ7RXhwZXJpbWVudGFs
IENhcmRpb2xvZ3kgTGFib3JhdG9yeSwgRGl2aXNpb24gSGVhcnQgYW5kIEx1bmdzLCBVbml2ZXJz
aXR5IE1lZGljYWwgQ2VudGVyIFV0cmVjaHQsIDM1ODQgQ1ggVXRyZWNodCwgVGhlIE5ldGhlcmxh
bmRzLiYjeEQ7RGVwYXJ0bWVudCBvZiBNZWRpY2FsIEdlbmV0aWNzLCBVbml2ZXJzaXR5IE1lZGlj
YWwgQ2VudGVyIFV0cmVjaHQsIDM1ODQgQ1ggVXRyZWNodCwgVGhlIE5ldGhlcmxhbmRzLiYjeEQ7
RGVwYXJ0bWVudCBvZiBFbmRvY3Jpbm9sb2d5LCBVbml2ZXJzaXR5IG9mIEdyb25pbmdlbiwgVW5p
dmVyc2l0eSBNZWRpY2FsIENlbnRlciBHcm9uaW5nZW4sIDk3MDAgUkIgR3JvbmluZ2VuLCBUaGUg
TmV0aGVybGFuZHMuJiN4RDsxXSBEaXZpc2lvbiBvZiBDYW5jZXIgRXBpZGVtaW9sb2d5IGFuZCBH
ZW5ldGljcywgTmF0aW9uYWwgQ2FuY2VyIEluc3RpdHV0ZSwgTmF0aW9uYWwgSW5zdGl0dXRlcyBv
ZiBIZWFsdGgsIEJldGhlc2RhLCBNYXJ5bGFuZCAyMDg5MiwgVVNBLiBbMl0gQ29yZSBHZW5vdHlw
aW5nIEZhY2lsaXR5LCBTQUlDLUZyZWRlcmljaywgSW5jLiwgTkNJLUZyZWRlcmljaywgRnJlZGVy
aWNrLCBNYXJ5bGFuZCAyMTcwMiwgVVNBLiYjeEQ7MV0gQ05SUyBVTVIgODE5OSwgRi01OTAxOSBM
aWxsZSwgRnJhbmNlLiBbMl0gRXVyb3BlYW4gR2Vub21pYyBJbnN0aXR1dGUgZm9yIERpYWJldGVz
LCBGLTU5MDAwIExpbGxlLCBGcmFuY2UuIFszXSBVbml2ZXJzaXRlIGRlIExpbGxlIDIsIEYtNTkw
MDAgTGlsbGUsIEZyYW5jZS4mI3hEOzFdIEVhbGluZyBIb3NwaXRhbCBOSFMgVHJ1c3QsIE1pZGRs
ZXNleCBVQjEgM0hXLCBVSy4gWzJdIERlcGFydG1lbnQgb2YgRXBpZGVtaW9sb2d5IGFuZCBCaW9z
dGF0aXN0aWNzLCBJbXBlcmlhbCBDb2xsZWdlIExvbmRvbiwgTG9uZG9uIFcyIDFQRywgVUsuJiN4
RDsxXSBHZW5ldGljIEVwaWRlbWlvbG9neSBVbml0LCBEZXBhcnRtZW50IG9mIEVwaWRlbWlvbG9n
eSwgRXJhc211cyBNQyBVbml2ZXJzaXR5IE1lZGljYWwgQ2VudGVyLCAzMDE1IEdFIFJvdHRlcmRh
bSwgVGhlIE5ldGhlcmxhbmRzLiBbMl0gQ2VudGVyIGZvciBNZWRpY2FsIFN5dGVtcyBCaW9sb2d5
LCAyMzAwIFJDIExlaWRlbiwgVGhlIE5ldGhlcmxhbmRzLiYjeEQ7SW5zdGl0dXRlIG9mIEdlbmV0
aWMgRXBpZGVtaW9sb2d5LCBIZWxtaG9sdHogWmVudHJ1bSBNdW5jaGVuIC0gR2VybWFuIFJlc2Vh
cmNoIENlbnRlciBmb3IgRW52aXJvbm1lbnRhbCBIZWFsdGgsIEQtODU3NjQgTmV1aGVyYmVyZywg
R2VybWFueS4mI3hEOzFdIFNjaWVuY2UgZm9yIExpZmUgTGFib3JhdG9yeSwgVXBwc2FsYSBVbml2
ZXJzaXR5LCBVcHBzYWxhIDc1MTg1LCBTd2VkZW4uIFsyXSBEZXBhcnRtZW50IG9mIE1lZGljYWwg
U2NpZW5jZXMsIE1vbGVjdWxhciBFcGlkZW1pb2xvZ3ksIFVwcHNhbGEgVW5pdmVyc2l0eSwgVXBw
c2FsYSA3NTE4NSwgU3dlZGVuLiBbM10gU2Nob29sIG9mIEhlYWx0aCBhbmQgU29jaWFsIFN0dWRp
ZXMsIERhbGFybmEgVW5pdmVyc2l0eSwgU0UtNzkxIDg4IEZhbHVuLCBTd2VkZW4uJiN4RDtQYXRo
V2VzdCBMYWJvcmF0b3J5IE1lZGljaW5lIG9mIFdlc3Rlcm4gQXVzdHJhbGlhLCBOZWRsYW5kcywg
V2VzdGVybiBBdXN0cmFsaWEgNjAwOSwgQXVzdHJhbGlhLiYjeEQ7MV0gRGVwYXJ0bWVudCBvZiBI
YWVtYXRvbG9neSwgVW5pdmVyc2l0eSBvZiBDYW1icmlkZ2UsIENhbWJyaWRnZSBDQjIgMFBULCBV
Sy4gWzJdIE5IUyBCbG9vZCBhbmQgVHJhbnNwbGFudCwgQ2FtYnJpZGdlIENCMiAwUFQsIFVLLiYj
eEQ7R2VyaWF0cmljIFVuaXQsIEF6aWVuZGEgU2FuaXRhcmlhIEZpcmVuemUgKEFTRiksIDUwMTI1
IEZsb3JlbmNlLCBJdGFseS4mI3hEO094Zm9yZCBDZW50cmUgZm9yIERpYWJldGVzLCBFbmRvY3Jp
bm9sb2d5IGFuZCBNZXRhYm9saXNtLCBVbml2ZXJzaXR5IG9mIE94Zm9yZCwgT3hmb3JkIE9YMyA3
TEosIFVLLiYjeEQ7VVNDLU9mZmljZSBvZiBQb3B1bGF0aW9uIFN0dWRpZXMgRm91bmRhdGlvbiwg
SW5jLiwgVW5pdmVyc2l0eSBvZiBTYW4gQ2FybG9zLCBDZWJ1IENpdHkgNjAwMCwgUGhpbGlwcGlu
ZXMuJiN4RDsxXSBEZXBhcnRtZW50IG9mIEdlbmV0aWNzLCBUZXhhcyBCaW9tZWRpY2FsIFJlc2Vh
cmNoIEluc3RpdHV0ZSwgU2FuIEFudG9uaW8sIFRleGFzIDc4MjI3LCBVU0EuIFsyXSBHZW5vbWlj
cyBSZXNlYXJjaCBDZW50cmUsIEluc3RpdHV0ZSBvZiBIZWFsdGggYW5kIEJpb21lZGljYWwgSW5u
b3ZhdGlvbiwgUXVlZW5zbGFuZCBVbml2ZXJzaXR5IG9mIFRlY2hub2xvZ3ksIEJyaXNiYW5lLCBR
dWVlbnNsYW5kIDQwMDEsIEF1c3RyYWxpYS4mI3hEO0RlcGFydG1lbnQgb2YgTWVkaWNhbCBTY2ll
bmNlcywgRW5kb2NyaW5vbG9neSwgRGlhYmV0ZXMgYW5kIE1ldGFib2xpc20sIFVwcHNhbGEgVW5p
dmVyc2l0eSwgVXBwc2FsYSA3NTE4NSwgU3dlZGVuLiYjeEQ7RGl2aXNpb24gb2YgRW5kb2NyaW5v
bG9neSwgRGlhYmV0ZXMgYW5kIE1ldGFib2xpc20sIFVsbSBVbml2ZXJzaXR5IE1lZGljYWwgQ2Vu
dHJlLCBELTg5MDgxIFVsbSwgR2VybWFueS4mI3hEOzFdIEludGVncmF0ZWQgUmVzZWFyY2ggYW5k
IFRyZWF0bWVudCBDZW50ZXIgKElGQikgQWRpcG9zaXR5IERpc2Vhc2VzLCBVbml2ZXJzaXR5IG9m
IExlaXB6aWcsIEQtMDQxMDMgTGVpcHppZywgR2VybWFueS4gWzJdIERlcGFydG1lbnQgb2YgTWVk
aWNpbmUsIFVuaXZlcnNpdHkgb2YgTGVpcHppZywgRC0wNDEwMyBMZWlwemlnLCBHZXJtYW55LiYj
eEQ7MV0gTmV0aGVybGFuZHMgQ29uc29ydGl1bSBmb3IgSGVhbHRoeSBBZ2luZyAoTkNIQSksIExl
aWRlbiBVbml2ZXJzaXR5IE1lZGljYWwgQ2VudGVyLCBMZWlkZW4gMjMwMCBSQywgVGhlIE5ldGhl
cmxhbmRzLiBbMl0gRGVwYXJ0bWVudCBvZiBNZWRpY2FsIFN0YXRpc3RpY3MgYW5kIEJpb2luZm9y
bWF0aWNzLCBMZWlkZW4gVW5pdmVyc2l0eSBNZWRpY2FsIENlbnRlciwgMjMwMCBSQyBMZWlkZW4s
IFRoZSBOZXRoZXJsYW5kcy4mI3hEO01lZGljYWwgR2Vub21pY3MgYW5kIE1ldGFib2xpYyBHZW5l
dGljcyBCcmFuY2gsIE5hdGlvbmFsIEh1bWFuIEdlbm9tZSBSZXNlYXJjaCBJbnN0aXR1dGUsIE5J
SCwgQmV0aGVzZGEsIE1hcnlsYW5kIDIwODkyLCBVU0EuJiN4RDtJbnRlZ3JhdGVkIFJlc2VhcmNo
IGFuZCBUcmVhdG1lbnQgQ2VudGVyIChJRkIpIEFkaXBvc2l0eSBEaXNlYXNlcywgVW5pdmVyc2l0
eSBvZiBMZWlwemlnLCBELTA0MTAzIExlaXB6aWcsIEdlcm1hbnkuJiN4RDtMaWZlTGluZXMgQ29o
b3J0IFN0dWR5LCBVbml2ZXJzaXR5IE1lZGljYWwgQ2VudGVyIEdyb25pbmdlbiwgVW5pdmVyc2l0
eSBvZiBHcm9uaW5nZW4sIDk3MDAgUkIgR3JvbmluZ2VuLCBUaGUgTmV0aGVybGFuZHMuJiN4RDtE
ZXBhcnRtZW50IG9mIEJpb2xvZ3ksIE5vcndlZ2lhbiBVbml2ZXJzaXR5IG9mIFNjaWVuY2UgYW5k
IFRlY2hub2xvZ3ksIDc0OTEgVHJvbmRoZWltLCBOb3J3YXkuJiN4RDsxXSBEZXBhcnRtZW50IG9m
IFBlZGlhdHJpY3MsIFVuaXZlcnNpdHkgb2YgQ2FsaWZvcm5pYSBMb3MgQW5nZWxlcywgVG9ycmFu
Y2UsIENhbGlmb3JuaWEgOTA1MDIsIFVTQS4gWzJdIFRyYW5zZ2Vub21pY3MgSW5zdGl0dXRlLCBM
b3MgQW5nZWxlcyBCaW9tZWRpY2FsIFJlc2VhcmNoIEluc3RpdHV0ZSwgVG9ycmFuY2UsIENhbGlm
b3JuaWEgOTA1MDIsIFVTQS4mI3hEO0NsaW5pY2FsIFRyaWFsIFNlcnZpY2UgVW5pdCBhbmQgRXBp
ZGVtaW9sb2dpY2FsIFN0dWRpZXMgVW5pdCwgTnVmZmllbGQgRGVwYXJ0bWVudCBvZiBQb3B1bGF0
aW9uIEhlYWx0aCwgVW5pdmVyc2l0eSBvZiBPeGZvcmQsIE94Zm9yZCBPWDMgN0xGLCBVSy4mI3hE
O0RlcGFydG1lbnQgb2YgR2Vyb250b2xvZ3kgYW5kIEdlcmlhdHJpY3MsIExlaWRlbiBVbml2ZXJz
aXR5IE1lZGljYWwgQ2VudGVyLCAyMzAwIFJDIExlaWRlbiwgVGhlIE5ldGhlcmxhbmRzLiYjeEQ7
VnRoIERlcGFydG1lbnQgb2YgTWVkaWNpbmUgKE5lcGhyb2xvZ3ksIEh5cGVydGVuc2lvbG9neSwg
RW5kb2NyaW5vbG9neSwgRGlhYmV0b2xvZ3ksIFJoZXVtYXRvbG9neSksIE1lZGljYWwgRmFjdWx0
eSBvZiBNYW5uaGVpbSwgVW5pdmVyc2l0eSBvZiBIZWlkZWxiZXJnLCBELTY4MTg3IE1hbm5oZWlt
LCBHZXJtYW55LiYjeEQ7RGVwYXJ0bWVudCBvZiBEaWV0ZXRpY3MtTnV0cml0aW9uLCBIYXJva29w
aW8gVW5pdmVyc2l0eSwgMTc2NzEgQXRoZW5zLCBHcmVlY2UuJiN4RDtNZWRpY2FsIFJlc2VhcmNo
IEluc3RpdHV0ZSwgVW5pdmVyc2l0eSBvZiBEdW5kZWUsIE5pbmV3ZWxscyBIb3NwaXRhbCBhbmQg
TWVkaWNhbCBTY2hvb2wsIER1bmRlZSBERDEgOVNZLCBVSy4mI3hEOzFdIE5hdGlvbmFsIEluc3Rp
dHV0ZSBmb3IgSGVhbHRoIGFuZCBXZWxmYXJlLCBGSS0wMDI3MSBIZWxzaW5raSwgRmlubGFuZC4g
WzJdIEluc3RpdHV0ZSBmb3IgTW9sZWN1bGFyIE1lZGljaW5lLCBVbml2ZXJzaXR5IG9mIEhlbHNp
bmtpLCBGSS0wMDAxNCBIZWxzaW5raSwgRmlubGFuZC4mI3hEOzFdIEJyb2FkIEluc3RpdHV0ZSBv
ZiB0aGUgTWFzc2FjaHVzZXR0cyBJbnN0aXR1dGUgb2YgVGVjaG5vbG9neSBhbmQgSGFydmFyZCBV
bml2ZXJzaXR5LCBDYW1icmlkZ2UsIE1hc3NhY2h1c2V0dHMgMDIxNDIsIFVTQS4gWzJdIERlcGFy
dG1lbnQgb2YgSW50ZXJuYWwgTWVkaWNpbmUsIEVyYXNtdXMgTUMgVW5pdmVyc2l0eSBNZWRpY2Fs
IENlbnRlciwgMzAxNUdFIFJvdHRlcmRhbSwgVGhlIE5ldGhlcmxhbmRzLiBbM10gQW5hbHl0aWMg
YW5kIFRyYW5zbGF0aW9uYWwgR2VuZXRpY3MgVW5pdCwgTWFzc2FjaHVzZXR0cyBHZW5lcmFsIEhv
c3BpdGFsIGFuZCBIYXJ2YXJkIE1lZGljYWwgU2Nob29sLCBCb3N0b24sIE1hc3NhY2h1c2V0dHMg
MDIxMTQsIFVTQS4mI3hEO0xhYm9yYXRvcnkgb2YgRXBpZGVtaW9sb2d5IGFuZCBQb3B1bGF0aW9u
IFNjaWVuY2VzLCBOYXRpb25hbCBJbnN0aXR1dGUgb24gQWdpbmcsIE5JSCwgQmV0aGVzZGEsIE1h
cnlsYW5kIDIwODkyLCBVU0EuJiN4RDtEZXBhcnRtZW50IG9mIFB1YmxpYyBIZWFsdGggYW5kIENh
cmluZyBTY2llbmNlcywgR2VyaWF0cmljcywgVXBwc2FsYSBVbml2ZXJzaXR5LCBVcHBzYWxhIDc1
MTg1LCBTd2VkZW4uJiN4RDtEaXZpc2lvbiBvZiBDYXJkaW92YXNjdWxhciBFcGlkZW1pb2xvZ3ks
IEluc3RpdHV0ZSBvZiBFbnZpcm9ubWVudGFsIE1lZGljaW5lLCBLYXJvbGluc2thIEluc3RpdHV0
ZXQsIFN0b2NraG9sbSwgU3dlZGVuLCBTdG9ja2hvbG0gMTcxNzcsIFN3ZWRlbi4mI3hEO0thaXNl
ciBQZXJtYW5lbnRlLCBEaXZpc2lvbiBvZiBSZXNlYXJjaCwgT2FrbGFuZCwgQ2FsaWZvcm5pYSA5
NDYxMiwgVVNBLiYjeEQ7U2VydmljZSBvZiBUaGVyYXBldXRpYyBFZHVjYXRpb24gZm9yIERpYWJl
dGVzLCBPYmVzaXR5IGFuZCBDaHJvbmljIERpc2Vhc2VzLCBHZW5ldmEgVW5pdmVyc2l0eSBIb3Nw
aXRhbCwgR2VuZXZhIENILTEyMTEsIFN3aXR6ZXJsYW5kLiYjeEQ7MV0gRGVwYXJ0bWVudCBvZiBD
YXJkaW92YXNjdWxhciBTY2llbmNlcywgVW5pdmVyc2l0eSBvZiBMZWljZXN0ZXIsIEdsZW5maWVs
ZCBIb3NwaXRhbCwgTGVpY2VzdGVyIExFMyA5UVAsIFVLLiBbMl0gTmF0aW9uYWwgSW5zdGl0dXRl
IGZvciBIZWFsdGggUmVzZWFyY2ggKE5JSFIpIExlaWNlc3RlciBDYXJkaW92YXNjdWxhciBCaW9t
ZWRpY2FsIFJlc2VhcmNoIFVuaXQsIEdsZW5maWVsZCBIb3NwaXRhbCwgTGVpY2VzdGVyIExFMyA5
UVAsIFVLLiYjeEQ7MV0gRGVwYXJ0bWVudCBvZiBHZW5ldGljIEVwaWRlbWlvbG9neSwgSW5zdGl0
dXRlIG9mIEVwaWRlbWlvbG9neSBhbmQgUHJldmVudGl2ZSBNZWRpY2luZSwgVW5pdmVyc2l0eSBv
ZiBSZWdlbnNidXJnLCBELTkzMDUzIFJlZ2Vuc2J1cmcsIEdlcm1hbnkuIFsyXSBEZXBhcnRtZW50
IG9mIE5lcGhyb2xvZ3ksIFVuaXZlcnNpdHkgSG9zcGl0YWwgUmVnZW5zYnVyZywgRC05MzA1MyBS
ZWdlbnNidXJnLCBHZXJtYW55LiYjeEQ7MV0gRGVwYXJ0bWVudCBvZiBQc3ljaGlhdHJ5IGFuZCBQ
c3ljaG90aGVyYXB5LCBVbml2ZXJzaXR5IE1lZGljaW5lIEdyZWlmc3dhbGQsIEhFTElPU0==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004935A2">
        <w:rPr>
          <w:rFonts w:asciiTheme="majorHAnsi" w:hAnsiTheme="majorHAnsi" w:cs="Arial"/>
          <w:sz w:val="22"/>
          <w:szCs w:val="22"/>
        </w:rPr>
        <w:fldChar w:fldCharType="begin">
          <w:fldData xml:space="preserve">LUhvc3BpdGFsIFN0cmFsc3VuZCwgRC0xNzQ3NSBHcmVpZnN3YWxkLCBHZXJtYW55LiBbMl0gR2Vy
bWFuIENlbnRlciBmb3IgTmV1cm9kZWdlbmVyYXRpdmUgRGlzZWFzZXMgKERaTkUpLCBSb3N0b2Nr
LCBHcmVpZnN3YWxkLCBELTE3NDc1IEdyZWlmc3dhbGQsIEdlcm1hbnkuJiN4RDsxXSBJbnN0aXR1
dGUgb2YgR2VuZXRpYyBFcGlkZW1pb2xvZ3ksIEhlbG1ob2x0eiBaZW50cnVtIE11bmNoZW4gLSBH
ZXJtYW4gUmVzZWFyY2ggQ2VudGVyIGZvciBFbnZpcm9ubWVudGFsIEhlYWx0aCwgRC04NTc2NCBO
ZXVoZXJiZXJnLCBHZXJtYW55LiBbMl0gUmVzZWFyY2ggVW5pdCBvZiBNb2xlY3VsYXIgRXBpZGVt
aW9sb2d5LCBIZWxtaG9sdHogWmVudHJ1bSBNdW5jaGVuIC0gR2VybWFuIFJlc2VhcmNoIENlbnRl
ciBmb3IgRW52aXJvbm1lbnRhbCBIZWFsdGgsIEQtODU3NjQgTmV1aGVyYmVyZywgR2VybWFueS4g
WzNdIEdlcm1hbiBDZW50ZXIgZm9yIERpYWJldGVzIFJlc2VhcmNoIChEWkQpLCA4NTc2NCBOZXVo
ZXJiZXJnLCBHZXJtYW55LiYjeEQ7RGVwYXJ0bWVudCBvZiBNZWRpY2luZSBJSUksIFVuaXZlcnNp
dHkgSG9zcGl0YWwgQ2FybCBHdXN0YXYgQ2FydXMsIFRlY2huaXNjaGUgVW5pdmVyc2l0YXQgRHJl
c2RlbiwgRC0wMTMwNyBEcmVzZGVuLCBHZXJtYW55LiYjeEQ7RGVwYXJ0bWVudCBvZiBNZWRpY2Fs
IEVwaWRlbWlvbG9neSBhbmQgQmlvc3RhdGlzdGljcywgS2Fyb2xpbnNrYSBJbnN0aXR1dGV0LCBT
dG9ja2hvbG0gMTcxNzcsIFN3ZWRlbi4mI3hEO0luc3RpdHV0IGludGVyIFJlZ2lvbmFsIHBvdXIg
bGEgU2FudGUsIFN5bmVyZ2llcywgRi0zNzUyMCBMYSBSaWNoZSwgRnJhbmNlLiYjeEQ7RGVwYXJ0
bWVudCBvZiBQdWJsaWMgSGVhbHRoIGFuZCBDbGluaWNhbCBNZWRpY2luZSwgVW5pdCBvZiBOdXRy
aXRpb25hbCBSZXNlYXJjaCwgVW1lYSBVbml2ZXJzaXR5LCBVbWVhIDkwMTg3LCBTd2VkZW4uJiN4
RDtEZXBhcnRtZW50IG9mIFBzeWNoaWF0cnksIFVuaXZlcnNpdHkgb2YgR3JvbmluZ2VuLCBVbml2
ZXJzaXR5IE1lZGljYWwgQ2VudGVyIEdyb25pbmdlbiwgOTcwMFJCIEdyb25pbmdlbiwgVGhlIE5l
dGhlcmxhbmRzLiYjeEQ7S3VvcGlvIFJlc2VhcmNoIEluc3RpdHV0ZSBvZiBFeGVyY2lzZSBNZWRp
Y2luZSwgNzAxMDAgS3VvcGlvLCBGaW5sYW5kLiYjeEQ7TVJDIEh1bWFuIEdlbmV0aWNzIFVuaXQs
IEluc3RpdHV0ZSBvZiBHZW5ldGljcyBhbmQgTW9sZWN1bGFyIE1lZGljaW5lLCBVbml2ZXJzaXR5
IG9mIEVkaW5idXJnaCwgV2VzdGVybiBHZW5lcmFsIEhvc3BpdGFsLCBFZGluYnVyZ2ggRUg0IDJY
VSwgVUsuJiN4RDsxXSBOYXRpb25hbCBIZWFydCwgTHVuZywgYW5kIEJsb29kIEluc3RpdHV0ZSwg
dGhlIEZyYW1pbmdoYW0gSGVhcnQgU3R1ZHksIEZyYW1pbmdoYW0sIE1hc3NhY2h1c2V0dHMgMDE3
MDIsIFVTQS4gWzJdIERlcGFydG1lbnQgb2YgTmV1cm9sb2d5LCBCb3N0b24gVW5pdmVyc2l0eSBT
Y2hvb2wgb2YgTWVkaWNpbmUsIEJvc3RvbiwgTWFzc2FjaHVzZXR0cyAwMjExOCwgVVNBLiYjeEQ7
MV0gTmV0aGVybGFuZHMgQ29uc29ydGl1bSBmb3IgSGVhbHRoeSBBZ2luZyAoTkNIQSksIExlaWRl
biBVbml2ZXJzaXR5IE1lZGljYWwgQ2VudGVyLCBMZWlkZW4gMjMwMCBSQywgVGhlIE5ldGhlcmxh
bmRzLiBbMl0gRGVwYXJ0bWVudCBvZiBNZWRpY2FsIFN0YXRpc3RpY3MgYW5kIEJpb2luZm9ybWF0
aWNzLCBMZWlkZW4gVW5pdmVyc2l0eSBNZWRpY2FsIENlbnRlciwgMjMwMCBSQyBMZWlkZW4sIFRo
ZSBOZXRoZXJsYW5kcy4gWzNdIEZhY3VsdHkgb2YgUHN5Y2hvbG9neSBhbmQgRWR1Y2F0aW9uLCBW
VSBVbml2ZXJzaXR5IEFtc3RlcmRhbSwgMTA4MUJUIEFtc3RlcmRhbSwgVGhlIE5ldGhlcmxhbmRz
LiYjeEQ7MV0gRGV1dHNjaGVzIEZvcnNjaHVuZ3N6ZW50cnVtIGZ1ciBIZXJ6LUtyZWlzbGF1ZmVy
a3Jhbmt1bmdlbiAoRFpISykgKEdlcm1hbiBSZXNlYXJjaCBDZW50cmUgZm9yIENhcmRpb3Zhc2N1
bGFyIFJlc2VhcmNoKSwgTXVuaWNoIEhlYXJ0IEFsbGlhbmNlLCBELTgwNjM2IE11bmljaCwgR2Vy
bWFueS4gWzJdIERldXRzY2hlcyBIZXJ6emVudHJ1bSBNdW5jaGVuLCBUZWNobmlzY2hlIFVuaXZl
cnNpdGF0IE11bmNoZW4sIEQtODA2MzYgTXVuaWNoLCBHZXJtYW55LiYjeEQ7RGVwYXJ0bWVudCBv
ZiBQdWJsaWMgSGVhbHRoIGFuZCBHZW5lcmFsIFByYWN0aWNlLCBOb3J3ZWdpYW4gVW5pdmVyc2l0
eSBvZiBTY2llbmNlIGFuZCBUZWNobm9sb2d5LCBUcm9uZGhlaW0gNzQ4OSwgTm9yd2F5LiYjeEQ7
QmlvbG9naWNhbCBQc3ljaG9sb2d5LCBWVSBVbml2ZXJzaXR5IEFtc3RlcmRhbSwgMTA4MUJUIEFt
c3RlcmRhbSwgVGhlIE5ldGhlcmxhbmRzLiYjeEQ7MV0gRGVwYXJ0bWVudCBvZiBQdWxtb25hcnkg
UGh5c2lvbG9neSBhbmQgU2xlZXAgTWVkaWNpbmUsIE5lZGxhbmRzLCBXZXN0ZXJuIEF1c3RyYWxp
YSA2MDA5LCBBdXN0cmFsaWEuIFsyXSBTY2hvb2wgb2YgTWVkaWNpbmUgYW5kIFBoYXJtYWNvbG9n
eSwgVW5pdmVyc2l0eSBvZiBXZXN0ZXJuIEF1c3RyYWxpYSwgQ3Jhd2xleSA2MDA5LCBBdXN0cmFs
aWEuJiN4RDtVcHBzYWxhIFVuaXZlcnNpdHksIERlcGFydG1lbnQgb2YgSW1tdW5vbG9neSwgR2Vu
ZXRpY3MsIFBhdGhvbG9neSwgU2NpTGlmZUxhYiwgUnVkYmVjayBMYWJvcmF0b3J5LCBTRS03NTEg
ODUgVXBwc2FsYSwgU3dlZGVuLiYjeEQ7RGVwYXJ0bWVudCBvZiBJbnRlcm5hbCBNZWRpY2luZSBJ
SSwgVWxtIFVuaXZlcnNpdHkgTWVkaWNhbCBDZW50cmUsIEQtODkwODEgVWxtLCBHZXJtYW55LiYj
eEQ7SGplbHQgSW5zdGl0dXRlIERlcGFydG1lbnQgb2YgUHVibGljIEhlYWx0aCwgVW5pdmVyc2l0
eSBvZiBIZWxzaW5raSwgRkktMDAwMTQgSGVsc2lua2ksIEZpbmxhbmQuJiN4RDtEZXBhcnRtZW50
IG9mIEludGVybmFsIE1lZGljaW5lIEksIFVsbSBVbml2ZXJzaXR5IE1lZGljYWwgQ2VudHJlLCBE
LTg5MDgxIFVsbSwgR2VybWFueS4mI3hEO0Zpbm5pc2ggSW5zdGl0dXRlIG9mIE9jY3VwYXRpb25h
bCBIZWFsdGgsIEZJLTkwMTAwIE91bHUsIEZpbmxhbmQuJiN4RDtEaXZpc2lvbiBvZiBHZW5ldGlj
IEVwaWRlbWlvbG9neSwgRGVwYXJ0bWVudCBvZiBNZWRpY2FsIEdlbmV0aWNzLCBNb2xlY3VsYXIg
YW5kIENsaW5pY2FsIFBoYXJtYWNvbG9neSwgSW5uc2JydWNrIE1lZGljYWwgVW5pdmVyc2l0eSwg
NjAyMCBJbm5zYnJ1Y2ssIEF1c3RyaWEuJiN4RDtJbnN0aXR1dGUgb2YgSHVtYW4gR2VuZXRpY3Ms
IEhlbG1ob2x0eiBaZW50cnVtIE11bmNoZW4gLSBHZXJtYW4gUmVzZWFyY2ggQ2VudGVyIGZvciBF
bnZpcm9ubWVudGFsIEhlYWx0aCwgRC04NTc2NCBOZXVoZXJiZXJnLCBHZXJtYW55LiYjeEQ7RGVw
YXJ0bWVudCBvZiBNZWRpY2FsIFNjaWVuY2VzLCBDYXJkaW92YXNjdWxhciBFcGlkZW1pb2xvZ3ks
IFVwcHNhbGEgVW5pdmVyc2l0eSwgVXBwc2FsYSA3NTE4NSwgU3dlZGVuLiYjeEQ7TW9udHJlYWwg
SGVhcnQgSW5zdGl0dXRlLCBNb250cmVhbCwgUXVlYmVjIEgxVCAxQzgsIENhbmFkYS4mI3hEO0lu
c3RpdHV0ZSBmb3IgQ29tbXVuaXR5IE1lZGljaW5lLCBVbml2ZXJzaXR5IE1lZGljaW5lIEdyZWlm
c3dhbGQsIEQtMTc0NzUgR3JlaWZzd2FsZCwgR2VybWFueS4mI3hEOzFdIFRoZSBDaGFybGVzIEJy
b25mbWFuIEluc3RpdHV0ZSBmb3IgUGVyc29uYWxpemVkIE1lZGljaW5lLCBJY2FobiBTY2hvb2wg
b2YgTWVkaWNpbmUgYXQgTW91bnQgU2luYWksIE5ldyBZb3JrLCBOZXcgWW9yayAxMDAyOSwgVVNB
LiBbMl0gVGhlIEdlbmV0aWNzIG9mIE9iZXNpdHkgYW5kIFJlbGF0ZWQgTWV0YWJvbGljIFRyYWl0
cyBQcm9ncmFtLCBUaGUgSWNhaG4gU2Nob29sIG9mIE1lZGljaW5lIGF0IE1vdW50IFNpbmFpLCBO
ZXcgWW9yaywgTmV3IFlvcmsgMTAwMjksIFVTQS4mI3hEO0NhcmRpb2xvZ3ksIERlcGFydG1lbnQg
b2YgU3BlY2lhbHRpZXMgb2YgSW50ZXJuYWwgTWVkaWNpbmUsIEdlbmV2YSBVbml2ZXJzaXR5IEhv
c3BpdGFsLCBHZW5ldmEgMTIxMSwgU3dpdHplcmxhbmQuJiN4RDtTY2hvb2wgb2YgU29jaWFsIGFu
ZCBDb21tdW5pdHkgTWVkaWNpbmUsIFVuaXZlcnNpdHkgb2YgQnJpc3RvbCwgQnJpc3RvbCBCUzgg
MkJOLCBVSy4mI3hEOzFdIEVzdG9uaWFuIEdlbm9tZSBDZW50ZXIsIFVuaXZlcnNpdHkgb2YgVGFy
dHUsIFRhcnR1IDUxMDEwLCBFc3RvbmlhLiBbMl0gSW5zdGl0dXRlIG9mIE1vbGVjdWxhciBhbmQg
Q2VsbCBCaW9sb2d5LCBVbml2ZXJzaXR5IG9mIFRhcnR1LCBUYXJ0dSA1MTAxMCwgRXN0b25pYS4m
I3hEOzFdIERlcGFydG1lbnQgb2YgVHdpbiBSZXNlYXJjaCBhbmQgR2VuZXRpYyBFcGlkZW1pb2xv
Z3ksIEtpbmcmYXBvcztzIENvbGxlZ2UgTG9uZG9uLCBMb25kb24gU0UxIDdFSCwgVUsuIFsyXSBG
YXJyIEluc3RpdHV0ZSBvZiBIZWFsdGggSW5mb3JtYXRpY3MgUmVzZWFyY2gsIFVuaXZlcnNpdHkg
Q29sbGVnZSBMb25kb24sIExvbmRvbiBOVzEgMkRBLCBVSy4mI3hEOzFdIERlcGFydG1lbnQgb2Yg
RXBpZGVtaW9sb2d5LCBVbml2ZXJzaXR5IG9mIE5vcnRoIENhcm9saW5hIGF0IENoYXBlbCBIaWxs
LCBDaGFwZWwgSGlsbCwgTm9ydGggQ2Fyb2xpbmEgMjc1OTksIFVTQS4gWzJdIFRoZSBDZW50ZXIg
Zm9yIE9ic2VydmF0aW9uYWwgUmVzZWFyY2gsIEFtZ2VuLCBJbmMuLCBUaG91c2FuZCBPYWtzLCBD
YWxpZm9ybmlhIDkxMzIwLCBVU0EuJiN4RDtJc3RpdHV0byBkaSBSaWNlcmNhIEdlbmV0aWNhIGUg
QmlvbWVkaWNhIChJUkdCKSwgQ29uc2lnbGlvIE5hemlvbmFsZSBkZWxsZSBSaWNlcmNoZSwgQ2Fn
bGlhcmksIFNhcmRpbmlhIDA5MDQyLCBJdGFseS4mI3hEO0NlbnRlciBmb3IgRXZpZGVuY2UtYmFz
ZWQgSGVhbHRoY2FyZSwgVW5pdmVyc2l0eSBIb3NwaXRhbCBDYXJsIEd1c3RhdiBDYXJ1cywgVGVj
aG5pc2NoZSBVbml2ZXJzaXRhdCBEcmVzZGVuLCBELTAxMzA3IERyZXNkZW4sIEdlcm1hbnkuJiN4
RDsxXSBJbnN0aXR1dGUgb2YgR2VuZXRpYyBFcGlkZW1pb2xvZ3ksIEhlbG1ob2x0eiBaZW50cnVt
IE11bmNoZW4gLSBHZXJtYW4gUmVzZWFyY2ggQ2VudGVyIGZvciBFbnZpcm9ubWVudGFsIEhlYWx0
aCwgRC04NTc2NCBOZXVoZXJiZXJnLCBHZXJtYW55LiBbMl0gRGV1dHNjaGVzIEZvcnNjaHVuZ3N6
ZW50cnVtIGZ1ciBIZXJ6LUtyZWlzbGF1ZmVya3Jhbmt1bmdlbiAoRFpISykgKEdlcm1hbiBSZXNl
YXJjaCBDZW50cmUgZm9yIENhcmRpb3Zhc2N1bGFyIFJlc2VhcmNoKSwgTXVuaWNoIEhlYXJ0IEFs
bGlhbmNlLCBELTgwNjM2IE11bmljaCwgR2VybWFueS4gWzNdIERlcGFydG1lbnQgb2YgTWVkaWNp
bmUgSSwgVW5pdmVyc2l0eSBIb3NwaXRhbCBHcm9zc2hhZGVybiwgTHVkd2lnLU1heGltaWxpYW5z
LVVuaXZlcnNpdGF0LCBELTgxMzc3IE11bmljaCwgR2VybWFueS4gWzRdIEluc3RpdHV0ZSBvZiBN
ZWRpY2FsIEluZm9ybWF0aWNzLCBCaW9tZXRyeSBhbmQgRXBpZGVtaW9sb2d5LCBDaGFpciBvZiBH
ZW5ldGljIEVwaWRlbWlvbG9neSwgTHVkd2lnLU1heGltaWxpYW5zLVVuaXZlcnNpdGF0LCBELTgx
Mzc3IE11bmljaCwgR2VybWFueS4mI3hEO0RlcGFydG1lbnQgb2YgUmVzcGlyYXRvcnkgTWVkaWNp
bmUsIFNpciBDaGFybGVzIEdhaXJkbmVyIEhvc3BpdGFsLCBOZWRsYW5kcywgV2VzdGVybiBBdXN0
cmFsaWEgNjAwOSwgQXVzdHJhbGlhLiYjeEQ7TGFib3JhdG9yeSBvZiBHZW5ldGljcywgTmF0aW9u
YWwgSW5zdGl0dXRlIG9uIEFnaW5nLCBCYWx0aW1vcmUsIE1hcnlsYW5kIDIxMjI0LCBVU0EuJiN4
RDsxXSBEZXBhcnRtZW50IG9mIEdlbm9taWNzLCBMaWZlICZhbXA7QnJhaW4gQ2VudGVyLCBVbml2
ZXJzaXR5IG9mIEJvbm4sIDUzMTI3IEJvbm4sIEdlcm1hbnkuIFsyXSBJbnN0aXR1dGUgb2YgSHVt
YW4gR2VuZXRpY3MsIFVuaXZlcnNpdHkgb2YgQm9ubiwgNTMxMjcgQm9ubiwgR2VybWFueS4mI3hE
O0RlcGFydG1lbnQgb2YgRXBpZGVtaW9sb2d5LCBVbml2ZXJzaXR5IE1lZGljYWwgQ2VudGVyIEdy
b25pbmdlbiwgVW5pdmVyc2l0eSBvZiBHcm9uaW5nZW4sIDk3MDAgUkIgR3JvbmluZ2VuLCBUaGUg
TmV0aGVybGFuZHMuJiN4RDsxXSBEZXBhcnRtZW50IG9mIEVwaWRlbWlvbG9neSBhbmQgQmlvc3Rh
dGlzdGljcywgSW5zdGl0dXRlIGZvciBSZXNlYXJjaCBpbiBFeHRyYW11cmFsIE1lZGljaW5lLCBJ
bnN0aXR1dGUgZm9yIEhlYWx0aCBhbmQgQ2FyZSBSZXNlYXJjaCwgVlUgVW5pdmVyc2l0eSBNZWRp
Y2FsIENlbnRlciwgMTA4MUJUIEFtc3RlcmRhbSwgVGhlIE5ldGhlcmxhbmRzLiBbMl0gRGVwYXJ0
bWVudCBvZiBJbnRlcm5hbCBNZWRpY2luZSwgRGl2aXNpb24gb2YgRW5kb2NyaW5vbG9neSBhbmQg
TWV0YWJvbGlzbSwgTWVkaWNhbCBVbml2ZXJzaXR5IG9mIEdyYXosIDgwMzYgR3JheiwgQXVzdHJp
YS4mI3hEOzFdIFdlbGxjb21lIFRydXN0IENlbnRyZSBmb3IgSHVtYW4gR2VuZXRpY3MsIFVuaXZl
cnNpdHkgb2YgT3hmb3JkLCBPeGZvcmQgT1gzIDdCTiwgVUsuIFsyXSBXZWxsY29tZSBUcnVzdCBT
YW5nZXIgSW5zdGl0dXRlLCBIaW54dG9uLCBDYW1icmlkZ2UgQ0IxMCAxU0EsIFVLLiBbM10gT3hm
b3JkIENlbnRyZSBmb3IgRGlhYmV0ZXMsIEVuZG9jcmlub2xvZ3kgYW5kIE1ldGFib2xpc20sIFVu
aXZlcnNpdHkgb2YgT3hmb3JkLCBPeGZvcmQgT1gzIDdMSiwgVUsuJiN4RDtEZXBhcnRtZW50IG9m
IENsaW5pY2FsIFNjaWVuY2VzLCBHZW5ldGljICZhbXA7TW9sZWN1bGFyIEVwaWRlbWlvbG9neSBV
bml0LCBMdW5kIFVuaXZlcnNpdHkgRGlhYmV0ZXMgQ2VudGVyLCBTa2FuZSBVbml2ZXJzaXR5IEhv
c3B0aWFsLCBNYWxtbyAyMDUgMDIsIFN3ZWRlbi4mI3hEO0luc3RpdHV0ZSBvZiBQaHlzaW9sb2d5
LCBVbml2ZXJzaXR5IE1lZGljaW5lIEdyZWlmc3dhbGQsIEQtMTc0OTUgS2FybHNidXJnLCBHZXJt
YW55LiYjeEQ7MV0gQW5hbHl0aWMgYW5kIFRyYW5zbGF0aW9uYWwgR2VuZXRpY3MgVW5pdCwgTWFz
c2FjaHVzZXR0cyBHZW5lcmFsIEhvc3BpdGFsIGFuZCBIYXJ2YXJkIE1lZGljYWwgU2Nob29sLCBC
b3N0b24sIE1hc3NhY2h1c2V0dHMgMDIxMTQsIFVTQS4gWzJdIFN0YW5sZXkgQ2VudGVyIGZvciBQ
c3ljaGlhdHJpYyBSZXNlYXJjaCwgQnJvYWQgSW5zdGl0dXRlIG9mIE1JVCBhbmQgSGFydmFyZCwg
Q2FtYnJpZGdlLCBNYXNzYWNodXNldHRzIDAyMTQyLCBVU0EuJiN4RDsxXSBXZWxsY29tZSBUcnVz
dCBDZW50cmUgZm9yIEh1bWFuIEdlbmV0aWNzLCBVbml2ZXJzaXR5IG9mIE94Zm9yZCwgT3hmb3Jk
IE9YMyA3Qk4sIFVLLiBbMl0gT3hmb3JkIENlbnRyZSBmb3IgRGlhYmV0ZXMsIEVuZG9jcmlub2xv
Z3kgYW5kIE1ldGFib2xpc20sIFVuaXZlcnNpdHkgb2YgT3hmb3JkLCBPeGZvcmQgT1gzIDdMSiwg
VUsuJiN4RDtEaXZpc2lvbiBvZiBQcmV2ZW50aXZlIE1lZGljaW5lLCBCcmlnaGFtIGFuZCBXb21l
biZhcG9zO3MgSG9zcGl0YWwsIEJvc3RvbiwgTWFzc2FjaHVzZXR0cyAwMjIxNSwgVVNBLiYjeEQ7
Q2xpbmljYWwgSW5zdGl0dXRlIG9mIE1lZGljYWwgYW5kIENoZW1pY2FsIExhYm9yYXRvcnkgRGlh
Z25vc3RpY3MsIE1lZGljYWwgVW5pdmVyc2l0eSBvZiBHcmF6LCBHcmF6IDgwMzYsIEF1c3RyaWEu
JiN4RDtEZXBhcnRtZW50IG9mIFByZXZlbnRpdmUgTWVkaWNpbmUsIEtlY2sgU2Nob29sIG9mIE1l
ZGljaW5lLCBVbml2ZXJzaXR5IG9mIFNvdXRoZXJuIENhbGlmb3JuaWEsIExvcyBBbmdlbGVzLCBD
YWxpZm9ybmlhIDkwMDg5LCBVU0EuJiN4RDtOYXRpb25hbCBDYW5jZXIgSW5zdGl0dXRlLCBCZXRo
ZXNkYSwgTWFyeWxhbmQgMjA4OTIsIFVTQS4mI3hEOzFdIEljZWxhbmRpYyBIZWFydCBBc3NvY2lh
dGlvbiwgS29wYXZvZ3VyIDIwMSwgSWNlbGFuZC4gWzJdIFVuaXZlcnNpdHkgb2YgSWNlbGFuZCwg
UmV5a2phdmlrIDEwMSwgSWNlbGFuZC4mI3hEOzFdIERlcGFydG1lbnQgb2YgR2VuZXRpY3MsIFVu
aXZlcnNpdHkgTWVkaWNhbCBDZW50ZXIgR3JvbmluZ2VuLCBVbml2ZXJzaXR5IG9mIEdyb25pbmdl
biwgOTcwMCBSQiBHcm9uaW5nZW4sIFRoZSBOZXRoZXJsYW5kcy4gWzJdIERlcGFydG1lbnQgb2Yg
RXBpZGVtaW9sb2d5LCBVbml2ZXJzaXR5IE1lZGljYWwgQ2VudGVyIEdyb25pbmdlbiwgVW5pdmVy
c2l0eSBvZiBHcm9uaW5nZW4sIDk3MDAgUkIgR3JvbmluZ2VuLCBUaGUgTmV0aGVybGFuZHMuJiN4
RDtNb2xlY3VsYXIgJmFtcDtDZWxsdWxhciBUaGVyYXBldXRpY3MsIFJveWFsIENvbGxlZ2Ugb2Yg
U3VyZ2VvbnMgaW4gSXJlbGFuZCwgMTIzIFN0IFN0ZXBoZW4mYXBvcztzIEdyZWVuLCBEdWJsaW4g
MiwgSXJlbGFuZC4mI3hEO2RlQ09ERSBHZW5ldGljcywgQW1nZW4gSW5jLiwgUmV5a2phdmlrIDEw
MSwgSWNlbGFuZC4mI3hEOzFdIFdlbGxjb21lIFRydXN0IFNhbmdlciBJbnN0aXR1dGUsIEhpbnh0
b24sIENhbWJyaWRnZSBDQjEwIDFTQSwgVUsuIFsyXSBXaWxsaWFtIEhhcnZleSBSZXNlYXJjaCBJ
bnN0aXR1dGUsIEJhcnRzIGFuZCBUaGUgTG9uZG9uIFNjaG9vbCBvZiBNZWRpY2luZSBhbmQgRGVu
dGlzdHJ5LCBRdWVlbiBNYXJ5IFVuaXZlcnNpdHkgb2YgTG9uZG9uLCBMb25kb24gRUMxTSA2QlEs
IFVLLiYjeEQ7MV0gU2NpZW5jZSBmb3IgTGlmZSBMYWJvcmF0b3J5LCBVcHBzYWxhIFVuaXZlcnNp
dHksIFVwcHNhbGEgNzUxODUsIFN3ZWRlbi4gWzJdIERlcGFydG1lbnQgb2YgTWVkaWNhbCBTY2ll
bmNlcywgTW9sZWN1bGFyIE1lZGljaW5lLCBVcHBzYWxhIFVuaXZlcnNpdHksIFVwcHNhbGEgNzUx
NDQsIFN3ZWRlbi4mI3hEOzFdIEVhbGluZyBIb3NwaXRhbCBOSFMgVHJ1c3QsIE1pZGRsZXNleCBV
QjEgM0hXLCBVSy4gWzJdIE5hdGlvbmFsIEhlYXJ0IGFuZCBMdW5nIEluc3RpdHV0ZSwgSW1wZXJp
YWwgQ29sbGVnZSBMb25kb24sIExvbmRvbiBTVzMgNkxZLCBVSy4mI3hEO0RlcGFydG1lbnQgb2Yg
UHVibGljIEhlYWx0aCBTY2llbmNlcywgU3RyaXRjaCBTY2hvb2wgb2YgTWVkaWNpbmUsIExveW9s
YSBVbml2ZXJzaXR5IG9mIENoaWNhZ28sIE1heXdvb2QsIElsbGlub2lzIDYxMDUzLCBVU0EuJiN4
RDsxXSBHZXJtYW4gQ2VudGVyIGZvciBEaWFiZXRlcyBSZXNlYXJjaCAoRFpEKSwgODU3NjQgTmV1
aGVyYmVyZywgR2VybWFueS4gWzJdIEluc3RpdHV0ZSBvZiBFcGlkZW1pb2xvZ3kgSUksIEhlbG1o
b2x0eiBaZW50cnVtIE11bmNoZW4gLSBHZXJtYW4gUmVzZWFyY2ggQ2VudGVyIGZvciBFbnZpcm9u
bWVudGFsIEhlYWx0aCwgTmV1aGVyYmVyZywgR2VybWFueSwgRC04NTc2NCBOZXVoZXJiZXJnLCBH
ZXJtYW55LiYjeEQ7RGVwYXJ0bWVudCBvZiBPbmNvbG9neSwgVW5pdmVyc2l0eSBvZiBDYW1icmlk
Z2UsIENhbWJyaWRnZSBDQjIgMFFRLCBVSy4mI3hEO0NlbnRyZSBmb3IgQm9uZSBhbmQgQXJ0aHJp
dGlzIFJlc2VhcmNoLCBEZXBhcnRtZW50IG9mIEludGVybmFsIE1lZGljaW5lIGFuZCBDbGluaWNh
bCBOdXRyaXRpb24sIEluc3RpdHV0ZSBvZiBNZWRpY2luZSwgU2FobGdyZW5za2EgQWNhZGVteSwg
VW5pdmVyc2l0eSBvZiBHb3RoZW5idXJnLCBHb3RoZW5idXJnIDQxMyA0NSwgU3dlZGVuLiYjeEQ7
RGVwYXJ0bWVudCBvZiBDaGlsZCBhbmQgQWRvbGVzY2VudCBQc3ljaGlhdHJ5L1BzeWNob2xvZ3ks
IEVyYXNtdXMgTUMgVW5pdmVyc2l0eSBNZWRpY2FsIENlbnRyZSwgMzAwMCBDQiBSb3R0ZXJkYW0s
IFRoZSBOZXRoZXJsYW5kcy4mI3hEOzFdIERlcGFydG1lbnQgZm9yIEhlYWx0aCBFdmlkZW5jZSwg
UmFkYm91ZCBVbml2ZXJzaXR5IE1lZGljYWwgQ2VudHJlLCA2NTAwIEhCIE5pam1lZ2VuLCBUaGUg
TmV0aGVybGFuZHMuIFsyXSBEZXBhcnRtZW50IG9mIEdlbmV0aWNzLCBSYWRib3VkIFVuaXZlcnNp
dHkgTWVkaWNhbCBDZW50cmUsIDY1MDAgSEIgTmlqbWVnZW4sIFRoZSBOZXRoZXJsYW5kcy4mI3hE
O0RlcGFydG1lbnQgb2YgQ2xpbmljYWwgUGhhcm1hY29sb2d5LCBXaWxsaWFtIEhhcnZleSBSZXNl
YXJjaCBJbnN0aXR1dGUsIEJhcnRzIGFuZCBUaGUgTG9uZG9uIFNjaG9vbCBvZiBNZWRpY2luZSBh
bmQgRGVudGlzdHJ5LCBRdWVlbiBNYXJ5IFVuaXZlcnNpdHkgb2YgTG9uZG9uLCBMb25kb24gRUMx
TSA2QlEsIFVLLiYjeEQ7R2VuZXRpY3MsIEdsYXhvU21pdGhLbGluZSwgS2luZyBvZiBQcnVzc2lh
LCBQZW5uc3lsdmFuaWEgMTk0MDYsIFVTQS4mI3hEOzFdIEdlcm1hbiBDZW50ZXIgZm9yIENhcmRp
b3Zhc2N1bGFyIFJlc2VhcmNoLCBwYXJ0bmVyIHNpdGUgSGFtYnVyZy9MdWJlY2svS2llbCwgMjM1
NjIgTHViZWNrLCBHZXJtYW55LiBbMl0gSW5zdGl0dXQgZnVyIEludGVncmF0aXZlIHVuZCBFeHBl
cmltZW50ZWxsZSBHZW5vbWlrLCBVbml2ZXJzaXRhdCB6dSBMdWJlY2ssIEQtMjM1NjIgTHViZWNr
LCBHZXJtYW55LiYjeEQ7RGVwYXJ0bWVudCBvZiBDb21tdW5pdHkgTWVkaWNpbmUsIEZhY3VsdHkg
b2YgSGVhbHRoIFNjaWVuY2VzLCBVaVQgVGhlIEFyY3RpYyBVbml2ZXJzaXR5IG9mIE5vcndheSwg
OTAzNyBUcm9tc28sIE5vcndheS4mI3hEO01SQyBVbml0IGZvciBMaWZlbG9uZyBIZWFsdGggYW5k
IEFnZWluZyBhdCBVbml2ZXJzaXR5IENvbGxlZ2UgTG9uZG9uLCBMb25kb24gV0MxQiA1SlUsIFVL
LiYjeEQ7RGlhYmV0ZXMgQ29tcGxpY2F0aW9ucyBSZXNlYXJjaCBDZW50cmUsIENvbndheSBJbnN0
aXR1dGUsIFNjaG9vbCBvZiBNZWRpY2luZSBhbmQgTWVkaWNhbCBTY2llbmNlcywgVW5pdmVyc2l0
eSBDb2xsZWdlIER1YmxpbiwgRHVibGluIDQsIElyZWxhbmQuJiN4RDtEZXBhcnRtZW50IG9mIEJp
b21lZGljYWwgU2NpZW5jZXMsIFNlb3VsIE5hdGlvbmFsIFVuaXZlcnNpdHkgQ29sbGVnZSBvZiBN
ZWRpY2luZSwgU2VvdWwsIEtvcmVhLiYjeEQ7TGFkeSBEYXZpcyBJbnN0aXR1dGUsIERlcGFydG1l
bnRzIG9mIEh1bWFuIEdlbmV0aWNzLCBFcGlkZW1pb2xvZ3kgYW5kIEJpb3N0YXRpc3RpY3MsIE1j
R2lsbCBVbml2ZXJzaXR5LCBNb250cmVhbCwgUXVlYmVjIEgzVDFFMiwgQ2FuYWRhLiYjeEQ7Q2Fy
ZGlvdGhvcmFjaWMgU3VyZ2VyeSBVbml0LCBEZXBhcnRtZW50IG9mIE1vbGVjdWxhciBNZWRpY2lu
ZSBhbmQgU3VyZ2VyeSwgS2Fyb2xpbnNrYSBJbnN0aXR1dGV0LCBTdG9ja2hvbG0gMTcxNzYsIFN3
ZWRlbi4mI3hEO0RlcGFydG1lbnQgb2YgTWVkaWNpbmUsIENvbHVtYmlhIFVuaXZlcnNpdHkgQ29s
bGVnZSBvZiBQaHlzaWNpYW5zIGFuZCBTdXJnZW9ucywgTmV3IFlvcmsgMTAwMzIsIFVTQS4mI3hE
OzFdIEJpb3NjaWVuY2VzIFJlc2VhcmNoIERpdmlzaW9uLCBEZXBhcnRtZW50IG9mIFByaW1hcnkg
SW5kdXN0cmllcywgVmljdG9yaWEgMzA4MywgQXVzdHJhbGlhLiBbMl0gRGVwYXJ0bWVudCBvZiBG
b29kIGFuZCBBZ3JpY3VsdHVyYWwgU3lzdGVtcywgVW5pdmVyc2l0eSBvZiBNZWxib3VybmUsIFZp
Y3RvcmlhIDMwMTAsIEF1c3RyYWxpYS4mI3hEOzFdIEJyb2FkIEluc3RpdHV0ZSBvZiB0aGUgTWFz
c2FjaHVzZXR0cyBJbnN0aXR1dGUgb2YgVGVjaG5vbG9neSBhbmQgSGFydmFyZCBVbml2ZXJzaXR5
LCBDYW1icmlkZ2UsIE1hc3NhY2h1c2V0dHMgMDIxNDIsIFVTQS4gWzJdIERlcGFydG1lbnQgb2Yg
R2VuZXRpY3MsIEhhcnZhcmQgTWVkaWNhbCBTY2hvb2wsIEJvc3RvbiwgTWFzc2FjaHVzZXR0cyAw
MjExNSwgVVNBLiYjeEQ7MV0gRGVwYXJ0bWVudCBvZiBFcGlkZW1pb2xvZ3ksIEhhcnZhcmQgU2No
b29sIG9mIFB1YmxpYyBIZWFsdGgsIEJvc3RvbiwgTWFzc2FjaHVzZXR0cyAwMjExNSwgVVNBLiBb
Ml0gU3RhdGUgS2V5IExhYm9yYXRvcnkgb2YgTWVkaWNhbCBHZW5vbWljcywgU2hhbmdoYWkgSW5z
dGl0dXRlIG9mIEhlbWF0b2xvZ3ksIFJ1aSBKaW4gSG9zcGl0YWwgQWZmaWxpYXRlZCB3aXRoIFNo
YW5naGFpIEppYW8gVG9uZyBVbml2ZXJzaXR5IFNjaG9vbCBvZiBNZWRpY2luZSwgU2hhbmdoYWks
IENoaW5hLiYjeEQ7MV0gT3hmb3JkIENlbnRyZSBmb3IgRGlhYmV0ZXMsIEVuZG9jcmlub2xvZ3kg
YW5kIE1ldGFib2xpc20sIFVuaXZlcnNpdHkgb2YgT3hmb3JkLCBPeGZvcmQgT1gzIDdMSiwgVUsu
IFsyXSBOSUhSIE94Zm9yZCBCaW9tZWRpY2FsIFJlc2VhcmNoIENlbnRyZSwgT1VIIFRydXN0LCBP
eGZvcmQgT1gzIDdMRSwgVUsuJiN4RDsxXSBCcm9hZCBJbnN0aXR1dGUgb2YgdGhlIE1hc3NhY2h1
c2V0dHMgSW5zdGl0dXRlIG9mIFRlY2hub2xvZ3kgYW5kIEhhcnZhcmQgVW5pdmVyc2l0eSwgQ2Ft
YnJpZGdlLCBNYXNzYWNodXNldHRzIDAyMTQyLCBVU0EuIFsyXSBDYXJkaW92YXNjdWxhciBSZXNl
YXJjaCBDZW50ZXIsIE1hc3NhY2h1c2V0dHMgR2VuZXJhbCBIb3NwaXRhbCwgSGFydmFyZCBNZWRp
Y2FsIFNjaG9vbCwgQm9zdG9uLCBNYXNzYWNodXNldHRzLCBVU0EuJiN4RDtMYWJvcmF0b3J5IGZv
ciBHZW5vdHlwaW5nIERldmVsb3BtZW50LCBSSUtFTiBDZW50ZXIgZm9yIEludGVncmF0aXZlIE1l
ZGljYWwgU2NpZW5jZXMsIFlva29oYW1hIDIzMC0wMDQ1LCBKYXBhbi4mI3hEO0NlbnRlciBmb3Ig
R2Vub21lIFNjaWVuY2UsIE5hdGlvbmFsIEluc3RpdHV0ZSBvZiBIZWFsdGgsIENodW5nY2hlb25n
YnVrLWRvLCBDaHVuZ2J1ayAzNjMtOTUxLCBSZXB1YmxpYyBvZiBLb3JlYS4mI3hEOzFdIERlcGFy
dG1lbnQgb2YgRXBpZGVtaW9sb2d5LCBIYXJ2YXJkIFNjaG9vbCBvZiBQdWJsaWMgSGVhbHRoLCBC
b3N0b24sIE1hc3NhY2h1c2V0dHMgMDIxMTUsIFVTQS4gWzJdIEhhcnZhcmQgU2Nob29sIG9mIFB1
YmxpYyBIZWFsdGgsIERlcGFydG1lbnQgb2YgQmlvc3RhdGlzdGljcywgSGFydmFyZCBVbml2ZXJz
aXR5LCBCb3N0b24sIE1hc3NhY2h1c2V0dHMgMjExNSwgVVNBLiYjeEQ7RGVwYXJ0bWVudCBvZiBH
ZW5ldGljcywgSG93YXJkIEh1Z2hlcyBNZWRpY2FsIEluc3RpdHV0ZSwgWWFsZSBVbml2ZXJzaXR5
IFNjaG9vbCBvZiBNZWRpY2luZSwgTmV3IEhhdmVuLCBOZXcgSGF2ZW4sIENvbm5lY3RpY3V0IDA2
NTIwLCBVU0EuJiN4RDsxXSBEZXBhcnRtZW50IG9mIEVwaWRlbWlvbG9neSwgSGFydmFyZCBTY2hv
b2wgb2YgUHVibGljIEhlYWx0aCwgQm9zdG9uLCBNYXNzYWNodXNldHRzIDAyMTE1LCBVU0EuIFsy
XSBDb2xsZWdlIG9mIEluZm9ybWF0aW9uIFNjaWVuY2UgYW5kIFRlY2hub2xvZ3ksIERhbGlhbiBN
YXJpdGltZSBVbml2ZXJzaXR5LCBEYWxpYW4sIExpYW9uaW5nIDExNjAyNiwgQ2hpbmEuJiN4RDsx
XSBCcm9hZCBJbnN0aXR1dGUgb2YgdGhlIE1hc3NhY2h1c2V0dHMgSW5zdGl0dXRlIG9mIFRlY2hu
b2xvZ3kgYW5kIEhhcnZhcmQgVW5pdmVyc2l0eSwgQ2FtYnJpZGdlLCBNYXNzYWNodXNldHRzIDAy
MTQyLCBVU0EuIFsyXSBEZXBhcnRtZW50IG9mIEdlbmV0aWNzLCBIYXJ2YXJkIE1lZGljYWwgU2No
b29sLCBCb3N0b24sIE1hc3NhY2h1c2V0dHMgMDIxMTUsIFVTQS4gWzNdIFN0YW5sZXkgQ2VudGVy
IGZvciBQc3ljaGlhdHJpYyBSZXNlYXJjaCwgQnJvYWQgSW5zdGl0dXRlIG9mIE1JVCBhbmQgSGFy
dmFyZCwgQ2FtYnJpZGdlLCBNYXNzYWNodXNldHRzIDAyMTQyLCBVU0EuJiN4RDtOZXBocm9sb2d5
IFJlc2VhcmNoLCBDZW50cmUgZm9yIFB1YmxpYyBIZWFsdGgsIFF1ZWVuJmFwb3M7cyBVbml2ZXJz
aXR5IG9mIEJlbGZhc3QsIEJlbGZhc3QsIENvdW50eSBEb3duIEJUOSA3QUIsIFVLLiYjeEQ7TmF0
aW9uYWwgSGVhcnQgYW5kIEx1bmcgSW5zdGl0dXRlLCBJbXBlcmlhbCBDb2xsZWdlIExvbmRvbiwg
TG9uZG9uIFNXMyA2TFksIFVLLiYjeEQ7MV0gTmF0aW9uYWwgSGVhcnQsIEx1bmcsIGFuZCBCbG9v
ZCBJbnN0aXR1dGUsIHRoZSBGcmFtaW5naGFtIEhlYXJ0IFN0dWR5LCBGcmFtaW5naGFtLCBNYXNz
YWNodXNldHRzIDAxNzAyLCBVU0EuIFsyXSBTZWN0aW9uIG9mIEdlbmVyYWwgSW50ZXJuYWwgTWVk
aWNpbmUsIEJvc3RvbiBVbml2ZXJzaXR5IFNjaG9vbCBvZiBNZWRpY2luZSwgQm9zdG9uLCBNYXNz
YWNodXNldHRzIDAyMTE4LCBVU0EuJiN4RDsxXSBEZXBhcnRtZW50IG9mIFN0YXRpc3RpY3MsIFVu
aXZlcnNpdHkgb2YgT3hmb3JkLCAxIFNvdXRoIFBhcmtzIFJvYWQsIE94Zm9yZCBPWDEgM1RHLCBV
Sy4gWzJdIE1SQyBIYXJ3ZWxsLCBIYXJ3ZWxsIFNjaWVuY2UgYW5kIElubm92YXRpb24gQ2FtcHVz
LCBIYXJ3ZWxsIE9YMTEgMFFHLCBVSy4mI3hEOzFdIFFJTVIgQmVyZ2hvZmVyIE1lZGljYWwgUmVz
ZWFyY2ggSW5zdGl0dXRlLCBCcmlzYmFuZSwgUXVlZW5zbGFuZCA0MDA2LCBBdXN0cmFsaWEuIFsy
XSBJbnN0aXR1dGUgb2YgSGVhbHRoIGFuZCBCaW9tZWRpY2FsIElubm92YXRpb24sIFF1ZWVuc2xh
bmQgVW5pdmVyc2l0eSBvZiBUZWNobm9sb2d5LCBCcmlzYmFuZSwgUXVlZW5zbGFuZCA0MDU5LCBB
dXN0cmFsaWEuJiN4RDsxXSBMYWJvcmF0b3J5IGZvciBTdGF0aXN0aWNhbCBBbmFseXNpcywgUklL
RU4gQ2VudGVyIGZvciBJbnRlZ3JhdGl2ZSBNZWRpY2FsIFNjaWVuY2VzLCBZb2tvaGFtYSAyMzAt
MDA0NSwgSmFwYW4uIFsyXSBEZXBhcnRtZW50IG9mIEh1bWFuIEdlbmV0aWNzIGFuZCBEaXNlYXNl
IERpdmVyc2l0eSwgR3JhZHVhdGUgU2Nob29sIG9mIE1lZGljYWwgYW5kIERlbnRhbCBTY2llbmNl
cywgVG9reW8gTWVkaWNhbCBhbmQgRGVudGFsIFVuaXZlcnNpdHksIDExMy04NTEwIFRva3lvLCBK
YXBhbi4mI3hEOzFdIFdlbGxjb21lIFRydXN0IENlbnRyZSBmb3IgSHVtYW4gR2VuZXRpY3MsIFVu
aXZlcnNpdHkgb2YgT3hmb3JkLCBPeGZvcmQgT1gzIDdCTiwgVUsuIFsyXSBHZW5ldGljcyBvZiBD
b21wbGV4IFRyYWl0cywgVW5pdmVyc2l0eSBvZiBFeGV0ZXIgTWVkaWNhbCBTY2hvb2wsIFVuaXZl
cnNpdHkgb2YgRXhldGVyLCBFeGV0ZXIgRVgxIDJMVSwgVUsuIFszXSBEZXBhcnRtZW50IG9mIFR3
aW4gUmVzZWFyY2ggYW5kIEdlbmV0aWMgRXBpZGVtaW9sb2d5LCBLaW5nJmFwb3M7cyBDb2xsZWdl
IExvbmRvbiwgTG9uZG9uIFNFMSA3RUgsIFVLLiYjeEQ7R2Vub21lIEluc3RpdHV0ZSBvZiBTaW5n
YXBvcmUsIEFnZW5jeSBmb3IgU2NpZW5jZSwgVGVjaG5vbG9neSBhbmQgUmVzZWFyY2gsIDEzODY3
MiBTaW5nYXBvcmUuJiN4RDsxXSBEaXZpc2lvbnMgb2YgRW5kb2NyaW5vbG9neSBhbmQgR2VuZXRp
Y3MgYW5kIENlbnRlciBmb3IgQmFzaWMgYW5kIFRyYW5zbGF0aW9uYWwgT2Jlc2l0eSBSZXNlYXJj
aCwgQm9zdG9uIENoaWxkcmVuJmFwb3M7cyBIb3NwaXRhbCwgQm9zdG9uLCBNYXNzYWNodXNldHRz
IDAyMTE1LCBVU0EuIFsyXSBCcm9hZCBJbnN0aXR1dGUgb2YgdGhlIE1hc3NhY2h1c2V0dHMgSW5z
dGl0dXRlIG9mIFRlY2hub2xvZ3kgYW5kIEhhcnZhcmQgVW5pdmVyc2l0eSwgQ2FtYnJpZGdlLCBN
YXNzYWNodXNldHRzIDAyMTQyLCBVU0EuIFszXSBEZXBhcnRtZW50IG9mIEdlbmV0aWNzLCBIYXJ2
YXJkIE1lZGljYWwgU2Nob29sLCBCb3N0b24sIE1hc3NhY2h1c2V0dHMgMDIxMTUsIFVTQS4mI3hE
OzFdIERlcGFydG1lbnQgb2YgQmlvbWVkaWNhbCBFbmdpbmVlcmluZyBhbmQgQ29tcHV0YXRpb25h
bCBTY2llbmNlLCBBYWx0byBVbml2ZXJzaXR5IFNjaG9vbCBvZiBTY2llbmNlLCBIZWxzaW5raSBG
SS0wMDA3NiwgRmlubGFuZC4gWzJdIERlcGFydG1lbnQgb2YgTWVkaWNpbmUsIERpdmlzaW9uIG9m
IE5lcGhyb2xvZ3ksIEhlbHNpbmtpIFVuaXZlcnNpdHkgQ2VudHJhbCBIb3NwaXRhbCwgRkktMDAy
OTAgSGVsc2lua2ksIEZpbmxhbmQuIFszXSBGb2xraGFsc2FuIEluc3RpdHV0ZSBvZiBHZW5ldGlj
cywgRm9sa2hhbHNhbiBSZXNlYXJjaCBDZW50ZXIsIEZJLTAwMjkwIEhlbHNpbmtpLCBGaW5sYW5k
LiYjeEQ7MV0gTmV0aGVybGFuZHMgQ29uc29ydGl1bSBmb3IgSGVhbHRoeSBBZ2luZyAoTkNIQSks
IExlaWRlbiBVbml2ZXJzaXR5IE1lZGljYWwgQ2VudGVyLCBMZWlkZW4gMjMwMCBSQywgVGhlIE5l
dGhlcmxhbmRzLiBbMl0gRGVwYXJ0bWVudCBvZiBJbnRlcm5hbCBNZWRpY2luZSwgRXJhc211cyBN
QyBVbml2ZXJzaXR5IE1lZGljYWwgQ2VudGVyLCAzMDE1R0UgUm90dGVyZGFtLCBUaGUgTmV0aGVy
bGFuZHMuJiN4RDtMYWJvcmF0b3J5IGZvciBTdGF0aXN0aWNhbCBBbmFseXNpcywgUklLRU4gQ2Vu
dGVyIGZvciBJbnRlZ3JhdGl2ZSBNZWRpY2FsIFNjaWVuY2VzLCBZb2tvaGFtYSAyMzAtMDA0NSwg
SmFwYW4uJiN4RDsxXSBEZXBhcnRtZW50IG9mIEh1bWFuIEdlbmV0aWNzIGFuZCBEaXNlYXNlIERp
dmVyc2l0eSwgR3JhZHVhdGUgU2Nob29sIG9mIE1lZGljYWwgYW5kIERlbnRhbCBTY2llbmNlcywg
VG9reW8gTWVkaWNhbCBhbmQgRGVudGFsIFVuaXZlcnNpdHksIDExMy04NTEwIFRva3lvLCBKYXBh
bi4gWzJdIExhYm9yYXRvcnkgZm9yIENhcmRpb3Zhc2N1bGFyIERpc2Vhc2VzLCBSSUtFTiBDZW50
ZXIgZm9yIEludGVncmF0aXZlIE1lZGljYWwgU2NpZW5jZXMsIFlva29oYW1hIDIzMC0wMDQ1LCBK
YXBhbi4gWzNdIERpdmlzaW9uIG9mIERpc2Vhc2UgRGl2ZXJzaXR5LCBCaW9yZXNvdXJjZSBSZXNl
YXJjaCBDZW50ZXIsIFRva3lvIE1lZGljYWwgYW5kIERlbnRhbCBVbml2ZXJzaXR5LCAxMTMtODUx
MCBUb2t5bywgSmFwYW4uJiN4RDtRdWVlbnNsYW5kIEJyYWluIEluc3RpdHV0ZSwgVGhlIFVuaXZl
cnNpdHkgb2YgUXVlZW5zbGFuZCwgQnJpc2JhbmUgNDA3MiwgQXVzdHJhbGlhLiYjeEQ7RGl2aXNp
b24gb2YgRXBpZGVtaW9sb2d5LCBEZXBhcnRtZW50IG9mIE1lZGljaW5lOyBWYW5kZXJiaWx0IEVw
aWRlbWlvbG9neSBDZW50ZXI7IGFuZCBWYW5kZXJiaWx0LUluZ3JhbSBDYW5jZXIgQ2VudGVyLCBW
YW5kZXJiaWx0IFVuaXZlcnNpdHkgTWVkaWNhbCBDZW50ZXIsIE5hc2h2aWxsZSwgVGVubmVzc2Vl
IDM3MDc1LCBVU0EuJiN4RDsxXSBXZWxsY29tZSBUcnVzdCBDZW50cmUgZm9yIEh1bWFuIEdlbmV0
aWNzLCBVbml2ZXJzaXR5IG9mIE94Zm9yZCwgT3hmb3JkIE9YMyA3Qk4sIFVLLiBbMl0gTnVmZmll
bGQgRGVwYXJ0bWVudCBvZiBPYnN0ZXRyaWNzICZhbXA7R3luYWVjb2xvZ3ksIFVuaXZlcnNpdHkg
b2YgT3hmb3JkLCBPeGZvcmQgT1gzIDdCTiwgVUsuJiN4RDtEZXBhcnRtZW50IG9mIFBzeWNoaWF0
cnksIFdhc2hpbmd0b24gVW5pdmVyc2l0eSBTY2hvb2wgb2YgTWVkaWNpbmUsIFN0IExvdWlzLCBN
aXNzb3VyaSA2MzExMCwgVVNBLiYjeEQ7RGVwYXJ0bWVudCBvZiBFcGlkZW1pb2xvZ3kgYW5kIFB1
YmxpYyBIZWFsdGgsIEVBMzQzMCwgVW5pdmVyc2l0eSBvZiBTdHJhc2JvdXJnLCBGYWN1bHR5IG9m
IE1lZGljaW5lLCBTdHJhc2JvdXJnLCBGcmFuY2UuJiN4RDtEZXBhcnRtZW50IG9mIEludGVybmFs
IE1lZGljaW5lLCBVbml2ZXJzaXR5IE1lZGljYWwgQ2VudGVyIEdyb25pbmdlbiwgVW5pdmVyc2l0
eSBvZiBHcm9uaW5nZW4sIDk3MDBSQiBHcm9uaW5nZW4sIFRoZSBOZXRoZXJsYW5kcy4mI3hEOzFd
IFBhdGhXZXN0IExhYm9yYXRvcnkgTWVkaWNpbmUgb2YgV2VzdGVybiBBdXN0cmFsaWEsIE5lZGxh
bmRzLCBXZXN0ZXJuIEF1c3RyYWxpYSA2MDA5LCBBdXN0cmFsaWEuIFsyXSBQYXRob2xvZ3kgYW5k
IExhYm9yYXRvcnkgTWVkaWNpbmUsIFRoZSBVbml2ZXJzaXR5IG9mIFdlc3Rlcm4gQXVzdHJhbGlh
LCBQZXJ0aCwgV2VzdGVybiBBdXN0cmFsaWEgNjAwOSwgQXVzdHJhbGlhLiYjeEQ7Q2VkYXJzLVNp
bmFpIERpYWJldGVzIGFuZCBPYmVzaXR5IFJlc2VhcmNoIEluc3RpdHV0ZSwgTG9zIEFuZ2VsZXMs
IENhbGlmb3JuaWEgOTAwNDgsIFVTQS4mI3hEO0RlcGFydG1lbnQgb2YgR2VuZXRpY3MsIFRleGFz
IEJpb21lZGljYWwgUmVzZWFyY2ggSW5zdGl0dXRlLCBTYW4gQW50b25pbywgVGV4YXMgNzgyMjcs
IFVTQS4mI3hEOzFdIEluc3RpdHV0ZSBvZiBTb2NpYWwgYW5kIFByZXZlbnRpdmUgTWVkaWNpbmUg
KElVTVNQKSwgQ2VudHJlIEhvc3BpdGFsaWVyIFVuaXZlcnNpdGFpcmUgVmF1ZG9pcyBhbmQgVW5p
dmVyc2l0eSBvZiBMYXVzYW5uZSwgMTAxMCBMYXVzYW5uZSwgU3dpdHplcmxhbmQuIFsyXSBNaW5p
c3RyeSBvZiBIZWFsdGgsIFZpY3RvcmlhLCBSZXB1YmxpYyBvZiBTZXljaGVsbGVzLiYjeEQ7VW5p
dmVyc2l0eSBvZiBNaWxhbm8sIEJpY29jY2EsIDIwMTI2LCBJdGFseS4mI3hEO0NlbnRlciBmb3Ig
Q29tcGxleCBEaXNlYXNlIEdlbm9taWNzLCBNY0t1c2ljay1OYXRoYW5zIEluc3RpdHV0ZSBvZiBH
ZW5ldGljIE1lZGljaW5lLCBKb2hucyBIb3BraW5zIFVuaXZlcnNpdHkgU2Nob29sIG9mIE1lZGlj
aW5lLCBCYWx0aW1vcmUsIE1hcnlsYW5kIDIxMjA1LCBVU0EuJiN4RDsxXSBEaXZpc2lvbiBvZiBQ
cmV2ZW50aXZlIE1lZGljaW5lLCBCcmlnaGFtIGFuZCBXb21lbiZhcG9zO3MgSG9zcGl0YWwsIEJv
c3RvbiwgTWFzc2FjaHVzZXR0cyAwMjIxNSwgVVNBLiBbMl0gSGFydmFyZCBNZWRpY2FsIFNjaG9v
bCwgQm9zdG9uLCBNYXNzYWNodXNldHRzIDAyMTE1LCBVU0EuJiN4RDsxXSBDZW50ZXIgZm9yIEh1
bWFuIEdlbmV0aWNzIFJlc2VhcmNoLCBWYW5kZXJiaWx0IFVuaXZlcnNpdHkgTWVkaWNhbCBDZW50
ZXIsIE5hc2h2aWxsZSwgVGVubmVzc2VlIDM3MjAzLCBVU0EuIFsyXSBEZXBhcnRtZW50IG9mIE1v
bGVjdWxhciBQaHlzaW9sb2d5IGFuZCBCaW9waHlzaWNzLCBWYW5kZXJiaWx0IFVuaXZlcnNpdHks
IE5hc2h2aWxsZSwgVGVubmVzc2VlIDM3MjMyLCBVU0EuJiN4RDsxXSBOYXRpb25hbCBIZWFydCwg
THVuZywgYW5kIEJsb29kIEluc3RpdHV0ZSwgdGhlIEZyYW1pbmdoYW0gSGVhcnQgU3R1ZHksIEZy
YW1pbmdoYW0sIE1hc3NhY2h1c2V0dHMgMDE3MDIsIFVTQS4gWzJdIERlcGFydG1lbnQgb2YgQmlv
c3RhdGlzdGljcywgQm9zdG9uIFVuaXZlcnNpdHkgU2Nob29sIG9mIFB1YmxpYyBIZWFsdGgsIEJv
c3RvbiwgTWFzc2FjaHVzZXR0cyAwMjExOCwgVVNBLiYjeEQ7MV0gRGVwYXJ0bWVudCBvZiBIZWFs
dGggU2NpZW5jZXMsIFVuaXZlcnNpdHkgb2YgTWlsYW5vLCBJIDIwMTQyLCBJdGFseS4gWzJdIEZv
bmRhemlvbmUgRmlsYXJldGUsIE1pbGFubyBJIDIwMTM5LCBJdGFseS4mI3hEO0RlcGFydG1lbnQg
b2YgUHVibGljIEhlYWx0aCBhbmQgUHJpbWFyeSBDYXJlLCBVbml2ZXJzaXR5IG9mIENhbWJyaWRn
ZSwgQ2FtYnJpZGdlIENCMSA4Uk4sIFVLLiYjeEQ7MV0gRXhwZXJpbWVudGFsIENhcmRpb2xvZ3kg
TGFib3JhdG9yeSwgRGl2aXNpb24gSGVhcnQgYW5kIEx1bmdzLCBVbml2ZXJzaXR5IE1lZGljYWwg
Q2VudGVyIFV0cmVjaHQsIDM1ODQgQ1ggVXRyZWNodCwgVGhlIE5ldGhlcmxhbmRzLiBbMl0gSnVs
aXVzIENlbnRlciBmb3IgSGVhbHRoIFNjaWVuY2VzIGFuZCBQcmltYXJ5IENhcmUsIFVuaXZlcnNp
dHkgTWVkaWNhbCBDZW50ZXIgVXRyZWNodCwgMzU4NCBDWCBVdHJlY2h0LCBUaGUgTmV0aGVybGFu
ZHMuJiN4RDtJbnN0aXR1dGUgb2YgQ2FyZGlvdmFzY3VsYXIgYW5kIE1lZGljYWwgU2NpZW5jZXMs
IENvbGxlZ2Ugb2YgTWVkaWNhbCwgVmV0ZXJpbmFyeSBhbmQgTGlmZSBTY2llbmNlcywgVW5pdmVy
c2l0eSBvZiBHbGFzZ293LCBHbGFzZ293IEcxMiA4VEEsIFVLLiYjeEQ7Q2xpbmljIG9mIENhcmRp
b2xvZ3ksIFdlc3QtR2VybWFuIEhlYXJ0IENlbnRyZSwgVW5pdmVyc2l0eSBIb3NwaXRhbCBFc3Nl
biwgNDUxNDcgRXNzZW4sIEdlcm1hbnkuJiN4RDsxXSBOYXRpb25hbCBJbnN0aXR1dGUgZm9yIEhl
YWx0aCBhbmQgV2VsZmFyZSwgRkktMDAyNzEgSGVsc2lua2ksIEZpbmxhbmQuIFsyXSBEZXBhcnRt
ZW50IG9mIEdlbmVyYWwgUHJhY3RpY2UgYW5kIFByaW1hcnkgSGVhbHRoIENhcmUsIFVuaXZlcnNp
dHkgb2YgSGVsc2lua2ksIEZJLTAwMjkwIEhlbHNpbmtpLCBGaW5sYW5kLiBbM10gVW5pdCBvZiBH
ZW5lcmFsIFByYWN0aWNlLCBIZWxzaW5raSBVbml2ZXJzaXR5IENlbnRyYWwgSG9zcGl0YWwsIEhl
bHNpbmtpIDAwMjkwLCBGaW5sYW5kLiYjeEQ7MV0gRGVwYXJ0bWVudCBvZiBJbnRlcm5hbCBNZWRp
Y2luZSBCLCBVbml2ZXJzaXR5IE1lZGljaW5lIEdyZWlmc3dhbGQsIEQtMTc0NzUgR3JlaWZzd2Fs
ZCwgR2VybWFueS4gWzJdIERaSEsgKERldXRzY2hlcyBaZW50cnVtIGZ1ciBIZXJ6LUtyZWlzbGF1
ZmZvcnNjaHVuZyAtIEdlcm1hbiBDZW50cmUgZm9yIENhcmRpb3Zhc2N1bGFyIFJlc2VhcmNoKSwg
cGFydG5lciBzaXRlIEdyZWlmc3dhbGQsIEQtMTc0NzUgR3JlaWZzd2FsZCwgR2VybWFueS4mI3hE
OzFdIERlcGFydG1lbnQgb2YgSW50ZXJuYWwgTWVkaWNpbmUsIFVuaXZlcnNpdHkgb2YgUGlzYSwg
NTYxMDAgUGlzYSwgSXRhbHkuIFsyXSBOYXRpb25hbCBSZXNlYXJjaCBDb3VuY2lsIEluc3RpdHV0
ZSBvZiBDbGluaWNhbCBQaHlzaW9sb2d5LCBVbml2ZXJzaXR5IG9mIFBpc2EsIDU2MTI0IFBpc2Es
IEl0YWx5LiYjeEQ7RGVwYXJ0bWVudCBvZiBDYXJkaW9sb2d5LCBUb3Vsb3VzZSBVbml2ZXJzaXR5
IFNjaG9vbCBvZiBNZWRpY2luZSwgUmFuZ3VlaWwgSG9zcGl0YWwsIDMxNDAwIFRvdWxvdXNlLCBG
cmFuY2UuJiN4RDtSb2JlcnRzb24gQ2VudGVyIGZvciBCaW9zdGF0aXN0aWNzLCBVbml2ZXJzaXR5
IG9mIEdsYXNnb3csIEdsYXNnb3cgRzEyIDhRUSwgVUsuJiN4RDtVV0kgU29sdXRpb25zIGZvciBE
ZXZlbG9waW5nIENvdW50cmllcywgVGhlIFVuaXZlcnNpdHkgb2YgdGhlIFdlc3QgSW5kaWVzLCBN
b25hLCBLaW5nc3RvbiA3LCBKYW1haWNhLiYjeEQ7MV0gTmV0aGVybGFuZHMgQ29uc29ydGl1bSBm
b3IgSGVhbHRoeSBBZ2luZyAoTkNIQSksIDMwMTVHRSBSb3R0ZXJkYW0sIFRoZSBOZXRoZXJsYW5k
cy4gWzJdIERlcGFydG1lbnQgb2YgRXBpZGVtaW9sb2d5LCBFcmFzbXVzIE1DIFVuaXZlcnNpdHkg
TWVkaWNhbCBDZW50ZXIsIDMwMTVHRSBSb3R0ZXJkYW0sIFRoZSBOZXRoZXJsYW5kcy4mI3hEO05v
cnRoU2hvcmUgVW5pdmVyc2l0eSBIZWFsdGhTeXN0ZW0sIEV2YW5zdG9uLCBJTCA2MDIwMSwgVW5p
dmVyc2l0eSBvZiBDaGljYWdvLCBDaGljYWdvLCBJbGxpbm9pcywgVVNBLiYjeEQ7TGVlZHMgTVJD
IE1lZGljYWwgQmlvaW5mb3JtYXRpY3MgQ2VudHJlLCBVbml2ZXJzaXR5IG9mIExlZWRzLCBMZWVk
cyBMUzIgOUxVLCBVSy4mI3hEO0luc3RpdHV0ZSBvZiBCaW9tZWRpY2FsICZhbXA7Q2xpbmljYWwg
U2NpZW5jZSwgVW5pdmVyc2l0eSBvZiBFeGV0ZXIsIEJhcnJhY2sgUm9hZCwgRXhldGVyIEVYMiA1
RFcsIFVLLiYjeEQ7Q2VudGVyIGZvciBCaW9tZWRpY2luZSwgRXVyb3BlYW4gQWNhZGVteSBCb3pl
biwgQm9semFubyAoRVVSQUMpLCBCb2x6YW5vIDM5MTAwLCBJdGFseSAoYWZmaWxpYXRlZCBpbnN0
aXR1dGUgb2YgdGhlIFVuaXZlcnNpdHkgb2YgTHViZWNrLCBELTIzNTYyIEx1YmVjaywgR2VybWFu
eSkuJiN4RDtEaXZpc2lvbiBvZiBHZW5vbWljIE1lZGljaW5lLCBOYXRpb25hbCBIdW1hbiBHZW5v
bWUgUmVzZWFyY2ggSW5zdGl0dXRlLCBOYXRpb25hbCBJbnN0aXR1dGVzIG9mIEhlYWx0aCwgQmV0
aGVzZGEsIE1hcnlsYW5kIDIwODkyLCBVU0EuJiN4RDtJbnN0aXR1dGUgb2YgQ2FyZGlvdmFzY3Vs
YXIgU2NpZW5jZSwgVW5pdmVyc2l0eSBDb2xsZWdlIExvbmRvbiwgTG9uZG9uIFdDMUUgNkJULCBV
Sy4mI3hEO0RlcGFydG1lbnQgb2YgVmFzY3VsYXIgTWVkaWNpbmUsIEFjYWRlbWljIE1lZGljYWwg
Q2VudGVyLCAxMTA1IEFaIEFtc3RlcmRhbSwgVGhlIE5ldGhlcmxhbmRzLiYjeEQ7Q2VudHJlIGZv
ciBDYXJkaW92YXNjdWxhciBHZW5ldGljcywgSW5zdGl0dXRlIENhcmRpb3Zhc2N1bGFyIFNjaWVu
Y2VzLCBVbml2ZXJzaXR5IENvbGxlZ2UgTG9uZG9uLCBMb25kb24gV0MxRSA2SkosIFVLLiYjeEQ7
Q2FyZGlvdmFzY3VsYXIgR2VuZXRpY3MgRGl2aXNpb24sIERlcGFydG1lbnQgb2YgSW50ZXJuYWwg
TWVkaWNpbmUsIFVuaXZlcnNpdHkgb2YgVXRhaCwgU2FsdCBMYWtlIENpdHksIFV0YWggODQxMDgs
IFVTQS4mI3hEOzFdIFNhbnNvbSBJbnN0aXR1dGUgZm9yIEhlYWx0aCBSZXNlYXJjaCwgVW5pdmVy
c2l0eSBvZiBTb3V0aCBBdXN0cmFsaWEsIEFkZWxhaWRlIDUwMDAsIFNvdXRoIEF1c3RyYWxpYSwg
QXVzdHJhbGlhLiBbMl0gU2Nob29sIG9mIFBvcHVsYXRpb24gSGVhbHRoLCBVbml2ZXJzaXR5IG9m
IFNvdXRoIEF1c3RyYWxpYSwgQWRlbGFpZGUgNTAwMCwgU291dGggQXVzdHJhbGlhLCBBdXN0cmFs
aWEuIFszXSBTb3V0aCBBdXN0cmFsaWFuIEhlYWx0aCBhbmQgTWVkaWNhbCBSZXNlYXJjaCBJbnN0
aXR1dGUsIEFkZWxhaWRlLCBTb3V0aCBBdXN0cmFsaWEgNTAwMCwgQXVzdHJhbGlhLiBbNF0gUG9w
dWxhdGlvbiwgUG9saWN5LCBhbmQgUHJhY3RpY2UsIFVuaXZlcnNpdHkgQ29sbGVnZSBMb25kb24g
SW5zdGl0dXRlIG9mIENoaWxkIEhlYWx0aCwgTG9uZG9uIFdDMU4gMUVILCBVSy4mI3hEOzFdIFJl
c2VhcmNoIFVuaXQgb2YgTW9sZWN1bGFyIEVwaWRlbWlvbG9neSwgSGVsbWhvbHR6IFplbnRydW0g
TXVuY2hlbiAtIEdlcm1hbiBSZXNlYXJjaCBDZW50ZXIgZm9yIEVudmlyb25tZW50YWwgSGVhbHRo
LCBELTg1NzY0IE5ldWhlcmJlcmcsIEdlcm1hbnkuIFsyXSBIYW5ub3ZlciBVbmlmaWVkIEJpb2Jh
bmssIEhhbm5vdmVyIE1lZGljYWwgU2Nob29sLCBIYW5ub3ZlciwgRC0zMDYyNSBIYW5ub3Zlciwg
R2VybWFueS4mI3hEOzFdIERlcGFydG1lbnQgb2YgRXBpZGVtaW9sb2d5IGFuZCBCaW9zdGF0aXN0
aWNzLCBJbXBlcmlhbCBDb2xsZWdlIExvbmRvbiwgTG9uZG9uIFcyIDFQRywgVUsuIFsyXSBOYXRp
b25hbCBJbnN0aXR1dGUgZm9yIEhlYWx0aCBhbmQgV2VsZmFyZSwgRkktOTAxMDEgT3VsdSwgRmlu
bGFuZC4gWzNdIE1SQyBIZWFsdGggUHJvdGVjdGlvbiBBZ2VuY3kgKEhQQSkgQ2VudHJlIGZvciBF
bnZpcm9ubWVudCBhbmQgSGVhbHRoLCBTY2hvb2wgb2YgUHVibGljIEhlYWx0aCwgSW1wZXJpYWwg
Q29sbGVnZSBMb25kb24sIExvbmRvbiBXMiAxUEcsIFVLLiBbNF0gVW5pdCBvZiBQcmltYXJ5IENh
cmUsIE91bHUgVW5pdmVyc2l0eSBIb3NwaXRhbCwgRkktOTAyMjAgT3VsdSwgRmlubGFuZC4gWzVd
IEluc3RpdHV0ZSBvZiBIZWFsdGggU2NpZW5jZXMsIFVuaXZlcnNpdHkgb2YgT3VsdSwgRkktOTAw
MTQgT3VsdSwgRmlubGFuZC4gWzZdIEluc3RpdHV0ZSBvZiBIZWFsdGggU2NpZW5jZXMsIFVuaXZl
cnNpdHkgb2YgT3VsdSwgRkktOTAwMTQgT3VsdSwgRmlubGFuZC4mI3hEOzFdIERlcGFydG1lbnQg
b2YgQ2FyZGlvbG9neSwgTGVpZGVuIFVuaXZlcnNpdHkgTWVkaWNhbCBDZW50ZXIsIDIzMDAgUkMg
TGVpZGVuLCBUaGUgTmV0aGVybGFuZHMuIFsyXSBEdXJyZXIgQ2VudGVyIGZvciBDYXJkaW9nZW5l
dGljIFJlc2VhcmNoLCBJbnRlcnVuaXZlcnNpdHkgQ2FyZGlvbG9neSBJbnN0aXR1dGUgTmV0aGVy
bGFuZHMgKElDSU4pLCAzNTAxIERHIFV0cmVjaHQsIFRoZSBOZXRoZXJsYW5kcy4gWzNdIEludGVy
dW5pdmVyc2l0eSBDYXJkaW9sb2d5IEluc3RpdHV0ZSBvZiB0aGUgTmV0aGVybGFuZHMgKElDSU4p
LCAzNTAxIERHIFV0cmVjaHQsIFRoZSBOZXRoZXJsYW5kcy4mI3hEOzFdIE5hdGlvbmFsIEluc3Rp
dHV0ZSBmb3IgSGVhbHRoIGFuZCBXZWxmYXJlLCBGSS0wMDI3MSBIZWxzaW5raSwgRmlubGFuZC4g
WzJdIEluc3RpdHV0ZSBmb3IgTW9sZWN1bGFyIE1lZGljaW5lLCBVbml2ZXJzaXR5IG9mIEhlbHNp
bmtpLCBGSS0wMDAxNCBIZWxzaW5raSwgRmlubGFuZC4gWzNdIEhqZWx0IEluc3RpdHV0ZSBEZXBh
cnRtZW50IG9mIFB1YmxpYyBIZWFsdGgsIFVuaXZlcnNpdHkgb2YgSGVsc2lua2ksIEZJLTAwMDE0
IEhlbHNpbmtpLCBGaW5sYW5kLiYjeEQ7MV0gSW5zdGl0dXRlIG9mIEhlYWx0aCBTY2llbmNlcywg
VW5pdmVyc2l0eSBvZiBPdWx1LCBGSS05MDAxNCBPdWx1LCBGaW5sYW5kLiBbMl0gVW5pdCBvZiBQ
cmltYXJ5IEhlYWx0aCBDYXJlL0dlbmVyYWwgUHJhY3RpY2UsIE91bHUgVW5pdmVyc2l0eSBIb3Nw
aXRhbCwgRkktOTAyMjAgT3VsdSwgRmlubGFuZC4mI3hEOzFdIERlcGFydG1lbnQgZm9yIEhlYWx0
aCBFdmlkZW5jZSwgUmFkYm91ZCBVbml2ZXJzaXR5IE1lZGljYWwgQ2VudHJlLCA2NTAwIEhCIE5p
am1lZ2VuLCBUaGUgTmV0aGVybGFuZHMuIFsyXSBEZXBhcnRtZW50IG9mIFVyb2xvZ3ksIFJhZGJv
dWQgVW5pdmVyc2l0eSBNZWRpY2FsIENlbnRyZSwgNjUwMCBIQiBOaWptZWdlbiwgVGhlIE5ldGhl
cmxhbmRzLiYjeEQ7MV0gRWFsaW5nIEhvc3BpdGFsIE5IUyBUcnVzdCwgTWlkZGxlc2V4IFVCMSAz
SFcsIFVLLiBbMl0gTmF0aW9uYWwgSGVhcnQgYW5kIEx1bmcgSW5zdGl0dXRlLCBJbXBlcmlhbCBD
b2xsZWdlIExvbmRvbiwgTG9uZG9uIFNXMyA2TFksIFVLLiBbM10gSW1wZXJpYWwgQ29sbGVnZSBI
ZWFsdGhjYXJlIE5IUyBUcnVzdCwgTG9uZG9uIFcxMiAwSFMsIFVLLiYjeEQ7MV0gRGVwYXJ0bWVu
dCBvZiBFcGlkZW1pb2xvZ3kgYW5kIFB1YmxpYyBIZWFsdGgsIFVuaXZlcnNpdHkgQ29sbGVnZSBM
b25kb24sIExvbmRvbiBXQzFFIDZCVCwgVUsuIFsyXSBEZXBhcnRtZW50IG9mIEJpb2xvZ2ljYWwg
YW5kIFNvY2lhbCBFcGlkZW1pb2xvZ3ksIFVuaXZlcnNpdHkgb2YgRXNzZXgsIFdpdmVuaG9lIFBh
cmssIENvbGNoZXN0ZXIsIEVzc2V4IENPNCAzU1EsIFVLLiYjeEQ7RGVwYXJ0bWVudCBvZiBNZWRp
Y2luZSwgS3VvcGlvIFVuaXZlcnNpdHkgSG9zcGl0YWwgYW5kIFVuaXZlcnNpdHkgb2YgRWFzdGVy
biBGaW5sYW5kLCBGSS03MDIxMCBLdW9waW8sIEZpbmxhbmQuJiN4RDsxXSBLdW9waW8gUmVzZWFy
Y2ggSW5zdGl0dXRlIG9mIEV4ZXJjaXNlIE1lZGljaW5lLCA3MDEwMCBLdW9waW8sIEZpbmxhbmQu
IFsyXSBEZXBhcnRtZW50IG9mIFBoeXNpb2xvZ3ksIEluc3RpdHV0ZSBvZiBCaW9tZWRpY2luZSwg
VW5pdmVyc2l0eSBvZiBFYXN0ZXJuIEZpbmxhbmQsIEt1b3BpbyBDYW1wdXMsIEZJLTcwMjExIEt1
b3BpbywgRmlubGFuZC4gWzNdIERlcGFydG1lbnQgb2YgQ2xpbmljYWwgUGh5c2lvbG9neSBhbmQg
TnVjbGVhciBNZWRpY2luZSwgS3VvcGlvIFVuaXZlcnNpdHkgSG9zcGl0YWwgYW5kIFVuaXZlcnNp
dHkgb2YgRWFzdGVybiBGaW5sYW5kLCBGSS03MDIxMCBLdW9waW8sIEZpbmxhbmQuJiN4RDsxXSBN
UkMgRXBpZGVtaW9sb2d5IFVuaXQsIFVuaXZlcnNpdHkgb2YgQ2FtYnJpZGdlIFNjaG9vbCBvZiBD
bGluaWNhbCBNZWRpY2luZSwgSW5zdGl0dXRlIG9mIE1ldGFib2xpYyBTY2llbmNlLCBDYW1icmlk
Z2UgQmlvbWVkaWNhbCBDYW1wdXMsIENhbWJyaWRnZSBDQjIgMFFRLCBVSy4gWzJdIERlcGFydG1l
bnQgb2YgRXBpZGVtaW9sb2d5IGFuZCBQdWJsaWMgSGVhbHRoLCBVbml2ZXJzaXR5IENvbGxlZ2Ug
TG9uZG9uLCBMb25kb24gV0MxRSA2QlQsIFVLLiYjeEQ7RGVwYXJ0bWVudCBvZiBDbGluaWNhbCBD
aGVtaXN0cnksIEZpbWxhYiBMYWJvcmF0b3JpZXMgYW5kIFNjaG9vbCBvZiBNZWRpY2luZSBVbml2
ZXJzaXR5IG9mIFRhbXBlcmUsIEZJLTMzNTIwIFRhbXBlcmUsIEZpbmxhbmQuJiN4RDsxXSBTdGVu
byBEaWFiZXRlcyBDZW50ZXIgQS9TLCBHZW50b2Z0ZSBESy0yODIwLCBEZW5tYXJrLiBbMl0gTHVu
ZCBVbml2ZXJzaXR5IERpYWJldGVzIENlbnRyZSBhbmQgRGVwYXJ0bWVudCBvZiBDbGluaWNhbCBT
Y2llbmNlLCBEaWFiZXRlcyAmYW1wO0VuZG9jcmlub2xvZ3kgVW5pdCwgTHVuZCBVbml2ZXJzaXR5
LCBNYWxtbyAyMjEgMDAsIFN3ZWRlbi4mI3hEOzFdIEluc3RpdHV0IFVuaXZlcnNpdGFpcmUgZGUg
Q2FyZGlvbG9naWUgZXQgZGUgUG5ldW1vbG9naWUgZGUgUXVlYmVjLCBGYWN1bHR5IG9mIE1lZGlj
aW5lLCBMYXZhbCBVbml2ZXJzaXR5LCBRdWViZWMsIFFDIEcxViAwQTYsIENhbmFkYS4gWzJdIElu
c3RpdHV0ZSBvZiBOdXRyaXRpb24gYW5kIEZ1bmN0aW9uYWwgRm9vZHMsIExhdmFsIFVuaXZlcnNp
dHksIFF1ZWJlYywgUUMgRzFWIDBBNiwgQ2FuYWRhLiYjeEQ7RGVwYXJ0bWVudCBvZiBHZW5ldGlj
cywgUnV0Z2VycyBVbml2ZXJzaXR5LCBQaXNjYXRhd2F5LCBOZXcgSmVyc2V5IDA4ODU0LCBVU0Eu
JiN4RDtEZXBhcnRtZW50IG9mIEJpb3N0YXRpc3RpY3MsIFVuaXZlcnNpdHkgb2YgV2FzaGluZ3Rv
biwgU2VhdHRsZSwgV2FzaGluZ3RvbiA5ODE5NSwgVVNBLiYjeEQ7RGVwYXJ0bWVudCBvZiBTdXJn
ZXJ5LCBVbml2ZXJzaXR5IE1lZGljYWwgQ2VudGVyIFV0cmVjaHQsIDM1ODQgQ1ggVXRyZWNodCwg
VGhlIE5ldGhlcmxhbmRzLiYjeEQ7MV0gRXN0b25pYW4gR2Vub21lIENlbnRlciwgVW5pdmVyc2l0
eSBvZiBUYXJ0dSwgVGFydHUgNTEwMTAsIEVzdG9uaWEuIFsyXSBXZWxsY29tZSBUcnVzdCBDZW50
cmUgZm9yIEh1bWFuIEdlbmV0aWNzLCBVbml2ZXJzaXR5IG9mIE94Zm9yZCwgT3hmb3JkIE9YMyA3
Qk4sIFVLLiBbM10gRGVwYXJ0bWVudCBvZiBCaW9zdGF0aXN0aWNzLCBVbml2ZXJzaXR5IG9mIExp
dmVycG9vbCwgTGl2ZXJwb29sIEw2OSAzR0EsIFVLLiYjeEQ7RGVwYXJ0bWVudCBvZiBQZWRpYXRy
aWNzLCBVbml2ZXJzaXR5IG9mIElvd2EsIElvd2EgQ2l0eSwgSW93YSA1MjI0MiwgVVNBLiYjeEQ7
MV0gTVJDIEVwaWRlbWlvbG9neSBVbml0LCBVbml2ZXJzaXR5IG9mIENhbWJyaWRnZSBTY2hvb2wg
b2YgQ2xpbmljYWwgTWVkaWNpbmUsIEluc3RpdHV0ZSBvZiBNZXRhYm9saWMgU2NpZW5jZSwgQ2Ft
YnJpZGdlIEJpb21lZGljYWwgQ2FtcHVzLCBDYW1icmlkZ2UgQ0IyIDBRUSwgVUsuIFsyXSBNUkMg
VW5pdCBmb3IgTGlmZWxvbmcgSGVhbHRoIGFuZCBBZ2VpbmcgYXQgVW5pdmVyc2l0eSBDb2xsZWdl
IExvbmRvbiwgTG9uZG9uIFdDMUIgNUpVLCBVSy4mI3hEO0lsbHVtaW5hLCBJbmMsIExpdHRsZSBD
aGVzdGVyZm9yZCwgQ2FtYnJpZGdlIENCMTAgMVhMLCBVSy4mI3hEOzFdIFJlc2VhcmNoIFVuaXQg
b2YgTW9sZWN1bGFyIEVwaWRlbWlvbG9neSwgSGVsbWhvbHR6IFplbnRydW0gTXVuY2hlbiAtIEdl
cm1hbiBSZXNlYXJjaCBDZW50ZXIgZm9yIEVudmlyb25tZW50YWwgSGVhbHRoLCBELTg1NzY0IE5l
dWhlcmJlcmcsIEdlcm1hbnkuIFsyXSBEZXV0c2NoZXMgRm9yc2NodW5nc3plbnRydW0gZnVyIEhl
cnotS3JlaXNsYXVmZXJrcmFua3VuZ2VuIChEWkhLKSAoR2VybWFuIFJlc2VhcmNoIENlbnRyZSBm
b3IgQ2FyZGlvdmFzY3VsYXIgUmVzZWFyY2gpLCBNdW5pY2ggSGVhcnQgQWxsaWFuY2UsIEQtODA2
MzYgTXVuaWNoLCBHZXJtYW55LiBbM10gSW5zdGl0dXRlIG9mIEVwaWRlbWlvbG9neSBJSSwgSGVs
bWhvbHR6IFplbnRydW0gTXVuY2hlbiAtIEdlcm1hbiBSZXNlYXJjaCBDZW50ZXIgZm9yIEVudmly
b25tZW50YWwgSGVhbHRoLCBOZXVoZXJiZXJnLCBHZXJtYW55LCBELTg1NzY0IE5ldWhlcmJlcmcs
IEdlcm1hbnkuJiN4RDtVbml2ZXJzaXR5IG9mIEdyb25pbmdlbiwgVW5pdmVyc2l0eSBNZWRpY2Fs
IENlbnRlciBHcm9uaW5nZW4sIERlcGFydG1lbnQgb2YgUHVsbW9uYXJ5IE1lZGljaW5lIGFuZCBU
dWJlcmN1bG9zaXMsIEdyb25pbmdlbiwgVGhlIE5ldGhlcmxhbmRzLiYjeEQ7MV0gQ2VudGVyIGZv
ciBCaW9tZWRpY2luZSwgRXVyb3BlYW4gQWNhZGVteSBCb3plbiwgQm9semFubyAoRVVSQUMpLCBC
b2x6YW5vIDM5MTAwLCBJdGFseSAoYWZmaWxpYXRlZCBpbnN0aXR1dGUgb2YgdGhlIFVuaXZlcnNp
dHkgb2YgTHViZWNrLCBELTIzNTYyIEx1YmVjaywgR2VybWFueSkuIFsyXSBEZXBhcnRtZW50IG9m
IE5ldXJvbG9neSwgR2VuZXJhbCBDZW50cmFsIEhvc3BpdGFsLCBCb2x6YW5vIDM5MTAwLCBJdGFs
eS4mI3hEOzFdIENoYW5uaW5nIERpdmlzaW9uIG9mIE5ldHdvcmsgTWVkaWNpbmUsIERlcGFydG1l
bnQgb2YgTWVkaWNpbmUsIEJyaWdoYW0gYW5kIFdvbWVuJmFwb3M7cyBIb3NwaXRhbCBhbmQgSGFy
dmFyZCBNZWRpY2FsIFNjaG9vbCwgQm9zdG9uLCBNYXNzYWNodXNldHRzIDAyMTE1LCBVU0EuIFsy
XSBEZXBhcnRtZW50IG9mIE51dHJpdGlvbiwgSGFydmFyZCBTY2hvb2wgb2YgUHVibGljIEhlYWx0
aCwgQm9zdG9uLCBNYXNzYWNodXNldHRzIDAyMTE1LCBVU0EuJiN4RDsxXSBEZXBhcnRtZW50IG9m
IENsaW5pY2FsIFBoeXNpb2xvZ3kgYW5kIE51Y2xlYXIgTWVkaWNpbmUsIFR1cmt1IFVuaXZlcnNp
dHkgSG9zcGl0YWwsIEZJLTIwNTIxIFR1cmt1LCBGaW5sYW5kLiBbMl0gUmVzZWFyY2ggQ2VudHJl
IG9mIEFwcGxpZWQgYW5kIFByZXZlbnRpdmUgQ2FyZGlvdmFzY3VsYXIgTWVkaWNpbmUsIFVuaXZl
cnNpdHkgb2YgVHVya3UsIEZJLTIwNTIxIFR1cmt1LCBGaW5sYW5kLiYjeEQ7SHVtYW4gR2Vub21p
Y3MgTGFib3JhdG9yeSwgUGVubmluZ3RvbiBCaW9tZWRpY2FsIFJlc2VhcmNoIENlbnRlciwgQmF0
b24gUm91Z2UsIExvdWlzaWFuYSA3MDgwOCwgVVNBLiYjeEQ7MV0gRGVwYXJ0bWVudCBvZiBHZW5l
dGljcywgV2FzaGluZ3RvbiBVbml2ZXJzaXR5IFNjaG9vbCBvZiBNZWRpY2luZSwgU3QgTG91aXMs
IE1pc3NvdXJpIDYzMTEwLCBVU0EuIFsyXSBEaXZpc2lvbiBvZiBCaW9zdGF0aXN0aWNzLCBXYXNo
aW5ndG9uIFVuaXZlcnNpdHkgU2Nob29sIG9mIE1lZGljaW5lLCBTdCBMb3VpcywgTWlzc291cmkg
NjMxMTAsIFVTQS4gWzNdIERlcGFydG1lbnQgb2YgUHN5Y2hpYXRyeSwgV2FzaGluZ3RvbiBVbml2
ZXJzaXR5IFNjaG9vbCBvZiBNZWRpY2luZSwgU3QgTG91aXMsIE1pc3NvdXJpIDYzMTEwLCBVU0Eu
JiN4RDsxXSBEaXZpc2lvbiBvZiBCaW9zdGF0aXN0aWNzLCBXYXNoaW5ndG9uIFVuaXZlcnNpdHkg
U2Nob29sIG9mIE1lZGljaW5lLCBTdCBMb3VpcywgTWlzc291cmkgNjMxMTAsIFVTQS4gWzJdIERl
cGFydG1lbnQgb2YgUHN5Y2hpYXRyeSwgV2FzaGluZ3RvbiBVbml2ZXJzaXR5IFNjaG9vbCBvZiBN
ZWRpY2luZSwgU3QgTG91aXMsIE1pc3NvdXJpIDYzMTEwLCBVU0EuJiN4RDsxXSBNb250cmVhbCBI
ZWFydCBJbnN0aXR1dGUsIE1vbnRyZWFsLCBRdWViZWMgSDFUIDFDOCwgQ2FuYWRhLiBbMl0gVW5p
dmVyc2l0ZSBkZSBNb250cmVhbCwgTW9udHJlYWwsIFF1ZWJlYyBIMVQgMUM4LCBDYW5hZGEuJiN4
RDtDZW50ZXIgZm9yIFN5c3RlbXMgR2Vub21pY3MsIFRoZSBQZW5uc3lsdmFuaWEgU3RhdGUgVW5p
dmVyc2l0eSwgVW5pdmVyc2l0eSBQYXJrLCBQZW5uc3lsdmFuaWEgMTY4MDIsIFVTQS4mI3hEOzFd
IENlbnRyZSBmb3IgUG9wdWxhdGlvbiBIZWFsdGggU2NpZW5jZXMsIFVuaXZlcnNpdHkgb2YgRWRp
bmJ1cmdoLCBUZXZpb3QgUGxhY2UsIEVkaW5idXJnaCBFSDggOUFHLCBVSy4gWzJdIENyb2F0aWFu
IENlbnRyZSBmb3IgR2xvYmFsIEhlYWx0aCwgRmFjdWx0eSBvZiBNZWRpY2luZSwgVW5pdmVyc2l0
eSBvZiBTcGxpdCwgMjEwMDAgU3BsaXQsIENyb2F0aWEuJiN4RDtTb3V0aCBDYXJlbGlhIENlbnRy
YWwgSG9zcGl0YWwsIDUzMTMwIExhcHBlZW5yYW50YSwgRmlubGFuZC4mI3hEOzFdIERlcGFydG1l
bnQgb2YgTWVkaWNpbmUgSUlJLCBVbml2ZXJzaXR5IEhvc3BpdGFsIENhcmwgR3VzdGF2IENhcnVz
LCBUZWNobmlzY2hlIFVuaXZlcnNpdGF0IERyZXNkZW4sIEQtMDEzMDcgRHJlc2RlbiwgR2VybWFu
eS4gWzJdIFBhdWwgTGFuZ2VyaGFucyBJbnN0aXR1dGUgRHJlc2RlbiwgR2VybWFuIENlbnRlciBm
b3IgRGlhYmV0ZXMgUmVzZWFyY2ggKERaRCksIDAxMzA3IERyZXNkZW4sIEdlcm1hbnkuJiN4RDtJ
bnRlcm5hdGlvbmFsIENlbnRyZSBmb3IgQ2lyY3VsYXRvcnkgSGVhbHRoLCBJbXBlcmlhbCBDb2xs
ZWdlIExvbmRvbiwgTG9uZG9uIFcyIDFQRywgVUsuJiN4RDsxXSBEaXZpc2lvbiBvZiBFbmRvY3Jp
bm9sb2d5LCBEaWFiZXRlcyBhbmQgTnV0cml0aW9uLCBVbml2ZXJzaXR5IG9mIE1hcnlsYW5kIFNj
aG9vbCBvZiBNZWRpY2luZSwgQmFsdGltb3JlLCBNYXJ5bGFuZCAyMTIwMSwgVVNBLiBbMl0gUHJv
Z3JhbSBmb3IgUGVyc29uYWxpemVkIGFuZCBHZW5vbWljIE1lZGljaW5lLCBVbml2ZXJzaXR5IG9m
IE1hcnlsYW5kIFNjaG9vbCBvZiBNZWRpY2luZSwgQmFsdGltb3JlLCBNYXJ5bGFuZCAyMTIwMSwg
VVNBLiBbM10gR2VyaWF0cmljIFJlc2VhcmNoIGFuZCBFZHVjYXRpb24gQ2xpbmljYWwgQ2VudGVy
LCBWZXRyYW5zIEFkbWluaXN0cmF0aW9uIE1lZGljYWwgQ2VudGVyLCBCYWx0aW1vcmUsIE1hcnls
YW5kIDIxMjAxLCBVU0EuJiN4RDtIZWxzaW5raSBVbml2ZXJzaXR5IENlbnRyYWwgSG9zcGl0YWwg
SGVhcnQgYW5kIEx1bmcgQ2VudGVyLCBEZXBhcnRtZW50IG9mIE1lZGljaW5lLCBIZWxzaW5raSBV
bml2ZXJzaXR5IENlbnRyYWwgSG9zcGl0YWwsIEZJLTAwMjkwIEhlbHNpbmtpLCBGaW5sYW5kLiYj
eEQ7MV0gSW5zdGl0dXRlIG9mIEdlbmV0aWMgRXBpZGVtaW9sb2d5LCBIZWxtaG9sdHogWmVudHJ1
bSBNdW5jaGVuIC0gR2VybWFuIFJlc2VhcmNoIENlbnRlciBmb3IgRW52aXJvbm1lbnRhbCBIZWFs
dGgsIEQtODU3NjQgTmV1aGVyYmVyZywgR2VybWFueS4gWzJdIEluc3RpdHV0ZSBvZiBNZWRpY2Fs
IEluZm9ybWF0aWNzLCBCaW9tZXRyeSBhbmQgRXBpZGVtaW9sb2d5LCBDaGFpciBvZiBHZW5ldGlj
IEVwaWRlbWlvbG9neSwgTHVkd2lnLU1heGltaWxpYW5zLVVuaXZlcnNpdGF0LCBELTgxMzc3IE11
bmljaCwgR2VybWFueS4mI3hEOzFdIFNvcmJvbm5lIFVuaXZlcnNpdGVzLCBVUE1DIFVuaXYgUGFy
aXMgMDYsIFVNUiBTIDExNjYsIEYtNzUwMTMgUGFyaXMsIEZyYW5jZS4gWzJdIElOU0VSTSwgVU1S
IFMgMTE2NiwgVGVhbSBHZW5vbWljcyBhbmQgUGh5c2lvcGF0aG9sb2d5IG9mIENhcmRpb3Zhc2N1
bGFyIERpc2Vhc2VzLCBGLTc1MDEzIFBhcmlzLCBGcmFuY2UuIFszXSBJbnN0aXR1dGUgZm9yIENh
cmRpb21ldGFib2xpc20gQW5kIE51dHJpdGlvbiAoSUNBTiksIEYtNzUwMTMgUGFyaXMsIEZyYW5j
ZS4mI3hEO0RlcGFydG1lbnQgb2YgS2luZXNpb2xvZ3ksIExhdmFsIFVuaXZlcnNpdHksIFF1ZWJl
YyBRQyBHMVYgMEE2LCBDYW5hZGEuJiN4RDtEaXBhcnRpbWVudG8gZGkgU2NpZW56ZSBGYXJtYWNv
bG9naWNoZSBlIEJpb21vbGVjb2xhcmksIFVuaXZlcnNpdGEgZGkgTWlsYW5vICZhbXA7Q2VudHJv
IENhcmRpb2xvZ2ljbyBNb256aW5vLCBJbnN0aXR1dG8gZGkgUmljb3Zlcm8gZSBDdXJhIGEgQ2Fy
YXR0ZXJlIFNjaWVudGlmaWNvLCBNaWxhbiAyMDEzMywgSXRhbHkuJiN4RDsxXSBJbnN0aXR1dGUg
b2YgTnV0cml0aW9uIGFuZCBGdW5jdGlvbmFsIEZvb2RzLCBMYXZhbCBVbml2ZXJzaXR5LCBRdWVi
ZWMsIFFDIEcxViAwQTYsIENhbmFkYS4gWzJdIERlcGFydG1lbnQgb2YgRm9vZCBTY2llbmNlIGFu
ZCBOdXRyaXRpb24sIExhdmFsIFVuaXZlcnNpdHksIFF1ZWJlYyBRQyBHMVYgMEE2LCBDYW5hZGEu
JiN4RDsxXSBJbnRlcmZhY3VsdHkgSW5zdGl0dXRlIGZvciBHZW5ldGljcyBhbmQgRnVuY3Rpb25h
bCBHZW5vbWljcywgVW5pdmVyc2l0eSBNZWRpY2luZSBHcmVpZnN3YWxkLCBELTE3NDc1IEdyZWlm
c3dhbGQsIEdlcm1hbnkuIFsyXSBEWkhLIChEZXV0c2NoZXMgWmVudHJ1bSBmdXIgSGVyei1LcmVp
c2xhdWZmb3JzY2h1bmcgLSBHZXJtYW4gQ2VudHJlIGZvciBDYXJkaW92YXNjdWxhciBSZXNlYXJj
aCksIHBhcnRuZXIgc2l0ZSBHcmVpZnN3YWxkLCBELTE3NDc1IEdyZWlmc3dhbGQsIEdlcm1hbnku
JiN4RDtEZXBhcnRtZW50IG9mIEludGVybmFsIE1lZGljaW5lLCBVbml2ZXJzaXR5IEhvc3BpdGFs
IChDSFVWKSBhbmQgVW5pdmVyc2l0eSBvZiBMYXVzYW5uZSwgTGF1c2FubmUgMTAxMSwgU3dpdHpl
cmxhbmQuJiN4RDtEZXBhcnRtZW50IG9mIEVwaWRlbWlvbG9neSwgRXJhc211cyBNQyBVbml2ZXJz
aXR5IE1lZGljYWwgQ2VudGVyLCAzMDE1R0UgUm90dGVyZGFtLCBUaGUgTmV0aGVybGFuZHMuJiN4
RDtEZXBhcnRtZW50IG9mIE51dHJpdGlvbiwgVW5pdmVyc2l0eSBvZiBOb3J0aCBDYXJvbGluYSwg
Q2hhcGVsIEhpbGwsIE5vcnRoIENhcm9saW5hIDI3NTk5LCBVU0EuJiN4RDtJbnN0aXR1dCBQYXN0
ZXVyIGRlIExpbGxlOyBJTlNFUk0sIFU3NDQ7IFVuaXZlcnNpdGUgZGUgTGlsbGUgMjsgRi01OTAw
MCBMaWxsZSwgRnJhbmNlLiYjeEQ7MV0gSW5zdGl0dXRlIG9mIENhcmRpb3Zhc2N1bGFyIG==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004935A2">
        <w:rPr>
          <w:rFonts w:asciiTheme="majorHAnsi" w:hAnsiTheme="majorHAnsi" w:cs="Arial"/>
          <w:sz w:val="22"/>
          <w:szCs w:val="22"/>
        </w:rPr>
        <w:fldChar w:fldCharType="begin">
          <w:fldData xml:space="preserve">U2NpZW5jZSwgVW5pdmVyc2l0eSBDb2xsZWdlIExvbmRvbiwgTG9uZG9uIFdDMUUgNkJULCBVSy4g
WzJdIER1cnJlciBDZW50ZXIgZm9yIENhcmRpb2dlbmV0aWMgUmVzZWFyY2gsIEludGVydW5pdmVy
c2l0eSBDYXJkaW9sb2d5IEluc3RpdHV0ZSBOZXRoZXJsYW5kcyAoSUNJTiksIDM1MDEgREcgVXRy
ZWNodCwgVGhlIE5ldGhlcmxhbmRzLiBbM10gRGVwYXJ0bWVudCBvZiBDYXJkaW9sb2d5LCBEaXZp
c2lvbiBIZWFydCBhbmQgTHVuZ3MsIFVuaXZlcnNpdHkgTWVkaWNhbCBDZW50ZXIgVXRyZWNodCwg
MzU4NCBDWCBVdHJlY2h0LCBUaGUgTmV0aGVybGFuZHMuJiN4RDtEZXBhcnRtZW50IG9mIE1lZGlj
aW5lLCBTdGFuZm9yZCBVbml2ZXJzaXR5IFNjaG9vbCBvZiBNZWRpY2luZSwgUGFsbyBBbHRvLCBD
YWxpZm9ybmlhIDk0MzA0LCBVU0EuJiN4RDsxXSBMZWUgS29uZyBDaGlhbiBTY2hvb2wgb2YgTWVk
aWNpbmUsIEltcGVyaWFsIENvbGxlZ2UgTG9uZG9uIGFuZCBOYW55YW5nIFRlY2hub2xvZ2ljYWwg
VW5pdmVyc2l0eSwgU2luZ2Fwb3JlLCA2Mzc1NTMgU2luZ2Fwb3JlLCBTaW5nYXBvcmUuIFsyXSBE
ZXBhcnRtZW50IG9mIEludGVybmFsIE1lZGljaW5lIEksIFVsbSBVbml2ZXJzaXR5IE1lZGljYWwg
Q2VudHJlLCBELTg5MDgxIFVsbSwgR2VybWFueS4mI3hEO0hlYWx0aCBTY2llbmNlIENlbnRlciBh
dCBIb3VzdG9uLCBVbml2ZXJzaXR5IG9mIFRleGFzLCBIb3VzdG9uLCBUZXhhcyA3NzAzMCwgVVNB
LiYjeEQ7MV0gRWFsaW5nIEhvc3BpdGFsIE5IUyBUcnVzdCwgTWlkZGxlc2V4IFVCMSAzSFcsIFVL
LiBbMl0gRGVwYXJ0bWVudCBvZiBFcGlkZW1pb2xvZ3kgYW5kIEJpb3N0YXRpc3RpY3MsIEltcGVy
aWFsIENvbGxlZ2UgTG9uZG9uLCBMb25kb24gVzIgMVBHLCBVSy4gWzNdIEltcGVyaWFsIENvbGxl
Z2UgSGVhbHRoY2FyZSBOSFMgVHJ1c3QsIExvbmRvbiBXMTIgMEhTLCBVSy4mI3hEOzFdIERlcGFy
dG1lbnQgb2YgTWVkaWNhbCBHZW5ldGljcywgVW5pdmVyc2l0eSBNZWRpY2FsIENlbnRlciBVdHJl
Y2h0LCAzNTg0IENYIFV0cmVjaHQsIFRoZSBOZXRoZXJsYW5kcy4gWzJdIERlcGFydG1lbnQgb2Yg
TWVkaWNpbmUsIERpdmlzaW9uIG9mIEdlbmV0aWNzLCBCcmlnaGFtIGFuZCBXb21lbiZhcG9zO3Mg
SG9zcGl0YWwsIEhhcnZhcmQgTWVkaWNhbCBTY2hvb2wsIEJvc3RvbiwgTWFzc2FjaHVzZXR0cyAw
MjExNSwgVVNBLiBbM10gRGVwYXJ0bWVudCBvZiBFcGlkZW1pb2xvZ3ksIFVuaXZlcnNpdHkgTWVk
aWNhbCBDZW50ZXIgVXRyZWNodCwgMzU4NCBDWCBVdHJlY2h0LCBUaGUgTmV0aGVybGFuZHMuJiN4
RDsxXSBEZXBhcnRtZW50IG9mIE51dHJpdGlvbiwgSGFydmFyZCBTY2hvb2wgb2YgUHVibGljIEhl
YWx0aCwgQm9zdG9uLCBNYXNzYWNodXNldHRzIDAyMTE1LCBVU0EuIFsyXSBEZXBhcnRtZW50IG9m
IENsaW5pY2FsIFNjaWVuY2VzLCBHZW5ldGljICZhbXA7TW9sZWN1bGFyIEVwaWRlbWlvbG9neSBV
bml0LCBMdW5kIFVuaXZlcnNpdHkgRGlhYmV0ZXMgQ2VudGVyLCBTa2FuZSBVbml2ZXJzaXR5IEhv
c3B0aWFsLCBNYWxtbyAyMDUgMDIsIFN3ZWRlbi4gWzNdIERlcGFydG1lbnQgb2YgUHVibGljIEhl
YWx0aCBhbmQgQ2xpbmljYWwgTWVkaWNpbmUsIFVuaXQgb2YgTWVkaWNpbmUsIFVtZWEgVW5pdmVy
c2l0eSwgVW1lYSA5MDEgODcsIFN3ZWRlbi4mI3hEOzFdIERlcGFydG1lbnQgb2YgR2Vub21pY3Mg
b2YgQ29tbW9uIERpc2Vhc2UsIFNjaG9vbCBvZiBQdWJsaWMgSGVhbHRoLCBJbXBlcmlhbCBDb2xs
ZWdlIExvbmRvbiwgSGFtbWVyc21pdGggSG9zcGl0YWwsIExvbmRvbiBXMTIgME5OLCBVSy4gWzJd
IENOUlMgVU1SIDgxOTksIEYtNTkwMTkgTGlsbGUsIEZyYW5jZS4gWzNdIEV1cm9wZWFuIEdlbm9t
aWMgSW5zdGl0dXRlIGZvciBEaWFiZXRlcywgRi01OTAwMCBMaWxsZSwgRnJhbmNlLiBbNF0gVW5p
dmVyc2l0ZSBkZSBMaWxsZSAyLCBGLTU5MDAwIExpbGxlLCBGcmFuY2UuJiN4RDsxXSBJbnN0aXR1
dGUgZm9yIE1vbGVjdWxhciBNZWRpY2luZSwgVW5pdmVyc2l0eSBvZiBIZWxzaW5raSwgRkktMDAw
MTQgSGVsc2lua2ksIEZpbmxhbmQuIFsyXSBMdW5kIFVuaXZlcnNpdHkgRGlhYmV0ZXMgQ2VudHJl
IGFuZCBEZXBhcnRtZW50IG9mIENsaW5pY2FsIFNjaWVuY2UsIERpYWJldGVzICZhbXA7RW5kb2Ny
aW5vbG9neSBVbml0LCBMdW5kIFVuaXZlcnNpdHksIE1hbG1vIDIyMSAwMCwgU3dlZGVuLiYjeEQ7
MV0gUGF0aFdlc3QgTGFib3JhdG9yeSBNZWRpY2luZSBvZiBXZXN0ZXJuIEF1c3RyYWxpYSwgTmVk
bGFuZHMsIFdlc3Rlcm4gQXVzdHJhbGlhIDYwMDksIEF1c3RyYWxpYS4gWzJdIFBhdGhvbG9neSBh
bmQgTGFib3JhdG9yeSBNZWRpY2luZSwgVGhlIFVuaXZlcnNpdHkgb2YgV2VzdGVybiBBdXN0cmFs
aWEsIFBlcnRoLCBXZXN0ZXJuIEF1c3RyYWxpYSA2MDA5LCBBdXN0cmFsaWEuIFszXSBTY2hvb2wg
b2YgUG9wdWxhdGlvbiBIZWFsdGgsIFRoZSBVbml2ZXJzaXR5IG9mIFdlc3Rlcm4gQXVzdHJhbGlh
LCBOZWRsYW5kcywgV2VzdGVybiBBdXN0cmFsaWEgNjAwOSwgQXVzdHJhbGlhLiYjeEQ7MV0gQ2hh
bm5pbmcgRGl2aXNpb24gb2YgTmV0d29yayBNZWRpY2luZSwgRGVwYXJ0bWVudCBvZiBNZWRpY2lu
ZSwgQnJpZ2hhbSBhbmQgV29tZW4mYXBvcztzIEhvc3BpdGFsIGFuZCBIYXJ2YXJkIE1lZGljYWwg
U2Nob29sLCBCb3N0b24sIE1hc3NhY2h1c2V0dHMgMDIxMTUsIFVTQS4gWzJdIERlcGFydG1lbnQg
b2YgTnV0cml0aW9uLCBIYXJ2YXJkIFNjaG9vbCBvZiBQdWJsaWMgSGVhbHRoLCBCb3N0b24sIE1h
c3NhY2h1c2V0dHMgMDIxMTUsIFVTQS4gWzNdIERlcGFydG1lbnQgb2YgRXBpZGVtaW9sb2d5LCBI
YXJ2YXJkIFNjaG9vbCBvZiBQdWJsaWMgSGVhbHRoLCBCb3N0b24sIE1hc3NhY2h1c2V0dHMgMDIx
MTUsIFVTQS4mI3hEO0FsYmVydCBFaW5zdGVpbiBDb2xsZWdlIG9mIE1lZGljaW5lLCBEZXBhcnRt
ZW50IG9mIEVwaWRlbWlvbG9neSBhbmQgUG9wdWxhdGlvbiBIZWFsdGgsIEJlbGZlciAxMzA2LCBO
ZXcgWW9yayAxMDQ2MSwgVVNBLiYjeEQ7RGVwYXJ0bWVudCBvZiBFcGlkZW1pb2xvZ3kgYW5kIFB1
YmxpYyBIZWFsdGgsIFVuaXZlcnNpdHkgQ29sbGVnZSBMb25kb24sIExvbmRvbiBXQzFFIDZCVCwg
VUsuJiN4RDtDZW50ZXIgZm9yIEh1bWFuIEdlbmV0aWNzLCBEaXZpc2lvbiBvZiBQdWJsaWMgSGVh
bHRoIFNjaWVuY2VzLCBXYWtlIEZvcmVzdCBTY2hvb2wgb2YgTWVkaWNpbmUsIFdpbnN0b24tU2Fs
ZW0sIE5vcnRoIENhcm9saW5hIDI3MTU3LCBVU0EuJiN4RDsxXSBWdGggRGVwYXJ0bWVudCBvZiBN
ZWRpY2luZSAoTmVwaHJvbG9neSwgSHlwZXJ0ZW5zaW9sb2d5LCBFbmRvY3Jpbm9sb2d5LCBEaWFi
ZXRvbG9neSwgUmhldW1hdG9sb2d5KSwgTWVkaWNhbCBGYWN1bHR5IG9mIE1hbm5oZWltLCBVbml2
ZXJzaXR5IG9mIEhlaWRlbGJlcmcsIEQtNjgxODcgTWFubmhlaW0sIEdlcm1hbnkuIFsyXSBDbGlu
aWNhbCBJbnN0aXR1dGUgb2YgTWVkaWNhbCBhbmQgQ2hlbWljYWwgTGFib3JhdG9yeSBEaWFnbm9z
dGljcywgTWVkaWNhbCBVbml2ZXJzaXR5IG9mIEdyYXosIEdyYXogODAzNiwgQXVzdHJpYS4gWzNd
IFN5bmxhYiBBY2FkZW15LCBTeW5sYWIgU2VydmljZXMgR21iSCwgNjgxNjMgTWFubmhlaW0sIEdl
cm1hbnkuJiN4RDsxXSBEZXBhcnRtZW50IG9mIE1lZGljaW5lLCBTdGFuZm9yZCBVbml2ZXJzaXR5
IFNjaG9vbCBvZiBNZWRpY2luZSwgUGFsbyBBbHRvLCBDYWxpZm9ybmlhIDk0MzA0LCBVU0EuIFsy
XSBEZXBhcnRtZW50IG9mIENsaW5pY2FsIE1lZGljaW5lLCBDb3BlbmhhZ2VuIFVuaXZlcnNpdHks
IDIyMDAgQ29wZW5oYWdlbiwgRGVubWFyay4mI3hEOzFdIEdlbmV0aWMgRXBpZGVtaW9sb2d5IFVu
aXQsIERlcGFydG1lbnQgb2YgRXBpZGVtaW9sb2d5LCBFcmFzbXVzIE1DIFVuaXZlcnNpdHkgTWVk
aWNhbCBDZW50ZXIsIDMwMTUgR0UgUm90dGVyZGFtLCBUaGUgTmV0aGVybGFuZHMuIFsyXSBDZW50
ZXIgZm9yIE1lZGljYWwgU3l0ZW1zIEJpb2xvZ3ksIDIzMDAgUkMgTGVpZGVuLCBUaGUgTmV0aGVy
bGFuZHMuIFszXSBEZXBhcnRtZW50IG9mIENsaW5pY2FsIEdlbmV0aWNzLCBFcmFzbXVzIE1DIFVu
aXZlcnNpdHkgTWVkaWNhbCBDZW50ZXIsIDMwMDAgQ0EgUm90dGVyZGFtLCBUaGUgTmV0aGVybGFu
ZHMuJiN4RDsxXSBFc3RvbmlhbiBHZW5vbWUgQ2VudGVyLCBVbml2ZXJzaXR5IG9mIFRhcnR1LCBU
YXJ0dSA1MTAxMCwgRXN0b25pYS4gWzJdIE5hdGlvbmFsIEluc3RpdHV0ZSBmb3IgSGVhbHRoIGFu
ZCBXZWxmYXJlLCBGSS0wMDI3MSBIZWxzaW5raSwgRmlubGFuZC4gWzNdIEluc3RpdHV0ZSBmb3Ig
TW9sZWN1bGFyIE1lZGljaW5lLCBVbml2ZXJzaXR5IG9mIEhlbHNpbmtpLCBGSS0wMDAxNCBIZWxz
aW5raSwgRmlubGFuZC4mI3hEOzFdIEluc3RpdHV0ZSBvZiBOdXRyaXRpb24gYW5kIEZ1bmN0aW9u
YWwgRm9vZHMsIExhdmFsIFVuaXZlcnNpdHksIFF1ZWJlYywgUUMgRzFWIDBBNiwgQ2FuYWRhLiBb
Ml0gRGVwYXJ0bWVudCBvZiBLaW5lc2lvbG9neSwgTGF2YWwgVW5pdmVyc2l0eSwgUXVlYmVjIFFD
IEcxViAwQTYsIENhbmFkYS4mI3hEO1BvcHVsYXRpb24sIFBvbGljeSwgYW5kIFByYWN0aWNlLCBV
bml2ZXJzaXR5IENvbGxlZ2UgTG9uZG9uIEluc3RpdHV0ZSBvZiBDaGlsZCBIZWFsdGgsIExvbmRv
biBXQzFOIDFFSCwgVUsuJiN4RDsxXSBLdW9waW8gUmVzZWFyY2ggSW5zdGl0dXRlIG9mIEV4ZXJj
aXNlIE1lZGljaW5lLCA3MDEwMCBLdW9waW8sIEZpbmxhbmQuIFsyXSBEZXBhcnRtZW50IG9mIENs
aW5pY2FsIFBoeXNpb2xvZ3kgYW5kIE51Y2xlYXIgTWVkaWNpbmUsIEt1b3BpbyBVbml2ZXJzaXR5
IEhvc3BpdGFsIGFuZCBVbml2ZXJzaXR5IG9mIEVhc3Rlcm4gRmlubGFuZCwgRkktNzAyMTAgS3Vv
cGlvLCBGaW5sYW5kLiYjeEQ7MV0gRmlubmlzaCBEaWFiZXRlcyBBc3NvY2lhdGlvbiwgS2lyam9u
aWVtZW50aWUgMTUsIEZJLTMzNjgwIFRhbXBlcmUsIEZpbmxhbmQuIFsyXSBQaXJrYW5tYWEgSG9z
cGl0YWwgRGlzdHJpY3QsIEZJLTMzNTIxIFRhbXBlcmUsIEZpbmxhbmQuJiN4RDsxXSBEZXBhcnRt
ZW50IG9mIFB1YmxpYyBIZWFsdGggYW5kIFByaW1hcnkgQ2FyZSwgVW5pdmVyc2l0eSBvZiBDYW1i
cmlkZ2UsIENhbWJyaWRnZSBDQjEgOFJOLCBVSy4gWzJdIENlbnRlciBmb3IgTm9uLUNvbW11bmlj
YWJsZSBEaXNlYXNlcywgS2FyYXRjaGksIFBha2lzdGFuLiBbM10gRGVwYXJ0bWVudCBvZiBNZWRp
Y2luZSwgVW5pdmVyc2l0eSBvZiBQZW5uc3lsdmFuaWEsIFBoaWxhZGVscGhpYSwgUGVubnN5bHZh
bmlhIDE5MTA0LCBVU0EuJiN4RDtCSEYgR2xhc2dvdyBDYXJkaW92YXNjdWxhciBSZXNlYXJjaCBD
ZW50cmUsIERpdmlzaW9uIG9mIENhcmRpb3Zhc2N1bGFyIGFuZCBNZWRpY2FsIFNjaWVuY2VzLCBV
bml2ZXJzaXR5IG9mIEdsYXNnb3csIEdsYXNnb3cgRzEyIDhUQSwgVUsuJiN4RDtJY2FobiBJbnN0
aXR1dGUgZm9yIEdlbm9taWNzIGFuZCBNdWx0aXNjYWxlIEJpb2xvZ3ksIEljYWhuIFNjaG9vbCBv
ZiBNZWRpY2luZSBhdCBNb3VudCBTaW5haSwgTmV3IFlvcmssIE5ldyBZb3JrIDEwNTgwLCBVU0Eu
JiN4RDsxXSBkZUNPREUgR2VuZXRpY3MsIEFtZ2VuIEluYy4sIFJleWtqYXZpayAxMDEsIEljZWxh
bmQuIFsyXSBGYWN1bHR5IG9mIE1lZGljaW5lLCBVbml2ZXJzaXR5IG9mIEljZWxhbmQsIFJleWtq
YXZpayAxMDEsIEljZWxhbmQuJiN4RDsxXSBOYXRpb25hbCBJbnN0aXR1dGUgZm9yIEhlYWx0aCBh
bmQgV2VsZmFyZSwgRkktMDAyNzEgSGVsc2lua2ksIEZpbmxhbmQuIFsyXSBJbnN0aXR1dGUgZm9y
IEhlYWx0aCBSZXNlYXJjaCwgVW5pdmVyc2l0eSBIb3NwaXRhbCBvZiBMYSBQYXogKElkaVBheiks
IDI4MDQ2IE1hZHJpZCwgU3BhaW4uIFszXSBEaWFiZXRlcyBSZXNlYXJjaCBHcm91cCwgS2luZyBB
YmR1bGF6aXogVW5pdmVyc2l0eSwgMjE1ODkgSmVkZGFoLCBTYXVkaSBBcmFiaWEuIFs0XSBDZW50
cmUgZm9yIFZhc2N1bGFyIFByZXZlbnRpb24sIERhbnViZS1Vbml2ZXJzaXR5IEtyZW1zLCAzNTAw
IEtyZW1zLCBBdXN0cmlhLiYjeEQ7MV0gRGVwYXJ0bWVudCBvZiBQdWJsaWMgSGVhbHRoIGFuZCBD
bGluaWNhbCBOdXRyaXRpb24sIFVuaXZlcnNpdHkgb2YgRWFzdGVybiBGaW5sYW5kLCBGaW5sYW5k
LiBbMl0gUmVzZWFyY2ggVW5pdCwgS3VvcGlvIFVuaXZlcnNpdHkgSG9zcGl0YWwsIEZJLTcwMjEw
IEt1b3BpbywgRmlubGFuZC4mI3hEOzFdIERlcGFydG1lbnQgb2YgR2VuZXRpY3MsIFVuaXZlcnNp
dHkgTWVkaWNhbCBDZW50ZXIgR3JvbmluZ2VuLCBVbml2ZXJzaXR5IG9mIEdyb25pbmdlbiwgOTcw
MCBSQiBHcm9uaW5nZW4sIFRoZSBOZXRoZXJsYW5kcy4gWzJdIERlcGFydG1lbnQgb2YgQ2FyZGlv
bG9neSwgVW5pdmVyc2l0eSBNZWRpY2FsIENlbnRlciBHcm9uaW5nZW4sIFVuaXZlcnNpdHkgb2Yg
R3JvbmluZ2VuLCA5NzAwUkIgR3JvbmluZ2VuLCBUaGUgTmV0aGVybGFuZHMuIFszXSBEdXJyZXIg
Q2VudGVyIGZvciBDYXJkaW9nZW5ldGljIFJlc2VhcmNoLCBJbnRlcnVuaXZlcnNpdHkgQ2FyZGlv
bG9neSBJbnN0aXR1dGUgTmV0aGVybGFuZHMgKElDSU4pLCAzNTAxIERHIFV0cmVjaHQsIFRoZSBO
ZXRoZXJsYW5kcy4mI3hEO0luc3RpdHV0ZSBvZiBDZWxsdWxhciBNZWRpY2luZSwgTmV3Y2FzdGxl
IFVuaXZlcnNpdHksIE5ld2Nhc3RsZSBORTEgN1JVLCBVSy4mI3hEOzFdIERaSEsgKERldXRzY2hl
cyBaZW50cnVtIGZ1ciBIZXJ6LUtyZWlzbGF1ZmZvcnNjaHVuZyAtIEdlcm1hbiBDZW50cmUgZm9y
IENhcmRpb3Zhc2N1bGFyIFJlc2VhcmNoKSwgcGFydG5lciBzaXRlIEdyZWlmc3dhbGQsIEQtMTc0
NzUgR3JlaWZzd2FsZCwgR2VybWFueS4gWzJdIEluc3RpdHV0ZSBvZiBDbGluaWNhbCBDaGVtaXN0
cnkgYW5kIExhYm9yYXRvcnkgTWVkaWNpbmUsIFVuaXZlcnNpdHkgTWVkaWNpbmUgR3JlaWZzd2Fs
ZCwgRC0xNzQ3NSBHcmVpZnN3YWxkLCBHZXJtYW55LiYjeEQ7MV0gSW5zdGl0dXRlIG9mIE1lZGlj
YWwgSW5mb3JtYXRpY3MsIEJpb21ldHJ5IGFuZCBFcGlkZW1pb2xvZ3ksIENoYWlyIG9mIEVwaWRl
bWlvbG9neSwgTHVkd2lnLU1heGltaWxpYW5zLVVuaXZlcnNpdGF0LCBELTg1NzY0IE11bmljaCwg
R2VybWFueS4gWzJdIEtsaW5pa3VtIEdyb3NzaGFkZXJuLCBELTgxMzc3IE11bmljaCwgR2VybWFu
eS4gWzNdIEluc3RpdHV0ZSBvZiBFcGlkZW1pb2xvZ3kgSSwgSGVsbWhvbHR6IFplbnRydW0gTXVu
Y2hlbiAtIEdlcm1hbiBSZXNlYXJjaCBDZW50ZXIgZm9yIEVudmlyb25tZW50YWwgSGVhbHRoLCBO
ZXVoZXJiZXJnLCBHZXJtYW55LCBELTg1NzY0IE5ldWhlcmJlcmcsIEdlcm1hbnkuJiN4RDtEZXBh
cnRtZW50IG9mIFB1bG1vbm9sb2d5LCBVbml2ZXJzaXR5IE1lZGljYWwgQ2VudGVyIFV0cmVjaHQs
IDM1ODQgQ1ggVXRyZWNodCwgVGhlIE5ldGhlcmxhbmRzLiYjeEQ7MV0gV2VsbGNvbWUgVHJ1c3Qg
U2FuZ2VyIEluc3RpdHV0ZSwgSGlueHRvbiwgQ2FtYnJpZGdlIENCMTAgMVNBLCBVSy4gWzJdIFdp
bGxpYW0gSGFydmV5IFJlc2VhcmNoIEluc3RpdHV0ZSwgQmFydHMgYW5kIFRoZSBMb25kb24gU2No
b29sIG9mIE1lZGljaW5lIGFuZCBEZW50aXN0cnksIFF1ZWVuIE1hcnkgVW5pdmVyc2l0eSBvZiBM
b25kb24sIExvbmRvbiBFQzFNIDZCUSwgVUsuIFszXSBQcmluY2VzcyBBbC1KYXdoYXJhIEFsLUJy
YWhpbSBDZW50cmUgb2YgRXhjZWxsZW5jZSBpbiBSZXNlYXJjaCBvZiBIZXJlZGl0YXJ5IERpc29y
ZGVycyAoUEFDRVItSEQpLCBLaW5nIEFiZHVsYXppeiBVbml2ZXJzaXR5LCAyMTU4OSBKZWRkYWgs
IFNhdWRpIEFyYWJpYS4mI3hEO05hdGlvbmFsIEhlYXJ0LCBMdW5nLCBhbmQgQmxvb2QgSW5zdGl0
dXRlLCB0aGUgRnJhbWluZ2hhbSBIZWFydCBTdHVkeSwgRnJhbWluZ2hhbSwgTWFzc2FjaHVzZXR0
cyAwMTcwMiwgVVNBLiYjeEQ7MV0gRGVwYXJ0bWVudCBvZiBHZW5ldGljIEVwaWRlbWlvbG9neSwg
SW5zdGl0dXRlIG9mIEVwaWRlbWlvbG9neSBhbmQgUHJldmVudGl2ZSBNZWRpY2luZSwgVW5pdmVy
c2l0eSBvZiBSZWdlbnNidXJnLCBELTkzMDUzIFJlZ2Vuc2J1cmcsIEdlcm1hbnkuIFsyXSBJbnN0
aXR1dGUgb2YgR2VuZXRpYyBFcGlkZW1pb2xvZ3ksIEhlbG1ob2x0eiBaZW50cnVtIE11bmNoZW4g
LSBHZXJtYW4gUmVzZWFyY2ggQ2VudGVyIGZvciBFbnZpcm9ubWVudGFsIEhlYWx0aCwgRC04NTc2
NCBOZXVoZXJiZXJnLCBHZXJtYW55LiYjeEQ7MV0gRGl2aXNpb24gb2YgRW5kb2NyaW5vbG9neSwg
RGlhYmV0ZXMgYW5kIE51dHJpdGlvbiwgVW5pdmVyc2l0eSBvZiBNYXJ5bGFuZCBTY2hvb2wgb2Yg
TWVkaWNpbmUsIEJhbHRpbW9yZSwgTWFyeWxhbmQgMjEyMDEsIFVTQS4gWzJdIFByb2dyYW0gZm9y
IFBlcnNvbmFsaXplZCBhbmQgR2Vub21pYyBNZWRpY2luZSwgVW5pdmVyc2l0eSBvZiBNYXJ5bGFu
ZCBTY2hvb2wgb2YgTWVkaWNpbmUsIEJhbHRpbW9yZSwgTWFyeWxhbmQgMjEyMDEsIFVTQS4mI3hE
O0RpdmlzaW9uIG9mIFBvcHVsYXRpb24gSGVhbHRoIFNjaWVuY2VzICZhbXA7RWR1Y2F0aW9uLCBT
dCBHZW9yZ2UmYXBvcztzLCBVbml2ZXJzaXR5IG9mIExvbmRvbiwgTG9uZG9uIFNXMTcgMFJFLCBV
Sy4mI3hEOzFdIEdlbmV0aWMgRXBpZGVtaW9sb2d5IFVuaXQsIERlcGFydG1lbnQgb2YgRXBpZGVt
aW9sb2d5LCBFcmFzbXVzIE1DIFVuaXZlcnNpdHkgTWVkaWNhbCBDZW50ZXIsIDMwMTUgR0UgUm90
dGVyZGFtLCBUaGUgTmV0aGVybGFuZHMuIFsyXSBOZXRoZXJsYW5kcyBDb25zb3J0aXVtIGZvciBI
ZWFsdGh5IEFnaW5nIChOQ0hBKSwgMzAxNUdFIFJvdHRlcmRhbSwgVGhlIE5ldGhlcmxhbmRzLiBb
M10gRGVwYXJ0bWVudCBvZiBFcGlkZW1pb2xvZ3ksIEVyYXNtdXMgTUMgVW5pdmVyc2l0eSBNZWRp
Y2FsIENlbnRlciwgMzAxNUdFIFJvdHRlcmRhbSwgVGhlIE5ldGhlcmxhbmRzLiBbNF0gQ2VudGVy
IGZvciBNZWRpY2FsIFN5dGVtcyBCaW9sb2d5LCAyMzAwIFJDIExlaWRlbiwgVGhlIE5ldGhlcmxh
bmRzLiYjeEQ7MV0gV2VsbGNvbWUgVHJ1c3QgQ2VudHJlIGZvciBIdW1hbiBHZW5ldGljcywgVW5p
dmVyc2l0eSBvZiBPeGZvcmQsIE94Zm9yZCBPWDMgN0JOLCBVSy4gWzJdIE94Zm9yZCBDZW50cmUg
Zm9yIERpYWJldGVzLCBFbmRvY3Jpbm9sb2d5IGFuZCBNZXRhYm9saXNtLCBVbml2ZXJzaXR5IG9m
IE94Zm9yZCwgT3hmb3JkIE9YMyA3TEosIFVLLiBbM10gT3hmb3JkIE5JSFIgQmlvbWVkaWNhbCBS
ZXNlYXJjaCBDZW50cmUsIE94Zm9yZCBVbml2ZXJzaXR5IEhvc3BpdGFscyBOSFMgVHJ1c3QsIE94
Zm9yZCBPWDMgN0xKLCBVSy4mI3hEOzFdIEluc3RpdHV0ZSBmb3IgTWVkaWNhbCBJbmZvcm1hdGlj
cywgQmlvbWV0cnkgYW5kIEVwaWRlbWlvbG9neSAoSU1JQkUpLCBVbml2ZXJzaXR5IEhvc3BpdGFs
IEVzc2VuLCA0NTE0NyBFc3NlbiwgR2VybWFueS4gWzJdIENsaW5pY2FsIEVwaWRlbWlvbG9neSwg
SW50ZWdyYXRlZCBSZXNlYXJjaCBhbmQgVHJlYXRtZW50IENlbnRlciwgQ2VudGVyIGZvciBTZXBz
aXMgQ29udHJvbCBhbmQgQ2FyZSAoQ1NDQyksIEplbmEgVW5pdmVyc2l0eSBIb3NwaXRhbCwgMDc3
NDMgSmVuYSwgR2VybWFueS4mI3hEOzFdIERlcGFydG1lbnQgb2YgSW50ZXJuYWwgTWVkaWNpbmUs
IERpdmlzaW9uIG9mIENhcmRpb3Zhc2N1bGFyIE1lZGljaW5lLCBVbml2ZXJzaXR5IG9mIE1pY2hp
Z2FuLCBBbm4gQXJib3IsIE1pY2hpZ2FuIDQ4MTA5LCBVU0EuIFsyXSBEZXBhcnRtZW50IG9mIENv
bXB1dGF0aW9uYWwgTWVkaWNpbmUgYW5kIEJpb2luZm9ybWF0aWNzLCBVbml2ZXJzaXR5IG9mIE1p
Y2hpZ2FuLCBBbm4gQXJib3IsIE1pY2hpZ2FuIDQ4MTA5LCBVU0EuIFszXSBEZXBhcnRtZW50IG9m
IEh1bWFuIEdlbmV0aWNzLCBVbml2ZXJzaXR5IG9mIE1pY2hpZ2FuLCBBbm4gQXJib3IsIE1pY2hp
Z2FuIDQ4MTA5LCBVU0EuJiN4RDsxXSBCcm9hZCBJbnN0aXR1dGUgb2YgdGhlIE1hc3NhY2h1c2V0
dHMgSW5zdGl0dXRlIG9mIFRlY2hub2xvZ3kgYW5kIEhhcnZhcmQgVW5pdmVyc2l0eSwgQ2FtYnJp
ZGdlLCBNYXNzYWNodXNldHRzIDAyMTQyLCBVU0EuIFsyXSBXZWxsY29tZSBUcnVzdCBDZW50cmUg
Zm9yIEh1bWFuIEdlbmV0aWNzLCBVbml2ZXJzaXR5IG9mIE94Zm9yZCwgT3hmb3JkIE9YMyA3Qk4s
IFVLLiYjeEQ7MV0gU3dpc3MgSW5zdGl0dXRlIG9mIEJpb2luZm9ybWF0aWNzLCBMYXVzYW5uZSAx
MDE1LCBTd2l0emVybGFuZC4gWzJdIERlcGFydG1lbnQgb2YgTWVkaWNhbCBHZW5ldGljcywgVW5p
dmVyc2l0eSBvZiBMYXVzYW5uZSwgTGF1c2FubmUgMTAwNSwgU3dpdHplcmxhbmQuIFszXSBTZXJ2
aWNlIG9mIE1lZGljYWwgR2VuZXRpY3MsIENIVVYgVW5pdmVyc2l0eSBIb3NwaXRhbCwgMTAxMSBM
YXVzYW5uZSwgU3dpdHplcmxhbmQuJiN4RDsxXSBXZWxsY29tZSBUcnVzdCBTYW5nZXIgSW5zdGl0
dXRlLCBIaW54dG9uLCBDYW1icmlkZ2UgQ0IxMCAxU0EsIFVLLiBbMl0gVW5pdmVyc2l0eSBvZiBD
YW1icmlkZ2UgTWV0YWJvbGljIFJlc2VhcmNoIExhYm9yYXRvcmllcywgSW5zdGl0dXRlIG9mIE1l
dGFib2xpYyBTY2llbmNlLCBBZGRlbmJyb29rZSZhcG9zO3MgSG9zcGl0YWwsIENhbWJyaWRnZSBD
QjIgT1FRLCBVSy4gWzNdIE5JSFIgQ2FtYnJpZGdlIEJpb21lZGljYWwgUmVzZWFyY2ggQ2VudHJl
LCBJbnN0aXR1dGUgb2YgTWV0YWJvbGljIFNjaWVuY2UsIEFkZGVuYnJvb2tlJmFwb3M7cyBIb3Nw
aXRhbCwgQ2FtYnJpZGdlIENCMiBPUVEsIFVLLiYjeEQ7MV0gRGVwYXJ0bWVudCBvZiBFcGlkZW1p
b2xvZ3ksIFVuaXZlcnNpdHkgb2YgTm9ydGggQ2Fyb2xpbmEgYXQgQ2hhcGVsIEhpbGwsIENoYXBl
bCBIaWxsLCBOb3J0aCBDYXJvbGluYSAyNzU5OSwgVVNBLiBbMl0gQ2Fyb2xpbmEgQ2VudGVyIGZv
ciBHZW5vbWUgU2NpZW5jZXMsIFVuaXZlcnNpdHkgb2YgTm9ydGggQ2Fyb2xpbmEgYXQgQ2hhcGVs
IEhpbGwsIENoYXBlbCBIaWxsLCBOb3J0aCBDYXJvbGluYSAyNzU5OSwgVVNBLiYjeEQ7MV0gTVJD
IEVwaWRlbWlvbG9neSBVbml0LCBVbml2ZXJzaXR5IG9mIENhbWJyaWRnZSBTY2hvb2wgb2YgQ2xp
bmljYWwgTWVkaWNpbmUsIEluc3RpdHV0ZSBvZiBNZXRhYm9saWMgU2NpZW5jZSwgQ2FtYnJpZGdl
IEJpb21lZGljYWwgQ2FtcHVzLCBDYW1icmlkZ2UgQ0IyIDBRUSwgVUsuIFsyXSBUaGUgQ2hhcmxl
cyBCcm9uZm1hbiBJbnN0aXR1dGUgZm9yIFBlcnNvbmFsaXplZCBNZWRpY2luZSwgSWNhaG4gU2No
b29sIG9mIE1lZGljaW5lIGF0IE1vdW50IFNpbmFpLCBOZXcgWW9yaywgTmV3IFlvcmsgMTAwMjks
IFVTQS4gWzNdIFRoZSBHZW5ldGljcyBvZiBPYmVzaXR5IGFuZCBSZWxhdGVkIE1ldGFib2xpYyBU
cmFpdHMgUHJvZ3JhbSwgVGhlIEljYWhuIFNjaG9vbCBvZiBNZWRpY2luZSBhdCBNb3VudCBTaW5h
aSwgTmV3IFlvcmssIE5ldyBZb3JrIDEwMDI5LCBVU0EuIFs0XSBUaGUgTWluZGljaCBDaGlsZCBI
ZWFsdGggYW5kIERldmVsb3BtZW50IEluc3RpdHV0ZSwgSWNhaG4gU2Nob29sIG9mIE1lZGljaW5l
IGF0IE1vdW50IFNpbmFpLCBOZXcgWW9yaywgTmV3IFlvcmsgMTAwMjksIFVTQS48L2F1dGgtYWRk
cmVzcz48dGl0bGVzPjx0aXRsZT5HZW5ldGljIHN0dWRpZXMgb2YgYm9keSBtYXNzIGluZGV4IHlp
ZWxkIG5ldyBpbnNpZ2h0cyBmb3Igb2Jlc2l0eSBiaW9sb2d5PC90aXRsZT48c2Vjb25kYXJ5LXRp
dGxlPk5hdHVyZTwvc2Vjb25kYXJ5LXRpdGxlPjxhbHQtdGl0bGU+TmF0dXJlPC9hbHQtdGl0bGU+
PC90aXRsZXM+PHBlcmlvZGljYWw+PGZ1bGwtdGl0bGU+TmF0dXJlPC9mdWxsLXRpdGxlPjxhYmJy
LTE+TmF0dXJlPC9hYmJyLTE+PC9wZXJpb2RpY2FsPjxhbHQtcGVyaW9kaWNhbD48ZnVsbC10aXRs
ZT5OYXR1cmU8L2Z1bGwtdGl0bGU+PGFiYnItMT5OYXR1cmU8L2FiYnItMT48L2FsdC1wZXJpb2Rp
Y2FsPjxwYWdlcz4xOTctMjA2PC9wYWdlcz48dm9sdW1lPjUxODwvdm9sdW1lPjxudW1iZXI+NzUz
ODwvbnVtYmVyPjxrZXl3b3Jkcz48a2V5d29yZD5BZGlwb2dlbmVzaXMvZ2VuZXRpY3M8L2tleXdv
cmQ+PGtleXdvcmQ+QWRpcG9zaXR5L2dlbmV0aWNzPC9rZXl3b3JkPjxrZXl3b3JkPkFnZSBGYWN0
b3JzPC9rZXl3b3JkPjxrZXl3b3JkPipCb2R5IE1hc3MgSW5kZXg8L2tleXdvcmQ+PGtleXdvcmQ+
Q29udGluZW50YWwgUG9wdWxhdGlvbiBHcm91cHMvZ2VuZXRpY3M8L2tleXdvcmQ+PGtleXdvcmQ+
RW5lcmd5IE1ldGFib2xpc20vZ2VuZXRpY3M8L2tleXdvcmQ+PGtleXdvcmQ+RXVyb3BlL2V0aG5v
bG9neTwva2V5d29yZD48a2V5d29yZD5GZW1hbGU8L2tleXdvcmQ+PGtleXdvcmQ+R2VuZXRpYyBQ
cmVkaXNwb3NpdGlvbiB0byBEaXNlYXNlL2dlbmV0aWNzPC9rZXl3b3JkPjxrZXl3b3JkPipHZW5v
bWUtV2lkZSBBc3NvY2lhdGlvbiBTdHVkeTwva2V5d29yZD48a2V5d29yZD5HbHV0YW1pYyBBY2lk
L21ldGFib2xpc208L2tleXdvcmQ+PGtleXdvcmQ+SHVtYW5zPC9rZXl3b3JkPjxrZXl3b3JkPklu
c3VsaW4vbWV0YWJvbGlzbS9zZWNyZXRpb248L2tleXdvcmQ+PGtleXdvcmQ+TWFsZTwva2V5d29y
ZD48a2V5d29yZD5PYmVzaXR5LypnZW5ldGljcy8qbWV0YWJvbGlzbTwva2V5d29yZD48a2V5d29y
ZD5Qb2x5bW9ycGhpc20sIFNpbmdsZSBOdWNsZW90aWRlL2dlbmV0aWNzPC9rZXl3b3JkPjxrZXl3
b3JkPlF1YW50aXRhdGl2ZSBUcmFpdCBMb2NpL2dlbmV0aWNzPC9rZXl3b3JkPjxrZXl3b3JkPlN5
bmFwc2VzL21ldGFib2xpc208L2tleXdvcmQ+PC9rZXl3b3Jkcz48ZGF0ZXM+PHllYXI+MjAxNTwv
eWVhcj48cHViLWRhdGVzPjxkYXRlPkZlYiAxMjwvZGF0ZT48L3B1Yi1kYXRlcz48L2RhdGVzPjxp
c2JuPjE0NzYtNDY4NyAoRWxlY3Ryb25pYykmI3hEOzAwMjgtMDgzNiAoTGlua2luZyk8L2lzYm4+
PGFjY2Vzc2lvbi1udW0+MjU2NzM0MTM8L2FjY2Vzc2lvbi1udW0+PHVybHM+PHJlbGF0ZWQtdXJs
cz48dXJsPmh0dHA6Ly93d3cubmNiaS5ubG0ubmloLmdvdi9wdWJtZWQvMjU2NzM0MTM8L3VybD48
L3JlbGF0ZWQtdXJscz48L3VybHM+PGN1c3RvbTI+NDM4MjIxMTwvY3VzdG9tMj48ZWxlY3Ryb25p
Yy1yZXNvdXJjZS1udW0+MTAuMTAzOC9uYXR1cmUxNDE3NzwvZWxlY3Ryb25pYy1yZXNvdXJjZS1u
dW0+PC9yZWNvcmQ+PC9DaXRlPjwvRW5kTm90ZT4A
</w:fldData>
        </w:fldChar>
      </w:r>
      <w:r w:rsidR="004935A2">
        <w:rPr>
          <w:rFonts w:asciiTheme="majorHAnsi" w:hAnsiTheme="majorHAnsi" w:cs="Arial"/>
          <w:sz w:val="22"/>
          <w:szCs w:val="22"/>
        </w:rPr>
        <w:instrText xml:space="preserve"> ADDIN EN.CITE.DATA </w:instrText>
      </w:r>
      <w:r w:rsidR="004935A2">
        <w:rPr>
          <w:rFonts w:asciiTheme="majorHAnsi" w:hAnsiTheme="majorHAnsi" w:cs="Arial"/>
          <w:sz w:val="22"/>
          <w:szCs w:val="22"/>
        </w:rPr>
      </w:r>
      <w:r w:rsidR="004935A2">
        <w:rPr>
          <w:rFonts w:asciiTheme="majorHAnsi" w:hAnsiTheme="majorHAnsi" w:cs="Arial"/>
          <w:sz w:val="22"/>
          <w:szCs w:val="22"/>
        </w:rPr>
        <w:fldChar w:fldCharType="end"/>
      </w:r>
      <w:r w:rsidRPr="006D40E1">
        <w:rPr>
          <w:rFonts w:asciiTheme="majorHAnsi" w:hAnsiTheme="majorHAnsi" w:cs="Arial"/>
          <w:sz w:val="22"/>
          <w:szCs w:val="22"/>
        </w:rPr>
      </w:r>
      <w:r w:rsidRPr="006D40E1">
        <w:rPr>
          <w:rFonts w:asciiTheme="majorHAnsi" w:hAnsiTheme="majorHAnsi" w:cs="Arial"/>
          <w:sz w:val="22"/>
          <w:szCs w:val="22"/>
        </w:rPr>
        <w:fldChar w:fldCharType="separate"/>
      </w:r>
      <w:r w:rsidR="004935A2">
        <w:rPr>
          <w:rFonts w:asciiTheme="majorHAnsi" w:hAnsiTheme="majorHAnsi" w:cs="Arial"/>
          <w:noProof/>
          <w:sz w:val="22"/>
          <w:szCs w:val="22"/>
        </w:rPr>
        <w:t>[</w:t>
      </w:r>
      <w:hyperlink w:anchor="_ENREF_19" w:tooltip="Locke, 2015 #10" w:history="1">
        <w:r w:rsidR="009C72D5">
          <w:rPr>
            <w:rFonts w:asciiTheme="majorHAnsi" w:hAnsiTheme="majorHAnsi" w:cs="Arial"/>
            <w:noProof/>
            <w:sz w:val="22"/>
            <w:szCs w:val="22"/>
          </w:rPr>
          <w:t>19</w:t>
        </w:r>
      </w:hyperlink>
      <w:r w:rsidR="004935A2">
        <w:rPr>
          <w:rFonts w:asciiTheme="majorHAnsi" w:hAnsiTheme="majorHAnsi" w:cs="Arial"/>
          <w:noProof/>
          <w:sz w:val="22"/>
          <w:szCs w:val="22"/>
        </w:rPr>
        <w:t>]</w:t>
      </w:r>
      <w:r w:rsidRPr="006D40E1">
        <w:rPr>
          <w:rFonts w:asciiTheme="majorHAnsi" w:hAnsiTheme="majorHAnsi" w:cs="Arial"/>
          <w:sz w:val="22"/>
          <w:szCs w:val="22"/>
        </w:rPr>
        <w:fldChar w:fldCharType="end"/>
      </w:r>
      <w:r w:rsidRPr="007957A7">
        <w:rPr>
          <w:rFonts w:asciiTheme="majorHAnsi" w:hAnsiTheme="majorHAnsi" w:cs="Arial"/>
          <w:sz w:val="22"/>
          <w:szCs w:val="22"/>
        </w:rPr>
        <w:t xml:space="preserve"> using the R package gtx and following the procedure described in </w:t>
      </w:r>
      <w:r w:rsidRPr="006D40E1">
        <w:rPr>
          <w:rFonts w:asciiTheme="majorHAnsi" w:hAnsiTheme="majorHAnsi" w:cs="Arial"/>
          <w:sz w:val="22"/>
          <w:szCs w:val="22"/>
        </w:rPr>
        <w:fldChar w:fldCharType="begin">
          <w:fldData xml:space="preserve">PEVuZE5vdGU+PENpdGU+PEF1dGhvcj5FaHJldDwvQXV0aG9yPjxZZWFyPjIwMTE8L1llYXI+PFJl
Y051bT4xNDU8L1JlY051bT48RGlzcGxheVRleHQ+Wzc4XTwvRGlzcGxheVRleHQ+PHJlY29yZD48
cmVjLW51bWJlcj4xNDU8L3JlYy1udW1iZXI+PGZvcmVpZ24ta2V5cz48a2V5IGFwcD0iRU4iIGRi
LWlkPSJ0dnpzeHRzcjFzdDB3OGV2OXgxcHAyenZmejIyeHI5YXM1dnYiIHRpbWVzdGFtcD0iMTUz
MzA0MDExMiI+MTQ1PC9rZXk+PC9mb3JlaWduLWtleXM+PHJlZi10eXBlIG5hbWU9IkpvdXJuYWwg
QXJ0aWNsZSI+MTc8L3JlZi10eXBlPjxjb250cmlidXRvcnM+PGF1dGhvcnM+PGF1dGhvcj5FaHJl
dCwgRy4gQi48L2F1dGhvcj48YXV0aG9yPk11bnJvZSwgUC4gQi48L2F1dGhvcj48YXV0aG9yPlJp
Y2UsIEsuIE0uPC9hdXRob3I+PGF1dGhvcj5Cb2NodWQsIE0uPC9hdXRob3I+PGF1dGhvcj5Kb2hu
c29uLCBBLiBELjwvYXV0aG9yPjxhdXRob3I+Q2hhc21hbiwgRC4gSS48L2F1dGhvcj48YXV0aG9y
PlNtaXRoLCBBLiBWLjwvYXV0aG9yPjxhdXRob3I+VG9iaW4sIE0uIEQuPC9hdXRob3I+PGF1dGhv
cj5WZXJ3b2VydCwgRy4gQy48L2F1dGhvcj48YXV0aG9yPkh3YW5nLCBTLiBKLjwvYXV0aG9yPjxh
dXRob3I+UGlodXIsIFYuPC9hdXRob3I+PGF1dGhvcj5Wb2xsZW53ZWlkZXIsIFAuPC9hdXRob3I+
PGF1dGhvcj5PJmFwb3M7UmVpbGx5LCBQLiBGLjwvYXV0aG9yPjxhdXRob3I+QW1pbiwgTi48L2F1
dGhvcj48YXV0aG9yPkJyYWdnLUdyZXNoYW0sIEouIEwuPC9hdXRob3I+PGF1dGhvcj5UZXVtZXIs
IEEuPC9hdXRob3I+PGF1dGhvcj5HbGF6ZXIsIE4uIEwuPC9hdXRob3I+PGF1dGhvcj5MYXVuZXIs
IEwuPC9hdXRob3I+PGF1dGhvcj5aaGFvLCBKLiBILjwvYXV0aG9yPjxhdXRob3I+QXVsY2hlbmtv
LCBZLjwvYXV0aG9yPjxhdXRob3I+SGVhdGgsIFMuPC9hdXRob3I+PGF1dGhvcj5Tb2JlciwgUy48
L2F1dGhvcj48YXV0aG9yPlBhcnNhLCBBLjwvYXV0aG9yPjxhdXRob3I+THVhbiwgSi4gQS48L2F1
dGhvcj48YXV0aG9yPkFyb3JhLCBQLjwvYXV0aG9yPjxhdXRob3I+RGVoZ2hhbiwgQS48L2F1dGhv
cj48YXV0aG9yPlpoYW5nLCBGLjwvYXV0aG9yPjxhdXRob3I+THVjYXMsIEcuPC9hdXRob3I+PGF1
dGhvcj5IaWNrcywgQS4gQS48L2F1dGhvcj48YXV0aG9yPkphY2tzb24sIEEuIFUuPC9hdXRob3I+
PGF1dGhvcj5QZWRlbiwgSi4gRi48L2F1dGhvcj48YXV0aG9yPlRhbmFrYSwgVC48L2F1dGhvcj48
YXV0aG9yPldpbGQsIFMuIEguPC9hdXRob3I+PGF1dGhvcj5SdWRhbiwgSS48L2F1dGhvcj48YXV0
aG9yPklnbCwgVy48L2F1dGhvcj48YXV0aG9yPk1pbGFuZXNjaGksIFkuPC9hdXRob3I+PGF1dGhv
cj5QYXJrZXIsIEEuIE4uPC9hdXRob3I+PGF1dGhvcj5GYXZhLCBDLjwvYXV0aG9yPjxhdXRob3I+
Q2hhbWJlcnMsIEouIEMuPC9hdXRob3I+PGF1dGhvcj5Gb3gsIEUuIFIuPC9hdXRob3I+PGF1dGhv
cj5LdW1hcmksIE0uPC9hdXRob3I+PGF1dGhvcj5HbywgTS4gSi48L2F1dGhvcj48YXV0aG9yPnZh
biBkZXIgSGFyc3QsIFAuPC9hdXRob3I+PGF1dGhvcj5LYW8sIFcuIEguIEwuPC9hdXRob3I+PGF1
dGhvcj5Tam9ncmVuLCBNLjwvYXV0aG9yPjxhdXRob3I+VmluYXksIEQuIEcuPC9hdXRob3I+PGF1
dGhvcj5BbGV4YW5kZXIsIE0uPC9hdXRob3I+PGF1dGhvcj5UYWJhcmEsIFkuPC9hdXRob3I+PGF1
dGhvcj5TaGF3LUhhd2tpbnMsIFMuPC9hdXRob3I+PGF1dGhvcj5XaGluY3VwLCBQLiBILjwvYXV0
aG9yPjxhdXRob3I+TGl1LCBZLiBNLjwvYXV0aG9yPjxhdXRob3I+U2hpLCBHLjwvYXV0aG9yPjxh
dXRob3I+S3V1c2lzdG8sIEouPC9hdXRob3I+PGF1dGhvcj5UYXlvLCBCLjwvYXV0aG9yPjxhdXRo
b3I+U2VpZWxzdGFkLCBNLjwvYXV0aG9yPjxhdXRob3I+U2ltLCBYLjwvYXV0aG9yPjxhdXRob3I+
Tmd1eWVuLCBLLiBELiBILjwvYXV0aG9yPjxhdXRob3I+TGVodGltYWtpLCBULjwvYXV0aG9yPjxh
dXRob3I+TWF0dWxsbywgRy48L2F1dGhvcj48YXV0aG9yPld1LCBZLjwvYXV0aG9yPjxhdXRob3I+
R2F1bnQsIFQuIFIuPC9hdXRob3I+PGF1dGhvcj5PbmxhbmQtTW9yZXQsIE4uIEMuPC9hdXRob3I+
PGF1dGhvcj5Db29wZXIsIE0uIE4uPC9hdXRob3I+PGF1dGhvcj5QbGF0b3UsIEMuIEcuIFAuPC9h
dXRob3I+PGF1dGhvcj5PcmcsIEUuPC9hdXRob3I+PGF1dGhvcj5IYXJkeSwgUi48L2F1dGhvcj48
YXV0aG9yPkRhaGdhbSwgUy48L2F1dGhvcj48YXV0aG9yPlBhbG1lbiwgSi48L2F1dGhvcj48YXV0
aG9yPlZpdGFydCwgVi48L2F1dGhvcj48YXV0aG9yPkJyYXVuZCwgUC4gUy48L2F1dGhvcj48YXV0
aG9yPkt1em5ldHNvdmEsIFQuPC9hdXRob3I+PGF1dGhvcj5VaXRlcndhYWwsIEMuIFMuIFAuIE0u
PC9hdXRob3I+PGF1dGhvcj5BZGV5ZW1vLCBBLjwvYXV0aG9yPjxhdXRob3I+UGFsbWFzLCBXLjwv
YXV0aG9yPjxhdXRob3I+Q2FtcGJlbGwsIEguPC9hdXRob3I+PGF1dGhvcj5MdWR3aWcsIEIuPC9h
dXRob3I+PGF1dGhvcj5Ub21hc3pld3NraSwgTS48L2F1dGhvcj48YXV0aG9yPlR6b3VsYWtpLCBJ
LjwvYXV0aG9yPjxhdXRob3I+UGFsbWVyLCBOLiBELjwvYXV0aG9yPjxhdXRob3I+QXNwZWx1bmQs
IFQuPC9hdXRob3I+PGF1dGhvcj5HYXJjaWEsIE0uPC9hdXRob3I+PGF1dGhvcj5DaGFuZywgWS4g
UC4gQy48L2F1dGhvcj48YXV0aG9yPk8mYXBvcztDb25uZWxsLCBKLiBSLjwvYXV0aG9yPjxhdXRo
b3I+U3RlaW5sZSwgTi4gSS48L2F1dGhvcj48YXV0aG9yPkdyb2JiZWUsIEQuIEUuPC9hdXRob3I+
PGF1dGhvcj5BcmtpbmcsIEQuIEUuPC9hdXRob3I+PGF1dGhvcj5LYXJkaWEsIFMuIEwuPC9hdXRo
b3I+PGF1dGhvcj5Nb3JyaXNvbiwgQS4gQy48L2F1dGhvcj48YXV0aG9yPkhlcm5hbmRleiwgRC48
L2F1dGhvcj48YXV0aG9yPk5hamphciwgUy48L2F1dGhvcj48YXV0aG9yPk1jQXJkbGUsIFcuIEwu
PC9hdXRob3I+PGF1dGhvcj5IYWRsZXksIEQuPC9hdXRob3I+PGF1dGhvcj5Ccm93biwgTS4gSi48
L2F1dGhvcj48YXV0aG9yPkNvbm5lbGwsIEouIE0uPC9hdXRob3I+PGF1dGhvcj5IaW5nb3Jhbmks
IEEuIEQuPC9hdXRob3I+PGF1dGhvcj5EYXksIEkuIE4uIE0uPC9hdXRob3I+PGF1dGhvcj5MYXds
b3IsIEQuIEEuPC9hdXRob3I+PGF1dGhvcj5CZWlsYnksIEouIFAuPC9hdXRob3I+PGF1dGhvcj5M
YXdyZW5jZSwgUi4gVy48L2F1dGhvcj48YXV0aG9yPkNsYXJrZSwgUi48L2F1dGhvcj48YXV0aG9y
PkhvcGV3ZWxsLCBKLiBDLjwvYXV0aG9yPjxhdXRob3I+T25nZW4sIEguPC9hdXRob3I+PGF1dGhv
cj5EcmVpc2JhY2gsIEEuIFcuPC9hdXRob3I+PGF1dGhvcj5MaSwgWS4gTC48L2F1dGhvcj48YXV0
aG9yPllvdW5nLCBKLiBILjwvYXV0aG9yPjxhdXRob3I+QmlzLCBKLiBDLjwvYXV0aG9yPjxhdXRo
b3I+S2Fob25lbiwgTS48L2F1dGhvcj48YXV0aG9yPlZpaWthcmksIEouPC9hdXRob3I+PGF1dGhv
cj5BZGFpciwgTC4gUy48L2F1dGhvcj48YXV0aG9yPkxlZSwgTi4gUi48L2F1dGhvcj48YXV0aG9y
PkNoZW4sIE0uIEguPC9hdXRob3I+PGF1dGhvcj5PbGRlbiwgTS48L2F1dGhvcj48YXV0aG9yPlBh
dHRhcm8sIEMuPC9hdXRob3I+PGF1dGhvcj5Cb2x0b24sIEouIEEuIEguPC9hdXRob3I+PGF1dGhv
cj5Lb3R0Z2VuLCBBLjwvYXV0aG9yPjxhdXRob3I+QmVyZ21hbm4sIFMuPC9hdXRob3I+PGF1dGhv
cj5Nb29zZXIsIFYuPC9hdXRob3I+PGF1dGhvcj5DaGF0dXJ2ZWRpLCBOLjwvYXV0aG9yPjxhdXRo
b3I+RnJheWxpbmcsIFQuIE0uPC9hdXRob3I+PGF1dGhvcj5Jc2xhbSwgTS48L2F1dGhvcj48YXV0
aG9yPkphZmFyLCBULiBILjwvYXV0aG9yPjxhdXRob3I+RXJkbWFubiwgSi48L2F1dGhvcj48YXV0
aG9yPkt1bGthcm5pLCBTLiBSLjwvYXV0aG9yPjxhdXRob3I+Qm9ybnN0ZWluLCBTLiBSLjwvYXV0
aG9yPjxhdXRob3I+R3Jhc3NsZXIsIEouPC9hdXRob3I+PGF1dGhvcj5Hcm9vcCwgTC48L2F1dGhv
cj48YXV0aG9yPlZvaWdodCwgQi4gRi48L2F1dGhvcj48YXV0aG9yPktldHR1bmVuLCBKLjwvYXV0
aG9yPjxhdXRob3I+SG93YXJkLCBQLjwvYXV0aG9yPjxhdXRob3I+VGF5bG9yLCBBLjwvYXV0aG9y
PjxhdXRob3I+R3VhcnJlcmEsIFMuPC9hdXRob3I+PGF1dGhvcj5SaWNjZXJpLCBGLjwvYXV0aG9y
PjxhdXRob3I+RW1pbHNzb24sIFYuPC9hdXRob3I+PGF1dGhvcj5QbHVtcCwgQS48L2F1dGhvcj48
YXV0aG9yPkJhcnJvc28sIEkuIFMuPC9hdXRob3I+PGF1dGhvcj5LaGF3LCBLLiBULjwvYXV0aG9y
PjxhdXRob3I+V2VkZXIsIEEuIEIuPC9hdXRob3I+PGF1dGhvcj5IdW50LCBTLiBDLjwvYXV0aG9y
PjxhdXRob3I+U3VuLCBZLiBWLjwvYXV0aG9yPjxhdXRob3I+QmVyZ21hbiwgUi4gTi48L2F1dGhv
cj48YXV0aG9yPkNvbGxpbnMsIEYuIFMuPC9hdXRob3I+PGF1dGhvcj5Cb25ueWNhc3RsZSwgTC4g
TC48L2F1dGhvcj48YXV0aG9yPlNjb3R0LCBMLiBKLjwvYXV0aG9yPjxhdXRob3I+U3RyaW5naGFt
LCBILiBNLjwvYXV0aG9yPjxhdXRob3I+UGVsdG9uZW4sIEwuPC9hdXRob3I+PGF1dGhvcj5QZXJv
bGEsIE0uPC9hdXRob3I+PGF1dGhvcj5WYXJ0aWFpbmVuLCBFLjwvYXV0aG9yPjxhdXRob3I+QnJh
bmQsIFMuIE0uPC9hdXRob3I+PGF1dGhvcj5TdGFlc3NlbiwgSi4gQS48L2F1dGhvcj48YXV0aG9y
PldhbmcsIFQuIEouPC9hdXRob3I+PGF1dGhvcj5CdXJ0b24sIFAuIFIuPC9hdXRob3I+PGF1dGhv
cj5BcnRpZ2FzLCBNLiBTLjwvYXV0aG9yPjxhdXRob3I+RG9uZywgWS4gQi48L2F1dGhvcj48YXV0
aG9yPlNuaWVkZXIsIEguPC9hdXRob3I+PGF1dGhvcj5XYW5nLCBYLiBMLjwvYXV0aG9yPjxhdXRo
b3I+Wmh1LCBILiBELjwvYXV0aG9yPjxhdXRob3I+TG9obWFuLCBLLiBLLjwvYXV0aG9yPjxhdXRo
b3I+UnVkb2NrLCBNLiBFLjwvYXV0aG9yPjxhdXRob3I+SGVja2JlcnQsIFMuIFIuPC9hdXRob3I+
PGF1dGhvcj5TbWl0aCwgTi4gTC48L2F1dGhvcj48YXV0aG9yPldpZ2dpbnMsIEsuIEwuPC9hdXRo
b3I+PGF1dGhvcj5Eb3VtYXRleSwgQS48L2F1dGhvcj48YXV0aG9yPlNocmluZXIsIEQuPC9hdXRo
b3I+PGF1dGhvcj5WZWxkcmUsIEcuPC9hdXRob3I+PGF1dGhvcj5WaWlnaW1hYSwgTS48L2F1dGhv
cj48YXV0aG9yPktpbnJhLCBTLjwvYXV0aG9yPjxhdXRob3I+UHJhYmhha2FyYW4sIEQuPC9hdXRo
b3I+PGF1dGhvcj5UcmlwYXRoeSwgVi48L2F1dGhvcj48YXV0aG9yPkxhbmdlZmVsZCwgQy4gRC48
L2F1dGhvcj48YXV0aG9yPlJvc2VuZ3JlbiwgQS48L2F1dGhvcj48YXV0aG9yPlRoZWxsZSwgRC4g
Uy48L2F1dGhvcj48YXV0aG9yPkNvcnNpLCBBLiBNLjwvYXV0aG9yPjxhdXRob3I+U2luZ2xldG9u
LCBBLjwvYXV0aG9yPjxhdXRob3I+Rm9ycmVzdGVyLCBULjwvYXV0aG9yPjxhdXRob3I+SGlsdG9u
LCBHLjwvYXV0aG9yPjxhdXRob3I+TWNLZW56aWUsIEMuIEEuPC9hdXRob3I+PGF1dGhvcj5TYWxh
a28sIFQuPC9hdXRob3I+PGF1dGhvcj5Jd2FpLCBOLjwvYXV0aG9yPjxhdXRob3I+S2l0YSwgWS48
L2F1dGhvcj48YXV0aG9yPk9naWhhcmEsIFQuPC9hdXRob3I+PGF1dGhvcj5PaGt1Ym8sIFQuPC9h
dXRob3I+PGF1dGhvcj5Pa2FtdXJhLCBULjwvYXV0aG9yPjxhdXRob3I+VWVzaGltYSwgSC48L2F1
dGhvcj48YXV0aG9yPlVtZW11cmEsIFMuPC9hdXRob3I+PGF1dGhvcj5FeWhlcmFtZW5keSwgUy48
L2F1dGhvcj48YXV0aG9yPk1laXRpbmdlciwgVC48L2F1dGhvcj48YXV0aG9yPldpY2htYW5uLCBI
LiBFLjwvYXV0aG9yPjxhdXRob3I+Q2hvLCBZLiBTLjwvYXV0aG9yPjxhdXRob3I+S2ltLCBILiBM
LjwvYXV0aG9yPjxhdXRob3I+TGVlLCBKLiBZLjwvYXV0aG9yPjxhdXRob3I+U2NvdHQsIEouPC9h
dXRob3I+PGF1dGhvcj5TZWhtaSwgSi4gUy48L2F1dGhvcj48YXV0aG9yPlpoYW5nLCBXLiBILjwv
YXV0aG9yPjxhdXRob3I+SGVkYmxhZCwgQi48L2F1dGhvcj48YXV0aG9yPk5pbHNzb24sIFAuPC9h
dXRob3I+PGF1dGhvcj5TbWl0aCwgRy4gRC48L2F1dGhvcj48YXV0aG9yPldvbmcsIEEuPC9hdXRo
b3I+PGF1dGhvcj5OYXJpc3UsIE4uPC9hdXRob3I+PGF1dGhvcj5TdGFuY2Frb3ZhLCBBLjwvYXV0
aG9yPjxhdXRob3I+UmFmZmVsLCBMLiBKLjwvYXV0aG9yPjxhdXRob3I+WWFvLCBKLjwvYXV0aG9y
PjxhdXRob3I+S2F0aGlyZXNhbiwgUy48L2F1dGhvcj48YXV0aG9yPk8mYXBvcztEb25uZWxsLCBD
LiBKLjwvYXV0aG9yPjxhdXRob3I+U2Nod2FydHosIFMuIE0uPC9hdXRob3I+PGF1dGhvcj5Ja3Jh
bSwgTS4gQS48L2F1dGhvcj48YXV0aG9yPkxvbmdzdHJldGgsIFcuIFQuPC9hdXRob3I+PGF1dGhv
cj5Nb3NsZXksIFQuIEguPC9hdXRob3I+PGF1dGhvcj5TZXNoYWRyaSwgUy48L2F1dGhvcj48YXV0
aG9yPlNocmluZSwgTi4gUi4gRy48L2F1dGhvcj48YXV0aG9yPldhaW4sIEwuIFYuPC9hdXRob3I+
PGF1dGhvcj5Nb3JrZW4sIE0uIEEuPC9hdXRob3I+PGF1dGhvcj5Td2lmdCwgQS4gSi48L2F1dGhv
cj48YXV0aG9yPkxhaXRpbmVuLCBKLjwvYXV0aG9yPjxhdXRob3I+UHJva29wZW5rbywgSS48L2F1
dGhvcj48YXV0aG9yPlppdHRpbmcsIFAuPC9hdXRob3I+PGF1dGhvcj5Db29wZXIsIEouIEEuPC9h
dXRob3I+PGF1dGhvcj5IdW1waHJpZXMsIFMuIEUuPC9hdXRob3I+PGF1dGhvcj5EYW5lc2gsIEou
PC9hdXRob3I+PGF1dGhvcj5SYXNoZWVkLCBBLjwvYXV0aG9yPjxhdXRob3I+R29lbCwgQS48L2F1
dGhvcj48YXV0aG9yPkhhbXN0ZW4sIEEuPC9hdXRob3I+PGF1dGhvcj5XYXRraW5zLCBILjwvYXV0
aG9yPjxhdXRob3I+QmFra2VyLCBTLiBKLiBMLjwvYXV0aG9yPjxhdXRob3I+dmFuIEdpbHN0LCBX
LiBILjwvYXV0aG9yPjxhdXRob3I+SmFuaXBhbGxpLCBDLiBTLjwvYXV0aG9yPjxhdXRob3I+TWFu
aSwgSy4gUi48L2F1dGhvcj48YXV0aG9yPllham5paywgQy4gUy48L2F1dGhvcj48YXV0aG9yPkhv
Zm1hbiwgQS48L2F1dGhvcj48YXV0aG9yPk1hdHRhY2UtUmFzbywgRi4gVS4gUy48L2F1dGhvcj48
YXV0aG9yPk9vc3RyYSwgQi4gQS48L2F1dGhvcj48YXV0aG9yPkRlbWlya2FuLCBBLjwvYXV0aG9y
PjxhdXRob3I+SXNhYWNzLCBBLjwvYXV0aG9yPjxhdXRob3I+Uml2YWRlbmVpcmEsIEYuPC9hdXRo
b3I+PGF1dGhvcj5MYWthdHRhLCBFLiBHLjwvYXV0aG9yPjxhdXRob3I+T3JydSwgTS48L2F1dGhv
cj48YXV0aG9yPlNjdXRlcmksIEEuPC9hdXRob3I+PGF1dGhvcj5BbGEtS29ycGVsYSwgTS48L2F1
dGhvcj48YXV0aG9yPkthbmdhcywgQS4gSi48L2F1dGhvcj48YXV0aG9yPkx5eXRpa2FpbmVuLCBM
LiBQLjwvYXV0aG9yPjxhdXRob3I+U29pbmluZW4sIFAuPC9hdXRob3I+PGF1dGhvcj5UdWtpYWlu
ZW4sIFQuPC9hdXRob3I+PGF1dGhvcj5XdXJ0eiwgUC48L2F1dGhvcj48YXV0aG9yPk9uZywgUi4g
VC4gSC48L2F1dGhvcj48YXV0aG9yPkRvcnIsIE0uPC9hdXRob3I+PGF1dGhvcj5Lcm9lbWVyLCBI
LiBLLjwvYXV0aG9yPjxhdXRob3I+Vm9sa2VyLCBVLjwvYXV0aG9yPjxhdXRob3I+Vm9semtlLCBI
LjwvYXV0aG9yPjxhdXRob3I+R2FsYW4sIFAuPC9hdXRob3I+PGF1dGhvcj5IZXJjYmVyZywgUy48
L2F1dGhvcj48YXV0aG9yPkxhdGhyb3AsIE0uPC9hdXRob3I+PGF1dGhvcj5aZWxlbmlrYSwgRC48
L2F1dGhvcj48YXV0aG9yPkRlbG91a2FzLCBQLjwvYXV0aG9yPjxhdXRob3I+TWFuZ2lubywgTS48
L2F1dGhvcj48YXV0aG9yPlNwZWN0b3IsIFQuIEQuPC9hdXRob3I+PGF1dGhvcj5aaGFpLCBHLiBK
LjwvYXV0aG9yPjxhdXRob3I+TWVzY2hpYSwgSi4gRi48L2F1dGhvcj48YXV0aG9yPk5hbGxzLCBN
LiBBLjwvYXV0aG9yPjxhdXRob3I+U2hhcm1hLCBQLjwvYXV0aG9yPjxhdXRob3I+VGVyemljLCBK
LjwvYXV0aG9yPjxhdXRob3I+S3VtYXIsIE0uIFYuIEsuPC9hdXRob3I+PGF1dGhvcj5EZW5uaWZm
LCBNLjwvYXV0aG9yPjxhdXRob3I+WnVrb3dza2EtU3pjemVjaG93c2thLCBFLjwvYXV0aG9yPjxh
dXRob3I+V2FnZW5rbmVjaHQsIEwuIEUuPC9hdXRob3I+PGF1dGhvcj5Gb3drZXMsIEYuIEcuIFIu
PC9hdXRob3I+PGF1dGhvcj5DaGFyY2hhciwgRi4gSi48L2F1dGhvcj48YXV0aG9yPlNjaHdhcnos
IFAuIEUuIEguPC9hdXRob3I+PGF1dGhvcj5IYXl3YXJkLCBDLjwvYXV0aG9yPjxhdXRob3I+R3Vv
LCBYLiBRLjwvYXV0aG9yPjxhdXRob3I+Um90aW1pLCBDLjwvYXV0aG9yPjxhdXRob3I+Qm90cywg
TS4gTC48L2F1dGhvcj48YXV0aG9yPkJyYW5kLCBFLjwvYXV0aG9yPjxhdXRob3I+U2FtYW5pLCBO
LiBKLjwvYXV0aG9yPjxhdXRob3I+UG9sYXNlaywgTy48L2F1dGhvcj48YXV0aG9yPlRhbG11ZCwg
UC4gSi48L2F1dGhvcj48YXV0aG9yPk55YmVyZywgRi48L2F1dGhvcj48YXV0aG9yPkt1aCwgRC48
L2F1dGhvcj48YXV0aG9yPkxhYW4sIE0uPC9hdXRob3I+PGF1dGhvcj5IdmVlbSwgSy48L2F1dGhv
cj48YXV0aG9yPlBhbG1lciwgTC4gSi48L2F1dGhvcj48YXV0aG9yPnZhbiBkZXIgU2Nob3V3LCBZ
LiBULjwvYXV0aG9yPjxhdXRob3I+Q2FzYXMsIEouIFAuPC9hdXRob3I+PGF1dGhvcj5Nb2hsa2Us
IEsuIEwuPC9hdXRob3I+PGF1dGhvcj5WaW5laXMsIFAuPC9hdXRob3I+PGF1dGhvcj5SYWl0YWth
cmksIE8uPC9hdXRob3I+PGF1dGhvcj5HYW5lc2gsIFMuIEsuPC9hdXRob3I+PGF1dGhvcj5Xb25n
LCBULiBZLjwvYXV0aG9yPjxhdXRob3I+VGFpLCBFLiBTLjwvYXV0aG9yPjxhdXRob3I+Q29vcGVy
LCBSLiBTLjwvYXV0aG9yPjxhdXRob3I+TGFha3NvLCBNLjwvYXV0aG9yPjxhdXRob3I+UmFvLCBE
LiBDLjwvYXV0aG9yPjxhdXRob3I+SGFycmlzLCBULiBCLjwvYXV0aG9yPjxhdXRob3I+TW9ycmlz
LCBSLiBXLjwvYXV0aG9yPjxhdXRob3I+RG9taW5pY3phaywgQS4gRi48L2F1dGhvcj48YXV0aG9y
PktpdmltYWtpLCBNLjwvYXV0aG9yPjxhdXRob3I+TWFybW90LCBNLiBHLjwvYXV0aG9yPjxhdXRo
b3I+TWlraSwgVC48L2F1dGhvcj48YXV0aG9yPlNhbGVoZWVuLCBELjwvYXV0aG9yPjxhdXRob3I+
Q2hhbmRhaywgRy4gUi48L2F1dGhvcj48YXV0aG9yPkNvcmVzaCwgSi48L2F1dGhvcj48YXV0aG9y
Pk5hdmlzLCBHLjwvYXV0aG9yPjxhdXRob3I+U2Fsb21hYSwgVi48L2F1dGhvcj48YXV0aG9yPkhh
biwgQi4gRy48L2F1dGhvcj48YXV0aG9yPlpodSwgWC4gRi48L2F1dGhvcj48YXV0aG9yPktvb25l
ciwgSi4gUy48L2F1dGhvcj48YXV0aG9yPk1lbGFuZGVyLCBPLjwvYXV0aG9yPjxhdXRob3I+Umlk
a2VyLCBQLiBNLjwvYXV0aG9yPjxhdXRob3I+QmFuZGluZWxsaSwgUy48L2F1dGhvcj48YXV0aG9y
Pkd5bGxlbnN0ZW4sIFUuIEIuPC9hdXRob3I+PGF1dGhvcj5XcmlnaHQsIEEuIEYuPC9hdXRob3I+
PGF1dGhvcj5XaWxzb24sIEouIEYuPC9hdXRob3I+PGF1dGhvcj5GZXJydWNjaSwgTC48L2F1dGhv
cj48YXV0aG9yPkZhcnJhbGwsIE0uPC9hdXRob3I+PGF1dGhvcj5UdW9taWxlaHRvLCBKLjwvYXV0
aG9yPjxhdXRob3I+UHJhbXN0YWxsZXIsIFAuIFAuPC9hdXRob3I+PGF1dGhvcj5FbG9zdWEsIFIu
PC9hdXRob3I+PGF1dGhvcj5Tb3JhbnpvLCBOLjwvYXV0aG9yPjxhdXRob3I+U2lqYnJhbmRzLCBF
LiBKLiBHLjwvYXV0aG9yPjxhdXRob3I+QWx0c2h1bGVyLCBELjwvYXV0aG9yPjxhdXRob3I+TG9v
cywgUi4gSi4gRi48L2F1dGhvcj48YXV0aG9yPlNodWxkaW5lciwgQS4gUi48L2F1dGhvcj48YXV0
aG9yPkdpZWdlciwgQy48L2F1dGhvcj48YXV0aG9yPk1lbmV0b24sIFAuPC9hdXRob3I+PGF1dGhv
cj5VaXR0ZXJsaW5kZW4sIEEuIEcuPC9hdXRob3I+PGF1dGhvcj5XYXJlaGFtLCBOLiBKLjwvYXV0
aG9yPjxhdXRob3I+R3VkbmFzb24sIFYuPC9hdXRob3I+PGF1dGhvcj5Sb3R0ZXIsIEouIEkuPC9h
dXRob3I+PGF1dGhvcj5SZXR0aWcsIFIuPC9hdXRob3I+PGF1dGhvcj5VZGEsIE0uPC9hdXRob3I+
PGF1dGhvcj5TdHJhY2hhbiwgRC4gUC48L2F1dGhvcj48YXV0aG9yPldpdHRlbWFuLCBKLiBDLiBN
LjwvYXV0aG9yPjxhdXRob3I+SGFydGlrYWluZW4sIEEuIEwuPC9hdXRob3I+PGF1dGhvcj5CZWNr
bWFubiwgSi4gUy48L2F1dGhvcj48YXV0aG9yPkJvZXJ3aW5rbGUsIEUuPC9hdXRob3I+PGF1dGhv
cj5WYXNhbiwgUi4gUy48L2F1dGhvcj48YXV0aG9yPkJvZWhua2UsIE0uPC9hdXRob3I+PGF1dGhv
cj5MYXJzb24sIE0uIEcuPC9hdXRob3I+PGF1dGhvcj5KYXJ2ZWxpbiwgTS4gUi48L2F1dGhvcj48
YXV0aG9yPlBzYXR5LCBCLiBNLjwvYXV0aG9yPjxhdXRob3I+QWJlY2FzaXMsIEcuIFIuPC9hdXRo
b3I+PGF1dGhvcj5DaGFrcmF2YXJ0aSwgQS48L2F1dGhvcj48YXV0aG9yPkVsbGlvdHQsIFAuPC9h
dXRob3I+PGF1dGhvcj52YW4gRHVpam4sIEMuIE0uPC9hdXRob3I+PGF1dGhvcj5OZXd0b24tQ2hl
aCwgQy48L2F1dGhvcj48YXV0aG9yPkxldnksIEQuPC9hdXRob3I+PGF1dGhvcj5DYXVsZmllbGQs
IE0uIEouPC9hdXRob3I+PGF1dGhvcj5Kb2huc29uLCBULjwvYXV0aG9yPjxhdXRob3I+SW50IENv
bnNvcnRpdW0gQmxvb2QgUHJlc3N1cmUgR2VubzwvYXV0aG9yPjxhdXRob3I+Q0FSRElvR1JBTSBD
b25zb3J0aXVtPC9hdXRob3I+PGF1dGhvcj5DS0RHZW4gQ29uc29ydGl1bTwvYXV0aG9yPjxhdXRo
b3I+S2lkbmV5R2VuIENvbnNvcnRpdW08L2F1dGhvcj48YXV0aG9yPkVjaG9HZW4gQ29uc29ydGl1
bTwvYXV0aG9yPjxhdXRob3I+Q0hBUkdFLUhGIENvbnNvcnRpdW08L2F1dGhvcj48L2F1dGhvcnM+
PC9jb250cmlidXRvcnM+PGF1dGgtYWRkcmVzcz5Kb2hucyBIb3BraW5zIFVuaXYsIFNjaCBNZWQs
IE1jS3VzaWNrIE5hdGhhbnMgSW5zdCBHZW5ldCBNZWQsIEN0ciBDb21wbGV4IERpcyBHZW5vbSwg
QmFsdGltb3JlLCBNRCAyMTIwNSBVU0EmI3hEO0NIVSBWYXVkb2lzLCBJbnN0IFNvY2lhbCAmYW1w
OyBQcmV2ZW50IE1lZCBJVU1TUCwgQ0gtMTAwNSBMYXVzYW5uZSwgU3dpdHplcmxhbmQmI3hEO1Vu
aXYgTGF1c2FubmUsIENILTEwMDUgTGF1c2FubmUsIFN3aXR6ZXJsYW5kJiN4RDtVbml2IEhvc3Ag
R2VuZXZhLCBEZXB0IFNwZWNpYWx0aWVzIEludGVybmFsIE1lZCwgQ0gtMTIxMSBHZW5ldmEgMTQs
IFN3aXR6ZXJsYW5kJiN4RDtRdWVlbiBNYXJ5IFVuaXYgTG9uZG9uLCBCYXJ0cyAmYW1wOyBMb25k
b24gU2NoIE1lZCAmYW1wOyBEZW50LCBXaWxsaWFtIEhhcnZleSBSZXMgSW5zdCwgR2Vub21lIEN0
ciwgTG9uZG9uIEVDMU0gNkJRLCBFbmdsYW5kJiN4RDtVbml2IFdhc2hpbmd0b24sIERlcHQgQmlv
c3RhdCwgU2VhdHRsZSwgV0EgOTgxOTUgVVNBJiN4RDtGcmFtaW5naGFtIEhlYXJ0IERpcyBFcGlk
ZW1pb2wgU3R1ZHksIEZyYW1pbmdoYW0sIE1BIDAxNzAyIFVTQSYjeEQ7TkhMQkksIEJldGhlc2Rh
LCBNRCAyMDgyNCBVU0EmI3hEO0JyaWdoYW0gJmFtcDsgV29tZW5zIEhvc3AsIERpdiBQcmV2ZW50
IE1lZCwgQm9zdG9uLCBNQSAwMjIxNSBVU0EmI3hEO1VuaXYgSWNlbGFuZCwgSVMtMTAxIFJleWth
anZpaywgSWNlbGFuZCYjeEQ7SWNlbGFuZCBIZWFydCBBc3NvYywgSVMtMjAxIEtvcGF2b2d1ciwg
SWNlbGFuZCYjeEQ7VW5pdiBMZWljZXN0ZXIsIERlcHQgSGx0aCBTY2ksIExlaWNlc3RlciBMRTEg
N1JILCBMZWljcywgRW5nbGFuZCYjeEQ7RXJhc211cyBNQywgRGVwdCBFcGlkZW1pb2wsIE5MLTMw
MDAgQ0EgUm90dGVyZGFtLCBOZXRoZXJsYW5kcyYjeEQ7RXJhc211cyBNQywgRGVwdCBJbnRlcm5h
bCBNZWQsIE5MLTMwMDAgQ0EgUm90dGVyZGFtLCBOZXRoZXJsYW5kcyYjeEQ7TkdJLCBOQ0hBLCBO
TC0zMDAwIENBIFJvdHRlcmRhbSwgTmV0aGVybGFuZHMmI3hEO05ITEJJLCBDdHIgUG9wdWxhdCBT
dHVkaWVzLCBCZXRoZXNkYSwgTUQgMjA4MjQgVVNBJiN4RDtDSFUgVmF1ZG9pcywgRGVwdCBJbnRl
cm5hbCBNZWQsIENILTEwMTEgTGF1c2FubmUsIFN3aXR6ZXJsYW5kJiN4RDtVbml2IExvbmRvbiBJ
bXBlcmlhbCBDb2xsIFNjaSBUZWNobm9sICZhbXA7IE1lZCwgRGVwdCBFcGlkZW1pb2wgJmFtcDsg
Qmlvc3RhdCwgU2NoIFB1YmwgSGx0aCwgTG9uZG9uIFcyIDFQRywgRW5nbGFuZCYjeEQ7VW5pdiBN
aWNoaWdhbiwgU2NoIFB1YmwgSGx0aCwgRGVwdCBCaW9zdGF0LCBDdHIgU3RhdCBHZW5ldCwgQW5u
IEFyYm9yLCBNSSA0ODEwMyBVU0EmI3hEO0VybnN0IE1vcml0eiBBcm5kdCBVbml2IEdyZWlmc3dh
bGQsIEludGVyZmFjIEluc3QgR2VuZXQgJmFtcDsgRnVuY3QgR2Vub20sIEQtMTc0ODcgR3JlaWZz
d2FsZCwgR2VybWFueSYjeEQ7VW5pdiBXYXNoaW5ndG9uLCBEZXB0IE1lZCwgQ2FyZGlvdmFzYyBI
bHRoIFJlcyBVbml0LCBTZWF0dGxlLCBXQSA5ODEwMSBVU0EmI3hEO1VuaXYgV2FzaGluZ3Rvbiwg
RGVwdCBFcGlkZW1pb2wsIENhcmRpb3Zhc2MgSGx0aCBSZXMgVW5pdCwgU2VhdHRsZSwgV0EgOTgx
MDEgVVNBJiN4RDtVbml2IFdhc2hpbmd0b24sIERlcHQgSGx0aCBTZXJ2LCBDYXJkaW92YXNjIEhs
dGggUmVzIFVuaXQsIFNlYXR0bGUsIFdBIDk4MTAxIFVTQSYjeEQ7TklBLCBMYWIgRXBpZGVtaW9s
LCBOSUgsIEJldGhlc2RhLCBNRCAyMDg5MiBVU0EmI3hEO0luc3QgTWV0YWIgU2NpLCBNUkMgRXBp
ZGVtaW9sIFVuaXQsIENhbWJyaWRnZSBDQjIgMFFRLCBFbmdsYW5kJiN4RDtDb21taXNzIEVuZXJn
aWUgQXRvbSwgSW5zdCBHZW5vbSwgQ3RyIE5hdGwgR2Vub3R5cGFnZSwgRi05MTA1NyBFdnJ5LCBG
cmFuY2UmI3hEO1VuaXYgVGFydHUsIEluc3QgTW9sICZhbXA7IENlbGwgQmlvbCwgRUUtNTEwMTAg
VGFydHUsIEVzdG9uaWEmI3hEO1VuaXYgTWFyeWxhbmQsIFNjaCBNZWQsIEJhbHRpbW9yZSwgTUQg
MjEyMDEgVVNBJiN4RDtNYXNzYWNodXNldHRzIEdlbiBIb3NwLCBDdHIgSHVtYW4gR2VuZXQgUmVz
LCBDYXJkaW92YXNjIFJlcyBDdHIsIEJvc3RvbiwgTUEgMDIxMTQgVVNBJiN4RDtLaW5ncyBDb2xs
IExvbmRvbiwgRGVwdCBUd2luIFJlcyAmYW1wOyBHZW5ldCBFcGlkZW1pb2wsIExvbmRvbiBTRTEg
N0VILCBFbmdsYW5kJiN4RDtJbnN0IE11bmljaXBhbCBJbnZlc3QgTWVkLCBFLTA4MDAzIEJhcmNl
bG9uYSwgU3BhaW4mI3hEO0V1cm9wZWFuIEFjYWQgQm96ZW4gQm9semFubyBFVVJBQywgSW5zdCBN
ZWQgR2VuZXQsIEJvbHphbm8sIEl0YWx5JiN4RDtVbml2IEx1YmVjaywgQWZmaWxpYXRlZCBJbnN0
LCBMdWJlY2ssIEdlcm1hbnkmI3hEO1VuaXYgTWljaGlnYW4sIEN0ciBTdGF0IEdlbmV0LCBEZXB0
IEJpb3N0YXQsIEFubiBBcmJvciwgTUkgNDgxMDkgVVNBJiN4RDtVbml2IE94Zm9yZCwgV2VsbGNv
bWUgVHJ1c3QgQ3RyIEh1bWFuIEdlbmV0LCBEZXB0IENhcmRpb3Zhc2MgTWVkLCBPeGZvcmQgT1gz
IDdCTiwgRW5nbGFuZCYjeEQ7TklBLCBDbGluIFJlcyBCcmFuY2gsIEJhbHRpbW9yZSwgTUQgMjEy
NTAgVVNBJiN4RDtVbml2IEVkaW5idXJnaCwgQ3RyIFBvcHVsYXQgSGx0aCBTY2ksIEVkaW5idXJn
aCBFSDggOUFHLCBNaWRsb3RoaWFuLCBTY290bGFuZCYjeEQ7VW5pdiBFZGluYnVyZ2gsIENvbGwg
TWVkICZhbXA7IFZldCBNZWQsIEluc3QgR2VuZXQgJmFtcDsgTW9sIE1lZCwgRWRpbmJ1cmdoIEVI
OCA5QUcsIE1pZGxvdGhpYW4sIFNjb3RsYW5kJiN4RDtVbml2IFNwbGl0LCBDcm9hdGlhbiBDdHIg
R2xvYmFsIEhsdGgsIFNwbGl0IDIxMDAwLCBDcm9hdGlhJiN4RDtVcHBzYWxhIFVuaXYsIFJ1ZGJl
Y2sgTGFiLCBEZXB0IEdlbmV0ICZhbXA7IFBhdGhvbCwgU0UtNzUxODUgVXBwc2FsYSwgU3dlZGVu
JiN4RDtBbWdlbiBJbmMsIENhbWJyaWRnZSwgTUEgMDIxMzkgVVNBJiN4RDtMdW5kIFVuaXYsIERl
cHQgQ2xpbiBTY2ksIFMtMjA1MDIgTWFsbW8sIFN3ZWRlbiYjeEQ7VW5pdiBWZXJvbmEsIERlcHQg
TWVkLCBJLTM3MTM0IFZlcm9uYSwgSXRhbHkmI3hEO0VhbGluZyBHZW4gSG9zcCwgTG9uZG9uIFVC
MSAzSEosIEVuZ2xhbmQmI3hEO1VuaXYgTWlzc2lzc2lwcGksIE1lZCBDdHIsIERlcHQgTWVkLCBK
YWNrc29uLCBNUyAzOTIxNiBVU0EmI3hEO1VDTCwgR2VuZXQgRXBpZGVtaW9sIEdycCwgTG9uZG9u
IFdDMUUgNkJULCBFbmdsYW5kJiN4RDtOYXRsIEluc3QgSGx0aCwgQ3RyIEdlbm9tZSBTY2ksIFNl
b3VsIDEyMjcwMSwgU291dGggS29yZWEmI3hEO1VuaXYgR3JvbmluZ2VuLCBVbml2IE1lZCBDdHIg
R3JvbmluZ2VuLCBEZXB0IENhcmRpb2wsIE5MLTk3MTMgR1ogR3JvbmluZ2VuLCBOZXRoZXJsYW5k
cyYjeEQ7Sm9obnMgSG9wa2lucyBVbml2LCBEZXB0IEVwaWRlbWlvbCwgQmFsdGltb3JlLCBNRCAy
MTIwNSBVU0EmI3hEO0pvaG5zIEhvcGtpbnMgVW5pdiwgRGVwdCBNZWQsIEJhbHRpbW9yZSwgTUQg
MjEyMDUgVVNBJiN4RDtDU0lSLCBDQ01CLCBIeWRlcmFiYWQgNTAwMDA3LCBBbmRocmEgUHJhZGVz
aCwgSW5kaWEmI3hEO1VuaXYgQ2FtYnJpZGdlLCBEZXB0IFB1YmwgSGx0aCAmYW1wOyBQcmltYXJ5
IENhcmUsIENhbWJyaWRnZSBDQjEgOFJOLCBFbmdsYW5kJiN4RDtFaGltZSBVbml2LCBHcmFkIFNj
aCBNZWQsIERlcHQgQmFzaWMgTWVkIFJlcywgVG9vbiA3OTEwMjk1LCBKYXBhbiYjeEQ7RWhpbWUg
VW5pdiwgR3JhZCBTY2ggTWVkLCBEZXB0IEdlcmlhdHIgTWVkLCBUb29uIDc5MTAyOTUsIEphcGFu
JiN4RDtTdCBHZW9yZ2VzIFVuaXYgTG9uZG9uLCBEaXYgQ29tbXVuaXR5IEhsdGggU2NpLCBMb25k
b24gU1cxNyAwUkUsIEVuZ2xhbmQmI3hEO1dha2UgRm9yZXN0IFVuaXYsIEJvd21hbiBHcmF5IFNj
aCBNZWQsIERpdiBQdWJsIEhsdGggU2NpLCBXaW5zdG9uIFNhbGVtLCBOQyAyNzE1NyBVU0EmI3hE
O1dhc2hpbmd0b24gVW5pdiBTdCBMb3VpcywgU2NoIE1lZCwgRGl2IEJpb3N0YXQsIFN0IExvdWlz
LCBNTyBVU0EmI3hEO1dhc2hpbmd0b24gVW5pdiBTdCBMb3VpcywgU2NoIE1lZCwgRGVwdCBHZW5l
dCwgU3QgTG91aXMsIE1PIFVTQSYjeEQ7VW5pdiBFYXN0ZXJuIEZpbmxhbmQsIERlcHQgTWVkLCBL
dW9waW8gNzAyMTAsIEZpbmxhbmQmI3hEO0t1b3BpbyBVbml2IEhvc3AsIEt1b3BpbyA3MDIxMCwg
RmlubGFuZCYjeEQ7TG95b2xhIFVuaXYsIFNjaCBNZWQsIERlcHQgUHJldmVudCBNZWQgJmFtcDsg
RXBpZGVtaW9sLCBNYXl3b29kLCBJTCA2MDE1MyBVU0EmI3hEO1VuaXYgQ2FsaWYgU2FuIEZyYW5j
aXNjbywgRGVwdCBMYWIgTWVkLCBTYW4gRnJhbmNpc2NvLCBDQSA5NDE0MyBVU0EmI3hEO1VuaXYg
Q2FsaWYgU2FuIEZyYW5jaXNjbywgSW5zdCBIdW1hbiBHZW5ldCwgU2FuIEZyYW5jaXNjbywgQ0Eg
OTQxNDMgVVNBJiN4RDtBZ2N5IFNjaSBUZWNobm9sICZhbXA7IFJlcywgR2Vub21lIEluc3QgU2lu
Z2Fwb3JlLCBTaW5nYXBvcmUgMTM4NjcyLCBTaW5nYXBvcmUmI3hEO05hdGwgVW5pdiBTaW5nYXBv
cmUsIFlvbmcgTG9vIExpbiBTY2ggTWVkLCBDdHIgTW9sIEVwaWRlbWlvbCwgU2luZ2Fwb3JlIDEx
NzU5NywgU2luZ2Fwb3JlJiN4RDtVbml2IFRhbXBlcmUsIERlcHQgQ2xpbiBDaGVtLCBUYW1wZXJl
IDMzNTIxLCBGaW5sYW5kJiN4RDtUYW1wZXJlIFVuaXYgSG9zcCwgVGFtcGVyZSAzMzUyMSwgRmlu
bGFuZCYjeEQ7VW5pdiBUdXJpbiwgRGVwdCBHZW5ldCBCaW9sICZhbXA7IEJpb2NoZW0sIEktMTAx
MjYgVHVyaW4sIEl0YWx5JiN4RDtIdW1hbiBHZW5ldCBGZG4gSFVHRUYsIEktMTAxMjYgVHVyaW4s
IEl0YWx5JiN4RDtVbml2IE4gQ2Fyb2xpbmEsIERlcHQgR2VuZXQsIENoYXBlbCBIaWxsLCBOQyAy
NzU5OSBVU0EmI3hEO1VuaXYgQnJpc3RvbCwgTVJDIEN0ciBDYXVzYWwgQW5hbCBUcmFuc2xhdCBF
cGlkZW1pb2wsIFNjaCBTb2NpYWwgJmFtcDsgQ29tbXVuaXR5IE1lZCwgQnJpc3RvbCBCUzggMkJO
LCBBdm9uLCBFbmdsYW5kJiN4RDtVbml2IE1lZCBDdHIgVXRyZWNodCwgSnVsaXVzIEN0ciBIbHRo
IFNjaSAmYW1wOyBQcmltYXJ5IENhcmUsIE5MLTM1MDggR0EgVXRyZWNodCwgTmV0aGVybGFuZHMm
I3hEO1VuaXYgTWVkIEN0ciBVdHJlY2h0LCBEZXB0IE1lZCBHZW5ldCBEQkcsIENvbXBsZXggR2Vu
ZXQgU2VjdCwgTkwtMzUwOCBHQSBVdHJlY2h0LCBOZXRoZXJsYW5kcyYjeEQ7VW5pdiBXZXN0ZXJu
IEF1c3RyYWxpYSwgQ3RyIEdlbmV0IEVwaWRlbWlvbCAmYW1wOyBCaW9zdGF0LCBDcmF3bGV5LCBX
QSA2MDA5LCBBdXN0cmFsaWEmI3hEO05vcndlZ2lhbiBVbml2IFNjaSAmYW1wOyBUZWNobm9sLCBI
VU5UIFJlcyBDdHIsIERlcHQgUHVibCBIbHRoICZhbXA7IEdlbiBQcmFjdGljZSwgTi03NjAwIExl
dmFuZ2VyLCBOb3J3YXkmI3hEO01SQyBVbml0IExpZmVsb25nIEhsdGggJmFtcDsgQWdlaW5nLCBM
b25kb24gV0MxQiA1SlUsIEVuZ2xhbmQmI3hEO1VuaXYgR290aGVuYnVyZywgRGVwdCBQdWJsIEhs
dGggJmFtcDsgQ29tbXVuaXR5IE1lZCwgSW5zdCBNZWQsIFNhaGxncmVuc2thIEFjYWQsIFMtNDA1
MzAgR290aGVuYnVyZywgU3dlZGVuJiN4RDtVQ0wsIEN0ciBDYXJkaW92YXNjIEdlbmV0LCBMb25k
b24gV0MxRSA2SkYsIEVuZ2xhbmQmI3hEO01SQyBIdW1hbiBHZW5ldCBVbml0LCBFZGluYnVyZ2gg
RUgyLCBNaWRsb3RoaWFuLCBTY290bGFuZCYjeEQ7SW5zdCBHZW5ldCAmYW1wOyBNb2wgTWVkLCBF
ZGluYnVyZ2ggRUgyLCBNaWRsb3RoaWFuLCBTY290bGFuZCYjeEQ7VW5pdiBMZWljZXN0ZXIsIEds
ZW5maWVsZCBIb3NwLCBEZXB0IENhcmRpb3Zhc2MgU2NpLCBMZWljZXN0ZXIgTEUzIDlRUCwgTGVp
Y3MsIEVuZ2xhbmQmI3hEO0dsZW5maWVsZCBIb3NwLCBMZWljZXN0ZXIgTklIUiBCaW9tZWQgUmVz
IFVuaXQgQ2FyZGlvdmFzYyBEaXMsIExlaWNlc3RlciBMRTMgOVFQLCBMZWljcywgRW5nbGFuZCYj
eEQ7VW5pdiBMZXV2ZW4sIFN0dWRpZXMgQ29vcmRpbmF0aW5nIEN0ciwgRGl2IEh5cGVydGVucyAm
YW1wOyBDYXJkaWFjIFJlaGFiaWwsIERlcHQgQ2FyZGlvdmFzYyBEaXMsIEItMzAwMCBMb3V2YWlu
LCBCZWxnaXVtJiN4RDtOYXRsIEh1bWFuIEdlbm9tZSBSZXMgSW5zdCwgQ3RyIFJlcyBHZW5vbSAm
YW1wOyBHbG9iYWwgSGx0aCwgTmV3IFlvcmssIE5ZIDEwMDI3IFVTQSYjeEQ7Q29sdW1iaWEgVW5p
diwgTmV3IFlvcmssIE5ZIDEwMDI3IFVTQSYjeEQ7VGVjaCBVbml2IERyZXNkZW4sIE1lZCBGYWMg
Q2FybCBHdXN0YXYgQ2FydXMsIERlcHQgTWVkIDMsIEQtMDEzMDcgRHJlc2RlbiwgR2VybWFueSYj
eEQ7VW5pdiBMb25kb24gSW1wZXJpYWwgQ29sbCBTY2kgVGVjaG5vbCAmYW1wOyBNZWQsIFNjaCBQ
dWJsIEhsdGgsIExvbmRvbiBXMiAxUEcsIEVuZ2xhbmQmI3hEO1VuaXYgSW9hbm5pbmEsIFNjaCBN
ZWQsIERlcHQgSHlnICZhbXA7IEVwaWRlbWlvbCwgQ2xpbiAmYW1wOyBNb2wgRXBpZGVtaW9sIFVu
aXQsIEdSLTQ1MTEwIElvYW5uaW5hLCBHcmVlY2UmI3hEO1dha2UgRm9yZXN0IFVuaXYgSGx0aCBT
Y2ksIFdpbnN0b24gU2FsZW0sIE5DIDI3MTU3IFVTQSYjeEQ7VW5pdiBNaWNoaWdhbiwgU2NoIFB1
YmwgSGx0aCwgRGVwdCBFcGlkZW1pb2wsIEFubiBBcmJvciwgTUkgNDgxMDkgVVNBJiN4RDtVbml2
IFRleGFzIEhvdXN0b24gSGx0aCBTY2kgQ3RyLCBTY2ggUHVibCBIbHRoLCBEaXYgRXBpZGVtaW9s
IEh1bWFuIEdlbmV0ICZhbXA7IEVudmlyb25tIFNjaSwgSG91c3RvbiwgVFggNzcwMzAgVVNBJiN4
RDtOSUEsIE5ldXJvZ2VuZXQgTGFiLCBCZXRoZXNkYSwgTUQgMjA4OTIgVVNBJiN4RDtOSUEsIENh
cmRpb3Zhc2MgU2NpIExhYiwgSW50cmFtdXJhbCBSZXMgUHJvZ3JhbSwgTklILCBCYWx0aW1vcmUs
IE1EIDIxMjI0IFVTQSYjeEQ7V2FzaGluZ3RvbiBIb3NwIEN0ciwgRGl2IENhcmRpb2wsIFdhc2hp
bmd0b24sIERDIDIwMDEwIFVTQSYjeEQ7VW5pdiBCcmlzdG9sLCBBTFNQQUMgTGFiLCBCcmlzdG9s
IEJTOCAyQk4sIEF2b24sIEVuZ2xhbmQmI3hEO1VuaXYgUyBGbG9yaWRhLCBQZWRpYXQgRXBpZGVt
aW9sIEN0ciwgVGFtcGEsIEZMIDMzNjEyIFVTQSYjeEQ7VW5pdiBDYW1icmlkZ2UsIEFkZGVuYnJv
b2tlcyBIb3NwLCBDbGluIFBoYXJtYWNvbCBVbml0LCBDYW1icmlkZ2UgQ0IyIDJRUSwgRW5nbGFu
ZCYjeEQ7VW5pdiBEdW5kZWUsIE5pbmV3ZWxscyBIb3NwICZhbXA7IE1lZCBTY2gsIER1bmRlZSBE
RDEgOVNZLCBTY290bGFuZCYjeEQ7VUNMLCBHZW5ldCBFcGlkZW1pb2wgR3JwLCBEZXB0IEVwaWRl
bWlvbCAmYW1wOyBQdWJsIEhsdGgsIExvbmRvbiBXQzFFIDZCVCwgRW5nbGFuZCYjeEQ7UGF0aFcg
TGFiIE1lZCwgTW9sIEdlbmV0LCBOZWRsYW5kcywgV0EgNjAwOSwgQXVzdHJhbGlhJiN4RDtVbml2
IE94Zm9yZCwgQ2xpbiBUcmlhbCBTZXJ2IFVuaXQsIE94Zm9yZCBPWDMgN0xGLCBFbmdsYW5kJiN4
RDtVbml2IE94Zm9yZCwgRXBpZGVtaW9sIFN0dWRpZXMgVW5pdCwgT3hmb3JkIE9YMyA3TEYsIEVu
Z2xhbmQmI3hEO0Nhc2UgV2VzdGVybiBSZXNlcnZlIFVuaXYsIERlcHQgRXBpZGVtaW9sICZhbXA7
IEJpb3N0YXQsIENsZXZlbGFuZCwgT0ggNDQxMDYgVVNBJiN4RDtVbml2IFRhbXBlcmUsIERlcHQg
Q2xpbiBQaHlzaW9sLCBUYW1wZXJlIDMzNTIxLCBGaW5sYW5kJiN4RDtVbml2IFR1cmt1LCBEZXB0
IE1lZCwgVHVya3UgMjA1MjEsIEZpbmxhbmQmI3hEO1R1cmt1IFVuaXYgSG9zcCwgVHVya3UgMjA1
MjEsIEZpbmxhbmQmI3hEO1VuaXYgTiBDYXJvbGluYSwgRGVwdCBOdXRyLCBDaGFwZWwgSGlsbCwg
TkMgMjc1OTkgVVNBJiN4RDtVbml2IFNhbiBDYXJsb3MsIE9mZiBQb3B1bGF0IFN0dWRpZXMgRmRu
LCBDZWJ1IDYwMDAsIFBoaWxpcHBpbmVzJiN4RDtCb3N0b24gVW5pdiwgU2NoIE1lZCwgRGVwdCBO
ZXVyb2wsIEJvc3RvbiwgTUEgMDIxMTggVVNBJiN4RDtCb3N0b24gVW5pdiwgU2NoIE1lZCwgRnJh
bWluZ2hhbSBIZWFydCBTdHVkeSwgQm9zdG9uLCBNQSAwMjExOCBVU0EmI3hEO1VuaXYgTWVkIEN0
ciBSZWdlbnNidXJnLCBEZXB0IEludGVybmFsIE1lZCAyLCBELTkzMDUzIFJlZ2Vuc2J1cmcsIEdl
cm1hbnkmI3hEO1VuaXYgTWVkIEN0ciBSZWdlbnNidXJnLCBEZXB0IEVwaWRlbWlvbCAmYW1wOyBQ
cmV2ZW50IE1lZCwgRC05MzA1MyBSZWdlbnNidXJnLCBHZXJtYW55JiN4RDtVbml2IEhvc3AgRnJl
aWJ1cmcsIERpdiBSZW5hbCwgRC03OTA5NSBGcmVpYnVyZywgR2VybWFueSYjeEQ7VW5pdiBMYXVz
YW5uZSwgRGVwdCBNZWQgR2VuZXQsIENILTEwMTUgTGF1c2FubmUsIFN3aXR6ZXJsYW5kJiN4RDtT
d2lzcyBJbnN0IEJpb2luZm9ybWF0LCBDSC0xMDE1IExhdXNhbm5lLCBTd2l0emVybGFuZCYjeEQ7
R2xheG9TbWl0aEtsaW5lIEluYywgRGl2IEdlbmV0LCBQaGlsYWRlbHBoaWEsIFBBIDE5MTAxIFVT
QSYjeEQ7VW5pdiBMb25kb24gSW1wZXJpYWwgQ29sbCBTY2kgVGVjaG5vbCAmYW1wOyBNZWQsIE5h
dGwgSGVhcnQgJmFtcDsgTHVuZyBJbnN0LCBJbnQgQ3RyIENpcmN1bGF0b3J5IEhsdGgsIExvbmRv
biBTVzcgMkFaLCBFbmdsYW5kJiN4RDtVbml2IEV4ZXRlciwgUGVuaW5zdWxhIE1lZCBTY2gsIEV4
ZXRlciBFWDQgNFFKLCBEZXZvbiwgRW5nbGFuZCYjeEQ7QWdhIEtoYW4gVW5pdiwgRGVwdCBDb21t
dW5pdHkgSGx0aCBTY2ksIEthcmFjaGkgNzQ4MDAsIFBha2lzdGFuJiN4RDtBZ2EgS2hhbiBVbml2
LCBEZXB0IE1lZCwgS2FyYWNoaSA3NDgwMCwgUGFraXN0YW4mI3hEO1VuaXYgTHViZWNrLCBNZWQg
S2xpbiAyLCBELTIzNTM4IEx1YmVjaywgR2VybWFueSYjeEQ7S0VNIEhvc3AgJmFtcDsgUmVzIEN0
ciwgRGlhYmV0IFVuaXQsIFB1bmUgNDExMDExLCBNYWhhcmFzaHRyYSwgSW5kaWEmI3hEO1VuaXYg
SG9zcCwgRGlhYmV0ICZhbXA7IEVuZG9jcmlub2wgUmVzIFVuaXQsIERlcHQgQ2xpbiBTY2ksIFMt
MjA1MDIgTWFsbW8sIFN3ZWRlbiYjeEQ7THVuZCBVbml2LCBTLTIwNTAyIE1hbG1vLCBTd2VkZW4m
I3hEO0Jyb2FkIEluc3QgSGFydmFyZCAmYW1wOyBNSVQsIFByb2dyYW0gTWVkICZhbXA7IFBvcHVs
YXQgR2VuZXQsIENhbWJyaWRnZSwgTUEgMDIxMzkgVVNBJiN4RDtOYXRsIEluc3QgSGx0aCAmYW1w
OyBXZWxmLCBEZXB0IENocm9uIERpcyBQcmV2ZW50LCBIZWxzaW5raSAwMDI1MSwgRmlubGFuZCYj
eEQ7QmlvbWVkaWN1bSwgSW5zdCBNb2wgTWVkLCBGSU1NLCBIZWxzaW5raSAwMDI1MSwgRmlubGFu
ZCYjeEQ7UXVlZW4gTWFyeSBVbml2IExvbmRvbiwgQmFydHMgJmFtcDsgTG9uZG9uIFNjaCBNZWQg
JmFtcDsgRGVudCwgV2lsbGlhbSBIYXJ2ZXkgUmVzIEluc3QsIExvbmRvbiBFQzFNIDZCUSwgRW5n
bGFuZCYjeEQ7TWVyY2sgUmVzIExhYiwgUmFod2F5LCBOSiAwNzA2NSBVU0EmI3hEO1dlbGxjb21l
IFRydXN0IFNhbmdlciBJbnN0LCBIaW54dG9uIENCMTAgMVNBLCBTIENhbWJzLCBFbmdsYW5kJiN4
RDtVbml2IENhbWJyaWRnZSwgQWRkZW5icm9va2VzIEhvc3AsIEluc3QgTWV0YWIgU2NpLCBNZXRh
YiBSZXMgTGFicywgQ2FtYnJpZGdlIENCMiBPUVEsIEVuZ2xhbmQmI3hEO1VuaXYgTWljaGlnYW4s
IFNjaCBNZWQsIERlcHQgSW50ZXJuYWwgTWVkLCBEaXYgQ2FyZGlvdmFzYyBNZWQsIEFubiBBcmJv
ciwgTUkgNDgxMDkgVVNBJiN4RDtVbml2IFV0YWgsIFNjaCBNZWQsIFNhbHQgTGFrZSBDaXR5LCBV
VCA4NDEzMiBVU0EmI3hEO1VuaXYgU28gQ2FsaWYsIEtlY2sgU2NoIE1lZCwgRGVwdCBQaHlzICZh
bXA7IEJpb3BoeXMsIExvcyBBbmdlbGVzLCBDQSA5MDAzMyBVU0EmI3hEO05IR1JJLCBOSUgsIEJl
dGhlc2RhLCBNRCAyMDg5MiBVU0EmI3hEO05hdGwgSW5zdCBIbHRoICZhbXA7IFdlbGYsIEhlbHNp
bmtpIDAwMjcxLCBGaW5sYW5kJiN4RDtCcm9hZCBJbnN0LCBDYW1icmlkZ2UsIE1BIDAyMTQyIFVT
QSYjeEQ7VW5pdiBNdW5zdGVyLCBEZXB0IE1vbCBHZW5ldCBDYXJkaW92YXNjIERpcywgTGVpYm5p
eiBJbnN0IEFydGVyaW9zY2xlcm9zaXMgUmVzLCBELTQ4MTQ5IE11bnN0ZXIsIEdlcm1hbnkmI3hE
O1VuaXYgTXVuc3RlciwgRmFjIE1lZCwgRGVwdCBNb2wgR2VuZXQgQ2FyZGlvdmFzYyBEaXMsIEQt
NDgxNDkgTXVuc3RlciwgR2VybWFueSYjeEQ7TWFzc2FjaHVzZXR0cyBHZW4gSG9zcCwgRGl2IENh
cmRpb2wsIEJvc3RvbiwgTUEgMDIxMTQgVVNBJiN4RDtNZWQgQ29sbCBHZW9yZ2lhLCBEZXB0IFBl
ZGlhdCwgR2VvcmdpYSBQcmV2ZW50IEluc3QsIEF1Z3VzdGEsIEdBIDMwOTEyIFVTQSYjeEQ7VW5p
diBHcm9uaW5nZW4sIFVuaXYgTWVkIEN0ciBHcm9uaW5nZW4sIFVuaXQgR2VuZXQgRXBpZGVtaW9s
ICZhbXA7IEJpb2luZm9ybWF0LCBEZXB0IEVwaWRlbWlvbCwgTkwtOTcxMyBHWiBHcm9uaW5nZW4s
IE5ldGhlcmxhbmRzJiN4RDtXYWtlIEZvcmVzdCBVbml2LCBCb3dtYW4gR3JheSBTY2ggTWVkLCBE
ZXB0IEJpb3N0YXQgU2NpLCBEaXYgUHVibCBIbHRoIFNjaSwgV2luc3RvbiBTYWxlbSwgTkMgMjcx
NTcgVVNBJiN4RDtVbml2IFdhc2hpbmd0b24sIERlcHQgRXBpZGVtaW9sLCBTZWF0dGxlLCBXQSA5
ODE5NSBVU0EmI3hEO0dycCBIbHRoIENvb3BlcmF0IFB1Z2V0IFNvdW5kLCBHcnAgSGx0aCBSZXMg
SW5zdCwgU2VhdHRsZSwgV0EgOTgxMjQgVVNBJiN4RDtWZXQgSGx0aCBBZG0gT2ZmIFJlcyAmYW1w
OyBEZXYsIFNlYXR0bGUgRXBpZGVtaW9sIFJlcyAmYW1wOyBJbmZvcm1hdCBDdHIsIFNlYXR0bGUs
IFdBIDk4MTA4IFVTQSYjeEQ7VW5pdiBXYXNoaW5ndG9uLCBEZXB0IE1lZCwgU2VhdHRsZSwgV0Eg
OTgxOTUgVVNBJiN4RDtVbml2IFRhcnR1LCBEZXB0IENhcmRpb2wsIEVFLTUxMDE0IFRhcnR1LCBF
c3RvbmlhJiN4RDtUYWxsaW5uIFVuaXYgVGVjaG5vbCwgSW5zdCBCaW9tZWQgRW5nbiwgRUUtMTkw
ODYgVGFsbGlubiwgRXN0b25pYSYjeEQ7TiBFc3RvbmlhIE1lZCBDdHIsIEN0ciBDYXJkaW9sLCBF
RS0xMzQxOSBUYWxsaW5uLCBFc3RvbmlhJiN4RDtVbml2IExvbmRvbiBMb25kb24gU2NoIEh5ZyAm
YW1wOyBUcm9wIE1lZCwgRGVwdCBOb25jb21tdW5pY2FibGUgRGlzIEVwaWRlbWlvbCwgTG9uZG9u
IFdDMUUgN0hULCBFbmdsYW5kJiN4RDtQdWJsIEhsdGggRmRuIEluZGlhLCBTIEFzaWEgTmV0d29y
ayBDaHJvbiBEaXMsIE5ldyBEZWxoaSAxMDAwMTYsIEluZGlhJiN4RDtVbml2IEdvdGhlbmJ1cmcs
IFNhaGxncmVuc2thIEFjYWQsIEluc3QgTWVkLCBEZXB0IEVtZXJnZW5jeSAmYW1wOyBDYXJkaW92
YXNjIE1lZCwgUy00MTY4NSBHb3RoZW5idXJnLCBTd2VkZW4mI3hEO1VuaXYgT3NsbywgSW5zdCBC
YXNpYyBNZWQgU2NpLCBEZXB0IEJpb3N0YXQsIE4tMDMxNyBPc2xvLCBOb3J3YXkmI3hEO1R1c2Nh
bnkgUmVnIEhsdGggQWdjeSwgSS01MDEyOSBGbG9yZW5jZSwgSXRhbHkmI3hEO1VuaXYgVyBJbmRp
ZXMsIFJlcyBJbnN0IFRyb3AgTWVkLCBLaW5nc3RvbiA3LCBKYW1haWNhJiN4RDtVbml2IEliYWRh
biwgSWJhZGFuLCBOaWdlcmlhJiN4RDtOYXRsIENlcmVicmFsICZhbXA7IENhcmRpb3Zhc2MgUmVz
IEN0ciwgRGVwdCBHZW5vbSBNZWQsIFN1aXRhLCBPc2FrYSA1NjU4NTY1LCBKYXBhbiYjeEQ7TmF0
bCBDZXJlYnJhbCAmYW1wOyBDYXJkaW92YXNjIFJlcyBDdHIsIERlcHQgUHJldmVudCBDYXJkaW9s
LCBTdWl0YSwgT3Nha2EgNTY1ODU2NSwgSmFwYW4mI3hEO1NoaWdhIFVuaXYgTWVkIFNjaSwgRGVw
dCBIbHRoIFNjaSwgT3RzdSwgU2hpZ2EgNTIwMjE5MiwgSmFwYW4mI3hEO09zYWthIFVuaXYsIEdy
YWQgU2NoIE1lZCwgRGVwdCBHZXJpYXRyIE1lZCwgU3VpdGEsIE9zYWthIDU2NTA4NzEsIEphcGFu
JiN4RDtUb2hva3UgVW5pdiwgR3JhZCBTY2ggUGhhcm1hY2V1dCBTY2kgJmFtcDsgTWVkLCBTZW5k
YWksIE1peWFnaSA5ODA4NTc4LCBKYXBhbiYjeEQ7U2hpZ2EgVW5pdiBNZWQgU2NpLCBMaWZlc3R5
bGUgUmVsYXRlZCBEaXMgUHJldmVudCBDdHIsIE90c3UsIFNoaWdhIDUyMDIxOTIsIEphcGFuJiN4
RDtZb2tvaGFtYSBDaXR5IFVuaXYsIFNjaCBNZWQsIERlcHQgTWVkIFNjaSAmYW1wOyBDYXJkaW9y
ZW5hbCBNZWQsIFlva29oYW1hLCBLYW5hZ2F3YSAyMzYwMDA0LCBKYXBhbiYjeEQ7UG9udGlmaWNp
YSBVbml2IENhdG9saWNhIENoaWxlLCBEZXB0IFN0YXQsIFNhbnRpYWdvLCBDaGlsZSYjeEQ7R2Vy
bWFuIFJlcyBDdHIgRW52aXJvbm0gSGx0aCwgSGVsbWhvbHR6IFplbnRydW0gTXVuaWNoLCBJbnN0
IEh1bWFuIEdlbmV0LCBELTg1NzY0IE5ldWhlcmJlcmcsIEdlcm1hbnkmI3hEO1RlY2ggVW5pdiBN
dW5pY2gsIEtsaW5pa3VtIFJlY2h0cyBJc2FyLCBJbnN0IEh1bWFuIEdlbmV0LCBELTgxNjc1IE11
bmljaCwgR2VybWFueSYjeEQ7R2VybWFuIFJlcyBDdHIgRW52aXJvbm0gSGx0aCwgSGVsbWhvbHR6
IFplbnRydW0gTXVuaWNoLCBJbnN0IEVwaWRlbWlvbCwgRC04NTc2NCBOZXVoZXJiZXJnLCBHZXJt
YW55JiN4RDtVbml2IE11bmljaCwgQ2hhaXIgRXBpZGVtaW9sLCBJbnN0IE1lZCBJbmZvcm1hdCBC
aW9tZXRyeSAmYW1wOyBFcGlkZW1pb2wsIEQtODEzNzcgTXVuaWNoLCBHZXJtYW55JiN4RDtLbGlu
aWt1bSBHcm9zc2hhZGVybiwgRC04MTM3NyBNdW5pY2gsIEdlcm1hbnkmI3hEO1VuaXYgTG9uZG9u
IEltcGVyaWFsIENvbGwgU2NpIFRlY2hub2wgJmFtcDsgTWVkLCBOYXRsIEhlYXJ0ICZhbXA7IEx1
bmcgSW5zdCwgTG9uZG9uIFcxMiAwSFMsIEVuZ2xhbmQmI3hEO0NlZGFycyBTaW5haSBNZWQgQ3Ry
LCBJbnN0IE1lZCBHZW5ldCwgTG9zIEFuZ2VsZXMsIENBIDkwMDQ4IFVTQSYjeEQ7QnJvYWQgSW5z
dCBIYXJ2YXJkICZhbXA7IE1JVCwgQ2FtYnJpZGdlIEN0ciA1LCBDYW1icmlkZ2UsIE1BIDAyMTQy
IFVTQSYjeEQ7TkhMQkksIEZyYW1pbmdoYW0sIE1BIDAxNzAyIFVTQSYjeEQ7RnJhbWluZ2hhbSBI
ZWFydCBEaXMgRXBpZGVtaW9sIFN0dWR5LCBGcmFtaW5naGFtLCBNQSAwMTcwMiBVU0EmI3hEO1Vu
aXYgV2FzaGluZ3RvbiwgRGVwdCBOZXVyb2wgJmFtcDsgTWVkLCBTZWF0dGxlLCBXQSA5ODE5NSBV
U0EmI3hEO1VuaXYgTWlzc2lzc2lwcGksIE1lZCBDdHIsIERlcHQgR2VyaWF0ciBNZWQsIEphY2tz
b24sIE1TIDM5MjE2IFVTQSYjeEQ7Qm9zdG9uIFVuaXYsIFNjaCBNZWQsIERlcHQgTmV1cm9sLCBC
b3N0b24sIE1BIDAyMTE4IFVTQSYjeEQ7RmlubmlzaCBJbnN0IE9jY3VwYXQgSGx0aCwgT3VsdSA5
MDIyMCwgRmlubGFuZCYjeEQ7VW5pdiBPeGZvcmQsIFdlbGxjb21lIFRydXN0IEN0ciBIdW1hbiBH
ZW5ldCwgT3hmb3JkIE9YMyA3Qk4sIEVuZ2xhbmQmI3hEO0xhcGxhbmQgQ2VudCBIb3NwLCBEZXB0
IFBoeXNpYXRyLCBSb3ZhbmllbWkgOTYxMDEsIEZpbmxhbmQmI3hEO0N0ciBOb25jb21tdW5pY2Fi
bGUgRGlzLCBLYXJhY2hpIDc0ODAwLCBQYWtpc3RhbiYjeEQ7S2Fyb2xpbnNrYSBJbnN0LCBEZXB0
IE1lZCwgQXRoZXJvc2NsZXJvc2lzIFJlcyBVbml0LCBTLTE3MTc3IFN0b2NraG9sbSwgU3dlZGVu
JiN4RDtFcmFzbXVzIE1DLCBEZXB0IENsaW4gR2VuZXQsIE5MLTMwMDAgQ0EgUm90dGVyZGFtLCBO
ZXRoZXJsYW5kcyYjeEQ7TklBLCBHZXJvbnRvbCBSZXMgQ3RyLCBCYWx0aW1vcmUsIE1EIDIxMjI0
IFVTQSYjeEQ7Q05SLCBJc3QgTmV1cm9nZW5ldCAmYW1wOyBOZXVyb2Zhcm1hY29sLCBJLTA5MDQy
IENhZ2xpYXJpLCBJdGFseSYjeEQ7UHJlc2lkaW8gT3NwZWQgU2FudGEgQmFyYmFyYSwgRGl2IE1l
ZCwgVW5pdGEgT3BlcmF0IFNlbXBsaWNlIENhcmRpb2wsIEktMDkwMTYgSWdsZXNpYXMsIEl0YWx5
JiN4RDtVbml2IE91bHUsIEluc3QgQ2xpbiBNZWQsIENvbXB1dGF0IE1lZCBSZXMgR3JwLCBPdWx1
LCBGaW5sYW5kJiN4RDs5MDAxNCBVbml2IE91bHUsIEJpb2N0ciBPdWx1LCBDbGluIFJlcyBDdHIs
IE91bHUsIEZpbmxhbmQmI3hEO1VuaXYgRWFzdGVybiBGaW5sYW5kLCBEZXB0IEJpb3NjaSwgTk1S
IE1ldGFib24gTGFiLCBLdW9waW8gNzAyMTEsIEZpbmxhbmQmI3hEOzkwMDE0IFVuaXYgT3VsdSwg
RGVwdCBJbnRlcm5hbCBNZWQsIE91bHUsIEZpbmxhbmQmI3hEOzAwMDE0IFVuaXYgSGVsc2lua2ks
IEluc3QgTW9sIE1lZCBGaW5sYW5kIEZJTU0sIEhlbHNpbmtpLCBGaW5sYW5kJiN4RDtBYWx0byBV
bml2LCBEZXB0IEJpb21lZCBFbmduICZhbXA7IENvbXB1dGF0IFNjaSwgU2NoIFNjaSAmYW1wOyBU
ZWNobm9sLCBFc3BvbyAwMDA3NiwgRmlubGFuZCYjeEQ7TlVTIEdyYWQgU2NoIEludGVncmF0IFNj
aSAmYW1wOyBFbmduIE5HUywgQ3RyIExpZmUgU2NpIENlTFMsIFNpbmdhcG9yZSAxMTc0NTYsIFNp
bmdhcG9yZSYjeEQ7RXJuc3QgTW9yaXR6IEFybmR0IFVuaXYgR3JlaWZzd2FsZCwgRGVwdCBJbnRl
cm5hbCBNZWQgQiwgRC0xNzQ4NyBHcmVpZnN3YWxkLCBHZXJtYW55JiN4RDtFcm5zdCBNb3JpdHog
QXJuZHQgVW5pdiBHcmVpZnN3YWxkLCBJbnN0IFBoYXJtYWNvbCwgRC0xNzQ4NyBHcmVpZnN3YWxk
LCBHZXJtYW55JiN4RDtFcm5zdCBNb3JpdHogQXJuZHQgVW5pdiBHcmVpZnN3YWxkLCBJbnN0IENv
bW11bml0eSBNZWQsIEQtMTc0ODcgR3JlaWZzd2FsZCwgR2VybWFueSYjeEQ7VW5pdiBQYXJpcyAx
MywgSW5zdCBOYXRsIFJlY2ggQWdyb24gVTExMjUsIEluc3QgTmF0bCBTYW50ZSAmYW1wOyBSZWNo
IE1lZCBVNTU3LCBGLTkzMDE3IEJvYmlnbnksIEZyYW5jZSYjeEQ7TWF5byBDbGluLCBEZXB0IE5l
dXJvbCwgSmFja3NvbnZpbGxlLCBGTCAzMjIyNCBVU0EmI3hEO1VuaXYgTG9uZG9uIEltcGVyaWFs
IENvbGwgU2NpIFRlY2hub2wgJmFtcDsgTWVkLCBJbXBlcmlhbCBDb2xsIENlcmVicm92YXNjIFVu
aXQgSUNDUlUsIExvbmRvbiBXNiA4UkYsIEVuZ2xhbmQmI3hEO1VuaXYgU3BsaXQsIEZhYyBNZWQs
IFNwbGl0IDIxMDAwLCBDcm9hdGlhJiN4RDtNZWQgVW5pdiBTaWxlc2lhLCBEZXB0IEludGVybmFs
IE1lZCBEaWFiZXRvbCAmYW1wOyBOZXBocm9sLCBQTC00MTgwMCBaYWJyemUsIFBvbGFuZCYjeEQ7
VW5pdiBFZGluYnVyZ2gsIFNjaCBNZWQsIERpdiBDb21tdW5pdHkgSGx0aCBTY2ksIFB1YmwgSGx0
aCBTY2kgU2VjdCwgRWRpbmJ1cmdoIEVIOCA5QUcsIE1pZGxvdGhpYW4sIFNjb3RsYW5kJiN4RDtV
bml2IEJhbGxhcmF0LCBTY2ggU2NpICZhbXA7IEVuZ24sIEJhbGxhcmF0LCBWaWMgMzM1MywgQXVz
dHJhbGlhJiN4RDtUZWNoIFVuaXYgRHJlc2RlbiwgTWVkIEZhYyBDYXJsIEd1c3RhdiBDYXJ1cywg
RGVwdCBNZWQgMywgRC0wMTMwNyBEcmVzZGVuLCBHZXJtYW55JiN4RDtVbml2IEhvc3AgTXVuc3Rl
ciwgTXVuc3RlciwgR2VybWFueSYjeEQ7VW5pdiBaYWdyZWIsIEFuZHJpamEgU3RhbXBhciBTY2gg
UHVibCBIbHRoLCBEZXB0IE1lZCBTdGF0IEVwaWRlbWlvbCAmYW1wOyBNZWQgSW5mb3JtYXQsIFph
Z3JlYiAxMDAwMCwgQ3JvYXRpYSYjeEQ7QXN0cmFaZW5lY2EgUiZhbXA7RCwgUy00MzE4MyBNb2xu
ZGFsLCBTd2VkZW4mI3hEO09udGFyaW8gSW5zdCBDYW5jIFJlcywgVG9yb250bywgT04gTTVHIDFM
NywgQ2FuYWRhJiN4RDtVbml2IFRvcm9udG8sIFNhbXVlbCBMdW5lbmZlbGQgSW5zdCBNZWQgUmVz
LCBUb3JvbnRvLCBPTiBNNVMgMUExLCBDYW5hZGEmI3hEO1VuaXYgTG9uZG9uIExvbmRvbiBTY2gg
SHlnICZhbXA7IFRyb3AgTWVkLCBGYWMgRXBpZGVtaW9sICZhbXA7IFBvcHVsYXRpb24gSGx0aCwg
TG9uZG9uIFdDMUUgN0hULCBFbmdsYW5kJiN4RDtVbml2IExvbmRvbiBJbXBlcmlhbCBDb2xsIFNj
aSBUZWNobm9sICZhbXA7IE1lZCwgRGVwdCBFcGlkZW1pb2wgJmFtcDsgUHVibCBIbHRoLCBMb25k
b24gVzIgMVBHLCBFbmdsYW5kJiN4RDtVbml2IFR1cmt1LCBSZXMgQ3RyIEFwcGwgJmFtcDsgUHJl
dmVudCBDYXJkaW92YXNjIE1lZCwgVHVya3UgMjA1MjEsIEZpbmxhbmQmI3hEO1R1cmt1IFVuaXYg
SG9zcCwgRGVwdCBDbGluIFBoeXNpb2wsIFR1cmt1IDIwNTIxLCBGaW5sYW5kJiN4RDtVbml2IE1p
Y2hpZ2FuLCBNZWQgQ3RyLCBEZXB0IEludGVybmFsIE1lZCwgRGl2IENhcmRpb3Zhc2MgTWVkLCBB
bm4gQXJib3IsIE1JIDQ4MTA5IFVTQSYjeEQ7U2luZ2Fwb3JlIEV5ZSBSZXMgSW5zdCwgU2luZ2Fw
b3JlIDE2ODc1MSwgU2luZ2Fwb3JlJiN4RDtOYXRsIFVuaXYgU2luZ2Fwb3JlLCBEZXB0IE9waHRo
YWxtb2wsIFNpbmdhcG9yZSAxMTkwNzQsIFNpbmdhcG9yZSYjeEQ7TmF0bCBVbml2IFNpbmdhcG9y
ZSwgWW9uZyBMb28gTGluIFNjaCBNZWQsIERlcHQgTWVkLCBTaW5nYXBvcmUgMTE5MDc0LCBTaW5n
YXBvcmUmI3hEO0R1a2UgTmF0bCBVbml2IFNpbmdhcG9yZSwgR3JhZCBTY2ggTWVkLCBTaW5nYXBv
cmUgMTY5ODU3LCBTaW5nYXBvcmUmI3hEO1dhc2hpbmd0b24gVW5pdiwgU2NoIE1lZCwgRGl2IEJp
b3N0YXQsIFN0IExvdWlzLCBNTyA2MzExMCBVU0EmI3hEO1VDTCwgRGVwdCBQcmltYXJ5IENhcmUg
JmFtcDsgUG9wdWxhdCBIbHRoLCBMb25kb24gTlczIDJQRiwgRW5nbGFuZCYjeEQ7VW5pdiBHbGFz
Z293LCBCSEYgR2xhc2dvdyBDYXJkaW92YXNjIFJlcyBDdHIsIEdsYXNnb3cgRzEyIDhUQSwgTGFu
YXJrLCBTY290bGFuZCYjeEQ7Sm9obnMgSG9wa2lucyBVbml2LCBEZXB0IEJpb3N0YXQsIEJhbHRp
bW9yZSwgTUQgMjEyMDUgVVNBJiN4RDtVbml2IEdyb25pbmdlbiwgVW5pdiBNZWQgQ3RyIEdyb25p
bmdlbiwgRGVwdCBJbnRlcm5hbCBNZWQsIERpdiBOZXBocm9sLCBOTC05NzEzIEdaIEdyb25pbmdl
biwgTmV0aGVybGFuZHMmI3hEO0JyaWdoYW0gJmFtcDsgV29tZW5zIEhvc3AsIERpdiBDYXJkaW9s
LCBCb3N0b24sIE1BIDAyMjE1IFVTQSYjeEQ7QVNGLCBHZXJpYXRyIFJlaGFiaWwgVW5pdCwgSS01
MDEwMCBGbG9yZW5jZSwgSXRhbHkmI3hEO05hdGwgSW5zdCBIbHRoICZhbXA7IFdlbGYsIERpYWJl
dCBQcmV2ZW50IFVuaXQsIEhlbHNpbmtpIDAwMjcxLCBGaW5sYW5kJiN4RDtVbml2IEhlbHNpbmtp
LCBEZXB0IFB1YmwgSGx0aCwgSGplbHQgSW5zdCwgSGVsc2lua2kgMDAwMTQsIEZpbmxhbmQmI3hE
O1MgT3N0cm9ib3RobmlhIENlbnQgSG9zcCwgU2VpbmFqb2tpIDYwMjIwLCBGaW5sYW5kJiN4RDtI
b3NwIFVuaXYgTGEgUGF6LCBSZWQgUkVDQVZBIEdycCBSRDA2IDAwMTQgMDAxNSwgTWFkcmlkIDI4
MDQ2LCBTcGFpbiYjeEQ7R2VuIENlbnQgSG9zcCwgRGVwdCBOZXVyb2wsIEktMzkxMDAgQm9semFu
bywgSXRhbHkmI3hEO0NJQkVSIEVwaWRlbWlvbCAmYW1wOyBTYWx1ZCBQdWJsLCBCYXJjZWxvbmEg
MDgwMDMsIFNwYWluJiN4RDtIYXJ2YXJkIFVuaXYsIFNjaCBNZWQsIERlcHQgTWVkLCBCb3N0b24s
IE1BIDAyMTE1IFVTQSYjeEQ7SGFydmFyZCBVbml2LCBTY2ggTWVkLCBEZXB0IEdlbmV0LCBCb3N0
b24sIE1BIDAyMTE1IFVTQSYjeEQ7VmV0IEFkbSBNZWQgQ3RyLCBHZXJpYXRyIFJlcyAmYW1wOyBF
ZHVjIENsaW4gQ3RyLCBCYWx0aW1vcmUsIE1EIDIxMjAxIFVTQSYjeEQ7Q3RyIFJlY2ggQ29yZGVs
aWVycywgSW5zdCBOYXRsIFNhbnRlICZhbXA7IFJlY2ggTWVkIFU4NzIsIEYtNzUwMDYgUGFyaXMs
IEZyYW5jZSYjeEQ7RXJuc3QgTW9yaXR6IEFybmR0IFVuaXYgR3JlaWZzd2FsZCwgSW5zdCBQaHlz
aW9sLCBELTE3NDg3IEdyZWlmc3dhbGQsIEdlcm1hbnkmI3hEO1VuaXYgT3VsdSwgSW5zdCBDbGlu
IE1lZCBPYnN0ZXQgJmFtcDsgR3luZWNvbCwgT3VsdSA5MDAxNCwgRmlubGFuZCYjeEQ7Q0hVIFZh
dWRvaXMsIFNlcnYgTWVkIEdlbmV0LCBDSC0xMDExIExhdXNhbm5lLCBTd2l0emVybGFuZCYjeEQ7
Q3RyIEh1bWFuIEdlbmV0LCBIb3VzdG9uLCBUWCA3NzAzMCBVU0EmI3hEO0Jvc3RvbiBVbml2LCBT
Y2ggTWVkLCBEaXYgRXBpZGVtaW9sICZhbXA7IFByZXZlbnQsIEJvc3RvbiwgTUEgMDIyMTUgVVNB
JiN4RDtCb3N0b24gVW5pdiwgRGVwdCBNYXRoLCBCb3N0b24sIE1BIDAyMjE1IFVTQSYjeEQ7VW5p
diBPdWx1LCBJbnN0IEhsdGggU2NpLCBPdWx1IDkwMDE0LCBGaW5sYW5kJiN4RDtOYXRsIEluc3Qg
SGx0aCAmYW1wOyBXZWxmLCBPdWx1IDkwMTAxLCBGaW5sYW5kJiN4RDtVbml2IExvbmRvbiBJbXBl
cmlhbCBDb2xsIFNjaSBUZWNobm9sICZhbXA7IE1lZCwgU2NoIFB1YmwgSGx0aCwgTVJDIEhQQSBD
dHIgRW52aXJvbm0gJmFtcDsgSGx0aCwgTG9uZG9uIFcyIDFQRywgRW5nbGFuZCYjeEQ7TkdJIEVy
YXNtdXMgTWVkIEN0ciwgQ3RyIE1lZCBTeXN0IEJpb2wgQ01TQiAxIDIsIFJvdHRlcmRhbSwgTmV0
aGVybGFuZHM8L2F1dGgtYWRkcmVzcz48dGl0bGVzPjx0aXRsZT5HZW5ldGljIHZhcmlhbnRzIGlu
IG5vdmVsIHBhdGh3YXlzIGluZmx1ZW5jZSBibG9vZCBwcmVzc3VyZSBhbmQgY2FyZGlvdmFzY3Vs
YXIgZGlzZWFzZSByaXNrPC90aXRsZT48c2Vjb25kYXJ5LXRpdGxlPk5hdHVyZTwvc2Vjb25kYXJ5
LXRpdGxlPjxhbHQtdGl0bGU+TmF0dXJlPC9hbHQtdGl0bGU+PC90aXRsZXM+PHBlcmlvZGljYWw+
PGZ1bGwtdGl0bGU+TmF0dXJlPC9mdWxsLXRpdGxlPjxhYmJyLTE+TmF0dXJlPC9hYmJyLTE+PC9w
ZXJpb2RpY2FsPjxhbHQtcGVyaW9kaWNhbD48ZnVsbC10aXRsZT5OYXR1cmU8L2Z1bGwtdGl0bGU+
PGFiYnItMT5OYXR1cmU8L2FiYnItMT48L2FsdC1wZXJpb2RpY2FsPjxwYWdlcz4xMDMtMTA5PC9w
YWdlcz48dm9sdW1lPjQ3ODwvdm9sdW1lPjxudW1iZXI+NzM2NzwvbnVtYmVyPjxrZXl3b3Jkcz48
a2V5d29yZD5nZW5vbWUtd2lkZSBhc3NvY2lhdGlvbjwva2V5d29yZD48a2V5d29yZD5jb21tb24g
dmFyaWFudHM8L2tleXdvcmQ+PGtleXdvcmQ+aHlwZXJ0ZW5zaW9uPC9rZXl3b3JkPjxrZXl3b3Jk
Pm1ldGFhbmFseXNpczwva2V5d29yZD48a2V5d29yZD5sb2NpPC9rZXl3b3JkPjxrZXl3b3JkPnBv
cHVsYXRpb248L2tleXdvcmQ+PGtleXdvcmQ+cmVsZXZhbmNlPC9rZXl3b3JkPjxrZXl3b3JkPnJl
Y2VwdG9yPC9rZXl3b3JkPjxrZXl3b3JkPmNsb25pbmc8L2tleXdvcmQ+PGtleXdvcmQ+aGVhbHRo
PC9rZXl3b3JkPjwva2V5d29yZHM+PGRhdGVzPjx5ZWFyPjIwMTE8L3llYXI+PHB1Yi1kYXRlcz48
ZGF0ZT5PY3QgNjwvZGF0ZT48L3B1Yi1kYXRlcz48L2RhdGVzPjxpc2JuPjAwMjgtMDgzNjwvaXNi
bj48YWNjZXNzaW9uLW51bT5XT1M6MDAwMjk1NTc1NDAwMDQzPC9hY2Nlc3Npb24tbnVtPjx1cmxz
PjxyZWxhdGVkLXVybHM+PHVybD4mbHQ7R28gdG8gSVNJJmd0OzovL1dPUzowMDAyOTU1NzU0MDAw
NDM8L3VybD48L3JlbGF0ZWQtdXJscz48L3VybHM+PGVsZWN0cm9uaWMtcmVzb3VyY2UtbnVtPjEw
LjEwMzgvbmF0dXJlMTA0MDU8L2VsZWN0cm9uaWMtcmVzb3VyY2UtbnVtPjxsYW5ndWFnZT5Fbmds
aXNoPC9sYW5ndWFnZT48L3JlY29yZD48L0NpdGU+PC9FbmROb3RlPgB=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PEVuZE5vdGU+PENpdGU+PEF1dGhvcj5FaHJldDwvQXV0aG9yPjxZZWFyPjIwMTE8L1llYXI+PFJl
Y051bT4xNDU8L1JlY051bT48RGlzcGxheVRleHQ+Wzc4XTwvRGlzcGxheVRleHQ+PHJlY29yZD48
cmVjLW51bWJlcj4xNDU8L3JlYy1udW1iZXI+PGZvcmVpZ24ta2V5cz48a2V5IGFwcD0iRU4iIGRi
LWlkPSJ0dnpzeHRzcjFzdDB3OGV2OXgxcHAyenZmejIyeHI5YXM1dnYiIHRpbWVzdGFtcD0iMTUz
MzA0MDExMiI+MTQ1PC9rZXk+PC9mb3JlaWduLWtleXM+PHJlZi10eXBlIG5hbWU9IkpvdXJuYWwg
QXJ0aWNsZSI+MTc8L3JlZi10eXBlPjxjb250cmlidXRvcnM+PGF1dGhvcnM+PGF1dGhvcj5FaHJl
dCwgRy4gQi48L2F1dGhvcj48YXV0aG9yPk11bnJvZSwgUC4gQi48L2F1dGhvcj48YXV0aG9yPlJp
Y2UsIEsuIE0uPC9hdXRob3I+PGF1dGhvcj5Cb2NodWQsIE0uPC9hdXRob3I+PGF1dGhvcj5Kb2hu
c29uLCBBLiBELjwvYXV0aG9yPjxhdXRob3I+Q2hhc21hbiwgRC4gSS48L2F1dGhvcj48YXV0aG9y
PlNtaXRoLCBBLiBWLjwvYXV0aG9yPjxhdXRob3I+VG9iaW4sIE0uIEQuPC9hdXRob3I+PGF1dGhv
cj5WZXJ3b2VydCwgRy4gQy48L2F1dGhvcj48YXV0aG9yPkh3YW5nLCBTLiBKLjwvYXV0aG9yPjxh
dXRob3I+UGlodXIsIFYuPC9hdXRob3I+PGF1dGhvcj5Wb2xsZW53ZWlkZXIsIFAuPC9hdXRob3I+
PGF1dGhvcj5PJmFwb3M7UmVpbGx5LCBQLiBGLjwvYXV0aG9yPjxhdXRob3I+QW1pbiwgTi48L2F1
dGhvcj48YXV0aG9yPkJyYWdnLUdyZXNoYW0sIEouIEwuPC9hdXRob3I+PGF1dGhvcj5UZXVtZXIs
IEEuPC9hdXRob3I+PGF1dGhvcj5HbGF6ZXIsIE4uIEwuPC9hdXRob3I+PGF1dGhvcj5MYXVuZXIs
IEwuPC9hdXRob3I+PGF1dGhvcj5aaGFvLCBKLiBILjwvYXV0aG9yPjxhdXRob3I+QXVsY2hlbmtv
LCBZLjwvYXV0aG9yPjxhdXRob3I+SGVhdGgsIFMuPC9hdXRob3I+PGF1dGhvcj5Tb2JlciwgUy48
L2F1dGhvcj48YXV0aG9yPlBhcnNhLCBBLjwvYXV0aG9yPjxhdXRob3I+THVhbiwgSi4gQS48L2F1
dGhvcj48YXV0aG9yPkFyb3JhLCBQLjwvYXV0aG9yPjxhdXRob3I+RGVoZ2hhbiwgQS48L2F1dGhv
cj48YXV0aG9yPlpoYW5nLCBGLjwvYXV0aG9yPjxhdXRob3I+THVjYXMsIEcuPC9hdXRob3I+PGF1
dGhvcj5IaWNrcywgQS4gQS48L2F1dGhvcj48YXV0aG9yPkphY2tzb24sIEEuIFUuPC9hdXRob3I+
PGF1dGhvcj5QZWRlbiwgSi4gRi48L2F1dGhvcj48YXV0aG9yPlRhbmFrYSwgVC48L2F1dGhvcj48
YXV0aG9yPldpbGQsIFMuIEguPC9hdXRob3I+PGF1dGhvcj5SdWRhbiwgSS48L2F1dGhvcj48YXV0
aG9yPklnbCwgVy48L2F1dGhvcj48YXV0aG9yPk1pbGFuZXNjaGksIFkuPC9hdXRob3I+PGF1dGhv
cj5QYXJrZXIsIEEuIE4uPC9hdXRob3I+PGF1dGhvcj5GYXZhLCBDLjwvYXV0aG9yPjxhdXRob3I+
Q2hhbWJlcnMsIEouIEMuPC9hdXRob3I+PGF1dGhvcj5Gb3gsIEUuIFIuPC9hdXRob3I+PGF1dGhv
cj5LdW1hcmksIE0uPC9hdXRob3I+PGF1dGhvcj5HbywgTS4gSi48L2F1dGhvcj48YXV0aG9yPnZh
biBkZXIgSGFyc3QsIFAuPC9hdXRob3I+PGF1dGhvcj5LYW8sIFcuIEguIEwuPC9hdXRob3I+PGF1
dGhvcj5Tam9ncmVuLCBNLjwvYXV0aG9yPjxhdXRob3I+VmluYXksIEQuIEcuPC9hdXRob3I+PGF1
dGhvcj5BbGV4YW5kZXIsIE0uPC9hdXRob3I+PGF1dGhvcj5UYWJhcmEsIFkuPC9hdXRob3I+PGF1
dGhvcj5TaGF3LUhhd2tpbnMsIFMuPC9hdXRob3I+PGF1dGhvcj5XaGluY3VwLCBQLiBILjwvYXV0
aG9yPjxhdXRob3I+TGl1LCBZLiBNLjwvYXV0aG9yPjxhdXRob3I+U2hpLCBHLjwvYXV0aG9yPjxh
dXRob3I+S3V1c2lzdG8sIEouPC9hdXRob3I+PGF1dGhvcj5UYXlvLCBCLjwvYXV0aG9yPjxhdXRo
b3I+U2VpZWxzdGFkLCBNLjwvYXV0aG9yPjxhdXRob3I+U2ltLCBYLjwvYXV0aG9yPjxhdXRob3I+
Tmd1eWVuLCBLLiBELiBILjwvYXV0aG9yPjxhdXRob3I+TGVodGltYWtpLCBULjwvYXV0aG9yPjxh
dXRob3I+TWF0dWxsbywgRy48L2F1dGhvcj48YXV0aG9yPld1LCBZLjwvYXV0aG9yPjxhdXRob3I+
R2F1bnQsIFQuIFIuPC9hdXRob3I+PGF1dGhvcj5PbmxhbmQtTW9yZXQsIE4uIEMuPC9hdXRob3I+
PGF1dGhvcj5Db29wZXIsIE0uIE4uPC9hdXRob3I+PGF1dGhvcj5QbGF0b3UsIEMuIEcuIFAuPC9h
dXRob3I+PGF1dGhvcj5PcmcsIEUuPC9hdXRob3I+PGF1dGhvcj5IYXJkeSwgUi48L2F1dGhvcj48
YXV0aG9yPkRhaGdhbSwgUy48L2F1dGhvcj48YXV0aG9yPlBhbG1lbiwgSi48L2F1dGhvcj48YXV0
aG9yPlZpdGFydCwgVi48L2F1dGhvcj48YXV0aG9yPkJyYXVuZCwgUC4gUy48L2F1dGhvcj48YXV0
aG9yPkt1em5ldHNvdmEsIFQuPC9hdXRob3I+PGF1dGhvcj5VaXRlcndhYWwsIEMuIFMuIFAuIE0u
PC9hdXRob3I+PGF1dGhvcj5BZGV5ZW1vLCBBLjwvYXV0aG9yPjxhdXRob3I+UGFsbWFzLCBXLjwv
YXV0aG9yPjxhdXRob3I+Q2FtcGJlbGwsIEguPC9hdXRob3I+PGF1dGhvcj5MdWR3aWcsIEIuPC9h
dXRob3I+PGF1dGhvcj5Ub21hc3pld3NraSwgTS48L2F1dGhvcj48YXV0aG9yPlR6b3VsYWtpLCBJ
LjwvYXV0aG9yPjxhdXRob3I+UGFsbWVyLCBOLiBELjwvYXV0aG9yPjxhdXRob3I+QXNwZWx1bmQs
IFQuPC9hdXRob3I+PGF1dGhvcj5HYXJjaWEsIE0uPC9hdXRob3I+PGF1dGhvcj5DaGFuZywgWS4g
UC4gQy48L2F1dGhvcj48YXV0aG9yPk8mYXBvcztDb25uZWxsLCBKLiBSLjwvYXV0aG9yPjxhdXRo
b3I+U3RlaW5sZSwgTi4gSS48L2F1dGhvcj48YXV0aG9yPkdyb2JiZWUsIEQuIEUuPC9hdXRob3I+
PGF1dGhvcj5BcmtpbmcsIEQuIEUuPC9hdXRob3I+PGF1dGhvcj5LYXJkaWEsIFMuIEwuPC9hdXRo
b3I+PGF1dGhvcj5Nb3JyaXNvbiwgQS4gQy48L2F1dGhvcj48YXV0aG9yPkhlcm5hbmRleiwgRC48
L2F1dGhvcj48YXV0aG9yPk5hamphciwgUy48L2F1dGhvcj48YXV0aG9yPk1jQXJkbGUsIFcuIEwu
PC9hdXRob3I+PGF1dGhvcj5IYWRsZXksIEQuPC9hdXRob3I+PGF1dGhvcj5Ccm93biwgTS4gSi48
L2F1dGhvcj48YXV0aG9yPkNvbm5lbGwsIEouIE0uPC9hdXRob3I+PGF1dGhvcj5IaW5nb3Jhbmks
IEEuIEQuPC9hdXRob3I+PGF1dGhvcj5EYXksIEkuIE4uIE0uPC9hdXRob3I+PGF1dGhvcj5MYXds
b3IsIEQuIEEuPC9hdXRob3I+PGF1dGhvcj5CZWlsYnksIEouIFAuPC9hdXRob3I+PGF1dGhvcj5M
YXdyZW5jZSwgUi4gVy48L2F1dGhvcj48YXV0aG9yPkNsYXJrZSwgUi48L2F1dGhvcj48YXV0aG9y
PkhvcGV3ZWxsLCBKLiBDLjwvYXV0aG9yPjxhdXRob3I+T25nZW4sIEguPC9hdXRob3I+PGF1dGhv
cj5EcmVpc2JhY2gsIEEuIFcuPC9hdXRob3I+PGF1dGhvcj5MaSwgWS4gTC48L2F1dGhvcj48YXV0
aG9yPllvdW5nLCBKLiBILjwvYXV0aG9yPjxhdXRob3I+QmlzLCBKLiBDLjwvYXV0aG9yPjxhdXRo
b3I+S2Fob25lbiwgTS48L2F1dGhvcj48YXV0aG9yPlZpaWthcmksIEouPC9hdXRob3I+PGF1dGhv
cj5BZGFpciwgTC4gUy48L2F1dGhvcj48YXV0aG9yPkxlZSwgTi4gUi48L2F1dGhvcj48YXV0aG9y
PkNoZW4sIE0uIEguPC9hdXRob3I+PGF1dGhvcj5PbGRlbiwgTS48L2F1dGhvcj48YXV0aG9yPlBh
dHRhcm8sIEMuPC9hdXRob3I+PGF1dGhvcj5Cb2x0b24sIEouIEEuIEguPC9hdXRob3I+PGF1dGhv
cj5Lb3R0Z2VuLCBBLjwvYXV0aG9yPjxhdXRob3I+QmVyZ21hbm4sIFMuPC9hdXRob3I+PGF1dGhv
cj5Nb29zZXIsIFYuPC9hdXRob3I+PGF1dGhvcj5DaGF0dXJ2ZWRpLCBOLjwvYXV0aG9yPjxhdXRo
b3I+RnJheWxpbmcsIFQuIE0uPC9hdXRob3I+PGF1dGhvcj5Jc2xhbSwgTS48L2F1dGhvcj48YXV0
aG9yPkphZmFyLCBULiBILjwvYXV0aG9yPjxhdXRob3I+RXJkbWFubiwgSi48L2F1dGhvcj48YXV0
aG9yPkt1bGthcm5pLCBTLiBSLjwvYXV0aG9yPjxhdXRob3I+Qm9ybnN0ZWluLCBTLiBSLjwvYXV0
aG9yPjxhdXRob3I+R3Jhc3NsZXIsIEouPC9hdXRob3I+PGF1dGhvcj5Hcm9vcCwgTC48L2F1dGhv
cj48YXV0aG9yPlZvaWdodCwgQi4gRi48L2F1dGhvcj48YXV0aG9yPktldHR1bmVuLCBKLjwvYXV0
aG9yPjxhdXRob3I+SG93YXJkLCBQLjwvYXV0aG9yPjxhdXRob3I+VGF5bG9yLCBBLjwvYXV0aG9y
PjxhdXRob3I+R3VhcnJlcmEsIFMuPC9hdXRob3I+PGF1dGhvcj5SaWNjZXJpLCBGLjwvYXV0aG9y
PjxhdXRob3I+RW1pbHNzb24sIFYuPC9hdXRob3I+PGF1dGhvcj5QbHVtcCwgQS48L2F1dGhvcj48
YXV0aG9yPkJhcnJvc28sIEkuIFMuPC9hdXRob3I+PGF1dGhvcj5LaGF3LCBLLiBULjwvYXV0aG9y
PjxhdXRob3I+V2VkZXIsIEEuIEIuPC9hdXRob3I+PGF1dGhvcj5IdW50LCBTLiBDLjwvYXV0aG9y
PjxhdXRob3I+U3VuLCBZLiBWLjwvYXV0aG9yPjxhdXRob3I+QmVyZ21hbiwgUi4gTi48L2F1dGhv
cj48YXV0aG9yPkNvbGxpbnMsIEYuIFMuPC9hdXRob3I+PGF1dGhvcj5Cb25ueWNhc3RsZSwgTC4g
TC48L2F1dGhvcj48YXV0aG9yPlNjb3R0LCBMLiBKLjwvYXV0aG9yPjxhdXRob3I+U3RyaW5naGFt
LCBILiBNLjwvYXV0aG9yPjxhdXRob3I+UGVsdG9uZW4sIEwuPC9hdXRob3I+PGF1dGhvcj5QZXJv
bGEsIE0uPC9hdXRob3I+PGF1dGhvcj5WYXJ0aWFpbmVuLCBFLjwvYXV0aG9yPjxhdXRob3I+QnJh
bmQsIFMuIE0uPC9hdXRob3I+PGF1dGhvcj5TdGFlc3NlbiwgSi4gQS48L2F1dGhvcj48YXV0aG9y
PldhbmcsIFQuIEouPC9hdXRob3I+PGF1dGhvcj5CdXJ0b24sIFAuIFIuPC9hdXRob3I+PGF1dGhv
cj5BcnRpZ2FzLCBNLiBTLjwvYXV0aG9yPjxhdXRob3I+RG9uZywgWS4gQi48L2F1dGhvcj48YXV0
aG9yPlNuaWVkZXIsIEguPC9hdXRob3I+PGF1dGhvcj5XYW5nLCBYLiBMLjwvYXV0aG9yPjxhdXRo
b3I+Wmh1LCBILiBELjwvYXV0aG9yPjxhdXRob3I+TG9obWFuLCBLLiBLLjwvYXV0aG9yPjxhdXRo
b3I+UnVkb2NrLCBNLiBFLjwvYXV0aG9yPjxhdXRob3I+SGVja2JlcnQsIFMuIFIuPC9hdXRob3I+
PGF1dGhvcj5TbWl0aCwgTi4gTC48L2F1dGhvcj48YXV0aG9yPldpZ2dpbnMsIEsuIEwuPC9hdXRo
b3I+PGF1dGhvcj5Eb3VtYXRleSwgQS48L2F1dGhvcj48YXV0aG9yPlNocmluZXIsIEQuPC9hdXRo
b3I+PGF1dGhvcj5WZWxkcmUsIEcuPC9hdXRob3I+PGF1dGhvcj5WaWlnaW1hYSwgTS48L2F1dGhv
cj48YXV0aG9yPktpbnJhLCBTLjwvYXV0aG9yPjxhdXRob3I+UHJhYmhha2FyYW4sIEQuPC9hdXRo
b3I+PGF1dGhvcj5UcmlwYXRoeSwgVi48L2F1dGhvcj48YXV0aG9yPkxhbmdlZmVsZCwgQy4gRC48
L2F1dGhvcj48YXV0aG9yPlJvc2VuZ3JlbiwgQS48L2F1dGhvcj48YXV0aG9yPlRoZWxsZSwgRC4g
Uy48L2F1dGhvcj48YXV0aG9yPkNvcnNpLCBBLiBNLjwvYXV0aG9yPjxhdXRob3I+U2luZ2xldG9u
LCBBLjwvYXV0aG9yPjxhdXRob3I+Rm9ycmVzdGVyLCBULjwvYXV0aG9yPjxhdXRob3I+SGlsdG9u
LCBHLjwvYXV0aG9yPjxhdXRob3I+TWNLZW56aWUsIEMuIEEuPC9hdXRob3I+PGF1dGhvcj5TYWxh
a28sIFQuPC9hdXRob3I+PGF1dGhvcj5Jd2FpLCBOLjwvYXV0aG9yPjxhdXRob3I+S2l0YSwgWS48
L2F1dGhvcj48YXV0aG9yPk9naWhhcmEsIFQuPC9hdXRob3I+PGF1dGhvcj5PaGt1Ym8sIFQuPC9h
dXRob3I+PGF1dGhvcj5Pa2FtdXJhLCBULjwvYXV0aG9yPjxhdXRob3I+VWVzaGltYSwgSC48L2F1
dGhvcj48YXV0aG9yPlVtZW11cmEsIFMuPC9hdXRob3I+PGF1dGhvcj5FeWhlcmFtZW5keSwgUy48
L2F1dGhvcj48YXV0aG9yPk1laXRpbmdlciwgVC48L2F1dGhvcj48YXV0aG9yPldpY2htYW5uLCBI
LiBFLjwvYXV0aG9yPjxhdXRob3I+Q2hvLCBZLiBTLjwvYXV0aG9yPjxhdXRob3I+S2ltLCBILiBM
LjwvYXV0aG9yPjxhdXRob3I+TGVlLCBKLiBZLjwvYXV0aG9yPjxhdXRob3I+U2NvdHQsIEouPC9h
dXRob3I+PGF1dGhvcj5TZWhtaSwgSi4gUy48L2F1dGhvcj48YXV0aG9yPlpoYW5nLCBXLiBILjwv
YXV0aG9yPjxhdXRob3I+SGVkYmxhZCwgQi48L2F1dGhvcj48YXV0aG9yPk5pbHNzb24sIFAuPC9h
dXRob3I+PGF1dGhvcj5TbWl0aCwgRy4gRC48L2F1dGhvcj48YXV0aG9yPldvbmcsIEEuPC9hdXRo
b3I+PGF1dGhvcj5OYXJpc3UsIE4uPC9hdXRob3I+PGF1dGhvcj5TdGFuY2Frb3ZhLCBBLjwvYXV0
aG9yPjxhdXRob3I+UmFmZmVsLCBMLiBKLjwvYXV0aG9yPjxhdXRob3I+WWFvLCBKLjwvYXV0aG9y
PjxhdXRob3I+S2F0aGlyZXNhbiwgUy48L2F1dGhvcj48YXV0aG9yPk8mYXBvcztEb25uZWxsLCBD
LiBKLjwvYXV0aG9yPjxhdXRob3I+U2Nod2FydHosIFMuIE0uPC9hdXRob3I+PGF1dGhvcj5Ja3Jh
bSwgTS4gQS48L2F1dGhvcj48YXV0aG9yPkxvbmdzdHJldGgsIFcuIFQuPC9hdXRob3I+PGF1dGhv
cj5Nb3NsZXksIFQuIEguPC9hdXRob3I+PGF1dGhvcj5TZXNoYWRyaSwgUy48L2F1dGhvcj48YXV0
aG9yPlNocmluZSwgTi4gUi4gRy48L2F1dGhvcj48YXV0aG9yPldhaW4sIEwuIFYuPC9hdXRob3I+
PGF1dGhvcj5Nb3JrZW4sIE0uIEEuPC9hdXRob3I+PGF1dGhvcj5Td2lmdCwgQS4gSi48L2F1dGhv
cj48YXV0aG9yPkxhaXRpbmVuLCBKLjwvYXV0aG9yPjxhdXRob3I+UHJva29wZW5rbywgSS48L2F1
dGhvcj48YXV0aG9yPlppdHRpbmcsIFAuPC9hdXRob3I+PGF1dGhvcj5Db29wZXIsIEouIEEuPC9h
dXRob3I+PGF1dGhvcj5IdW1waHJpZXMsIFMuIEUuPC9hdXRob3I+PGF1dGhvcj5EYW5lc2gsIEou
PC9hdXRob3I+PGF1dGhvcj5SYXNoZWVkLCBBLjwvYXV0aG9yPjxhdXRob3I+R29lbCwgQS48L2F1
dGhvcj48YXV0aG9yPkhhbXN0ZW4sIEEuPC9hdXRob3I+PGF1dGhvcj5XYXRraW5zLCBILjwvYXV0
aG9yPjxhdXRob3I+QmFra2VyLCBTLiBKLiBMLjwvYXV0aG9yPjxhdXRob3I+dmFuIEdpbHN0LCBX
LiBILjwvYXV0aG9yPjxhdXRob3I+SmFuaXBhbGxpLCBDLiBTLjwvYXV0aG9yPjxhdXRob3I+TWFu
aSwgSy4gUi48L2F1dGhvcj48YXV0aG9yPllham5paywgQy4gUy48L2F1dGhvcj48YXV0aG9yPkhv
Zm1hbiwgQS48L2F1dGhvcj48YXV0aG9yPk1hdHRhY2UtUmFzbywgRi4gVS4gUy48L2F1dGhvcj48
YXV0aG9yPk9vc3RyYSwgQi4gQS48L2F1dGhvcj48YXV0aG9yPkRlbWlya2FuLCBBLjwvYXV0aG9y
PjxhdXRob3I+SXNhYWNzLCBBLjwvYXV0aG9yPjxhdXRob3I+Uml2YWRlbmVpcmEsIEYuPC9hdXRo
b3I+PGF1dGhvcj5MYWthdHRhLCBFLiBHLjwvYXV0aG9yPjxhdXRob3I+T3JydSwgTS48L2F1dGhv
cj48YXV0aG9yPlNjdXRlcmksIEEuPC9hdXRob3I+PGF1dGhvcj5BbGEtS29ycGVsYSwgTS48L2F1
dGhvcj48YXV0aG9yPkthbmdhcywgQS4gSi48L2F1dGhvcj48YXV0aG9yPkx5eXRpa2FpbmVuLCBM
LiBQLjwvYXV0aG9yPjxhdXRob3I+U29pbmluZW4sIFAuPC9hdXRob3I+PGF1dGhvcj5UdWtpYWlu
ZW4sIFQuPC9hdXRob3I+PGF1dGhvcj5XdXJ0eiwgUC48L2F1dGhvcj48YXV0aG9yPk9uZywgUi4g
VC4gSC48L2F1dGhvcj48YXV0aG9yPkRvcnIsIE0uPC9hdXRob3I+PGF1dGhvcj5Lcm9lbWVyLCBI
LiBLLjwvYXV0aG9yPjxhdXRob3I+Vm9sa2VyLCBVLjwvYXV0aG9yPjxhdXRob3I+Vm9semtlLCBI
LjwvYXV0aG9yPjxhdXRob3I+R2FsYW4sIFAuPC9hdXRob3I+PGF1dGhvcj5IZXJjYmVyZywgUy48
L2F1dGhvcj48YXV0aG9yPkxhdGhyb3AsIE0uPC9hdXRob3I+PGF1dGhvcj5aZWxlbmlrYSwgRC48
L2F1dGhvcj48YXV0aG9yPkRlbG91a2FzLCBQLjwvYXV0aG9yPjxhdXRob3I+TWFuZ2lubywgTS48
L2F1dGhvcj48YXV0aG9yPlNwZWN0b3IsIFQuIEQuPC9hdXRob3I+PGF1dGhvcj5aaGFpLCBHLiBK
LjwvYXV0aG9yPjxhdXRob3I+TWVzY2hpYSwgSi4gRi48L2F1dGhvcj48YXV0aG9yPk5hbGxzLCBN
LiBBLjwvYXV0aG9yPjxhdXRob3I+U2hhcm1hLCBQLjwvYXV0aG9yPjxhdXRob3I+VGVyemljLCBK
LjwvYXV0aG9yPjxhdXRob3I+S3VtYXIsIE0uIFYuIEsuPC9hdXRob3I+PGF1dGhvcj5EZW5uaWZm
LCBNLjwvYXV0aG9yPjxhdXRob3I+WnVrb3dza2EtU3pjemVjaG93c2thLCBFLjwvYXV0aG9yPjxh
dXRob3I+V2FnZW5rbmVjaHQsIEwuIEUuPC9hdXRob3I+PGF1dGhvcj5Gb3drZXMsIEYuIEcuIFIu
PC9hdXRob3I+PGF1dGhvcj5DaGFyY2hhciwgRi4gSi48L2F1dGhvcj48YXV0aG9yPlNjaHdhcnos
IFAuIEUuIEguPC9hdXRob3I+PGF1dGhvcj5IYXl3YXJkLCBDLjwvYXV0aG9yPjxhdXRob3I+R3Vv
LCBYLiBRLjwvYXV0aG9yPjxhdXRob3I+Um90aW1pLCBDLjwvYXV0aG9yPjxhdXRob3I+Qm90cywg
TS4gTC48L2F1dGhvcj48YXV0aG9yPkJyYW5kLCBFLjwvYXV0aG9yPjxhdXRob3I+U2FtYW5pLCBO
LiBKLjwvYXV0aG9yPjxhdXRob3I+UG9sYXNlaywgTy48L2F1dGhvcj48YXV0aG9yPlRhbG11ZCwg
UC4gSi48L2F1dGhvcj48YXV0aG9yPk55YmVyZywgRi48L2F1dGhvcj48YXV0aG9yPkt1aCwgRC48
L2F1dGhvcj48YXV0aG9yPkxhYW4sIE0uPC9hdXRob3I+PGF1dGhvcj5IdmVlbSwgSy48L2F1dGhv
cj48YXV0aG9yPlBhbG1lciwgTC4gSi48L2F1dGhvcj48YXV0aG9yPnZhbiBkZXIgU2Nob3V3LCBZ
LiBULjwvYXV0aG9yPjxhdXRob3I+Q2FzYXMsIEouIFAuPC9hdXRob3I+PGF1dGhvcj5Nb2hsa2Us
IEsuIEwuPC9hdXRob3I+PGF1dGhvcj5WaW5laXMsIFAuPC9hdXRob3I+PGF1dGhvcj5SYWl0YWth
cmksIE8uPC9hdXRob3I+PGF1dGhvcj5HYW5lc2gsIFMuIEsuPC9hdXRob3I+PGF1dGhvcj5Xb25n
LCBULiBZLjwvYXV0aG9yPjxhdXRob3I+VGFpLCBFLiBTLjwvYXV0aG9yPjxhdXRob3I+Q29vcGVy
LCBSLiBTLjwvYXV0aG9yPjxhdXRob3I+TGFha3NvLCBNLjwvYXV0aG9yPjxhdXRob3I+UmFvLCBE
LiBDLjwvYXV0aG9yPjxhdXRob3I+SGFycmlzLCBULiBCLjwvYXV0aG9yPjxhdXRob3I+TW9ycmlz
LCBSLiBXLjwvYXV0aG9yPjxhdXRob3I+RG9taW5pY3phaywgQS4gRi48L2F1dGhvcj48YXV0aG9y
PktpdmltYWtpLCBNLjwvYXV0aG9yPjxhdXRob3I+TWFybW90LCBNLiBHLjwvYXV0aG9yPjxhdXRo
b3I+TWlraSwgVC48L2F1dGhvcj48YXV0aG9yPlNhbGVoZWVuLCBELjwvYXV0aG9yPjxhdXRob3I+
Q2hhbmRhaywgRy4gUi48L2F1dGhvcj48YXV0aG9yPkNvcmVzaCwgSi48L2F1dGhvcj48YXV0aG9y
Pk5hdmlzLCBHLjwvYXV0aG9yPjxhdXRob3I+U2Fsb21hYSwgVi48L2F1dGhvcj48YXV0aG9yPkhh
biwgQi4gRy48L2F1dGhvcj48YXV0aG9yPlpodSwgWC4gRi48L2F1dGhvcj48YXV0aG9yPktvb25l
ciwgSi4gUy48L2F1dGhvcj48YXV0aG9yPk1lbGFuZGVyLCBPLjwvYXV0aG9yPjxhdXRob3I+Umlk
a2VyLCBQLiBNLjwvYXV0aG9yPjxhdXRob3I+QmFuZGluZWxsaSwgUy48L2F1dGhvcj48YXV0aG9y
Pkd5bGxlbnN0ZW4sIFUuIEIuPC9hdXRob3I+PGF1dGhvcj5XcmlnaHQsIEEuIEYuPC9hdXRob3I+
PGF1dGhvcj5XaWxzb24sIEouIEYuPC9hdXRob3I+PGF1dGhvcj5GZXJydWNjaSwgTC48L2F1dGhv
cj48YXV0aG9yPkZhcnJhbGwsIE0uPC9hdXRob3I+PGF1dGhvcj5UdW9taWxlaHRvLCBKLjwvYXV0
aG9yPjxhdXRob3I+UHJhbXN0YWxsZXIsIFAuIFAuPC9hdXRob3I+PGF1dGhvcj5FbG9zdWEsIFIu
PC9hdXRob3I+PGF1dGhvcj5Tb3JhbnpvLCBOLjwvYXV0aG9yPjxhdXRob3I+U2lqYnJhbmRzLCBF
LiBKLiBHLjwvYXV0aG9yPjxhdXRob3I+QWx0c2h1bGVyLCBELjwvYXV0aG9yPjxhdXRob3I+TG9v
cywgUi4gSi4gRi48L2F1dGhvcj48YXV0aG9yPlNodWxkaW5lciwgQS4gUi48L2F1dGhvcj48YXV0
aG9yPkdpZWdlciwgQy48L2F1dGhvcj48YXV0aG9yPk1lbmV0b24sIFAuPC9hdXRob3I+PGF1dGhv
cj5VaXR0ZXJsaW5kZW4sIEEuIEcuPC9hdXRob3I+PGF1dGhvcj5XYXJlaGFtLCBOLiBKLjwvYXV0
aG9yPjxhdXRob3I+R3VkbmFzb24sIFYuPC9hdXRob3I+PGF1dGhvcj5Sb3R0ZXIsIEouIEkuPC9h
dXRob3I+PGF1dGhvcj5SZXR0aWcsIFIuPC9hdXRob3I+PGF1dGhvcj5VZGEsIE0uPC9hdXRob3I+
PGF1dGhvcj5TdHJhY2hhbiwgRC4gUC48L2F1dGhvcj48YXV0aG9yPldpdHRlbWFuLCBKLiBDLiBN
LjwvYXV0aG9yPjxhdXRob3I+SGFydGlrYWluZW4sIEEuIEwuPC9hdXRob3I+PGF1dGhvcj5CZWNr
bWFubiwgSi4gUy48L2F1dGhvcj48YXV0aG9yPkJvZXJ3aW5rbGUsIEUuPC9hdXRob3I+PGF1dGhv
cj5WYXNhbiwgUi4gUy48L2F1dGhvcj48YXV0aG9yPkJvZWhua2UsIE0uPC9hdXRob3I+PGF1dGhv
cj5MYXJzb24sIE0uIEcuPC9hdXRob3I+PGF1dGhvcj5KYXJ2ZWxpbiwgTS4gUi48L2F1dGhvcj48
YXV0aG9yPlBzYXR5LCBCLiBNLjwvYXV0aG9yPjxhdXRob3I+QWJlY2FzaXMsIEcuIFIuPC9hdXRo
b3I+PGF1dGhvcj5DaGFrcmF2YXJ0aSwgQS48L2F1dGhvcj48YXV0aG9yPkVsbGlvdHQsIFAuPC9h
dXRob3I+PGF1dGhvcj52YW4gRHVpam4sIEMuIE0uPC9hdXRob3I+PGF1dGhvcj5OZXd0b24tQ2hl
aCwgQy48L2F1dGhvcj48YXV0aG9yPkxldnksIEQuPC9hdXRob3I+PGF1dGhvcj5DYXVsZmllbGQs
IE0uIEouPC9hdXRob3I+PGF1dGhvcj5Kb2huc29uLCBULjwvYXV0aG9yPjxhdXRob3I+SW50IENv
bnNvcnRpdW0gQmxvb2QgUHJlc3N1cmUgR2VubzwvYXV0aG9yPjxhdXRob3I+Q0FSRElvR1JBTSBD
b25zb3J0aXVtPC9hdXRob3I+PGF1dGhvcj5DS0RHZW4gQ29uc29ydGl1bTwvYXV0aG9yPjxhdXRo
b3I+S2lkbmV5R2VuIENvbnNvcnRpdW08L2F1dGhvcj48YXV0aG9yPkVjaG9HZW4gQ29uc29ydGl1
bTwvYXV0aG9yPjxhdXRob3I+Q0hBUkdFLUhGIENvbnNvcnRpdW08L2F1dGhvcj48L2F1dGhvcnM+
PC9jb250cmlidXRvcnM+PGF1dGgtYWRkcmVzcz5Kb2hucyBIb3BraW5zIFVuaXYsIFNjaCBNZWQs
IE1jS3VzaWNrIE5hdGhhbnMgSW5zdCBHZW5ldCBNZWQsIEN0ciBDb21wbGV4IERpcyBHZW5vbSwg
QmFsdGltb3JlLCBNRCAyMTIwNSBVU0EmI3hEO0NIVSBWYXVkb2lzLCBJbnN0IFNvY2lhbCAmYW1w
OyBQcmV2ZW50IE1lZCBJVU1TUCwgQ0gtMTAwNSBMYXVzYW5uZSwgU3dpdHplcmxhbmQmI3hEO1Vu
aXYgTGF1c2FubmUsIENILTEwMDUgTGF1c2FubmUsIFN3aXR6ZXJsYW5kJiN4RDtVbml2IEhvc3Ag
R2VuZXZhLCBEZXB0IFNwZWNpYWx0aWVzIEludGVybmFsIE1lZCwgQ0gtMTIxMSBHZW5ldmEgMTQs
IFN3aXR6ZXJsYW5kJiN4RDtRdWVlbiBNYXJ5IFVuaXYgTG9uZG9uLCBCYXJ0cyAmYW1wOyBMb25k
b24gU2NoIE1lZCAmYW1wOyBEZW50LCBXaWxsaWFtIEhhcnZleSBSZXMgSW5zdCwgR2Vub21lIEN0
ciwgTG9uZG9uIEVDMU0gNkJRLCBFbmdsYW5kJiN4RDtVbml2IFdhc2hpbmd0b24sIERlcHQgQmlv
c3RhdCwgU2VhdHRsZSwgV0EgOTgxOTUgVVNBJiN4RDtGcmFtaW5naGFtIEhlYXJ0IERpcyBFcGlk
ZW1pb2wgU3R1ZHksIEZyYW1pbmdoYW0sIE1BIDAxNzAyIFVTQSYjeEQ7TkhMQkksIEJldGhlc2Rh
LCBNRCAyMDgyNCBVU0EmI3hEO0JyaWdoYW0gJmFtcDsgV29tZW5zIEhvc3AsIERpdiBQcmV2ZW50
IE1lZCwgQm9zdG9uLCBNQSAwMjIxNSBVU0EmI3hEO1VuaXYgSWNlbGFuZCwgSVMtMTAxIFJleWth
anZpaywgSWNlbGFuZCYjeEQ7SWNlbGFuZCBIZWFydCBBc3NvYywgSVMtMjAxIEtvcGF2b2d1ciwg
SWNlbGFuZCYjeEQ7VW5pdiBMZWljZXN0ZXIsIERlcHQgSGx0aCBTY2ksIExlaWNlc3RlciBMRTEg
N1JILCBMZWljcywgRW5nbGFuZCYjeEQ7RXJhc211cyBNQywgRGVwdCBFcGlkZW1pb2wsIE5MLTMw
MDAgQ0EgUm90dGVyZGFtLCBOZXRoZXJsYW5kcyYjeEQ7RXJhc211cyBNQywgRGVwdCBJbnRlcm5h
bCBNZWQsIE5MLTMwMDAgQ0EgUm90dGVyZGFtLCBOZXRoZXJsYW5kcyYjeEQ7TkdJLCBOQ0hBLCBO
TC0zMDAwIENBIFJvdHRlcmRhbSwgTmV0aGVybGFuZHMmI3hEO05ITEJJLCBDdHIgUG9wdWxhdCBT
dHVkaWVzLCBCZXRoZXNkYSwgTUQgMjA4MjQgVVNBJiN4RDtDSFUgVmF1ZG9pcywgRGVwdCBJbnRl
cm5hbCBNZWQsIENILTEwMTEgTGF1c2FubmUsIFN3aXR6ZXJsYW5kJiN4RDtVbml2IExvbmRvbiBJ
bXBlcmlhbCBDb2xsIFNjaSBUZWNobm9sICZhbXA7IE1lZCwgRGVwdCBFcGlkZW1pb2wgJmFtcDsg
Qmlvc3RhdCwgU2NoIFB1YmwgSGx0aCwgTG9uZG9uIFcyIDFQRywgRW5nbGFuZCYjeEQ7VW5pdiBN
aWNoaWdhbiwgU2NoIFB1YmwgSGx0aCwgRGVwdCBCaW9zdGF0LCBDdHIgU3RhdCBHZW5ldCwgQW5u
IEFyYm9yLCBNSSA0ODEwMyBVU0EmI3hEO0VybnN0IE1vcml0eiBBcm5kdCBVbml2IEdyZWlmc3dh
bGQsIEludGVyZmFjIEluc3QgR2VuZXQgJmFtcDsgRnVuY3QgR2Vub20sIEQtMTc0ODcgR3JlaWZz
d2FsZCwgR2VybWFueSYjeEQ7VW5pdiBXYXNoaW5ndG9uLCBEZXB0IE1lZCwgQ2FyZGlvdmFzYyBI
bHRoIFJlcyBVbml0LCBTZWF0dGxlLCBXQSA5ODEwMSBVU0EmI3hEO1VuaXYgV2FzaGluZ3Rvbiwg
RGVwdCBFcGlkZW1pb2wsIENhcmRpb3Zhc2MgSGx0aCBSZXMgVW5pdCwgU2VhdHRsZSwgV0EgOTgx
MDEgVVNBJiN4RDtVbml2IFdhc2hpbmd0b24sIERlcHQgSGx0aCBTZXJ2LCBDYXJkaW92YXNjIEhs
dGggUmVzIFVuaXQsIFNlYXR0bGUsIFdBIDk4MTAxIFVTQSYjeEQ7TklBLCBMYWIgRXBpZGVtaW9s
LCBOSUgsIEJldGhlc2RhLCBNRCAyMDg5MiBVU0EmI3hEO0luc3QgTWV0YWIgU2NpLCBNUkMgRXBp
ZGVtaW9sIFVuaXQsIENhbWJyaWRnZSBDQjIgMFFRLCBFbmdsYW5kJiN4RDtDb21taXNzIEVuZXJn
aWUgQXRvbSwgSW5zdCBHZW5vbSwgQ3RyIE5hdGwgR2Vub3R5cGFnZSwgRi05MTA1NyBFdnJ5LCBG
cmFuY2UmI3hEO1VuaXYgVGFydHUsIEluc3QgTW9sICZhbXA7IENlbGwgQmlvbCwgRUUtNTEwMTAg
VGFydHUsIEVzdG9uaWEmI3hEO1VuaXYgTWFyeWxhbmQsIFNjaCBNZWQsIEJhbHRpbW9yZSwgTUQg
MjEyMDEgVVNBJiN4RDtNYXNzYWNodXNldHRzIEdlbiBIb3NwLCBDdHIgSHVtYW4gR2VuZXQgUmVz
LCBDYXJkaW92YXNjIFJlcyBDdHIsIEJvc3RvbiwgTUEgMDIxMTQgVVNBJiN4RDtLaW5ncyBDb2xs
IExvbmRvbiwgRGVwdCBUd2luIFJlcyAmYW1wOyBHZW5ldCBFcGlkZW1pb2wsIExvbmRvbiBTRTEg
N0VILCBFbmdsYW5kJiN4RDtJbnN0IE11bmljaXBhbCBJbnZlc3QgTWVkLCBFLTA4MDAzIEJhcmNl
bG9uYSwgU3BhaW4mI3hEO0V1cm9wZWFuIEFjYWQgQm96ZW4gQm9semFubyBFVVJBQywgSW5zdCBN
ZWQgR2VuZXQsIEJvbHphbm8sIEl0YWx5JiN4RDtVbml2IEx1YmVjaywgQWZmaWxpYXRlZCBJbnN0
LCBMdWJlY2ssIEdlcm1hbnkmI3hEO1VuaXYgTWljaGlnYW4sIEN0ciBTdGF0IEdlbmV0LCBEZXB0
IEJpb3N0YXQsIEFubiBBcmJvciwgTUkgNDgxMDkgVVNBJiN4RDtVbml2IE94Zm9yZCwgV2VsbGNv
bWUgVHJ1c3QgQ3RyIEh1bWFuIEdlbmV0LCBEZXB0IENhcmRpb3Zhc2MgTWVkLCBPeGZvcmQgT1gz
IDdCTiwgRW5nbGFuZCYjeEQ7TklBLCBDbGluIFJlcyBCcmFuY2gsIEJhbHRpbW9yZSwgTUQgMjEy
NTAgVVNBJiN4RDtVbml2IEVkaW5idXJnaCwgQ3RyIFBvcHVsYXQgSGx0aCBTY2ksIEVkaW5idXJn
aCBFSDggOUFHLCBNaWRsb3RoaWFuLCBTY290bGFuZCYjeEQ7VW5pdiBFZGluYnVyZ2gsIENvbGwg
TWVkICZhbXA7IFZldCBNZWQsIEluc3QgR2VuZXQgJmFtcDsgTW9sIE1lZCwgRWRpbmJ1cmdoIEVI
OCA5QUcsIE1pZGxvdGhpYW4sIFNjb3RsYW5kJiN4RDtVbml2IFNwbGl0LCBDcm9hdGlhbiBDdHIg
R2xvYmFsIEhsdGgsIFNwbGl0IDIxMDAwLCBDcm9hdGlhJiN4RDtVcHBzYWxhIFVuaXYsIFJ1ZGJl
Y2sgTGFiLCBEZXB0IEdlbmV0ICZhbXA7IFBhdGhvbCwgU0UtNzUxODUgVXBwc2FsYSwgU3dlZGVu
JiN4RDtBbWdlbiBJbmMsIENhbWJyaWRnZSwgTUEgMDIxMzkgVVNBJiN4RDtMdW5kIFVuaXYsIERl
cHQgQ2xpbiBTY2ksIFMtMjA1MDIgTWFsbW8sIFN3ZWRlbiYjeEQ7VW5pdiBWZXJvbmEsIERlcHQg
TWVkLCBJLTM3MTM0IFZlcm9uYSwgSXRhbHkmI3hEO0VhbGluZyBHZW4gSG9zcCwgTG9uZG9uIFVC
MSAzSEosIEVuZ2xhbmQmI3hEO1VuaXYgTWlzc2lzc2lwcGksIE1lZCBDdHIsIERlcHQgTWVkLCBK
YWNrc29uLCBNUyAzOTIxNiBVU0EmI3hEO1VDTCwgR2VuZXQgRXBpZGVtaW9sIEdycCwgTG9uZG9u
IFdDMUUgNkJULCBFbmdsYW5kJiN4RDtOYXRsIEluc3QgSGx0aCwgQ3RyIEdlbm9tZSBTY2ksIFNl
b3VsIDEyMjcwMSwgU291dGggS29yZWEmI3hEO1VuaXYgR3JvbmluZ2VuLCBVbml2IE1lZCBDdHIg
R3JvbmluZ2VuLCBEZXB0IENhcmRpb2wsIE5MLTk3MTMgR1ogR3JvbmluZ2VuLCBOZXRoZXJsYW5k
cyYjeEQ7Sm9obnMgSG9wa2lucyBVbml2LCBEZXB0IEVwaWRlbWlvbCwgQmFsdGltb3JlLCBNRCAy
MTIwNSBVU0EmI3hEO0pvaG5zIEhvcGtpbnMgVW5pdiwgRGVwdCBNZWQsIEJhbHRpbW9yZSwgTUQg
MjEyMDUgVVNBJiN4RDtDU0lSLCBDQ01CLCBIeWRlcmFiYWQgNTAwMDA3LCBBbmRocmEgUHJhZGVz
aCwgSW5kaWEmI3hEO1VuaXYgQ2FtYnJpZGdlLCBEZXB0IFB1YmwgSGx0aCAmYW1wOyBQcmltYXJ5
IENhcmUsIENhbWJyaWRnZSBDQjEgOFJOLCBFbmdsYW5kJiN4RDtFaGltZSBVbml2LCBHcmFkIFNj
aCBNZWQsIERlcHQgQmFzaWMgTWVkIFJlcywgVG9vbiA3OTEwMjk1LCBKYXBhbiYjeEQ7RWhpbWUg
VW5pdiwgR3JhZCBTY2ggTWVkLCBEZXB0IEdlcmlhdHIgTWVkLCBUb29uIDc5MTAyOTUsIEphcGFu
JiN4RDtTdCBHZW9yZ2VzIFVuaXYgTG9uZG9uLCBEaXYgQ29tbXVuaXR5IEhsdGggU2NpLCBMb25k
b24gU1cxNyAwUkUsIEVuZ2xhbmQmI3hEO1dha2UgRm9yZXN0IFVuaXYsIEJvd21hbiBHcmF5IFNj
aCBNZWQsIERpdiBQdWJsIEhsdGggU2NpLCBXaW5zdG9uIFNhbGVtLCBOQyAyNzE1NyBVU0EmI3hE
O1dhc2hpbmd0b24gVW5pdiBTdCBMb3VpcywgU2NoIE1lZCwgRGl2IEJpb3N0YXQsIFN0IExvdWlz
LCBNTyBVU0EmI3hEO1dhc2hpbmd0b24gVW5pdiBTdCBMb3VpcywgU2NoIE1lZCwgRGVwdCBHZW5l
dCwgU3QgTG91aXMsIE1PIFVTQSYjeEQ7VW5pdiBFYXN0ZXJuIEZpbmxhbmQsIERlcHQgTWVkLCBL
dW9waW8gNzAyMTAsIEZpbmxhbmQmI3hEO0t1b3BpbyBVbml2IEhvc3AsIEt1b3BpbyA3MDIxMCwg
RmlubGFuZCYjeEQ7TG95b2xhIFVuaXYsIFNjaCBNZWQsIERlcHQgUHJldmVudCBNZWQgJmFtcDsg
RXBpZGVtaW9sLCBNYXl3b29kLCBJTCA2MDE1MyBVU0EmI3hEO1VuaXYgQ2FsaWYgU2FuIEZyYW5j
aXNjbywgRGVwdCBMYWIgTWVkLCBTYW4gRnJhbmNpc2NvLCBDQSA5NDE0MyBVU0EmI3hEO1VuaXYg
Q2FsaWYgU2FuIEZyYW5jaXNjbywgSW5zdCBIdW1hbiBHZW5ldCwgU2FuIEZyYW5jaXNjbywgQ0Eg
OTQxNDMgVVNBJiN4RDtBZ2N5IFNjaSBUZWNobm9sICZhbXA7IFJlcywgR2Vub21lIEluc3QgU2lu
Z2Fwb3JlLCBTaW5nYXBvcmUgMTM4NjcyLCBTaW5nYXBvcmUmI3hEO05hdGwgVW5pdiBTaW5nYXBv
cmUsIFlvbmcgTG9vIExpbiBTY2ggTWVkLCBDdHIgTW9sIEVwaWRlbWlvbCwgU2luZ2Fwb3JlIDEx
NzU5NywgU2luZ2Fwb3JlJiN4RDtVbml2IFRhbXBlcmUsIERlcHQgQ2xpbiBDaGVtLCBUYW1wZXJl
IDMzNTIxLCBGaW5sYW5kJiN4RDtUYW1wZXJlIFVuaXYgSG9zcCwgVGFtcGVyZSAzMzUyMSwgRmlu
bGFuZCYjeEQ7VW5pdiBUdXJpbiwgRGVwdCBHZW5ldCBCaW9sICZhbXA7IEJpb2NoZW0sIEktMTAx
MjYgVHVyaW4sIEl0YWx5JiN4RDtIdW1hbiBHZW5ldCBGZG4gSFVHRUYsIEktMTAxMjYgVHVyaW4s
IEl0YWx5JiN4RDtVbml2IE4gQ2Fyb2xpbmEsIERlcHQgR2VuZXQsIENoYXBlbCBIaWxsLCBOQyAy
NzU5OSBVU0EmI3hEO1VuaXYgQnJpc3RvbCwgTVJDIEN0ciBDYXVzYWwgQW5hbCBUcmFuc2xhdCBF
cGlkZW1pb2wsIFNjaCBTb2NpYWwgJmFtcDsgQ29tbXVuaXR5IE1lZCwgQnJpc3RvbCBCUzggMkJO
LCBBdm9uLCBFbmdsYW5kJiN4RDtVbml2IE1lZCBDdHIgVXRyZWNodCwgSnVsaXVzIEN0ciBIbHRo
IFNjaSAmYW1wOyBQcmltYXJ5IENhcmUsIE5MLTM1MDggR0EgVXRyZWNodCwgTmV0aGVybGFuZHMm
I3hEO1VuaXYgTWVkIEN0ciBVdHJlY2h0LCBEZXB0IE1lZCBHZW5ldCBEQkcsIENvbXBsZXggR2Vu
ZXQgU2VjdCwgTkwtMzUwOCBHQSBVdHJlY2h0LCBOZXRoZXJsYW5kcyYjeEQ7VW5pdiBXZXN0ZXJu
IEF1c3RyYWxpYSwgQ3RyIEdlbmV0IEVwaWRlbWlvbCAmYW1wOyBCaW9zdGF0LCBDcmF3bGV5LCBX
QSA2MDA5LCBBdXN0cmFsaWEmI3hEO05vcndlZ2lhbiBVbml2IFNjaSAmYW1wOyBUZWNobm9sLCBI
VU5UIFJlcyBDdHIsIERlcHQgUHVibCBIbHRoICZhbXA7IEdlbiBQcmFjdGljZSwgTi03NjAwIExl
dmFuZ2VyLCBOb3J3YXkmI3hEO01SQyBVbml0IExpZmVsb25nIEhsdGggJmFtcDsgQWdlaW5nLCBM
b25kb24gV0MxQiA1SlUsIEVuZ2xhbmQmI3hEO1VuaXYgR290aGVuYnVyZywgRGVwdCBQdWJsIEhs
dGggJmFtcDsgQ29tbXVuaXR5IE1lZCwgSW5zdCBNZWQsIFNhaGxncmVuc2thIEFjYWQsIFMtNDA1
MzAgR290aGVuYnVyZywgU3dlZGVuJiN4RDtVQ0wsIEN0ciBDYXJkaW92YXNjIEdlbmV0LCBMb25k
b24gV0MxRSA2SkYsIEVuZ2xhbmQmI3hEO01SQyBIdW1hbiBHZW5ldCBVbml0LCBFZGluYnVyZ2gg
RUgyLCBNaWRsb3RoaWFuLCBTY290bGFuZCYjeEQ7SW5zdCBHZW5ldCAmYW1wOyBNb2wgTWVkLCBF
ZGluYnVyZ2ggRUgyLCBNaWRsb3RoaWFuLCBTY290bGFuZCYjeEQ7VW5pdiBMZWljZXN0ZXIsIEds
ZW5maWVsZCBIb3NwLCBEZXB0IENhcmRpb3Zhc2MgU2NpLCBMZWljZXN0ZXIgTEUzIDlRUCwgTGVp
Y3MsIEVuZ2xhbmQmI3hEO0dsZW5maWVsZCBIb3NwLCBMZWljZXN0ZXIgTklIUiBCaW9tZWQgUmVz
IFVuaXQgQ2FyZGlvdmFzYyBEaXMsIExlaWNlc3RlciBMRTMgOVFQLCBMZWljcywgRW5nbGFuZCYj
eEQ7VW5pdiBMZXV2ZW4sIFN0dWRpZXMgQ29vcmRpbmF0aW5nIEN0ciwgRGl2IEh5cGVydGVucyAm
YW1wOyBDYXJkaWFjIFJlaGFiaWwsIERlcHQgQ2FyZGlvdmFzYyBEaXMsIEItMzAwMCBMb3V2YWlu
LCBCZWxnaXVtJiN4RDtOYXRsIEh1bWFuIEdlbm9tZSBSZXMgSW5zdCwgQ3RyIFJlcyBHZW5vbSAm
YW1wOyBHbG9iYWwgSGx0aCwgTmV3IFlvcmssIE5ZIDEwMDI3IFVTQSYjeEQ7Q29sdW1iaWEgVW5p
diwgTmV3IFlvcmssIE5ZIDEwMDI3IFVTQSYjeEQ7VGVjaCBVbml2IERyZXNkZW4sIE1lZCBGYWMg
Q2FybCBHdXN0YXYgQ2FydXMsIERlcHQgTWVkIDMsIEQtMDEzMDcgRHJlc2RlbiwgR2VybWFueSYj
eEQ7VW5pdiBMb25kb24gSW1wZXJpYWwgQ29sbCBTY2kgVGVjaG5vbCAmYW1wOyBNZWQsIFNjaCBQ
dWJsIEhsdGgsIExvbmRvbiBXMiAxUEcsIEVuZ2xhbmQmI3hEO1VuaXYgSW9hbm5pbmEsIFNjaCBN
ZWQsIERlcHQgSHlnICZhbXA7IEVwaWRlbWlvbCwgQ2xpbiAmYW1wOyBNb2wgRXBpZGVtaW9sIFVu
aXQsIEdSLTQ1MTEwIElvYW5uaW5hLCBHcmVlY2UmI3hEO1dha2UgRm9yZXN0IFVuaXYgSGx0aCBT
Y2ksIFdpbnN0b24gU2FsZW0sIE5DIDI3MTU3IFVTQSYjeEQ7VW5pdiBNaWNoaWdhbiwgU2NoIFB1
YmwgSGx0aCwgRGVwdCBFcGlkZW1pb2wsIEFubiBBcmJvciwgTUkgNDgxMDkgVVNBJiN4RDtVbml2
IFRleGFzIEhvdXN0b24gSGx0aCBTY2kgQ3RyLCBTY2ggUHVibCBIbHRoLCBEaXYgRXBpZGVtaW9s
IEh1bWFuIEdlbmV0ICZhbXA7IEVudmlyb25tIFNjaSwgSG91c3RvbiwgVFggNzcwMzAgVVNBJiN4
RDtOSUEsIE5ldXJvZ2VuZXQgTGFiLCBCZXRoZXNkYSwgTUQgMjA4OTIgVVNBJiN4RDtOSUEsIENh
cmRpb3Zhc2MgU2NpIExhYiwgSW50cmFtdXJhbCBSZXMgUHJvZ3JhbSwgTklILCBCYWx0aW1vcmUs
IE1EIDIxMjI0IFVTQSYjeEQ7V2FzaGluZ3RvbiBIb3NwIEN0ciwgRGl2IENhcmRpb2wsIFdhc2hp
bmd0b24sIERDIDIwMDEwIFVTQSYjeEQ7VW5pdiBCcmlzdG9sLCBBTFNQQUMgTGFiLCBCcmlzdG9s
IEJTOCAyQk4sIEF2b24sIEVuZ2xhbmQmI3hEO1VuaXYgUyBGbG9yaWRhLCBQZWRpYXQgRXBpZGVt
aW9sIEN0ciwgVGFtcGEsIEZMIDMzNjEyIFVTQSYjeEQ7VW5pdiBDYW1icmlkZ2UsIEFkZGVuYnJv
b2tlcyBIb3NwLCBDbGluIFBoYXJtYWNvbCBVbml0LCBDYW1icmlkZ2UgQ0IyIDJRUSwgRW5nbGFu
ZCYjeEQ7VW5pdiBEdW5kZWUsIE5pbmV3ZWxscyBIb3NwICZhbXA7IE1lZCBTY2gsIER1bmRlZSBE
RDEgOVNZLCBTY290bGFuZCYjeEQ7VUNMLCBHZW5ldCBFcGlkZW1pb2wgR3JwLCBEZXB0IEVwaWRl
bWlvbCAmYW1wOyBQdWJsIEhsdGgsIExvbmRvbiBXQzFFIDZCVCwgRW5nbGFuZCYjeEQ7UGF0aFcg
TGFiIE1lZCwgTW9sIEdlbmV0LCBOZWRsYW5kcywgV0EgNjAwOSwgQXVzdHJhbGlhJiN4RDtVbml2
IE94Zm9yZCwgQ2xpbiBUcmlhbCBTZXJ2IFVuaXQsIE94Zm9yZCBPWDMgN0xGLCBFbmdsYW5kJiN4
RDtVbml2IE94Zm9yZCwgRXBpZGVtaW9sIFN0dWRpZXMgVW5pdCwgT3hmb3JkIE9YMyA3TEYsIEVu
Z2xhbmQmI3hEO0Nhc2UgV2VzdGVybiBSZXNlcnZlIFVuaXYsIERlcHQgRXBpZGVtaW9sICZhbXA7
IEJpb3N0YXQsIENsZXZlbGFuZCwgT0ggNDQxMDYgVVNBJiN4RDtVbml2IFRhbXBlcmUsIERlcHQg
Q2xpbiBQaHlzaW9sLCBUYW1wZXJlIDMzNTIxLCBGaW5sYW5kJiN4RDtVbml2IFR1cmt1LCBEZXB0
IE1lZCwgVHVya3UgMjA1MjEsIEZpbmxhbmQmI3hEO1R1cmt1IFVuaXYgSG9zcCwgVHVya3UgMjA1
MjEsIEZpbmxhbmQmI3hEO1VuaXYgTiBDYXJvbGluYSwgRGVwdCBOdXRyLCBDaGFwZWwgSGlsbCwg
TkMgMjc1OTkgVVNBJiN4RDtVbml2IFNhbiBDYXJsb3MsIE9mZiBQb3B1bGF0IFN0dWRpZXMgRmRu
LCBDZWJ1IDYwMDAsIFBoaWxpcHBpbmVzJiN4RDtCb3N0b24gVW5pdiwgU2NoIE1lZCwgRGVwdCBO
ZXVyb2wsIEJvc3RvbiwgTUEgMDIxMTggVVNBJiN4RDtCb3N0b24gVW5pdiwgU2NoIE1lZCwgRnJh
bWluZ2hhbSBIZWFydCBTdHVkeSwgQm9zdG9uLCBNQSAwMjExOCBVU0EmI3hEO1VuaXYgTWVkIEN0
ciBSZWdlbnNidXJnLCBEZXB0IEludGVybmFsIE1lZCAyLCBELTkzMDUzIFJlZ2Vuc2J1cmcsIEdl
cm1hbnkmI3hEO1VuaXYgTWVkIEN0ciBSZWdlbnNidXJnLCBEZXB0IEVwaWRlbWlvbCAmYW1wOyBQ
cmV2ZW50IE1lZCwgRC05MzA1MyBSZWdlbnNidXJnLCBHZXJtYW55JiN4RDtVbml2IEhvc3AgRnJl
aWJ1cmcsIERpdiBSZW5hbCwgRC03OTA5NSBGcmVpYnVyZywgR2VybWFueSYjeEQ7VW5pdiBMYXVz
YW5uZSwgRGVwdCBNZWQgR2VuZXQsIENILTEwMTUgTGF1c2FubmUsIFN3aXR6ZXJsYW5kJiN4RDtT
d2lzcyBJbnN0IEJpb2luZm9ybWF0LCBDSC0xMDE1IExhdXNhbm5lLCBTd2l0emVybGFuZCYjeEQ7
R2xheG9TbWl0aEtsaW5lIEluYywgRGl2IEdlbmV0LCBQaGlsYWRlbHBoaWEsIFBBIDE5MTAxIFVT
QSYjeEQ7VW5pdiBMb25kb24gSW1wZXJpYWwgQ29sbCBTY2kgVGVjaG5vbCAmYW1wOyBNZWQsIE5h
dGwgSGVhcnQgJmFtcDsgTHVuZyBJbnN0LCBJbnQgQ3RyIENpcmN1bGF0b3J5IEhsdGgsIExvbmRv
biBTVzcgMkFaLCBFbmdsYW5kJiN4RDtVbml2IEV4ZXRlciwgUGVuaW5zdWxhIE1lZCBTY2gsIEV4
ZXRlciBFWDQgNFFKLCBEZXZvbiwgRW5nbGFuZCYjeEQ7QWdhIEtoYW4gVW5pdiwgRGVwdCBDb21t
dW5pdHkgSGx0aCBTY2ksIEthcmFjaGkgNzQ4MDAsIFBha2lzdGFuJiN4RDtBZ2EgS2hhbiBVbml2
LCBEZXB0IE1lZCwgS2FyYWNoaSA3NDgwMCwgUGFraXN0YW4mI3hEO1VuaXYgTHViZWNrLCBNZWQg
S2xpbiAyLCBELTIzNTM4IEx1YmVjaywgR2VybWFueSYjeEQ7S0VNIEhvc3AgJmFtcDsgUmVzIEN0
ciwgRGlhYmV0IFVuaXQsIFB1bmUgNDExMDExLCBNYWhhcmFzaHRyYSwgSW5kaWEmI3hEO1VuaXYg
SG9zcCwgRGlhYmV0ICZhbXA7IEVuZG9jcmlub2wgUmVzIFVuaXQsIERlcHQgQ2xpbiBTY2ksIFMt
MjA1MDIgTWFsbW8sIFN3ZWRlbiYjeEQ7THVuZCBVbml2LCBTLTIwNTAyIE1hbG1vLCBTd2VkZW4m
I3hEO0Jyb2FkIEluc3QgSGFydmFyZCAmYW1wOyBNSVQsIFByb2dyYW0gTWVkICZhbXA7IFBvcHVs
YXQgR2VuZXQsIENhbWJyaWRnZSwgTUEgMDIxMzkgVVNBJiN4RDtOYXRsIEluc3QgSGx0aCAmYW1w
OyBXZWxmLCBEZXB0IENocm9uIERpcyBQcmV2ZW50LCBIZWxzaW5raSAwMDI1MSwgRmlubGFuZCYj
eEQ7QmlvbWVkaWN1bSwgSW5zdCBNb2wgTWVkLCBGSU1NLCBIZWxzaW5raSAwMDI1MSwgRmlubGFu
ZCYjeEQ7UXVlZW4gTWFyeSBVbml2IExvbmRvbiwgQmFydHMgJmFtcDsgTG9uZG9uIFNjaCBNZWQg
JmFtcDsgRGVudCwgV2lsbGlhbSBIYXJ2ZXkgUmVzIEluc3QsIExvbmRvbiBFQzFNIDZCUSwgRW5n
bGFuZCYjeEQ7TWVyY2sgUmVzIExhYiwgUmFod2F5LCBOSiAwNzA2NSBVU0EmI3hEO1dlbGxjb21l
IFRydXN0IFNhbmdlciBJbnN0LCBIaW54dG9uIENCMTAgMVNBLCBTIENhbWJzLCBFbmdsYW5kJiN4
RDtVbml2IENhbWJyaWRnZSwgQWRkZW5icm9va2VzIEhvc3AsIEluc3QgTWV0YWIgU2NpLCBNZXRh
YiBSZXMgTGFicywgQ2FtYnJpZGdlIENCMiBPUVEsIEVuZ2xhbmQmI3hEO1VuaXYgTWljaGlnYW4s
IFNjaCBNZWQsIERlcHQgSW50ZXJuYWwgTWVkLCBEaXYgQ2FyZGlvdmFzYyBNZWQsIEFubiBBcmJv
ciwgTUkgNDgxMDkgVVNBJiN4RDtVbml2IFV0YWgsIFNjaCBNZWQsIFNhbHQgTGFrZSBDaXR5LCBV
VCA4NDEzMiBVU0EmI3hEO1VuaXYgU28gQ2FsaWYsIEtlY2sgU2NoIE1lZCwgRGVwdCBQaHlzICZh
bXA7IEJpb3BoeXMsIExvcyBBbmdlbGVzLCBDQSA5MDAzMyBVU0EmI3hEO05IR1JJLCBOSUgsIEJl
dGhlc2RhLCBNRCAyMDg5MiBVU0EmI3hEO05hdGwgSW5zdCBIbHRoICZhbXA7IFdlbGYsIEhlbHNp
bmtpIDAwMjcxLCBGaW5sYW5kJiN4RDtCcm9hZCBJbnN0LCBDYW1icmlkZ2UsIE1BIDAyMTQyIFVT
QSYjeEQ7VW5pdiBNdW5zdGVyLCBEZXB0IE1vbCBHZW5ldCBDYXJkaW92YXNjIERpcywgTGVpYm5p
eiBJbnN0IEFydGVyaW9zY2xlcm9zaXMgUmVzLCBELTQ4MTQ5IE11bnN0ZXIsIEdlcm1hbnkmI3hE
O1VuaXYgTXVuc3RlciwgRmFjIE1lZCwgRGVwdCBNb2wgR2VuZXQgQ2FyZGlvdmFzYyBEaXMsIEQt
NDgxNDkgTXVuc3RlciwgR2VybWFueSYjeEQ7TWFzc2FjaHVzZXR0cyBHZW4gSG9zcCwgRGl2IENh
cmRpb2wsIEJvc3RvbiwgTUEgMDIxMTQgVVNBJiN4RDtNZWQgQ29sbCBHZW9yZ2lhLCBEZXB0IFBl
ZGlhdCwgR2VvcmdpYSBQcmV2ZW50IEluc3QsIEF1Z3VzdGEsIEdBIDMwOTEyIFVTQSYjeEQ7VW5p
diBHcm9uaW5nZW4sIFVuaXYgTWVkIEN0ciBHcm9uaW5nZW4sIFVuaXQgR2VuZXQgRXBpZGVtaW9s
ICZhbXA7IEJpb2luZm9ybWF0LCBEZXB0IEVwaWRlbWlvbCwgTkwtOTcxMyBHWiBHcm9uaW5nZW4s
IE5ldGhlcmxhbmRzJiN4RDtXYWtlIEZvcmVzdCBVbml2LCBCb3dtYW4gR3JheSBTY2ggTWVkLCBE
ZXB0IEJpb3N0YXQgU2NpLCBEaXYgUHVibCBIbHRoIFNjaSwgV2luc3RvbiBTYWxlbSwgTkMgMjcx
NTcgVVNBJiN4RDtVbml2IFdhc2hpbmd0b24sIERlcHQgRXBpZGVtaW9sLCBTZWF0dGxlLCBXQSA5
ODE5NSBVU0EmI3hEO0dycCBIbHRoIENvb3BlcmF0IFB1Z2V0IFNvdW5kLCBHcnAgSGx0aCBSZXMg
SW5zdCwgU2VhdHRsZSwgV0EgOTgxMjQgVVNBJiN4RDtWZXQgSGx0aCBBZG0gT2ZmIFJlcyAmYW1w
OyBEZXYsIFNlYXR0bGUgRXBpZGVtaW9sIFJlcyAmYW1wOyBJbmZvcm1hdCBDdHIsIFNlYXR0bGUs
IFdBIDk4MTA4IFVTQSYjeEQ7VW5pdiBXYXNoaW5ndG9uLCBEZXB0IE1lZCwgU2VhdHRsZSwgV0Eg
OTgxOTUgVVNBJiN4RDtVbml2IFRhcnR1LCBEZXB0IENhcmRpb2wsIEVFLTUxMDE0IFRhcnR1LCBF
c3RvbmlhJiN4RDtUYWxsaW5uIFVuaXYgVGVjaG5vbCwgSW5zdCBCaW9tZWQgRW5nbiwgRUUtMTkw
ODYgVGFsbGlubiwgRXN0b25pYSYjeEQ7TiBFc3RvbmlhIE1lZCBDdHIsIEN0ciBDYXJkaW9sLCBF
RS0xMzQxOSBUYWxsaW5uLCBFc3RvbmlhJiN4RDtVbml2IExvbmRvbiBMb25kb24gU2NoIEh5ZyAm
YW1wOyBUcm9wIE1lZCwgRGVwdCBOb25jb21tdW5pY2FibGUgRGlzIEVwaWRlbWlvbCwgTG9uZG9u
IFdDMUUgN0hULCBFbmdsYW5kJiN4RDtQdWJsIEhsdGggRmRuIEluZGlhLCBTIEFzaWEgTmV0d29y
ayBDaHJvbiBEaXMsIE5ldyBEZWxoaSAxMDAwMTYsIEluZGlhJiN4RDtVbml2IEdvdGhlbmJ1cmcs
IFNhaGxncmVuc2thIEFjYWQsIEluc3QgTWVkLCBEZXB0IEVtZXJnZW5jeSAmYW1wOyBDYXJkaW92
YXNjIE1lZCwgUy00MTY4NSBHb3RoZW5idXJnLCBTd2VkZW4mI3hEO1VuaXYgT3NsbywgSW5zdCBC
YXNpYyBNZWQgU2NpLCBEZXB0IEJpb3N0YXQsIE4tMDMxNyBPc2xvLCBOb3J3YXkmI3hEO1R1c2Nh
bnkgUmVnIEhsdGggQWdjeSwgSS01MDEyOSBGbG9yZW5jZSwgSXRhbHkmI3hEO1VuaXYgVyBJbmRp
ZXMsIFJlcyBJbnN0IFRyb3AgTWVkLCBLaW5nc3RvbiA3LCBKYW1haWNhJiN4RDtVbml2IEliYWRh
biwgSWJhZGFuLCBOaWdlcmlhJiN4RDtOYXRsIENlcmVicmFsICZhbXA7IENhcmRpb3Zhc2MgUmVz
IEN0ciwgRGVwdCBHZW5vbSBNZWQsIFN1aXRhLCBPc2FrYSA1NjU4NTY1LCBKYXBhbiYjeEQ7TmF0
bCBDZXJlYnJhbCAmYW1wOyBDYXJkaW92YXNjIFJlcyBDdHIsIERlcHQgUHJldmVudCBDYXJkaW9s
LCBTdWl0YSwgT3Nha2EgNTY1ODU2NSwgSmFwYW4mI3hEO1NoaWdhIFVuaXYgTWVkIFNjaSwgRGVw
dCBIbHRoIFNjaSwgT3RzdSwgU2hpZ2EgNTIwMjE5MiwgSmFwYW4mI3hEO09zYWthIFVuaXYsIEdy
YWQgU2NoIE1lZCwgRGVwdCBHZXJpYXRyIE1lZCwgU3VpdGEsIE9zYWthIDU2NTA4NzEsIEphcGFu
JiN4RDtUb2hva3UgVW5pdiwgR3JhZCBTY2ggUGhhcm1hY2V1dCBTY2kgJmFtcDsgTWVkLCBTZW5k
YWksIE1peWFnaSA5ODA4NTc4LCBKYXBhbiYjeEQ7U2hpZ2EgVW5pdiBNZWQgU2NpLCBMaWZlc3R5
bGUgUmVsYXRlZCBEaXMgUHJldmVudCBDdHIsIE90c3UsIFNoaWdhIDUyMDIxOTIsIEphcGFuJiN4
RDtZb2tvaGFtYSBDaXR5IFVuaXYsIFNjaCBNZWQsIERlcHQgTWVkIFNjaSAmYW1wOyBDYXJkaW9y
ZW5hbCBNZWQsIFlva29oYW1hLCBLYW5hZ2F3YSAyMzYwMDA0LCBKYXBhbiYjeEQ7UG9udGlmaWNp
YSBVbml2IENhdG9saWNhIENoaWxlLCBEZXB0IFN0YXQsIFNhbnRpYWdvLCBDaGlsZSYjeEQ7R2Vy
bWFuIFJlcyBDdHIgRW52aXJvbm0gSGx0aCwgSGVsbWhvbHR6IFplbnRydW0gTXVuaWNoLCBJbnN0
IEh1bWFuIEdlbmV0LCBELTg1NzY0IE5ldWhlcmJlcmcsIEdlcm1hbnkmI3hEO1RlY2ggVW5pdiBN
dW5pY2gsIEtsaW5pa3VtIFJlY2h0cyBJc2FyLCBJbnN0IEh1bWFuIEdlbmV0LCBELTgxNjc1IE11
bmljaCwgR2VybWFueSYjeEQ7R2VybWFuIFJlcyBDdHIgRW52aXJvbm0gSGx0aCwgSGVsbWhvbHR6
IFplbnRydW0gTXVuaWNoLCBJbnN0IEVwaWRlbWlvbCwgRC04NTc2NCBOZXVoZXJiZXJnLCBHZXJt
YW55JiN4RDtVbml2IE11bmljaCwgQ2hhaXIgRXBpZGVtaW9sLCBJbnN0IE1lZCBJbmZvcm1hdCBC
aW9tZXRyeSAmYW1wOyBFcGlkZW1pb2wsIEQtODEzNzcgTXVuaWNoLCBHZXJtYW55JiN4RDtLbGlu
aWt1bSBHcm9zc2hhZGVybiwgRC04MTM3NyBNdW5pY2gsIEdlcm1hbnkmI3hEO1VuaXYgTG9uZG9u
IEltcGVyaWFsIENvbGwgU2NpIFRlY2hub2wgJmFtcDsgTWVkLCBOYXRsIEhlYXJ0ICZhbXA7IEx1
bmcgSW5zdCwgTG9uZG9uIFcxMiAwSFMsIEVuZ2xhbmQmI3hEO0NlZGFycyBTaW5haSBNZWQgQ3Ry
LCBJbnN0IE1lZCBHZW5ldCwgTG9zIEFuZ2VsZXMsIENBIDkwMDQ4IFVTQSYjeEQ7QnJvYWQgSW5z
dCBIYXJ2YXJkICZhbXA7IE1JVCwgQ2FtYnJpZGdlIEN0ciA1LCBDYW1icmlkZ2UsIE1BIDAyMTQy
IFVTQSYjeEQ7TkhMQkksIEZyYW1pbmdoYW0sIE1BIDAxNzAyIFVTQSYjeEQ7RnJhbWluZ2hhbSBI
ZWFydCBEaXMgRXBpZGVtaW9sIFN0dWR5LCBGcmFtaW5naGFtLCBNQSAwMTcwMiBVU0EmI3hEO1Vu
aXYgV2FzaGluZ3RvbiwgRGVwdCBOZXVyb2wgJmFtcDsgTWVkLCBTZWF0dGxlLCBXQSA5ODE5NSBV
U0EmI3hEO1VuaXYgTWlzc2lzc2lwcGksIE1lZCBDdHIsIERlcHQgR2VyaWF0ciBNZWQsIEphY2tz
b24sIE1TIDM5MjE2IFVTQSYjeEQ7Qm9zdG9uIFVuaXYsIFNjaCBNZWQsIERlcHQgTmV1cm9sLCBC
b3N0b24sIE1BIDAyMTE4IFVTQSYjeEQ7RmlubmlzaCBJbnN0IE9jY3VwYXQgSGx0aCwgT3VsdSA5
MDIyMCwgRmlubGFuZCYjeEQ7VW5pdiBPeGZvcmQsIFdlbGxjb21lIFRydXN0IEN0ciBIdW1hbiBH
ZW5ldCwgT3hmb3JkIE9YMyA3Qk4sIEVuZ2xhbmQmI3hEO0xhcGxhbmQgQ2VudCBIb3NwLCBEZXB0
IFBoeXNpYXRyLCBSb3ZhbmllbWkgOTYxMDEsIEZpbmxhbmQmI3hEO0N0ciBOb25jb21tdW5pY2Fi
bGUgRGlzLCBLYXJhY2hpIDc0ODAwLCBQYWtpc3RhbiYjeEQ7S2Fyb2xpbnNrYSBJbnN0LCBEZXB0
IE1lZCwgQXRoZXJvc2NsZXJvc2lzIFJlcyBVbml0LCBTLTE3MTc3IFN0b2NraG9sbSwgU3dlZGVu
JiN4RDtFcmFzbXVzIE1DLCBEZXB0IENsaW4gR2VuZXQsIE5MLTMwMDAgQ0EgUm90dGVyZGFtLCBO
ZXRoZXJsYW5kcyYjeEQ7TklBLCBHZXJvbnRvbCBSZXMgQ3RyLCBCYWx0aW1vcmUsIE1EIDIxMjI0
IFVTQSYjeEQ7Q05SLCBJc3QgTmV1cm9nZW5ldCAmYW1wOyBOZXVyb2Zhcm1hY29sLCBJLTA5MDQy
IENhZ2xpYXJpLCBJdGFseSYjeEQ7UHJlc2lkaW8gT3NwZWQgU2FudGEgQmFyYmFyYSwgRGl2IE1l
ZCwgVW5pdGEgT3BlcmF0IFNlbXBsaWNlIENhcmRpb2wsIEktMDkwMTYgSWdsZXNpYXMsIEl0YWx5
JiN4RDtVbml2IE91bHUsIEluc3QgQ2xpbiBNZWQsIENvbXB1dGF0IE1lZCBSZXMgR3JwLCBPdWx1
LCBGaW5sYW5kJiN4RDs5MDAxNCBVbml2IE91bHUsIEJpb2N0ciBPdWx1LCBDbGluIFJlcyBDdHIs
IE91bHUsIEZpbmxhbmQmI3hEO1VuaXYgRWFzdGVybiBGaW5sYW5kLCBEZXB0IEJpb3NjaSwgTk1S
IE1ldGFib24gTGFiLCBLdW9waW8gNzAyMTEsIEZpbmxhbmQmI3hEOzkwMDE0IFVuaXYgT3VsdSwg
RGVwdCBJbnRlcm5hbCBNZWQsIE91bHUsIEZpbmxhbmQmI3hEOzAwMDE0IFVuaXYgSGVsc2lua2ks
IEluc3QgTW9sIE1lZCBGaW5sYW5kIEZJTU0sIEhlbHNpbmtpLCBGaW5sYW5kJiN4RDtBYWx0byBV
bml2LCBEZXB0IEJpb21lZCBFbmduICZhbXA7IENvbXB1dGF0IFNjaSwgU2NoIFNjaSAmYW1wOyBU
ZWNobm9sLCBFc3BvbyAwMDA3NiwgRmlubGFuZCYjeEQ7TlVTIEdyYWQgU2NoIEludGVncmF0IFNj
aSAmYW1wOyBFbmduIE5HUywgQ3RyIExpZmUgU2NpIENlTFMsIFNpbmdhcG9yZSAxMTc0NTYsIFNp
bmdhcG9yZSYjeEQ7RXJuc3QgTW9yaXR6IEFybmR0IFVuaXYgR3JlaWZzd2FsZCwgRGVwdCBJbnRl
cm5hbCBNZWQgQiwgRC0xNzQ4NyBHcmVpZnN3YWxkLCBHZXJtYW55JiN4RDtFcm5zdCBNb3JpdHog
QXJuZHQgVW5pdiBHcmVpZnN3YWxkLCBJbnN0IFBoYXJtYWNvbCwgRC0xNzQ4NyBHcmVpZnN3YWxk
LCBHZXJtYW55JiN4RDtFcm5zdCBNb3JpdHogQXJuZHQgVW5pdiBHcmVpZnN3YWxkLCBJbnN0IENv
bW11bml0eSBNZWQsIEQtMTc0ODcgR3JlaWZzd2FsZCwgR2VybWFueSYjeEQ7VW5pdiBQYXJpcyAx
MywgSW5zdCBOYXRsIFJlY2ggQWdyb24gVTExMjUsIEluc3QgTmF0bCBTYW50ZSAmYW1wOyBSZWNo
IE1lZCBVNTU3LCBGLTkzMDE3IEJvYmlnbnksIEZyYW5jZSYjeEQ7TWF5byBDbGluLCBEZXB0IE5l
dXJvbCwgSmFja3NvbnZpbGxlLCBGTCAzMjIyNCBVU0EmI3hEO1VuaXYgTG9uZG9uIEltcGVyaWFs
IENvbGwgU2NpIFRlY2hub2wgJmFtcDsgTWVkLCBJbXBlcmlhbCBDb2xsIENlcmVicm92YXNjIFVu
aXQgSUNDUlUsIExvbmRvbiBXNiA4UkYsIEVuZ2xhbmQmI3hEO1VuaXYgU3BsaXQsIEZhYyBNZWQs
IFNwbGl0IDIxMDAwLCBDcm9hdGlhJiN4RDtNZWQgVW5pdiBTaWxlc2lhLCBEZXB0IEludGVybmFs
IE1lZCBEaWFiZXRvbCAmYW1wOyBOZXBocm9sLCBQTC00MTgwMCBaYWJyemUsIFBvbGFuZCYjeEQ7
VW5pdiBFZGluYnVyZ2gsIFNjaCBNZWQsIERpdiBDb21tdW5pdHkgSGx0aCBTY2ksIFB1YmwgSGx0
aCBTY2kgU2VjdCwgRWRpbmJ1cmdoIEVIOCA5QUcsIE1pZGxvdGhpYW4sIFNjb3RsYW5kJiN4RDtV
bml2IEJhbGxhcmF0LCBTY2ggU2NpICZhbXA7IEVuZ24sIEJhbGxhcmF0LCBWaWMgMzM1MywgQXVz
dHJhbGlhJiN4RDtUZWNoIFVuaXYgRHJlc2RlbiwgTWVkIEZhYyBDYXJsIEd1c3RhdiBDYXJ1cywg
RGVwdCBNZWQgMywgRC0wMTMwNyBEcmVzZGVuLCBHZXJtYW55JiN4RDtVbml2IEhvc3AgTXVuc3Rl
ciwgTXVuc3RlciwgR2VybWFueSYjeEQ7VW5pdiBaYWdyZWIsIEFuZHJpamEgU3RhbXBhciBTY2gg
UHVibCBIbHRoLCBEZXB0IE1lZCBTdGF0IEVwaWRlbWlvbCAmYW1wOyBNZWQgSW5mb3JtYXQsIFph
Z3JlYiAxMDAwMCwgQ3JvYXRpYSYjeEQ7QXN0cmFaZW5lY2EgUiZhbXA7RCwgUy00MzE4MyBNb2xu
ZGFsLCBTd2VkZW4mI3hEO09udGFyaW8gSW5zdCBDYW5jIFJlcywgVG9yb250bywgT04gTTVHIDFM
NywgQ2FuYWRhJiN4RDtVbml2IFRvcm9udG8sIFNhbXVlbCBMdW5lbmZlbGQgSW5zdCBNZWQgUmVz
LCBUb3JvbnRvLCBPTiBNNVMgMUExLCBDYW5hZGEmI3hEO1VuaXYgTG9uZG9uIExvbmRvbiBTY2gg
SHlnICZhbXA7IFRyb3AgTWVkLCBGYWMgRXBpZGVtaW9sICZhbXA7IFBvcHVsYXRpb24gSGx0aCwg
TG9uZG9uIFdDMUUgN0hULCBFbmdsYW5kJiN4RDtVbml2IExvbmRvbiBJbXBlcmlhbCBDb2xsIFNj
aSBUZWNobm9sICZhbXA7IE1lZCwgRGVwdCBFcGlkZW1pb2wgJmFtcDsgUHVibCBIbHRoLCBMb25k
b24gVzIgMVBHLCBFbmdsYW5kJiN4RDtVbml2IFR1cmt1LCBSZXMgQ3RyIEFwcGwgJmFtcDsgUHJl
dmVudCBDYXJkaW92YXNjIE1lZCwgVHVya3UgMjA1MjEsIEZpbmxhbmQmI3hEO1R1cmt1IFVuaXYg
SG9zcCwgRGVwdCBDbGluIFBoeXNpb2wsIFR1cmt1IDIwNTIxLCBGaW5sYW5kJiN4RDtVbml2IE1p
Y2hpZ2FuLCBNZWQgQ3RyLCBEZXB0IEludGVybmFsIE1lZCwgRGl2IENhcmRpb3Zhc2MgTWVkLCBB
bm4gQXJib3IsIE1JIDQ4MTA5IFVTQSYjeEQ7U2luZ2Fwb3JlIEV5ZSBSZXMgSW5zdCwgU2luZ2Fw
b3JlIDE2ODc1MSwgU2luZ2Fwb3JlJiN4RDtOYXRsIFVuaXYgU2luZ2Fwb3JlLCBEZXB0IE9waHRo
YWxtb2wsIFNpbmdhcG9yZSAxMTkwNzQsIFNpbmdhcG9yZSYjeEQ7TmF0bCBVbml2IFNpbmdhcG9y
ZSwgWW9uZyBMb28gTGluIFNjaCBNZWQsIERlcHQgTWVkLCBTaW5nYXBvcmUgMTE5MDc0LCBTaW5n
YXBvcmUmI3hEO0R1a2UgTmF0bCBVbml2IFNpbmdhcG9yZSwgR3JhZCBTY2ggTWVkLCBTaW5nYXBv
cmUgMTY5ODU3LCBTaW5nYXBvcmUmI3hEO1dhc2hpbmd0b24gVW5pdiwgU2NoIE1lZCwgRGl2IEJp
b3N0YXQsIFN0IExvdWlzLCBNTyA2MzExMCBVU0EmI3hEO1VDTCwgRGVwdCBQcmltYXJ5IENhcmUg
JmFtcDsgUG9wdWxhdCBIbHRoLCBMb25kb24gTlczIDJQRiwgRW5nbGFuZCYjeEQ7VW5pdiBHbGFz
Z293LCBCSEYgR2xhc2dvdyBDYXJkaW92YXNjIFJlcyBDdHIsIEdsYXNnb3cgRzEyIDhUQSwgTGFu
YXJrLCBTY290bGFuZCYjeEQ7Sm9obnMgSG9wa2lucyBVbml2LCBEZXB0IEJpb3N0YXQsIEJhbHRp
bW9yZSwgTUQgMjEyMDUgVVNBJiN4RDtVbml2IEdyb25pbmdlbiwgVW5pdiBNZWQgQ3RyIEdyb25p
bmdlbiwgRGVwdCBJbnRlcm5hbCBNZWQsIERpdiBOZXBocm9sLCBOTC05NzEzIEdaIEdyb25pbmdl
biwgTmV0aGVybGFuZHMmI3hEO0JyaWdoYW0gJmFtcDsgV29tZW5zIEhvc3AsIERpdiBDYXJkaW9s
LCBCb3N0b24sIE1BIDAyMjE1IFVTQSYjeEQ7QVNGLCBHZXJpYXRyIFJlaGFiaWwgVW5pdCwgSS01
MDEwMCBGbG9yZW5jZSwgSXRhbHkmI3hEO05hdGwgSW5zdCBIbHRoICZhbXA7IFdlbGYsIERpYWJl
dCBQcmV2ZW50IFVuaXQsIEhlbHNpbmtpIDAwMjcxLCBGaW5sYW5kJiN4RDtVbml2IEhlbHNpbmtp
LCBEZXB0IFB1YmwgSGx0aCwgSGplbHQgSW5zdCwgSGVsc2lua2kgMDAwMTQsIEZpbmxhbmQmI3hE
O1MgT3N0cm9ib3RobmlhIENlbnQgSG9zcCwgU2VpbmFqb2tpIDYwMjIwLCBGaW5sYW5kJiN4RDtI
b3NwIFVuaXYgTGEgUGF6LCBSZWQgUkVDQVZBIEdycCBSRDA2IDAwMTQgMDAxNSwgTWFkcmlkIDI4
MDQ2LCBTcGFpbiYjeEQ7R2VuIENlbnQgSG9zcCwgRGVwdCBOZXVyb2wsIEktMzkxMDAgQm9semFu
bywgSXRhbHkmI3hEO0NJQkVSIEVwaWRlbWlvbCAmYW1wOyBTYWx1ZCBQdWJsLCBCYXJjZWxvbmEg
MDgwMDMsIFNwYWluJiN4RDtIYXJ2YXJkIFVuaXYsIFNjaCBNZWQsIERlcHQgTWVkLCBCb3N0b24s
IE1BIDAyMTE1IFVTQSYjeEQ7SGFydmFyZCBVbml2LCBTY2ggTWVkLCBEZXB0IEdlbmV0LCBCb3N0
b24sIE1BIDAyMTE1IFVTQSYjeEQ7VmV0IEFkbSBNZWQgQ3RyLCBHZXJpYXRyIFJlcyAmYW1wOyBF
ZHVjIENsaW4gQ3RyLCBCYWx0aW1vcmUsIE1EIDIxMjAxIFVTQSYjeEQ7Q3RyIFJlY2ggQ29yZGVs
aWVycywgSW5zdCBOYXRsIFNhbnRlICZhbXA7IFJlY2ggTWVkIFU4NzIsIEYtNzUwMDYgUGFyaXMs
IEZyYW5jZSYjeEQ7RXJuc3QgTW9yaXR6IEFybmR0IFVuaXYgR3JlaWZzd2FsZCwgSW5zdCBQaHlz
aW9sLCBELTE3NDg3IEdyZWlmc3dhbGQsIEdlcm1hbnkmI3hEO1VuaXYgT3VsdSwgSW5zdCBDbGlu
IE1lZCBPYnN0ZXQgJmFtcDsgR3luZWNvbCwgT3VsdSA5MDAxNCwgRmlubGFuZCYjeEQ7Q0hVIFZh
dWRvaXMsIFNlcnYgTWVkIEdlbmV0LCBDSC0xMDExIExhdXNhbm5lLCBTd2l0emVybGFuZCYjeEQ7
Q3RyIEh1bWFuIEdlbmV0LCBIb3VzdG9uLCBUWCA3NzAzMCBVU0EmI3hEO0Jvc3RvbiBVbml2LCBT
Y2ggTWVkLCBEaXYgRXBpZGVtaW9sICZhbXA7IFByZXZlbnQsIEJvc3RvbiwgTUEgMDIyMTUgVVNB
JiN4RDtCb3N0b24gVW5pdiwgRGVwdCBNYXRoLCBCb3N0b24sIE1BIDAyMjE1IFVTQSYjeEQ7VW5p
diBPdWx1LCBJbnN0IEhsdGggU2NpLCBPdWx1IDkwMDE0LCBGaW5sYW5kJiN4RDtOYXRsIEluc3Qg
SGx0aCAmYW1wOyBXZWxmLCBPdWx1IDkwMTAxLCBGaW5sYW5kJiN4RDtVbml2IExvbmRvbiBJbXBl
cmlhbCBDb2xsIFNjaSBUZWNobm9sICZhbXA7IE1lZCwgU2NoIFB1YmwgSGx0aCwgTVJDIEhQQSBD
dHIgRW52aXJvbm0gJmFtcDsgSGx0aCwgTG9uZG9uIFcyIDFQRywgRW5nbGFuZCYjeEQ7TkdJIEVy
YXNtdXMgTWVkIEN0ciwgQ3RyIE1lZCBTeXN0IEJpb2wgQ01TQiAxIDIsIFJvdHRlcmRhbSwgTmV0
aGVybGFuZHM8L2F1dGgtYWRkcmVzcz48dGl0bGVzPjx0aXRsZT5HZW5ldGljIHZhcmlhbnRzIGlu
IG5vdmVsIHBhdGh3YXlzIGluZmx1ZW5jZSBibG9vZCBwcmVzc3VyZSBhbmQgY2FyZGlvdmFzY3Vs
YXIgZGlzZWFzZSByaXNrPC90aXRsZT48c2Vjb25kYXJ5LXRpdGxlPk5hdHVyZTwvc2Vjb25kYXJ5
LXRpdGxlPjxhbHQtdGl0bGU+TmF0dXJlPC9hbHQtdGl0bGU+PC90aXRsZXM+PHBlcmlvZGljYWw+
PGZ1bGwtdGl0bGU+TmF0dXJlPC9mdWxsLXRpdGxlPjxhYmJyLTE+TmF0dXJlPC9hYmJyLTE+PC9w
ZXJpb2RpY2FsPjxhbHQtcGVyaW9kaWNhbD48ZnVsbC10aXRsZT5OYXR1cmU8L2Z1bGwtdGl0bGU+
PGFiYnItMT5OYXR1cmU8L2FiYnItMT48L2FsdC1wZXJpb2RpY2FsPjxwYWdlcz4xMDMtMTA5PC9w
YWdlcz48dm9sdW1lPjQ3ODwvdm9sdW1lPjxudW1iZXI+NzM2NzwvbnVtYmVyPjxrZXl3b3Jkcz48
a2V5d29yZD5nZW5vbWUtd2lkZSBhc3NvY2lhdGlvbjwva2V5d29yZD48a2V5d29yZD5jb21tb24g
dmFyaWFudHM8L2tleXdvcmQ+PGtleXdvcmQ+aHlwZXJ0ZW5zaW9uPC9rZXl3b3JkPjxrZXl3b3Jk
Pm1ldGFhbmFseXNpczwva2V5d29yZD48a2V5d29yZD5sb2NpPC9rZXl3b3JkPjxrZXl3b3JkPnBv
cHVsYXRpb248L2tleXdvcmQ+PGtleXdvcmQ+cmVsZXZhbmNlPC9rZXl3b3JkPjxrZXl3b3JkPnJl
Y2VwdG9yPC9rZXl3b3JkPjxrZXl3b3JkPmNsb25pbmc8L2tleXdvcmQ+PGtleXdvcmQ+aGVhbHRo
PC9rZXl3b3JkPjwva2V5d29yZHM+PGRhdGVzPjx5ZWFyPjIwMTE8L3llYXI+PHB1Yi1kYXRlcz48
ZGF0ZT5PY3QgNjwvZGF0ZT48L3B1Yi1kYXRlcz48L2RhdGVzPjxpc2JuPjAwMjgtMDgzNjwvaXNi
bj48YWNjZXNzaW9uLW51bT5XT1M6MDAwMjk1NTc1NDAwMDQzPC9hY2Nlc3Npb24tbnVtPjx1cmxz
PjxyZWxhdGVkLXVybHM+PHVybD4mbHQ7R28gdG8gSVNJJmd0OzovL1dPUzowMDAyOTU1NzU0MDAw
NDM8L3VybD48L3JlbGF0ZWQtdXJscz48L3VybHM+PGVsZWN0cm9uaWMtcmVzb3VyY2UtbnVtPjEw
LjEwMzgvbmF0dXJlMTA0MDU8L2VsZWN0cm9uaWMtcmVzb3VyY2UtbnVtPjxsYW5ndWFnZT5Fbmds
aXNoPC9sYW5ndWFnZT48L3JlY29yZD48L0NpdGU+PC9FbmROb3RlPgB=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Pr="006D40E1">
        <w:rPr>
          <w:rFonts w:asciiTheme="majorHAnsi" w:hAnsiTheme="majorHAnsi" w:cs="Arial"/>
          <w:sz w:val="22"/>
          <w:szCs w:val="22"/>
        </w:rPr>
      </w:r>
      <w:r w:rsidRPr="006D40E1">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78" w:tooltip="Ehret, 2011 #145" w:history="1">
        <w:r w:rsidR="009C72D5">
          <w:rPr>
            <w:rFonts w:asciiTheme="majorHAnsi" w:hAnsiTheme="majorHAnsi" w:cs="Arial"/>
            <w:noProof/>
            <w:sz w:val="22"/>
            <w:szCs w:val="22"/>
          </w:rPr>
          <w:t>78</w:t>
        </w:r>
      </w:hyperlink>
      <w:r w:rsidR="009C72D5">
        <w:rPr>
          <w:rFonts w:asciiTheme="majorHAnsi" w:hAnsiTheme="majorHAnsi" w:cs="Arial"/>
          <w:noProof/>
          <w:sz w:val="22"/>
          <w:szCs w:val="22"/>
        </w:rPr>
        <w:t>]</w:t>
      </w:r>
      <w:r w:rsidRPr="006D40E1">
        <w:rPr>
          <w:rFonts w:asciiTheme="majorHAnsi" w:hAnsiTheme="majorHAnsi" w:cs="Arial"/>
          <w:sz w:val="22"/>
          <w:szCs w:val="22"/>
        </w:rPr>
        <w:fldChar w:fldCharType="end"/>
      </w:r>
      <w:r w:rsidRPr="007957A7">
        <w:rPr>
          <w:rFonts w:asciiTheme="majorHAnsi" w:hAnsiTheme="majorHAnsi" w:cs="Arial"/>
          <w:sz w:val="22"/>
          <w:szCs w:val="22"/>
        </w:rPr>
        <w:t xml:space="preserve">. Briefly, a risk score estimating the pleiotropic effect of adult BMI variants on each </w:t>
      </w:r>
      <w:r w:rsidR="00D5288F" w:rsidRPr="007957A7">
        <w:rPr>
          <w:rFonts w:asciiTheme="majorHAnsi" w:hAnsiTheme="majorHAnsi" w:cs="Arial"/>
          <w:sz w:val="22"/>
          <w:szCs w:val="22"/>
        </w:rPr>
        <w:t>early growth trait</w:t>
      </w:r>
      <w:r w:rsidRPr="007957A7">
        <w:rPr>
          <w:rFonts w:asciiTheme="majorHAnsi" w:hAnsiTheme="majorHAnsi" w:cs="Arial"/>
          <w:sz w:val="22"/>
          <w:szCs w:val="22"/>
        </w:rPr>
        <w:t xml:space="preserve"> was inferred from summary statistics obtained from the stage 1 GWAS meta-analyses. Risk score models with evidence of heterogeneity (P</w:t>
      </w:r>
      <w:r w:rsidRPr="007957A7">
        <w:rPr>
          <w:rFonts w:asciiTheme="majorHAnsi" w:hAnsiTheme="majorHAnsi" w:cs="Arial"/>
          <w:sz w:val="22"/>
          <w:szCs w:val="22"/>
          <w:vertAlign w:val="subscript"/>
        </w:rPr>
        <w:t>het</w:t>
      </w:r>
      <w:r w:rsidRPr="007957A7">
        <w:rPr>
          <w:rFonts w:asciiTheme="majorHAnsi" w:hAnsiTheme="majorHAnsi" w:cs="Arial"/>
          <w:sz w:val="22"/>
          <w:szCs w:val="22"/>
        </w:rPr>
        <w:t>&lt;0.05, only BMI-AP) were refitted using a downwards elimination of SNPs with largest effect size until the model is not heterogeneous (P</w:t>
      </w:r>
      <w:r w:rsidRPr="007957A7">
        <w:rPr>
          <w:rFonts w:asciiTheme="majorHAnsi" w:hAnsiTheme="majorHAnsi" w:cs="Arial"/>
          <w:sz w:val="22"/>
          <w:szCs w:val="22"/>
          <w:vertAlign w:val="subscript"/>
        </w:rPr>
        <w:t>het</w:t>
      </w:r>
      <w:r w:rsidRPr="007957A7">
        <w:rPr>
          <w:rFonts w:asciiTheme="majorHAnsi" w:hAnsiTheme="majorHAnsi" w:cs="Arial"/>
          <w:sz w:val="22"/>
          <w:szCs w:val="22"/>
        </w:rPr>
        <w:t>&gt;0.05).</w:t>
      </w:r>
      <w:r w:rsidR="00CA2F84">
        <w:rPr>
          <w:rFonts w:asciiTheme="majorHAnsi" w:hAnsiTheme="majorHAnsi" w:cs="Arial"/>
          <w:sz w:val="22"/>
          <w:szCs w:val="22"/>
        </w:rPr>
        <w:t xml:space="preserve"> In addition, we estimated the evidence of horizontal pleiotropy between adult BMI and each early growth trait with the package MR-PRESSO</w:t>
      </w:r>
      <w:r w:rsidR="005E0BE3">
        <w:rPr>
          <w:rFonts w:asciiTheme="majorHAnsi" w:hAnsiTheme="majorHAnsi" w:cs="Arial"/>
          <w:sz w:val="22"/>
          <w:szCs w:val="22"/>
        </w:rPr>
        <w:fldChar w:fldCharType="begin">
          <w:fldData xml:space="preserve">PEVuZE5vdGU+PENpdGU+PEF1dGhvcj5WZXJiYW5jazwvQXV0aG9yPjxZZWFyPjIwMTg8L1llYXI+
PFJlY051bT4yMjg8L1JlY051bT48RGlzcGxheVRleHQ+Wzc5XTwvRGlzcGxheVRleHQ+PHJlY29y
ZD48cmVjLW51bWJlcj4yMjg8L3JlYy1udW1iZXI+PGZvcmVpZ24ta2V5cz48a2V5IGFwcD0iRU4i
IGRiLWlkPSJ0dnpzeHRzcjFzdDB3OGV2OXgxcHAyenZmejIyeHI5YXM1dnYiIHRpbWVzdGFtcD0i
MTUzOTAwODczMCI+MjI4PC9rZXk+PC9mb3JlaWduLWtleXM+PHJlZi10eXBlIG5hbWU9IkpvdXJu
YWwgQXJ0aWNsZSI+MTc8L3JlZi10eXBlPjxjb250cmlidXRvcnM+PGF1dGhvcnM+PGF1dGhvcj5W
ZXJiYW5jaywgTS48L2F1dGhvcj48YXV0aG9yPkNoZW4sIEMuIFkuPC9hdXRob3I+PGF1dGhvcj5O
ZWFsZSwgQi48L2F1dGhvcj48YXV0aG9yPkRvLCBSLjwvYXV0aG9yPjwvYXV0aG9ycz48L2NvbnRy
aWJ1dG9ycz48YXV0aC1hZGRyZXNzPkljYWhuIFNjaCBNZWQgTXQgU2luYWksIENoYXJsZXMgQnJv
bmZtYW4gSW5zdCBQZXJzb25hbGl6ZWQgTWVkLCBOZXcgWW9yaywgTlkgMTAwMjkgVVNBJiN4RDtJ
Y2FobiBTY2ggTWVkIE10IFNpbmFpLCBJY2FobiBJbnN0IEdlbm9tICZhbXA7IE11bHRpc2NhbGUg
QmlvbCwgTmV3IFlvcmssIE5ZIDEwMDI5IFVTQSYjeEQ7SWNhaG4gU2NoIE1lZCBNdCBTaW5haSwg
RGVwdCBHZW5ldCAmYW1wOyBHZW5vbSBTY2ksIE5ldyBZb3JrLCBOWSAxMDAyOSBVU0EmI3hEO01h
c3NhY2h1c2V0dHMgR2VuIEhvc3AsIEFuYWx5dCAmYW1wOyBUcmFuc2xhdCBHZW5ldCBVbml0LCBC
b3N0b24sIE1BIDAyMTE0IFVTQSYjeEQ7QnJvYWQgSW5zdCwgUHJvZ3JhbSBNZWQgJmFtcDsgUG9w
dWxhdCBHZW5ldCwgQ2FtYnJpZGdlLCBNQSBVU0EmI3hEO0Jyb2FkIEluc3QsIFN0YW5sZXkgQ3Ry
IFBzeWNoaWF0IFJlcywgQ2FtYnJpZGdlLCBNQSBVU0E8L2F1dGgtYWRkcmVzcz48dGl0bGVzPjx0
aXRsZT5EZXRlY3Rpb24gb2Ygd2lkZXNwcmVhZCBob3Jpem9udGFsIHBsZWlvdHJvcHkgaW4gY2F1
c2FsIHJlbGF0aW9uc2hpcHMgaW5mZXJyZWQgZnJvbSBNZW5kZWxpYW4gcmFuZG9taXphdGlvbiBi
ZXR3ZWVuIGNvbXBsZXggdHJhaXRzIGFuZCBkaXNlYXNlczwvdGl0bGU+PHNlY29uZGFyeS10aXRs
ZT5OYXR1cmUgR2VuZXRpY3M8L3NlY29uZGFyeS10aXRsZT48YWx0LXRpdGxlPk5hdCBHZW5ldDwv
YWx0LXRpdGxlPjwvdGl0bGVzPjxwZXJpb2RpY2FsPjxmdWxsLXRpdGxlPk5hdCBHZW5ldDwvZnVs
bC10aXRsZT48YWJici0xPk5hdHVyZSBnZW5ldGljczwvYWJici0xPjwvcGVyaW9kaWNhbD48YWx0
LXBlcmlvZGljYWw+PGZ1bGwtdGl0bGU+TmF0IEdlbmV0PC9mdWxsLXRpdGxlPjxhYmJyLTE+TmF0
dXJlIGdlbmV0aWNzPC9hYmJyLTE+PC9hbHQtcGVyaW9kaWNhbD48cGFnZXM+NjkzLSs8L3BhZ2Vz
Pjx2b2x1bWU+NTA8L3ZvbHVtZT48bnVtYmVyPjU8L251bWJlcj48a2V5d29yZHM+PGtleXdvcmQ+
bXVsdGlwbGUgZ2VuZXRpYy12YXJpYW50czwva2V5d29yZD48a2V5d29yZD5nZW5vbWUtd2lkZSBh
c3NvY2lhdGlvbjwva2V5d29yZD48a2V5d29yZD5jb3JvbmFyeS1hcnRlcnktZGlzZWFzZTwva2V5
d29yZD48a2V5d29yZD5ibG9vZC1wcmVzc3VyZTwva2V5d29yZD48a2V5d29yZD5jYXJkaW92YXNj
dWxhci1kaXNlYXNlPC9rZXl3b3JkPjxrZXl3b3JkPnJpc2s8L2tleXdvcmQ+PGtleXdvcmQ+Y29t
bW9uPC9rZXl3b3JkPjxrZXl3b3JkPmxvY2k8L2tleXdvcmQ+PGtleXdvcmQ+ZXBpZGVtaW9sb2d5
PC9rZXl3b3JkPjxrZXl3b3JkPmluc2lnaHRzPC9rZXl3b3JkPjwva2V5d29yZHM+PGRhdGVzPjx5
ZWFyPjIwMTg8L3llYXI+PHB1Yi1kYXRlcz48ZGF0ZT5NYXk8L2RhdGU+PC9wdWItZGF0ZXM+PC9k
YXRlcz48aXNibj4xMDYxLTQwMzY8L2lzYm4+PGFjY2Vzc2lvbi1udW0+V09TOjAwMDQzMTM5NDkw
MDAxMjwvYWNjZXNzaW9uLW51bT48dXJscz48cmVsYXRlZC11cmxzPjx1cmw+Jmx0O0dvIHRvIElT
SSZndDs6Ly9XT1M6MDAwNDMxMzk0OTAwMDEyPC91cmw+PC9yZWxhdGVkLXVybHM+PC91cmxzPjxl
bGVjdHJvbmljLXJlc291cmNlLW51bT4xMC4xMDM4L3M0MTU4OC0wMTgtMDA5OS03PC9lbGVjdHJv
bmljLXJlc291cmNlLW51bT48bGFuZ3VhZ2U+RW5nbGlzaDwvbGFuZ3VhZ2U+PC9yZWNvcmQ+PC9D
aXRlPjwvRW5kTm90ZT5=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PEVuZE5vdGU+PENpdGU+PEF1dGhvcj5WZXJiYW5jazwvQXV0aG9yPjxZZWFyPjIwMTg8L1llYXI+
PFJlY051bT4yMjg8L1JlY051bT48RGlzcGxheVRleHQ+Wzc5XTwvRGlzcGxheVRleHQ+PHJlY29y
ZD48cmVjLW51bWJlcj4yMjg8L3JlYy1udW1iZXI+PGZvcmVpZ24ta2V5cz48a2V5IGFwcD0iRU4i
IGRiLWlkPSJ0dnpzeHRzcjFzdDB3OGV2OXgxcHAyenZmejIyeHI5YXM1dnYiIHRpbWVzdGFtcD0i
MTUzOTAwODczMCI+MjI4PC9rZXk+PC9mb3JlaWduLWtleXM+PHJlZi10eXBlIG5hbWU9IkpvdXJu
YWwgQXJ0aWNsZSI+MTc8L3JlZi10eXBlPjxjb250cmlidXRvcnM+PGF1dGhvcnM+PGF1dGhvcj5W
ZXJiYW5jaywgTS48L2F1dGhvcj48YXV0aG9yPkNoZW4sIEMuIFkuPC9hdXRob3I+PGF1dGhvcj5O
ZWFsZSwgQi48L2F1dGhvcj48YXV0aG9yPkRvLCBSLjwvYXV0aG9yPjwvYXV0aG9ycz48L2NvbnRy
aWJ1dG9ycz48YXV0aC1hZGRyZXNzPkljYWhuIFNjaCBNZWQgTXQgU2luYWksIENoYXJsZXMgQnJv
bmZtYW4gSW5zdCBQZXJzb25hbGl6ZWQgTWVkLCBOZXcgWW9yaywgTlkgMTAwMjkgVVNBJiN4RDtJ
Y2FobiBTY2ggTWVkIE10IFNpbmFpLCBJY2FobiBJbnN0IEdlbm9tICZhbXA7IE11bHRpc2NhbGUg
QmlvbCwgTmV3IFlvcmssIE5ZIDEwMDI5IFVTQSYjeEQ7SWNhaG4gU2NoIE1lZCBNdCBTaW5haSwg
RGVwdCBHZW5ldCAmYW1wOyBHZW5vbSBTY2ksIE5ldyBZb3JrLCBOWSAxMDAyOSBVU0EmI3hEO01h
c3NhY2h1c2V0dHMgR2VuIEhvc3AsIEFuYWx5dCAmYW1wOyBUcmFuc2xhdCBHZW5ldCBVbml0LCBC
b3N0b24sIE1BIDAyMTE0IFVTQSYjeEQ7QnJvYWQgSW5zdCwgUHJvZ3JhbSBNZWQgJmFtcDsgUG9w
dWxhdCBHZW5ldCwgQ2FtYnJpZGdlLCBNQSBVU0EmI3hEO0Jyb2FkIEluc3QsIFN0YW5sZXkgQ3Ry
IFBzeWNoaWF0IFJlcywgQ2FtYnJpZGdlLCBNQSBVU0E8L2F1dGgtYWRkcmVzcz48dGl0bGVzPjx0
aXRsZT5EZXRlY3Rpb24gb2Ygd2lkZXNwcmVhZCBob3Jpem9udGFsIHBsZWlvdHJvcHkgaW4gY2F1
c2FsIHJlbGF0aW9uc2hpcHMgaW5mZXJyZWQgZnJvbSBNZW5kZWxpYW4gcmFuZG9taXphdGlvbiBi
ZXR3ZWVuIGNvbXBsZXggdHJhaXRzIGFuZCBkaXNlYXNlczwvdGl0bGU+PHNlY29uZGFyeS10aXRs
ZT5OYXR1cmUgR2VuZXRpY3M8L3NlY29uZGFyeS10aXRsZT48YWx0LXRpdGxlPk5hdCBHZW5ldDwv
YWx0LXRpdGxlPjwvdGl0bGVzPjxwZXJpb2RpY2FsPjxmdWxsLXRpdGxlPk5hdCBHZW5ldDwvZnVs
bC10aXRsZT48YWJici0xPk5hdHVyZSBnZW5ldGljczwvYWJici0xPjwvcGVyaW9kaWNhbD48YWx0
LXBlcmlvZGljYWw+PGZ1bGwtdGl0bGU+TmF0IEdlbmV0PC9mdWxsLXRpdGxlPjxhYmJyLTE+TmF0
dXJlIGdlbmV0aWNzPC9hYmJyLTE+PC9hbHQtcGVyaW9kaWNhbD48cGFnZXM+NjkzLSs8L3BhZ2Vz
Pjx2b2x1bWU+NTA8L3ZvbHVtZT48bnVtYmVyPjU8L251bWJlcj48a2V5d29yZHM+PGtleXdvcmQ+
bXVsdGlwbGUgZ2VuZXRpYy12YXJpYW50czwva2V5d29yZD48a2V5d29yZD5nZW5vbWUtd2lkZSBh
c3NvY2lhdGlvbjwva2V5d29yZD48a2V5d29yZD5jb3JvbmFyeS1hcnRlcnktZGlzZWFzZTwva2V5
d29yZD48a2V5d29yZD5ibG9vZC1wcmVzc3VyZTwva2V5d29yZD48a2V5d29yZD5jYXJkaW92YXNj
dWxhci1kaXNlYXNlPC9rZXl3b3JkPjxrZXl3b3JkPnJpc2s8L2tleXdvcmQ+PGtleXdvcmQ+Y29t
bW9uPC9rZXl3b3JkPjxrZXl3b3JkPmxvY2k8L2tleXdvcmQ+PGtleXdvcmQ+ZXBpZGVtaW9sb2d5
PC9rZXl3b3JkPjxrZXl3b3JkPmluc2lnaHRzPC9rZXl3b3JkPjwva2V5d29yZHM+PGRhdGVzPjx5
ZWFyPjIwMTg8L3llYXI+PHB1Yi1kYXRlcz48ZGF0ZT5NYXk8L2RhdGU+PC9wdWItZGF0ZXM+PC9k
YXRlcz48aXNibj4xMDYxLTQwMzY8L2lzYm4+PGFjY2Vzc2lvbi1udW0+V09TOjAwMDQzMTM5NDkw
MDAxMjwvYWNjZXNzaW9uLW51bT48dXJscz48cmVsYXRlZC11cmxzPjx1cmw+Jmx0O0dvIHRvIElT
SSZndDs6Ly9XT1M6MDAwNDMxMzk0OTAwMDEyPC91cmw+PC9yZWxhdGVkLXVybHM+PC91cmxzPjxl
bGVjdHJvbmljLXJlc291cmNlLW51bT4xMC4xMDM4L3M0MTU4OC0wMTgtMDA5OS03PC9lbGVjdHJv
bmljLXJlc291cmNlLW51bT48bGFuZ3VhZ2U+RW5nbGlzaDwvbGFuZ3VhZ2U+PC9yZWNvcmQ+PC9D
aXRlPjwvRW5kTm90ZT5=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005E0BE3">
        <w:rPr>
          <w:rFonts w:asciiTheme="majorHAnsi" w:hAnsiTheme="majorHAnsi" w:cs="Arial"/>
          <w:sz w:val="22"/>
          <w:szCs w:val="22"/>
        </w:rPr>
      </w:r>
      <w:r w:rsidR="005E0BE3">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79" w:tooltip="Verbanck, 2018 #228" w:history="1">
        <w:r w:rsidR="009C72D5">
          <w:rPr>
            <w:rFonts w:asciiTheme="majorHAnsi" w:hAnsiTheme="majorHAnsi" w:cs="Arial"/>
            <w:noProof/>
            <w:sz w:val="22"/>
            <w:szCs w:val="22"/>
          </w:rPr>
          <w:t>79</w:t>
        </w:r>
      </w:hyperlink>
      <w:r w:rsidR="009C72D5">
        <w:rPr>
          <w:rFonts w:asciiTheme="majorHAnsi" w:hAnsiTheme="majorHAnsi" w:cs="Arial"/>
          <w:noProof/>
          <w:sz w:val="22"/>
          <w:szCs w:val="22"/>
        </w:rPr>
        <w:t>]</w:t>
      </w:r>
      <w:r w:rsidR="005E0BE3">
        <w:rPr>
          <w:rFonts w:asciiTheme="majorHAnsi" w:hAnsiTheme="majorHAnsi" w:cs="Arial"/>
          <w:sz w:val="22"/>
          <w:szCs w:val="22"/>
        </w:rPr>
        <w:fldChar w:fldCharType="end"/>
      </w:r>
      <w:r w:rsidR="00CA2F84">
        <w:rPr>
          <w:rFonts w:asciiTheme="majorHAnsi" w:hAnsiTheme="majorHAnsi" w:cs="Arial"/>
          <w:sz w:val="22"/>
          <w:szCs w:val="22"/>
        </w:rPr>
        <w:t>.</w:t>
      </w:r>
    </w:p>
    <w:p w14:paraId="1B42E1EE" w14:textId="77777777" w:rsidR="0057537D" w:rsidRPr="007957A7" w:rsidRDefault="0057537D" w:rsidP="0057537D">
      <w:pPr>
        <w:spacing w:before="240"/>
        <w:jc w:val="both"/>
        <w:rPr>
          <w:rFonts w:asciiTheme="majorHAnsi" w:hAnsiTheme="majorHAnsi" w:cs="Arial"/>
          <w:sz w:val="22"/>
          <w:szCs w:val="22"/>
        </w:rPr>
      </w:pPr>
      <w:r w:rsidRPr="007957A7">
        <w:rPr>
          <w:rFonts w:asciiTheme="majorHAnsi" w:hAnsiTheme="majorHAnsi" w:cs="Arial"/>
          <w:b/>
          <w:bCs/>
          <w:sz w:val="22"/>
          <w:szCs w:val="22"/>
        </w:rPr>
        <w:t>Pathway enrichment analysis</w:t>
      </w:r>
      <w:r w:rsidRPr="007957A7">
        <w:rPr>
          <w:rFonts w:asciiTheme="majorHAnsi" w:hAnsiTheme="majorHAnsi" w:cs="Arial"/>
          <w:sz w:val="22"/>
          <w:szCs w:val="22"/>
        </w:rPr>
        <w:t xml:space="preserve"> </w:t>
      </w:r>
    </w:p>
    <w:p w14:paraId="6FE21D1B" w14:textId="317BF0F2" w:rsidR="0057537D" w:rsidRDefault="0057537D" w:rsidP="0057537D">
      <w:pPr>
        <w:spacing w:after="0"/>
        <w:jc w:val="both"/>
        <w:rPr>
          <w:rFonts w:asciiTheme="majorHAnsi" w:hAnsiTheme="majorHAnsi" w:cs="Arial"/>
          <w:sz w:val="22"/>
          <w:szCs w:val="22"/>
        </w:rPr>
      </w:pPr>
      <w:r w:rsidRPr="007957A7">
        <w:rPr>
          <w:rFonts w:asciiTheme="majorHAnsi" w:hAnsiTheme="majorHAnsi" w:cs="Arial"/>
          <w:sz w:val="22"/>
          <w:szCs w:val="22"/>
        </w:rPr>
        <w:t xml:space="preserve">To explore the pathways associated with early growth traits, we applied a </w:t>
      </w:r>
      <w:r w:rsidRPr="007957A7">
        <w:rPr>
          <w:rFonts w:asciiTheme="majorHAnsi" w:hAnsiTheme="majorHAnsi" w:cs="Arial"/>
          <w:color w:val="2C2C2C"/>
          <w:sz w:val="22"/>
          <w:szCs w:val="22"/>
        </w:rPr>
        <w:t>Meta-Analysis Gene-set Enrichment of variaNT Associations</w:t>
      </w:r>
      <w:r w:rsidRPr="007957A7">
        <w:rPr>
          <w:rFonts w:asciiTheme="majorHAnsi" w:hAnsiTheme="majorHAnsi" w:cs="Arial"/>
          <w:sz w:val="22"/>
          <w:szCs w:val="22"/>
        </w:rPr>
        <w:t xml:space="preserve"> (MAGENTA,</w:t>
      </w:r>
      <w:r w:rsidRPr="007957A7">
        <w:rPr>
          <w:rFonts w:asciiTheme="majorHAnsi" w:hAnsiTheme="majorHAnsi"/>
          <w:sz w:val="22"/>
          <w:szCs w:val="22"/>
        </w:rPr>
        <w:t xml:space="preserve"> </w:t>
      </w:r>
      <w:r w:rsidRPr="007957A7">
        <w:rPr>
          <w:rFonts w:asciiTheme="majorHAnsi" w:hAnsiTheme="majorHAnsi" w:cs="Arial"/>
          <w:sz w:val="22"/>
          <w:szCs w:val="22"/>
        </w:rPr>
        <w:t xml:space="preserve">version 2) </w:t>
      </w:r>
      <w:r w:rsidRPr="006D40E1">
        <w:rPr>
          <w:rFonts w:asciiTheme="majorHAnsi" w:hAnsiTheme="majorHAnsi" w:cs="Arial"/>
          <w:sz w:val="22"/>
          <w:szCs w:val="22"/>
        </w:rPr>
        <w:fldChar w:fldCharType="begin"/>
      </w:r>
      <w:r w:rsidR="004935A2">
        <w:rPr>
          <w:rFonts w:asciiTheme="majorHAnsi" w:hAnsiTheme="majorHAnsi" w:cs="Arial"/>
          <w:sz w:val="22"/>
          <w:szCs w:val="22"/>
        </w:rPr>
        <w:instrText xml:space="preserve"> ADDIN EN.CITE &lt;EndNote&gt;&lt;Cite&gt;&lt;Author&gt;Segre&lt;/Author&gt;&lt;Year&gt;2010&lt;/Year&gt;&lt;RecNum&gt;31&lt;/RecNum&gt;&lt;DisplayText&gt;[20]&lt;/DisplayText&gt;&lt;record&gt;&lt;rec-number&gt;31&lt;/rec-number&gt;&lt;foreign-keys&gt;&lt;key app="EN" db-id="tvzsxtsr1st0w8ev9x1pp2zvfz22xr9as5vv" timestamp="1532339761"&gt;31&lt;/key&gt;&lt;/foreign-keys&gt;&lt;ref-type name="Journal Article"&gt;17&lt;/ref-type&gt;&lt;contributors&gt;&lt;authors&gt;&lt;author&gt;Segre, A. V.&lt;/author&gt;&lt;author&gt;Diagram Consortium&lt;/author&gt;&lt;author&gt;Magic investigators&lt;/author&gt;&lt;author&gt;Groop, L.&lt;/author&gt;&lt;author&gt;Mootha, V. K.&lt;/author&gt;&lt;author&gt;Daly, M. J.&lt;/author&gt;&lt;author&gt;Altshuler, D.&lt;/author&gt;&lt;/authors&gt;&lt;/contributors&gt;&lt;auth-address&gt;Broad Institute of Harvard and Massachusetts Institute of Technology, Cambridge, Massachusetts, United States of America.&lt;/auth-address&gt;&lt;titles&gt;&lt;title&gt;Common inherited variation in mitochondrial genes is not enriched for associations with type 2 diabetes or related glycemic traits&lt;/title&gt;&lt;secondary-title&gt;PLoS Genet&lt;/secondary-title&gt;&lt;alt-title&gt;PLoS genetics&lt;/alt-title&gt;&lt;/titles&gt;&lt;periodical&gt;&lt;full-title&gt;Plos Genetics&lt;/full-title&gt;&lt;abbr-1&gt;Plos Genet&lt;/abbr-1&gt;&lt;/periodical&gt;&lt;alt-periodical&gt;&lt;full-title&gt;Plos Genetics&lt;/full-title&gt;&lt;abbr-1&gt;Plos Genet&lt;/abbr-1&gt;&lt;/alt-periodical&gt;&lt;volume&gt;6&lt;/volume&gt;&lt;number&gt;8&lt;/number&gt;&lt;keywords&gt;&lt;keyword&gt;Case-Control Studies&lt;/keyword&gt;&lt;keyword&gt;Cohort Studies&lt;/keyword&gt;&lt;keyword&gt;Diabetes Mellitus, Type 2/*genetics/metabolism&lt;/keyword&gt;&lt;keyword&gt;*Genetic Variation&lt;/keyword&gt;&lt;keyword&gt;Genome-Wide Association Study&lt;/keyword&gt;&lt;keyword&gt;Glucose/metabolism&lt;/keyword&gt;&lt;keyword&gt;Mitochondrial Proteins/*genetics&lt;/keyword&gt;&lt;keyword&gt;Polymorphism, Single Nucleotide&lt;/keyword&gt;&lt;keyword&gt;*Quantitative Trait, Heritable&lt;/keyword&gt;&lt;/keywords&gt;&lt;dates&gt;&lt;year&gt;2010&lt;/year&gt;&lt;pub-dates&gt;&lt;date&gt;Aug 12&lt;/date&gt;&lt;/pub-dates&gt;&lt;/dates&gt;&lt;isbn&gt;1553-7404 (Electronic)&amp;#xD;1553-7390 (Linking)&lt;/isbn&gt;&lt;accession-num&gt;20714348&lt;/accession-num&gt;&lt;urls&gt;&lt;related-urls&gt;&lt;url&gt;http://www.ncbi.nlm.nih.gov/pubmed/20714348&lt;/url&gt;&lt;/related-urls&gt;&lt;/urls&gt;&lt;custom2&gt;2920848&lt;/custom2&gt;&lt;electronic-resource-num&gt;10.1371/journal.pgen.1001058&lt;/electronic-resource-num&gt;&lt;/record&gt;&lt;/Cite&gt;&lt;/EndNote&gt;</w:instrText>
      </w:r>
      <w:r w:rsidRPr="006D40E1">
        <w:rPr>
          <w:rFonts w:asciiTheme="majorHAnsi" w:hAnsiTheme="majorHAnsi" w:cs="Arial"/>
          <w:sz w:val="22"/>
          <w:szCs w:val="22"/>
        </w:rPr>
        <w:fldChar w:fldCharType="separate"/>
      </w:r>
      <w:r w:rsidR="004935A2">
        <w:rPr>
          <w:rFonts w:asciiTheme="majorHAnsi" w:hAnsiTheme="majorHAnsi" w:cs="Arial"/>
          <w:noProof/>
          <w:sz w:val="22"/>
          <w:szCs w:val="22"/>
        </w:rPr>
        <w:t>[</w:t>
      </w:r>
      <w:hyperlink w:anchor="_ENREF_20" w:tooltip="Segre, 2010 #31" w:history="1">
        <w:r w:rsidR="009C72D5">
          <w:rPr>
            <w:rFonts w:asciiTheme="majorHAnsi" w:hAnsiTheme="majorHAnsi" w:cs="Arial"/>
            <w:noProof/>
            <w:sz w:val="22"/>
            <w:szCs w:val="22"/>
          </w:rPr>
          <w:t>20</w:t>
        </w:r>
      </w:hyperlink>
      <w:r w:rsidR="004935A2">
        <w:rPr>
          <w:rFonts w:asciiTheme="majorHAnsi" w:hAnsiTheme="majorHAnsi" w:cs="Arial"/>
          <w:noProof/>
          <w:sz w:val="22"/>
          <w:szCs w:val="22"/>
        </w:rPr>
        <w:t>]</w:t>
      </w:r>
      <w:r w:rsidRPr="006D40E1">
        <w:rPr>
          <w:rFonts w:asciiTheme="majorHAnsi" w:hAnsiTheme="majorHAnsi" w:cs="Arial"/>
          <w:sz w:val="22"/>
          <w:szCs w:val="22"/>
        </w:rPr>
        <w:fldChar w:fldCharType="end"/>
      </w:r>
      <w:r w:rsidRPr="007957A7">
        <w:rPr>
          <w:rFonts w:asciiTheme="majorHAnsi" w:hAnsiTheme="majorHAnsi" w:cs="Arial"/>
          <w:sz w:val="22"/>
          <w:szCs w:val="22"/>
        </w:rPr>
        <w:t xml:space="preserve"> to the stage 1 GWAS results. Briefly, each gene in the genome is mapped to a single SNP with the lowest </w:t>
      </w:r>
      <w:r w:rsidRPr="007957A7">
        <w:rPr>
          <w:rFonts w:asciiTheme="majorHAnsi" w:hAnsiTheme="majorHAnsi" w:cs="Arial"/>
          <w:i/>
          <w:sz w:val="22"/>
          <w:szCs w:val="22"/>
        </w:rPr>
        <w:t>P</w:t>
      </w:r>
      <w:r w:rsidRPr="007957A7">
        <w:rPr>
          <w:rFonts w:asciiTheme="majorHAnsi" w:hAnsiTheme="majorHAnsi" w:cs="Arial"/>
          <w:sz w:val="22"/>
          <w:szCs w:val="22"/>
        </w:rPr>
        <w:t>-value within</w:t>
      </w:r>
      <w:r w:rsidRPr="007957A7">
        <w:rPr>
          <w:rFonts w:asciiTheme="majorHAnsi" w:hAnsiTheme="majorHAnsi" w:cs="Arial"/>
          <w:sz w:val="22"/>
          <w:szCs w:val="22"/>
          <w:shd w:val="clear" w:color="auto" w:fill="FFFFFF"/>
        </w:rPr>
        <w:t xml:space="preserve"> a 110 Kb upstream or 40kb downstream window of the gene. </w:t>
      </w:r>
      <w:r w:rsidRPr="007957A7">
        <w:rPr>
          <w:rFonts w:asciiTheme="majorHAnsi" w:hAnsiTheme="majorHAnsi" w:cs="Arial"/>
          <w:sz w:val="22"/>
          <w:szCs w:val="22"/>
        </w:rPr>
        <w:t xml:space="preserve">The corresponding </w:t>
      </w:r>
      <w:r w:rsidRPr="007957A7">
        <w:rPr>
          <w:rFonts w:asciiTheme="majorHAnsi" w:hAnsiTheme="majorHAnsi" w:cs="Arial"/>
          <w:i/>
          <w:sz w:val="22"/>
          <w:szCs w:val="22"/>
        </w:rPr>
        <w:t>P</w:t>
      </w:r>
      <w:r w:rsidRPr="007957A7">
        <w:rPr>
          <w:rFonts w:asciiTheme="majorHAnsi" w:hAnsiTheme="majorHAnsi" w:cs="Arial"/>
          <w:sz w:val="22"/>
          <w:szCs w:val="22"/>
        </w:rPr>
        <w:t xml:space="preserve">-value, representing each gene, is corrected for </w:t>
      </w:r>
      <w:r w:rsidRPr="007957A7">
        <w:rPr>
          <w:rFonts w:asciiTheme="majorHAnsi" w:hAnsiTheme="majorHAnsi" w:cs="Arial"/>
          <w:sz w:val="22"/>
          <w:szCs w:val="22"/>
        </w:rPr>
        <w:lastRenderedPageBreak/>
        <w:t xml:space="preserve">confounding factors such as gene size, LD patterns, SNP density and other genetic factors. The adjusted </w:t>
      </w:r>
      <w:r w:rsidRPr="007957A7">
        <w:rPr>
          <w:rFonts w:asciiTheme="majorHAnsi" w:hAnsiTheme="majorHAnsi" w:cs="Arial"/>
          <w:i/>
          <w:sz w:val="22"/>
          <w:szCs w:val="22"/>
        </w:rPr>
        <w:t>P</w:t>
      </w:r>
      <w:r w:rsidRPr="007957A7">
        <w:rPr>
          <w:rFonts w:asciiTheme="majorHAnsi" w:hAnsiTheme="majorHAnsi" w:cs="Arial"/>
          <w:sz w:val="22"/>
          <w:szCs w:val="22"/>
        </w:rPr>
        <w:t xml:space="preserve">-values are ranked and the observed number of genes in a given pathway above a specified </w:t>
      </w:r>
      <w:r w:rsidRPr="007957A7">
        <w:rPr>
          <w:rFonts w:asciiTheme="majorHAnsi" w:hAnsiTheme="majorHAnsi" w:cs="Arial"/>
          <w:i/>
          <w:sz w:val="22"/>
          <w:szCs w:val="22"/>
        </w:rPr>
        <w:t>P</w:t>
      </w:r>
      <w:r w:rsidRPr="007957A7">
        <w:rPr>
          <w:rFonts w:asciiTheme="majorHAnsi" w:hAnsiTheme="majorHAnsi" w:cs="Arial"/>
          <w:sz w:val="22"/>
          <w:szCs w:val="22"/>
        </w:rPr>
        <w:t>-value threshold (75</w:t>
      </w:r>
      <w:r w:rsidRPr="007957A7">
        <w:rPr>
          <w:rFonts w:asciiTheme="majorHAnsi" w:hAnsiTheme="majorHAnsi" w:cs="Arial"/>
          <w:sz w:val="22"/>
          <w:szCs w:val="22"/>
          <w:vertAlign w:val="superscript"/>
        </w:rPr>
        <w:t>th</w:t>
      </w:r>
      <w:r w:rsidRPr="007957A7">
        <w:rPr>
          <w:rFonts w:asciiTheme="majorHAnsi" w:hAnsiTheme="majorHAnsi" w:cs="Arial"/>
          <w:sz w:val="22"/>
          <w:szCs w:val="22"/>
        </w:rPr>
        <w:t xml:space="preserve"> and 95</w:t>
      </w:r>
      <w:r w:rsidRPr="007957A7">
        <w:rPr>
          <w:rFonts w:asciiTheme="majorHAnsi" w:hAnsiTheme="majorHAnsi" w:cs="Arial"/>
          <w:sz w:val="22"/>
          <w:szCs w:val="22"/>
          <w:vertAlign w:val="superscript"/>
        </w:rPr>
        <w:t>th</w:t>
      </w:r>
      <w:r w:rsidRPr="007957A7">
        <w:rPr>
          <w:rFonts w:asciiTheme="majorHAnsi" w:hAnsiTheme="majorHAnsi" w:cs="Arial"/>
          <w:sz w:val="22"/>
          <w:szCs w:val="22"/>
        </w:rPr>
        <w:t xml:space="preserve"> percentiles used) is calculated. This number is compa</w:t>
      </w:r>
      <w:r w:rsidRPr="007957A7">
        <w:rPr>
          <w:rFonts w:asciiTheme="majorHAnsi" w:hAnsiTheme="majorHAnsi" w:cs="Arial"/>
          <w:sz w:val="22"/>
          <w:szCs w:val="22"/>
          <w:shd w:val="clear" w:color="auto" w:fill="FFFFFF"/>
        </w:rPr>
        <w:t>red with that from repeating the process based on 10000 random</w:t>
      </w:r>
      <w:r w:rsidRPr="007957A7">
        <w:rPr>
          <w:rFonts w:asciiTheme="majorHAnsi" w:hAnsiTheme="majorHAnsi" w:cs="Arial"/>
          <w:sz w:val="22"/>
          <w:szCs w:val="22"/>
        </w:rPr>
        <w:t xml:space="preserve">ly permuted pathways of identical size. In doing so, an empirical gene set enrichment association (GSEA) </w:t>
      </w:r>
      <w:r w:rsidRPr="007957A7">
        <w:rPr>
          <w:rFonts w:asciiTheme="majorHAnsi" w:hAnsiTheme="majorHAnsi" w:cs="Arial"/>
          <w:i/>
          <w:sz w:val="22"/>
          <w:szCs w:val="22"/>
        </w:rPr>
        <w:t>P</w:t>
      </w:r>
      <w:r w:rsidRPr="007957A7">
        <w:rPr>
          <w:rFonts w:asciiTheme="majorHAnsi" w:hAnsiTheme="majorHAnsi" w:cs="Arial"/>
          <w:sz w:val="22"/>
          <w:szCs w:val="22"/>
        </w:rPr>
        <w:t xml:space="preserve">-value for each pathway is computed. In our study, individual pathways with a FDR &lt; 0.05 and nominal GSEA </w:t>
      </w:r>
      <w:r w:rsidRPr="007957A7">
        <w:rPr>
          <w:rFonts w:asciiTheme="majorHAnsi" w:hAnsiTheme="majorHAnsi" w:cs="Arial"/>
          <w:i/>
          <w:sz w:val="22"/>
          <w:szCs w:val="22"/>
        </w:rPr>
        <w:t xml:space="preserve">P </w:t>
      </w:r>
      <w:r w:rsidRPr="007957A7">
        <w:rPr>
          <w:rFonts w:asciiTheme="majorHAnsi" w:hAnsiTheme="majorHAnsi" w:cs="Arial"/>
          <w:sz w:val="22"/>
          <w:szCs w:val="22"/>
        </w:rPr>
        <w:t>&lt; 0.05 were deemed significant, and, unless otherwise stated, results for the 95</w:t>
      </w:r>
      <w:r w:rsidRPr="007957A7">
        <w:rPr>
          <w:rFonts w:asciiTheme="majorHAnsi" w:hAnsiTheme="majorHAnsi" w:cs="Arial"/>
          <w:sz w:val="22"/>
          <w:szCs w:val="22"/>
          <w:vertAlign w:val="superscript"/>
        </w:rPr>
        <w:t>th</w:t>
      </w:r>
      <w:r w:rsidRPr="007957A7">
        <w:rPr>
          <w:rFonts w:asciiTheme="majorHAnsi" w:hAnsiTheme="majorHAnsi" w:cs="Arial"/>
          <w:sz w:val="22"/>
          <w:szCs w:val="22"/>
        </w:rPr>
        <w:t xml:space="preserve"> percentile cut-off analysis are reported. </w:t>
      </w:r>
    </w:p>
    <w:p w14:paraId="5083971C" w14:textId="77777777" w:rsidR="0057537D" w:rsidRPr="007957A7" w:rsidRDefault="0057537D" w:rsidP="0057537D">
      <w:pPr>
        <w:spacing w:before="240"/>
        <w:jc w:val="both"/>
        <w:rPr>
          <w:rFonts w:asciiTheme="majorHAnsi" w:hAnsiTheme="majorHAnsi" w:cs="Arial"/>
          <w:b/>
          <w:sz w:val="22"/>
          <w:szCs w:val="22"/>
        </w:rPr>
      </w:pPr>
      <w:r>
        <w:rPr>
          <w:rFonts w:asciiTheme="majorHAnsi" w:hAnsiTheme="majorHAnsi" w:cs="Arial"/>
          <w:b/>
          <w:sz w:val="22"/>
          <w:szCs w:val="22"/>
        </w:rPr>
        <w:t>SNP-heritability</w:t>
      </w:r>
    </w:p>
    <w:p w14:paraId="1D431E7B" w14:textId="073F39F7" w:rsidR="0057537D" w:rsidRDefault="0057537D" w:rsidP="0057537D">
      <w:pPr>
        <w:spacing w:before="240"/>
        <w:jc w:val="both"/>
        <w:rPr>
          <w:rFonts w:asciiTheme="majorHAnsi" w:hAnsiTheme="majorHAnsi"/>
          <w:sz w:val="22"/>
          <w:szCs w:val="22"/>
        </w:rPr>
      </w:pPr>
      <w:r w:rsidRPr="007957A7">
        <w:rPr>
          <w:rFonts w:asciiTheme="majorHAnsi" w:hAnsiTheme="majorHAnsi" w:cs="Arial"/>
          <w:sz w:val="22"/>
          <w:szCs w:val="22"/>
        </w:rPr>
        <w:t xml:space="preserve">We </w:t>
      </w:r>
      <w:r>
        <w:rPr>
          <w:rFonts w:asciiTheme="majorHAnsi" w:hAnsiTheme="majorHAnsi" w:cs="Arial"/>
          <w:sz w:val="22"/>
          <w:szCs w:val="22"/>
        </w:rPr>
        <w:t>estimated the SNP-heritability</w:t>
      </w:r>
      <w:r w:rsidRPr="007957A7">
        <w:rPr>
          <w:rFonts w:asciiTheme="majorHAnsi" w:hAnsiTheme="majorHAnsi"/>
          <w:sz w:val="22"/>
          <w:szCs w:val="22"/>
        </w:rPr>
        <w:t>, the proportion of variance explained by common SNPs</w:t>
      </w:r>
      <w:r>
        <w:rPr>
          <w:rFonts w:asciiTheme="majorHAnsi" w:hAnsiTheme="majorHAnsi"/>
          <w:sz w:val="22"/>
          <w:szCs w:val="22"/>
        </w:rPr>
        <w:t xml:space="preserve"> (MAF&gt;1%)</w:t>
      </w:r>
      <w:r w:rsidRPr="007957A7">
        <w:rPr>
          <w:rFonts w:asciiTheme="majorHAnsi" w:hAnsiTheme="majorHAnsi"/>
          <w:sz w:val="22"/>
          <w:szCs w:val="22"/>
        </w:rPr>
        <w:t xml:space="preserve">, </w:t>
      </w:r>
      <w:r>
        <w:rPr>
          <w:rFonts w:asciiTheme="majorHAnsi" w:hAnsiTheme="majorHAnsi"/>
          <w:sz w:val="22"/>
          <w:szCs w:val="22"/>
        </w:rPr>
        <w:t xml:space="preserve">with </w:t>
      </w:r>
      <w:r w:rsidRPr="007957A7">
        <w:rPr>
          <w:rFonts w:asciiTheme="majorHAnsi" w:hAnsiTheme="majorHAnsi"/>
          <w:sz w:val="22"/>
          <w:szCs w:val="22"/>
        </w:rPr>
        <w:t>LD-Score</w:t>
      </w:r>
      <w:r>
        <w:rPr>
          <w:rFonts w:asciiTheme="majorHAnsi" w:hAnsiTheme="majorHAnsi"/>
          <w:sz w:val="22"/>
          <w:szCs w:val="22"/>
        </w:rPr>
        <w:t xml:space="preserve"> as</w:t>
      </w:r>
      <w:r w:rsidRPr="007957A7">
        <w:rPr>
          <w:rFonts w:asciiTheme="majorHAnsi" w:hAnsiTheme="majorHAnsi"/>
          <w:sz w:val="22"/>
          <w:szCs w:val="22"/>
        </w:rPr>
        <w:t xml:space="preserve"> </w:t>
      </w:r>
      <w:r>
        <w:rPr>
          <w:rFonts w:asciiTheme="majorHAnsi" w:hAnsiTheme="majorHAnsi"/>
          <w:sz w:val="22"/>
          <w:szCs w:val="22"/>
        </w:rPr>
        <w:t>implemented in LD-hub and using our six stage 1 GWAS meta-analyses on early growth traits</w:t>
      </w:r>
      <w:r w:rsidRPr="007957A7">
        <w:rPr>
          <w:rFonts w:asciiTheme="majorHAnsi" w:hAnsiTheme="majorHAnsi"/>
          <w:sz w:val="22"/>
          <w:szCs w:val="22"/>
        </w:rPr>
        <w:t>.</w:t>
      </w:r>
      <w:r>
        <w:rPr>
          <w:rFonts w:asciiTheme="majorHAnsi" w:hAnsiTheme="majorHAnsi"/>
          <w:sz w:val="22"/>
          <w:szCs w:val="22"/>
        </w:rPr>
        <w:t xml:space="preserve"> (Please see next paragraph for detailed information on post-processing of GWAS data for LD-Score analysis). LD-score regression estimates were obtained using a regression model with intercept, which aims at correcting for systematic confounders in GWAS summary statistics such as population stratification. In addition, we provide SumHer</w:t>
      </w:r>
      <w:r>
        <w:rPr>
          <w:rFonts w:asciiTheme="majorHAnsi" w:hAnsiTheme="majorHAnsi"/>
          <w:sz w:val="22"/>
          <w:szCs w:val="22"/>
        </w:rPr>
        <w:fldChar w:fldCharType="begin"/>
      </w:r>
      <w:r w:rsidR="004935A2">
        <w:rPr>
          <w:rFonts w:asciiTheme="majorHAnsi" w:hAnsiTheme="majorHAnsi"/>
          <w:sz w:val="22"/>
          <w:szCs w:val="22"/>
        </w:rPr>
        <w:instrText xml:space="preserve"> ADDIN EN.CITE &lt;EndNote&gt;&lt;Cite&gt;&lt;Author&gt;Speed&lt;/Author&gt;&lt;Year&gt;2018&lt;/Year&gt;&lt;RecNum&gt;224&lt;/RecNum&gt;&lt;DisplayText&gt;[24]&lt;/DisplayText&gt;&lt;record&gt;&lt;rec-number&gt;224&lt;/rec-number&gt;&lt;foreign-keys&gt;&lt;key app="EN" db-id="tvzsxtsr1st0w8ev9x1pp2zvfz22xr9as5vv" timestamp="1537372831"&gt;224&lt;/key&gt;&lt;/foreign-keys&gt;&lt;ref-type name="Journal Article"&gt;17&lt;/ref-type&gt;&lt;contributors&gt;&lt;authors&gt;&lt;author&gt;Speed, Doug&lt;/author&gt;&lt;author&gt;Balding, David&lt;/author&gt;&lt;/authors&gt;&lt;/contributors&gt;&lt;titles&gt;&lt;title&gt;Better estimation of SNP heritability from summary statistics provides a new understanding of the genetic architecture of complex traits&lt;/title&gt;&lt;secondary-title&gt;bioRxiv&lt;/secondary-title&gt;&lt;/titles&gt;&lt;periodical&gt;&lt;full-title&gt;bioRxiv&lt;/full-title&gt;&lt;/periodical&gt;&lt;dates&gt;&lt;year&gt;2018&lt;/year&gt;&lt;/dates&gt;&lt;urls&gt;&lt;related-urls&gt;&lt;url&gt;https://www.biorxiv.org/content/biorxiv/early/2018/03/19/284976.full.pdf&lt;/url&gt;&lt;/related-urls&gt;&lt;/urls&gt;&lt;electronic-resource-num&gt;10.1101/284976&lt;/electronic-resource-num&gt;&lt;/record&gt;&lt;/Cite&gt;&lt;/EndNote&gt;</w:instrText>
      </w:r>
      <w:r>
        <w:rPr>
          <w:rFonts w:asciiTheme="majorHAnsi" w:hAnsiTheme="majorHAnsi"/>
          <w:sz w:val="22"/>
          <w:szCs w:val="22"/>
        </w:rPr>
        <w:fldChar w:fldCharType="separate"/>
      </w:r>
      <w:r w:rsidR="004935A2">
        <w:rPr>
          <w:rFonts w:asciiTheme="majorHAnsi" w:hAnsiTheme="majorHAnsi"/>
          <w:noProof/>
          <w:sz w:val="22"/>
          <w:szCs w:val="22"/>
        </w:rPr>
        <w:t>[</w:t>
      </w:r>
      <w:hyperlink w:anchor="_ENREF_24" w:tooltip="Speed, 2018 #224" w:history="1">
        <w:r w:rsidR="009C72D5">
          <w:rPr>
            <w:rFonts w:asciiTheme="majorHAnsi" w:hAnsiTheme="majorHAnsi"/>
            <w:noProof/>
            <w:sz w:val="22"/>
            <w:szCs w:val="22"/>
          </w:rPr>
          <w:t>24</w:t>
        </w:r>
      </w:hyperlink>
      <w:r w:rsidR="004935A2">
        <w:rPr>
          <w:rFonts w:asciiTheme="majorHAnsi" w:hAnsiTheme="majorHAnsi"/>
          <w:noProof/>
          <w:sz w:val="22"/>
          <w:szCs w:val="22"/>
        </w:rPr>
        <w:t>]</w:t>
      </w:r>
      <w:r>
        <w:rPr>
          <w:rFonts w:asciiTheme="majorHAnsi" w:hAnsiTheme="majorHAnsi"/>
          <w:sz w:val="22"/>
          <w:szCs w:val="22"/>
        </w:rPr>
        <w:fldChar w:fldCharType="end"/>
      </w:r>
      <w:r>
        <w:rPr>
          <w:rFonts w:asciiTheme="majorHAnsi" w:hAnsiTheme="majorHAnsi"/>
          <w:sz w:val="22"/>
          <w:szCs w:val="22"/>
        </w:rPr>
        <w:t xml:space="preserve"> SNP-heritability estimates due to the current debate on the (mainly downward) bias of LD-Score regression estimates. SumHer estimates were obtained using a regression model including an intercept. The estimates of heritability using family and twin studies were obtained from the literature using PubMed searches complemented with google scholar. The proportion of heritability explained by common SNPs is the ratio of the SNP-heritability obtained from LD-score regression and the overall heritability obtained from family and twin studies.</w:t>
      </w:r>
    </w:p>
    <w:p w14:paraId="012593A6" w14:textId="32F50B75" w:rsidR="000B264C" w:rsidRPr="007957A7" w:rsidRDefault="000B264C" w:rsidP="0057537D">
      <w:pPr>
        <w:spacing w:before="240"/>
        <w:jc w:val="both"/>
        <w:rPr>
          <w:rFonts w:asciiTheme="majorHAnsi" w:hAnsiTheme="majorHAnsi" w:cs="Arial"/>
          <w:b/>
          <w:sz w:val="22"/>
          <w:szCs w:val="22"/>
        </w:rPr>
      </w:pPr>
      <w:r w:rsidRPr="007957A7">
        <w:rPr>
          <w:rFonts w:asciiTheme="majorHAnsi" w:hAnsiTheme="majorHAnsi" w:cs="Arial"/>
          <w:b/>
          <w:sz w:val="22"/>
          <w:szCs w:val="22"/>
        </w:rPr>
        <w:t>Post-hoc power analysis</w:t>
      </w:r>
    </w:p>
    <w:p w14:paraId="428F8432" w14:textId="6B498433" w:rsidR="0091408A" w:rsidRPr="007957A7" w:rsidRDefault="000B264C" w:rsidP="00604664">
      <w:pPr>
        <w:spacing w:after="0"/>
        <w:jc w:val="both"/>
        <w:rPr>
          <w:rFonts w:asciiTheme="majorHAnsi" w:eastAsia="Times New Roman" w:hAnsiTheme="majorHAnsi" w:cs="Calibri"/>
          <w:sz w:val="22"/>
          <w:szCs w:val="22"/>
        </w:rPr>
      </w:pPr>
      <w:r w:rsidRPr="007957A7">
        <w:rPr>
          <w:rFonts w:asciiTheme="majorHAnsi" w:hAnsiTheme="majorHAnsi" w:cs="Arial"/>
          <w:sz w:val="22"/>
          <w:szCs w:val="22"/>
        </w:rPr>
        <w:t xml:space="preserve">We conducted a post-hoc power analysis to determine the effect size </w:t>
      </w:r>
      <w:r w:rsidR="002F7C12" w:rsidRPr="007957A7">
        <w:rPr>
          <w:rFonts w:asciiTheme="majorHAnsi" w:hAnsiTheme="majorHAnsi" w:cs="Arial"/>
          <w:sz w:val="22"/>
          <w:szCs w:val="22"/>
        </w:rPr>
        <w:t xml:space="preserve">in standard deviations units </w:t>
      </w:r>
      <w:r w:rsidRPr="007957A7">
        <w:rPr>
          <w:rFonts w:asciiTheme="majorHAnsi" w:hAnsiTheme="majorHAnsi" w:cs="Arial"/>
          <w:sz w:val="22"/>
          <w:szCs w:val="22"/>
        </w:rPr>
        <w:t>we are powered to detect</w:t>
      </w:r>
      <w:r w:rsidR="0044754F" w:rsidRPr="007957A7">
        <w:rPr>
          <w:rFonts w:asciiTheme="majorHAnsi" w:hAnsiTheme="majorHAnsi" w:cs="Arial"/>
          <w:sz w:val="22"/>
          <w:szCs w:val="22"/>
        </w:rPr>
        <w:t xml:space="preserve"> (power=80%)</w:t>
      </w:r>
      <w:r w:rsidR="002F7C12" w:rsidRPr="007957A7">
        <w:rPr>
          <w:rFonts w:asciiTheme="majorHAnsi" w:hAnsiTheme="majorHAnsi" w:cs="Arial"/>
          <w:sz w:val="22"/>
          <w:szCs w:val="22"/>
        </w:rPr>
        <w:t xml:space="preserve">. The </w:t>
      </w:r>
      <w:r w:rsidR="00D4257F" w:rsidRPr="007957A7">
        <w:rPr>
          <w:rFonts w:asciiTheme="majorHAnsi" w:hAnsiTheme="majorHAnsi" w:cs="Arial"/>
          <w:sz w:val="22"/>
          <w:szCs w:val="22"/>
        </w:rPr>
        <w:t xml:space="preserve">following </w:t>
      </w:r>
      <w:r w:rsidR="0044754F" w:rsidRPr="007957A7">
        <w:rPr>
          <w:rFonts w:asciiTheme="majorHAnsi" w:hAnsiTheme="majorHAnsi" w:cs="Arial"/>
          <w:sz w:val="22"/>
          <w:szCs w:val="22"/>
        </w:rPr>
        <w:t>experimental</w:t>
      </w:r>
      <w:r w:rsidR="002F7C12" w:rsidRPr="007957A7">
        <w:rPr>
          <w:rFonts w:asciiTheme="majorHAnsi" w:hAnsiTheme="majorHAnsi" w:cs="Arial"/>
          <w:sz w:val="22"/>
          <w:szCs w:val="22"/>
        </w:rPr>
        <w:t xml:space="preserve"> setup is considered</w:t>
      </w:r>
      <w:r w:rsidR="0044754F" w:rsidRPr="007957A7">
        <w:rPr>
          <w:rFonts w:asciiTheme="majorHAnsi" w:hAnsiTheme="majorHAnsi" w:cs="Arial"/>
          <w:sz w:val="22"/>
          <w:szCs w:val="22"/>
        </w:rPr>
        <w:t xml:space="preserve"> to parameterize the null hypothesis</w:t>
      </w:r>
      <w:r w:rsidR="00D4257F" w:rsidRPr="007957A7">
        <w:rPr>
          <w:rFonts w:asciiTheme="majorHAnsi" w:hAnsiTheme="majorHAnsi" w:cs="Arial"/>
          <w:sz w:val="22"/>
          <w:szCs w:val="22"/>
        </w:rPr>
        <w:t>:</w:t>
      </w:r>
      <w:r w:rsidRPr="007957A7">
        <w:rPr>
          <w:rFonts w:asciiTheme="majorHAnsi" w:hAnsiTheme="majorHAnsi" w:cs="Arial"/>
          <w:sz w:val="22"/>
          <w:szCs w:val="22"/>
        </w:rPr>
        <w:t xml:space="preserve"> stage 1 meta-analysis sample size (</w:t>
      </w:r>
      <w:r w:rsidRPr="007957A7">
        <w:rPr>
          <w:rFonts w:asciiTheme="majorHAnsi" w:hAnsiTheme="majorHAnsi" w:cs="Arial"/>
          <w:i/>
          <w:sz w:val="22"/>
          <w:szCs w:val="22"/>
        </w:rPr>
        <w:t>n</w:t>
      </w:r>
      <w:r w:rsidRPr="007957A7">
        <w:rPr>
          <w:rFonts w:asciiTheme="majorHAnsi" w:hAnsiTheme="majorHAnsi" w:cs="Arial"/>
          <w:sz w:val="22"/>
          <w:szCs w:val="22"/>
        </w:rPr>
        <w:t>=6222), the smallest minimum allele frequency observed among the four lead GWAS SNPs (MAF=0.22</w:t>
      </w:r>
      <w:r w:rsidR="00404BF0" w:rsidRPr="007957A7">
        <w:rPr>
          <w:rFonts w:asciiTheme="majorHAnsi" w:hAnsiTheme="majorHAnsi" w:cs="Arial"/>
          <w:sz w:val="22"/>
          <w:szCs w:val="22"/>
        </w:rPr>
        <w:t>, most conservative</w:t>
      </w:r>
      <w:r w:rsidRPr="007957A7">
        <w:rPr>
          <w:rFonts w:asciiTheme="majorHAnsi" w:hAnsiTheme="majorHAnsi" w:cs="Arial"/>
          <w:sz w:val="22"/>
          <w:szCs w:val="22"/>
        </w:rPr>
        <w:t>), imputation quality R</w:t>
      </w:r>
      <w:r w:rsidRPr="007957A7">
        <w:rPr>
          <w:rFonts w:asciiTheme="majorHAnsi" w:hAnsiTheme="majorHAnsi" w:cs="Arial"/>
          <w:sz w:val="22"/>
          <w:szCs w:val="22"/>
          <w:vertAlign w:val="superscript"/>
        </w:rPr>
        <w:t>2</w:t>
      </w:r>
      <w:r w:rsidRPr="007957A7">
        <w:rPr>
          <w:rFonts w:asciiTheme="majorHAnsi" w:hAnsiTheme="majorHAnsi" w:cs="Arial"/>
          <w:sz w:val="22"/>
          <w:szCs w:val="22"/>
        </w:rPr>
        <w:t xml:space="preserve">=0.8, significance level </w:t>
      </w:r>
      <w:r w:rsidR="00D4257F" w:rsidRPr="007957A7">
        <w:rPr>
          <w:rFonts w:asciiTheme="majorHAnsi" w:hAnsiTheme="majorHAnsi"/>
          <w:i/>
          <w:sz w:val="22"/>
          <w:szCs w:val="22"/>
        </w:rPr>
        <w:t>P</w:t>
      </w:r>
      <w:r w:rsidR="00D4257F" w:rsidRPr="007957A7">
        <w:rPr>
          <w:rFonts w:asciiTheme="majorHAnsi" w:hAnsiTheme="majorHAnsi"/>
          <w:sz w:val="22"/>
          <w:szCs w:val="22"/>
        </w:rPr>
        <w:t xml:space="preserve"> &lt;5 x 10</w:t>
      </w:r>
      <w:r w:rsidR="00D4257F" w:rsidRPr="007957A7">
        <w:rPr>
          <w:rFonts w:asciiTheme="majorHAnsi" w:hAnsiTheme="majorHAnsi"/>
          <w:sz w:val="22"/>
          <w:szCs w:val="22"/>
          <w:vertAlign w:val="superscript"/>
        </w:rPr>
        <w:t>-8</w:t>
      </w:r>
      <w:r w:rsidR="00404BF0" w:rsidRPr="007957A7">
        <w:rPr>
          <w:rFonts w:asciiTheme="majorHAnsi" w:hAnsiTheme="majorHAnsi" w:cs="Arial"/>
          <w:sz w:val="22"/>
          <w:szCs w:val="22"/>
        </w:rPr>
        <w:t>, and genotypes assumed to be in Hardy-Weinberg equilibrium.</w:t>
      </w:r>
      <w:r w:rsidRPr="007957A7">
        <w:rPr>
          <w:rFonts w:asciiTheme="majorHAnsi" w:hAnsiTheme="majorHAnsi" w:cs="Arial"/>
          <w:sz w:val="22"/>
          <w:szCs w:val="22"/>
        </w:rPr>
        <w:t xml:space="preserve"> Analysis was conducted as previously described</w:t>
      </w:r>
      <w:r w:rsidR="002F7C12" w:rsidRPr="006D40E1">
        <w:rPr>
          <w:rFonts w:asciiTheme="majorHAnsi" w:hAnsiTheme="majorHAnsi" w:cs="Arial"/>
          <w:sz w:val="22"/>
          <w:szCs w:val="22"/>
        </w:rPr>
        <w:fldChar w:fldCharType="begin">
          <w:fldData xml:space="preserve">PEVuZE5vdGU+PENpdGU+PEF1dGhvcj5WaXNzY2hlcjwvQXV0aG9yPjxZZWFyPjIwMTc8L1llYXI+
PFJlY051bT4xNzU8L1JlY051bT48RGlzcGxheVRleHQ+WzgwXTwvRGlzcGxheVRleHQ+PHJlY29y
ZD48cmVjLW51bWJlcj4xNzU8L3JlYy1udW1iZXI+PGZvcmVpZ24ta2V5cz48a2V5IGFwcD0iRU4i
IGRiLWlkPSJ0dnpzeHRzcjFzdDB3OGV2OXgxcHAyenZmejIyeHI5YXM1dnYiIHRpbWVzdGFtcD0i
MTUzMzczMDcwOCI+MTc1PC9rZXk+PC9mb3JlaWduLWtleXM+PHJlZi10eXBlIG5hbWU9IkpvdXJu
YWwgQXJ0aWNsZSI+MTc8L3JlZi10eXBlPjxjb250cmlidXRvcnM+PGF1dGhvcnM+PGF1dGhvcj5W
aXNzY2hlciwgUC4gTS48L2F1dGhvcj48YXV0aG9yPldyYXksIE4uIFIuPC9hdXRob3I+PGF1dGhv
cj5aaGFuZywgUS48L2F1dGhvcj48YXV0aG9yPlNrbGFyLCBQLjwvYXV0aG9yPjxhdXRob3I+TWND
YXJ0aHksIE0uIEkuPC9hdXRob3I+PGF1dGhvcj5Ccm93biwgTS4gQS48L2F1dGhvcj48YXV0aG9y
PllhbmcsIEouPC9hdXRob3I+PC9hdXRob3JzPjwvY29udHJpYnV0b3JzPjxhdXRoLWFkZHJlc3M+
SW5zdGl0dXRlIGZvciBNb2xlY3VsYXIgQmlvc2NpZW5jZSwgVW5pdmVyc2l0eSBvZiBRdWVlbnNs
YW5kLCBCcmlzYmFuZSwgUUxEIDQwNzIsIEF1c3RyYWxpYTsgUXVlZW5zbGFuZCBCcmFpbiBJbnN0
aXR1dGUsIFVuaXZlcnNpdHkgb2YgUXVlZW5zbGFuZCwgQnJpc2JhbmUsIFFMRCA0MDcyLCBBdXN0
cmFsaWEuIEVsZWN0cm9uaWMgYWRkcmVzczogcGV0ZXIudmlzc2NoZXJAdXEuZWR1LmF1LiYjeEQ7
SW5zdGl0dXRlIGZvciBNb2xlY3VsYXIgQmlvc2NpZW5jZSwgVW5pdmVyc2l0eSBvZiBRdWVlbnNs
YW5kLCBCcmlzYmFuZSwgUUxEIDQwNzIsIEF1c3RyYWxpYTsgUXVlZW5zbGFuZCBCcmFpbiBJbnN0
aXR1dGUsIFVuaXZlcnNpdHkgb2YgUXVlZW5zbGFuZCwgQnJpc2JhbmUsIFFMRCA0MDcyLCBBdXN0
cmFsaWEuJiN4RDtJbnN0aXR1dGUgZm9yIE1vbGVjdWxhciBCaW9zY2llbmNlLCBVbml2ZXJzaXR5
IG9mIFF1ZWVuc2xhbmQsIEJyaXNiYW5lLCBRTEQgNDA3MiwgQXVzdHJhbGlhLiYjeEQ7RGVwYXJ0
bWVudHMgb2YgR2VuZXRpY3MgYW5kIEdlbm9taWMgU2NpZW5jZXMgYW5kIFBzeWNoaWF0cnksIElj
YWhuIFNjaG9vbCBvZiBNZWRpY2luZSBhdCBNb3VudCBTaW5haSwgTlksIE5ZIDEwMDI5LCBVU0Eu
JiN4RDtPeGZvcmQgQ2VudHJlIGZvciBEaWFiZXRlcywgRW5kb2NyaW5vbG9neSwgYW5kIE1ldGFi
b2xpc20sIFVuaXZlcnNpdHkgb2YgT3hmb3JkLCBDaHVyY2hpbGwgSG9zcGl0YWwsIE9sZCBSb2Fk
LCBIZWFkaW5ndG9uLCBPeGZvcmQgT1gzIDdMSiwgVUs7IFdlbGxjb21lIFRydXN0IENlbnRyZSBm
b3IgSHVtYW4gR2VuZXRpY3MsIFVuaXZlcnNpdHkgb2YgT3hmb3JkLCBSb29zZXZlbHQgRHJpdmUs
IE94Zm9yZCBPWDMgN0JOLCBVSzsgT3hmb3JkIE5JSFIgQmlvbWVkaWNhbCBSZXNlYXJjaCBDZW50
cmUsIENodXJjaGlsbCBIb3NwaXRhbCwgT2xkIFJvYWQsIEhlYWRpbmd0b24sIE94Zm9yZCBPWDMg
N0xKLCBVSy4mI3hEO0luc3RpdHV0ZSBvZiBIZWFsdGggYW5kIEJpb21lZGljYWwgSW5ub3ZhdGlv
biwgUXVlZW5zbGFuZCBVbml2ZXJzaXR5IG9mIFRlY2hub2xvZ3ksIFRyYW5zbGF0aW9uYWwgUmVz
ZWFyY2ggSW5zdGl0dXRlLCBQcmluY2VzcyBBbGV4YW5kcmEgSG9zcGl0YWwsIEJyaXNiYW5lLCBR
TEQgNDEwMiwgQXVzdHJhbGlhLjwvYXV0aC1hZGRyZXNzPjx0aXRsZXM+PHRpdGxlPjEwIFllYXJz
IG9mIEdXQVMgRGlzY292ZXJ5OiBCaW9sb2d5LCBGdW5jdGlvbiwgYW5kIFRyYW5zbGF0aW9uPC90
aXRsZT48c2Vjb25kYXJ5LXRpdGxlPkFtIEogSHVtIEdlbmV0PC9zZWNvbmRhcnktdGl0bGU+PC90
aXRsZXM+PHBlcmlvZGljYWw+PGZ1bGwtdGl0bGU+QW0gSiBIdW0gR2VuZXQ8L2Z1bGwtdGl0bGU+
PC9wZXJpb2RpY2FsPjxwYWdlcz41LTIyPC9wYWdlcz48dm9sdW1lPjEwMTwvdm9sdW1lPjxudW1i
ZXI+MTwvbnVtYmVyPjxrZXl3b3Jkcz48a2V5d29yZD5HZW5ldGljIFBsZWlvdHJvcHk8L2tleXdv
cmQ+PGtleXdvcmQ+R2VuZXRpYyBQcmVkaXNwb3NpdGlvbiB0byBEaXNlYXNlPC9rZXl3b3JkPjxr
ZXl3b3JkPipHZW5vbWUtV2lkZSBBc3NvY2lhdGlvbiBTdHVkeTwva2V5d29yZD48a2V5d29yZD5I
dW1hbnM8L2tleXdvcmQ+PGtleXdvcmQ+TXVsdGlmYWN0b3JpYWwgSW5oZXJpdGFuY2UvZ2VuZXRp
Y3M8L2tleXdvcmQ+PGtleXdvcmQ+KlRyYW5zbGF0aW9uYWwgTWVkaWNhbCBSZXNlYXJjaDwva2V5
d29yZD48a2V5d29yZD5TbnA8L2tleXdvcmQ+PGtleXdvcmQ+YXV0by1pbW11bmUgZGlzZWFzZTwv
a2V5d29yZD48a2V5d29yZD5nZW5vbWUtd2lkZSBhc3NvY2lhdGlvbiBzdHVkeTwva2V5d29yZD48
a2V5d29yZD5oZXJpdGFiaWxpdHk8L2tleXdvcmQ+PGtleXdvcmQ+b2Jlc2l0eTwva2V5d29yZD48
a2V5d29yZD5zY2hpem9waHJlbmlhPC9rZXl3b3JkPjwva2V5d29yZHM+PGRhdGVzPjx5ZWFyPjIw
MTc8L3llYXI+PHB1Yi1kYXRlcz48ZGF0ZT5KdWwgNjwvZGF0ZT48L3B1Yi1kYXRlcz48L2RhdGVz
Pjxpc2JuPjE1MzctNjYwNSAoRWxlY3Ryb25pYykmI3hEOzAwMDItOTI5NyAoTGlua2luZyk8L2lz
Ym4+PGFjY2Vzc2lvbi1udW0+Mjg2ODY4NTY8L2FjY2Vzc2lvbi1udW0+PHVybHM+PHJlbGF0ZWQt
dXJscz48dXJsPmh0dHBzOi8vd3d3Lm5jYmkubmxtLm5paC5nb3YvcHVibWVkLzI4Njg2ODU2PC91
cmw+PC9yZWxhdGVkLXVybHM+PC91cmxzPjxjdXN0b20yPlBNQzU1MDE4NzI8L2N1c3RvbTI+PGVs
ZWN0cm9uaWMtcmVzb3VyY2UtbnVtPjEwLjEwMTYvai5hamhnLjIwMTcuMDYuMDA1PC9lbGVjdHJv
bmljLXJlc291cmNlLW51bT48L3JlY29yZD48L0NpdGU+PC9FbmROb3RlPgB=
</w:fldData>
        </w:fldChar>
      </w:r>
      <w:r w:rsidR="009C72D5">
        <w:rPr>
          <w:rFonts w:asciiTheme="majorHAnsi" w:hAnsiTheme="majorHAnsi" w:cs="Arial"/>
          <w:sz w:val="22"/>
          <w:szCs w:val="22"/>
        </w:rPr>
        <w:instrText xml:space="preserve"> ADDIN EN.CITE </w:instrText>
      </w:r>
      <w:r w:rsidR="009C72D5">
        <w:rPr>
          <w:rFonts w:asciiTheme="majorHAnsi" w:hAnsiTheme="majorHAnsi" w:cs="Arial"/>
          <w:sz w:val="22"/>
          <w:szCs w:val="22"/>
        </w:rPr>
        <w:fldChar w:fldCharType="begin">
          <w:fldData xml:space="preserve">PEVuZE5vdGU+PENpdGU+PEF1dGhvcj5WaXNzY2hlcjwvQXV0aG9yPjxZZWFyPjIwMTc8L1llYXI+
PFJlY051bT4xNzU8L1JlY051bT48RGlzcGxheVRleHQ+WzgwXTwvRGlzcGxheVRleHQ+PHJlY29y
ZD48cmVjLW51bWJlcj4xNzU8L3JlYy1udW1iZXI+PGZvcmVpZ24ta2V5cz48a2V5IGFwcD0iRU4i
IGRiLWlkPSJ0dnpzeHRzcjFzdDB3OGV2OXgxcHAyenZmejIyeHI5YXM1dnYiIHRpbWVzdGFtcD0i
MTUzMzczMDcwOCI+MTc1PC9rZXk+PC9mb3JlaWduLWtleXM+PHJlZi10eXBlIG5hbWU9IkpvdXJu
YWwgQXJ0aWNsZSI+MTc8L3JlZi10eXBlPjxjb250cmlidXRvcnM+PGF1dGhvcnM+PGF1dGhvcj5W
aXNzY2hlciwgUC4gTS48L2F1dGhvcj48YXV0aG9yPldyYXksIE4uIFIuPC9hdXRob3I+PGF1dGhv
cj5aaGFuZywgUS48L2F1dGhvcj48YXV0aG9yPlNrbGFyLCBQLjwvYXV0aG9yPjxhdXRob3I+TWND
YXJ0aHksIE0uIEkuPC9hdXRob3I+PGF1dGhvcj5Ccm93biwgTS4gQS48L2F1dGhvcj48YXV0aG9y
PllhbmcsIEouPC9hdXRob3I+PC9hdXRob3JzPjwvY29udHJpYnV0b3JzPjxhdXRoLWFkZHJlc3M+
SW5zdGl0dXRlIGZvciBNb2xlY3VsYXIgQmlvc2NpZW5jZSwgVW5pdmVyc2l0eSBvZiBRdWVlbnNs
YW5kLCBCcmlzYmFuZSwgUUxEIDQwNzIsIEF1c3RyYWxpYTsgUXVlZW5zbGFuZCBCcmFpbiBJbnN0
aXR1dGUsIFVuaXZlcnNpdHkgb2YgUXVlZW5zbGFuZCwgQnJpc2JhbmUsIFFMRCA0MDcyLCBBdXN0
cmFsaWEuIEVsZWN0cm9uaWMgYWRkcmVzczogcGV0ZXIudmlzc2NoZXJAdXEuZWR1LmF1LiYjeEQ7
SW5zdGl0dXRlIGZvciBNb2xlY3VsYXIgQmlvc2NpZW5jZSwgVW5pdmVyc2l0eSBvZiBRdWVlbnNs
YW5kLCBCcmlzYmFuZSwgUUxEIDQwNzIsIEF1c3RyYWxpYTsgUXVlZW5zbGFuZCBCcmFpbiBJbnN0
aXR1dGUsIFVuaXZlcnNpdHkgb2YgUXVlZW5zbGFuZCwgQnJpc2JhbmUsIFFMRCA0MDcyLCBBdXN0
cmFsaWEuJiN4RDtJbnN0aXR1dGUgZm9yIE1vbGVjdWxhciBCaW9zY2llbmNlLCBVbml2ZXJzaXR5
IG9mIFF1ZWVuc2xhbmQsIEJyaXNiYW5lLCBRTEQgNDA3MiwgQXVzdHJhbGlhLiYjeEQ7RGVwYXJ0
bWVudHMgb2YgR2VuZXRpY3MgYW5kIEdlbm9taWMgU2NpZW5jZXMgYW5kIFBzeWNoaWF0cnksIElj
YWhuIFNjaG9vbCBvZiBNZWRpY2luZSBhdCBNb3VudCBTaW5haSwgTlksIE5ZIDEwMDI5LCBVU0Eu
JiN4RDtPeGZvcmQgQ2VudHJlIGZvciBEaWFiZXRlcywgRW5kb2NyaW5vbG9neSwgYW5kIE1ldGFi
b2xpc20sIFVuaXZlcnNpdHkgb2YgT3hmb3JkLCBDaHVyY2hpbGwgSG9zcGl0YWwsIE9sZCBSb2Fk
LCBIZWFkaW5ndG9uLCBPeGZvcmQgT1gzIDdMSiwgVUs7IFdlbGxjb21lIFRydXN0IENlbnRyZSBm
b3IgSHVtYW4gR2VuZXRpY3MsIFVuaXZlcnNpdHkgb2YgT3hmb3JkLCBSb29zZXZlbHQgRHJpdmUs
IE94Zm9yZCBPWDMgN0JOLCBVSzsgT3hmb3JkIE5JSFIgQmlvbWVkaWNhbCBSZXNlYXJjaCBDZW50
cmUsIENodXJjaGlsbCBIb3NwaXRhbCwgT2xkIFJvYWQsIEhlYWRpbmd0b24sIE94Zm9yZCBPWDMg
N0xKLCBVSy4mI3hEO0luc3RpdHV0ZSBvZiBIZWFsdGggYW5kIEJpb21lZGljYWwgSW5ub3ZhdGlv
biwgUXVlZW5zbGFuZCBVbml2ZXJzaXR5IG9mIFRlY2hub2xvZ3ksIFRyYW5zbGF0aW9uYWwgUmVz
ZWFyY2ggSW5zdGl0dXRlLCBQcmluY2VzcyBBbGV4YW5kcmEgSG9zcGl0YWwsIEJyaXNiYW5lLCBR
TEQgNDEwMiwgQXVzdHJhbGlhLjwvYXV0aC1hZGRyZXNzPjx0aXRsZXM+PHRpdGxlPjEwIFllYXJz
IG9mIEdXQVMgRGlzY292ZXJ5OiBCaW9sb2d5LCBGdW5jdGlvbiwgYW5kIFRyYW5zbGF0aW9uPC90
aXRsZT48c2Vjb25kYXJ5LXRpdGxlPkFtIEogSHVtIEdlbmV0PC9zZWNvbmRhcnktdGl0bGU+PC90
aXRsZXM+PHBlcmlvZGljYWw+PGZ1bGwtdGl0bGU+QW0gSiBIdW0gR2VuZXQ8L2Z1bGwtdGl0bGU+
PC9wZXJpb2RpY2FsPjxwYWdlcz41LTIyPC9wYWdlcz48dm9sdW1lPjEwMTwvdm9sdW1lPjxudW1i
ZXI+MTwvbnVtYmVyPjxrZXl3b3Jkcz48a2V5d29yZD5HZW5ldGljIFBsZWlvdHJvcHk8L2tleXdv
cmQ+PGtleXdvcmQ+R2VuZXRpYyBQcmVkaXNwb3NpdGlvbiB0byBEaXNlYXNlPC9rZXl3b3JkPjxr
ZXl3b3JkPipHZW5vbWUtV2lkZSBBc3NvY2lhdGlvbiBTdHVkeTwva2V5d29yZD48a2V5d29yZD5I
dW1hbnM8L2tleXdvcmQ+PGtleXdvcmQ+TXVsdGlmYWN0b3JpYWwgSW5oZXJpdGFuY2UvZ2VuZXRp
Y3M8L2tleXdvcmQ+PGtleXdvcmQ+KlRyYW5zbGF0aW9uYWwgTWVkaWNhbCBSZXNlYXJjaDwva2V5
d29yZD48a2V5d29yZD5TbnA8L2tleXdvcmQ+PGtleXdvcmQ+YXV0by1pbW11bmUgZGlzZWFzZTwv
a2V5d29yZD48a2V5d29yZD5nZW5vbWUtd2lkZSBhc3NvY2lhdGlvbiBzdHVkeTwva2V5d29yZD48
a2V5d29yZD5oZXJpdGFiaWxpdHk8L2tleXdvcmQ+PGtleXdvcmQ+b2Jlc2l0eTwva2V5d29yZD48
a2V5d29yZD5zY2hpem9waHJlbmlhPC9rZXl3b3JkPjwva2V5d29yZHM+PGRhdGVzPjx5ZWFyPjIw
MTc8L3llYXI+PHB1Yi1kYXRlcz48ZGF0ZT5KdWwgNjwvZGF0ZT48L3B1Yi1kYXRlcz48L2RhdGVz
Pjxpc2JuPjE1MzctNjYwNSAoRWxlY3Ryb25pYykmI3hEOzAwMDItOTI5NyAoTGlua2luZyk8L2lz
Ym4+PGFjY2Vzc2lvbi1udW0+Mjg2ODY4NTY8L2FjY2Vzc2lvbi1udW0+PHVybHM+PHJlbGF0ZWQt
dXJscz48dXJsPmh0dHBzOi8vd3d3Lm5jYmkubmxtLm5paC5nb3YvcHVibWVkLzI4Njg2ODU2PC91
cmw+PC9yZWxhdGVkLXVybHM+PC91cmxzPjxjdXN0b20yPlBNQzU1MDE4NzI8L2N1c3RvbTI+PGVs
ZWN0cm9uaWMtcmVzb3VyY2UtbnVtPjEwLjEwMTYvai5hamhnLjIwMTcuMDYuMDA1PC9lbGVjdHJv
bmljLXJlc291cmNlLW51bT48L3JlY29yZD48L0NpdGU+PC9FbmROb3RlPgB=
</w:fldData>
        </w:fldChar>
      </w:r>
      <w:r w:rsidR="009C72D5">
        <w:rPr>
          <w:rFonts w:asciiTheme="majorHAnsi" w:hAnsiTheme="majorHAnsi" w:cs="Arial"/>
          <w:sz w:val="22"/>
          <w:szCs w:val="22"/>
        </w:rPr>
        <w:instrText xml:space="preserve"> ADDIN EN.CITE.DATA </w:instrText>
      </w:r>
      <w:r w:rsidR="009C72D5">
        <w:rPr>
          <w:rFonts w:asciiTheme="majorHAnsi" w:hAnsiTheme="majorHAnsi" w:cs="Arial"/>
          <w:sz w:val="22"/>
          <w:szCs w:val="22"/>
        </w:rPr>
      </w:r>
      <w:r w:rsidR="009C72D5">
        <w:rPr>
          <w:rFonts w:asciiTheme="majorHAnsi" w:hAnsiTheme="majorHAnsi" w:cs="Arial"/>
          <w:sz w:val="22"/>
          <w:szCs w:val="22"/>
        </w:rPr>
        <w:fldChar w:fldCharType="end"/>
      </w:r>
      <w:r w:rsidR="002F7C12" w:rsidRPr="006D40E1">
        <w:rPr>
          <w:rFonts w:asciiTheme="majorHAnsi" w:hAnsiTheme="majorHAnsi" w:cs="Arial"/>
          <w:sz w:val="22"/>
          <w:szCs w:val="22"/>
        </w:rPr>
      </w:r>
      <w:r w:rsidR="002F7C12" w:rsidRPr="006D40E1">
        <w:rPr>
          <w:rFonts w:asciiTheme="majorHAnsi" w:hAnsiTheme="majorHAnsi" w:cs="Arial"/>
          <w:sz w:val="22"/>
          <w:szCs w:val="22"/>
        </w:rPr>
        <w:fldChar w:fldCharType="separate"/>
      </w:r>
      <w:r w:rsidR="009C72D5">
        <w:rPr>
          <w:rFonts w:asciiTheme="majorHAnsi" w:hAnsiTheme="majorHAnsi" w:cs="Arial"/>
          <w:noProof/>
          <w:sz w:val="22"/>
          <w:szCs w:val="22"/>
        </w:rPr>
        <w:t>[</w:t>
      </w:r>
      <w:hyperlink w:anchor="_ENREF_80" w:tooltip="Visscher, 2017 #175" w:history="1">
        <w:r w:rsidR="009C72D5">
          <w:rPr>
            <w:rFonts w:asciiTheme="majorHAnsi" w:hAnsiTheme="majorHAnsi" w:cs="Arial"/>
            <w:noProof/>
            <w:sz w:val="22"/>
            <w:szCs w:val="22"/>
          </w:rPr>
          <w:t>80</w:t>
        </w:r>
      </w:hyperlink>
      <w:r w:rsidR="009C72D5">
        <w:rPr>
          <w:rFonts w:asciiTheme="majorHAnsi" w:hAnsiTheme="majorHAnsi" w:cs="Arial"/>
          <w:noProof/>
          <w:sz w:val="22"/>
          <w:szCs w:val="22"/>
        </w:rPr>
        <w:t>]</w:t>
      </w:r>
      <w:r w:rsidR="002F7C12" w:rsidRPr="006D40E1">
        <w:rPr>
          <w:rFonts w:asciiTheme="majorHAnsi" w:hAnsiTheme="majorHAnsi" w:cs="Arial"/>
          <w:sz w:val="22"/>
          <w:szCs w:val="22"/>
        </w:rPr>
        <w:fldChar w:fldCharType="end"/>
      </w:r>
      <w:r w:rsidRPr="007957A7">
        <w:rPr>
          <w:rFonts w:asciiTheme="majorHAnsi" w:hAnsiTheme="majorHAnsi" w:cs="Arial"/>
          <w:sz w:val="22"/>
          <w:szCs w:val="22"/>
        </w:rPr>
        <w:t>. Briefly, the non-centrality parameter</w:t>
      </w:r>
      <w:r w:rsidR="00B85976" w:rsidRPr="007957A7">
        <w:rPr>
          <w:rFonts w:asciiTheme="majorHAnsi" w:hAnsiTheme="majorHAnsi" w:cs="Arial"/>
          <w:sz w:val="22"/>
          <w:szCs w:val="22"/>
        </w:rPr>
        <w:t xml:space="preserve"> (NCP)</w:t>
      </w:r>
      <w:r w:rsidR="00404BF0" w:rsidRPr="007957A7">
        <w:rPr>
          <w:rFonts w:asciiTheme="majorHAnsi" w:hAnsiTheme="majorHAnsi" w:cs="Arial"/>
          <w:sz w:val="22"/>
          <w:szCs w:val="22"/>
        </w:rPr>
        <w:t xml:space="preserve"> </w:t>
      </w:r>
      <w:r w:rsidR="00B85976" w:rsidRPr="007957A7">
        <w:rPr>
          <w:rFonts w:asciiTheme="majorHAnsi" w:hAnsiTheme="majorHAnsi" w:cs="Arial"/>
          <w:sz w:val="22"/>
          <w:szCs w:val="22"/>
        </w:rPr>
        <w:t>gives</w:t>
      </w:r>
      <w:r w:rsidRPr="007957A7">
        <w:rPr>
          <w:rFonts w:asciiTheme="majorHAnsi" w:hAnsiTheme="majorHAnsi" w:cs="Arial"/>
          <w:sz w:val="22"/>
          <w:szCs w:val="22"/>
        </w:rPr>
        <w:t xml:space="preserve"> </w:t>
      </w:r>
      <w:r w:rsidR="0044754F" w:rsidRPr="007957A7">
        <w:rPr>
          <w:rFonts w:asciiTheme="majorHAnsi" w:hAnsiTheme="majorHAnsi" w:cs="Arial"/>
          <w:sz w:val="22"/>
          <w:szCs w:val="22"/>
        </w:rPr>
        <w:t xml:space="preserve">the </w:t>
      </w:r>
      <w:r w:rsidR="00D4257F" w:rsidRPr="007957A7">
        <w:rPr>
          <w:rFonts w:asciiTheme="majorHAnsi" w:hAnsiTheme="majorHAnsi" w:cs="Arial"/>
          <w:sz w:val="22"/>
          <w:szCs w:val="22"/>
        </w:rPr>
        <w:t>expected value of the test statistic under the null hypothesis</w:t>
      </w:r>
      <w:r w:rsidR="0044754F" w:rsidRPr="007957A7">
        <w:rPr>
          <w:rFonts w:asciiTheme="majorHAnsi" w:hAnsiTheme="majorHAnsi" w:cs="Arial"/>
          <w:sz w:val="22"/>
          <w:szCs w:val="22"/>
        </w:rPr>
        <w:t xml:space="preserve"> parameterized above</w:t>
      </w:r>
      <w:r w:rsidR="00D4257F" w:rsidRPr="007957A7">
        <w:rPr>
          <w:rFonts w:asciiTheme="majorHAnsi" w:hAnsiTheme="majorHAnsi" w:cs="Arial"/>
          <w:sz w:val="22"/>
          <w:szCs w:val="22"/>
        </w:rPr>
        <w:t xml:space="preserve">. The power to detect an effect size </w:t>
      </w:r>
      <w:r w:rsidR="00B85976" w:rsidRPr="007957A7">
        <w:rPr>
          <w:rFonts w:asciiTheme="majorHAnsi" w:hAnsiTheme="majorHAnsi" w:cs="Arial"/>
          <w:i/>
          <w:sz w:val="22"/>
          <w:szCs w:val="22"/>
        </w:rPr>
        <w:t>b</w:t>
      </w:r>
      <w:r w:rsidR="00404BF0" w:rsidRPr="007957A7">
        <w:rPr>
          <w:rFonts w:asciiTheme="majorHAnsi" w:hAnsiTheme="majorHAnsi" w:cs="Arial"/>
          <w:i/>
          <w:sz w:val="22"/>
          <w:szCs w:val="22"/>
        </w:rPr>
        <w:t xml:space="preserve"> </w:t>
      </w:r>
      <w:r w:rsidR="00404BF0" w:rsidRPr="007957A7">
        <w:rPr>
          <w:rFonts w:asciiTheme="majorHAnsi" w:hAnsiTheme="majorHAnsi" w:cs="Arial"/>
          <w:sz w:val="22"/>
          <w:szCs w:val="22"/>
        </w:rPr>
        <w:t>&gt; NCP</w:t>
      </w:r>
      <w:r w:rsidR="0044754F" w:rsidRPr="007957A7">
        <w:rPr>
          <w:rFonts w:asciiTheme="majorHAnsi" w:hAnsiTheme="majorHAnsi" w:cs="Arial"/>
          <w:sz w:val="22"/>
          <w:szCs w:val="22"/>
        </w:rPr>
        <w:t xml:space="preserve"> </w:t>
      </w:r>
      <w:r w:rsidR="00C54C9A" w:rsidRPr="007957A7">
        <w:rPr>
          <w:rFonts w:asciiTheme="majorHAnsi" w:hAnsiTheme="majorHAnsi" w:cs="Arial"/>
          <w:sz w:val="22"/>
          <w:szCs w:val="22"/>
        </w:rPr>
        <w:t xml:space="preserve">is the probability of obtaining an effect larger or equal to NCP </w:t>
      </w:r>
      <w:r w:rsidR="0044754F" w:rsidRPr="007957A7">
        <w:rPr>
          <w:rFonts w:asciiTheme="majorHAnsi" w:hAnsiTheme="majorHAnsi" w:cs="Arial"/>
          <w:sz w:val="22"/>
          <w:szCs w:val="22"/>
        </w:rPr>
        <w:t>under the alternative hypothesis</w:t>
      </w:r>
      <w:r w:rsidR="00D4257F" w:rsidRPr="007957A7">
        <w:rPr>
          <w:rFonts w:asciiTheme="majorHAnsi" w:hAnsiTheme="majorHAnsi" w:cs="Arial"/>
          <w:sz w:val="22"/>
          <w:szCs w:val="22"/>
        </w:rPr>
        <w:t xml:space="preserve"> </w:t>
      </w:r>
      <w:r w:rsidR="0044754F" w:rsidRPr="007957A7">
        <w:rPr>
          <w:rFonts w:asciiTheme="majorHAnsi" w:hAnsiTheme="majorHAnsi" w:cs="Arial"/>
          <w:sz w:val="22"/>
          <w:szCs w:val="22"/>
        </w:rPr>
        <w:t xml:space="preserve">parameterized </w:t>
      </w:r>
      <w:r w:rsidR="00C54C9A" w:rsidRPr="007957A7">
        <w:rPr>
          <w:rFonts w:asciiTheme="majorHAnsi" w:hAnsiTheme="majorHAnsi" w:cs="Arial"/>
          <w:sz w:val="22"/>
          <w:szCs w:val="22"/>
        </w:rPr>
        <w:t xml:space="preserve">by the normal distribution </w:t>
      </w:r>
      <w:r w:rsidR="00B85976" w:rsidRPr="007957A7">
        <w:rPr>
          <w:rFonts w:asciiTheme="majorHAnsi" w:hAnsiTheme="majorHAnsi" w:cs="Arial"/>
          <w:sz w:val="22"/>
          <w:szCs w:val="22"/>
        </w:rPr>
        <w:t xml:space="preserve">with mean </w:t>
      </w:r>
      <w:r w:rsidR="00B85976" w:rsidRPr="007957A7">
        <w:rPr>
          <w:rFonts w:asciiTheme="majorHAnsi" w:hAnsiTheme="majorHAnsi" w:cs="Arial"/>
          <w:i/>
          <w:sz w:val="22"/>
          <w:szCs w:val="22"/>
        </w:rPr>
        <w:t>b</w:t>
      </w:r>
      <w:r w:rsidR="0044754F" w:rsidRPr="007957A7">
        <w:rPr>
          <w:rFonts w:asciiTheme="majorHAnsi" w:hAnsiTheme="majorHAnsi" w:cs="Arial"/>
          <w:sz w:val="22"/>
          <w:szCs w:val="22"/>
        </w:rPr>
        <w:t>, and standard deviation set equal to the standard error of NCP.</w:t>
      </w:r>
    </w:p>
    <w:p w14:paraId="752DD6D0" w14:textId="08A4C203" w:rsidR="002557E9" w:rsidRPr="007957A7" w:rsidRDefault="004F6923" w:rsidP="00604664">
      <w:pPr>
        <w:spacing w:before="240"/>
        <w:jc w:val="both"/>
        <w:rPr>
          <w:rFonts w:asciiTheme="majorHAnsi" w:hAnsiTheme="majorHAnsi"/>
          <w:b/>
          <w:sz w:val="22"/>
          <w:szCs w:val="22"/>
        </w:rPr>
      </w:pPr>
      <w:r w:rsidRPr="007957A7">
        <w:rPr>
          <w:rFonts w:asciiTheme="majorHAnsi" w:hAnsiTheme="majorHAnsi"/>
          <w:b/>
          <w:sz w:val="22"/>
          <w:szCs w:val="22"/>
        </w:rPr>
        <w:t>ACKNOWLEDGEMENTS</w:t>
      </w:r>
      <w:r w:rsidR="00591A02" w:rsidRPr="007957A7">
        <w:rPr>
          <w:rFonts w:asciiTheme="majorHAnsi" w:hAnsiTheme="majorHAnsi"/>
          <w:b/>
          <w:sz w:val="22"/>
          <w:szCs w:val="22"/>
        </w:rPr>
        <w:t xml:space="preserve"> </w:t>
      </w:r>
    </w:p>
    <w:p w14:paraId="7A96E843" w14:textId="1F8B5289" w:rsidR="002557E9" w:rsidRPr="007957A7" w:rsidRDefault="002557E9">
      <w:pPr>
        <w:jc w:val="both"/>
        <w:rPr>
          <w:rFonts w:asciiTheme="majorHAnsi" w:hAnsiTheme="majorHAnsi"/>
          <w:sz w:val="22"/>
          <w:szCs w:val="22"/>
        </w:rPr>
      </w:pPr>
      <w:r w:rsidRPr="007957A7">
        <w:rPr>
          <w:rFonts w:asciiTheme="majorHAnsi" w:hAnsiTheme="majorHAnsi"/>
          <w:sz w:val="22"/>
          <w:szCs w:val="22"/>
        </w:rPr>
        <w:lastRenderedPageBreak/>
        <w:t>This</w:t>
      </w:r>
      <w:r w:rsidR="00591A02" w:rsidRPr="007957A7">
        <w:rPr>
          <w:rFonts w:asciiTheme="majorHAnsi" w:hAnsiTheme="majorHAnsi"/>
          <w:sz w:val="22"/>
          <w:szCs w:val="22"/>
        </w:rPr>
        <w:t xml:space="preserve"> </w:t>
      </w:r>
      <w:r w:rsidRPr="007957A7">
        <w:rPr>
          <w:rFonts w:asciiTheme="majorHAnsi" w:hAnsiTheme="majorHAnsi"/>
          <w:sz w:val="22"/>
          <w:szCs w:val="22"/>
        </w:rPr>
        <w:t>publication</w:t>
      </w:r>
      <w:r w:rsidR="00591A02" w:rsidRPr="007957A7">
        <w:rPr>
          <w:rFonts w:asciiTheme="majorHAnsi" w:hAnsiTheme="majorHAnsi"/>
          <w:sz w:val="22"/>
          <w:szCs w:val="22"/>
        </w:rPr>
        <w:t xml:space="preserve"> </w:t>
      </w:r>
      <w:r w:rsidRPr="007957A7">
        <w:rPr>
          <w:rFonts w:asciiTheme="majorHAnsi" w:hAnsiTheme="majorHAnsi"/>
          <w:sz w:val="22"/>
          <w:szCs w:val="22"/>
        </w:rPr>
        <w:t>is</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work</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authors,</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Marjo-Riitta</w:t>
      </w:r>
      <w:r w:rsidR="00591A02" w:rsidRPr="007957A7">
        <w:rPr>
          <w:rFonts w:asciiTheme="majorHAnsi" w:hAnsiTheme="majorHAnsi"/>
          <w:sz w:val="22"/>
          <w:szCs w:val="22"/>
        </w:rPr>
        <w:t xml:space="preserve"> </w:t>
      </w:r>
      <w:r w:rsidRPr="007957A7">
        <w:rPr>
          <w:rFonts w:asciiTheme="majorHAnsi" w:hAnsiTheme="majorHAnsi"/>
          <w:sz w:val="22"/>
          <w:szCs w:val="22"/>
        </w:rPr>
        <w:t>Jarvelin,</w:t>
      </w:r>
      <w:r w:rsidR="00591A02" w:rsidRPr="007957A7">
        <w:rPr>
          <w:rFonts w:asciiTheme="majorHAnsi" w:hAnsiTheme="majorHAnsi"/>
          <w:sz w:val="22"/>
          <w:szCs w:val="22"/>
        </w:rPr>
        <w:t xml:space="preserve"> </w:t>
      </w:r>
      <w:r w:rsidRPr="007957A7">
        <w:rPr>
          <w:rFonts w:asciiTheme="majorHAnsi" w:hAnsiTheme="majorHAnsi"/>
          <w:sz w:val="22"/>
          <w:szCs w:val="22"/>
        </w:rPr>
        <w:t>Mark</w:t>
      </w:r>
      <w:r w:rsidR="00591A02" w:rsidRPr="007957A7">
        <w:rPr>
          <w:rFonts w:asciiTheme="majorHAnsi" w:hAnsiTheme="majorHAnsi"/>
          <w:sz w:val="22"/>
          <w:szCs w:val="22"/>
        </w:rPr>
        <w:t xml:space="preserve"> </w:t>
      </w:r>
      <w:r w:rsidRPr="007957A7">
        <w:rPr>
          <w:rFonts w:asciiTheme="majorHAnsi" w:hAnsiTheme="majorHAnsi"/>
          <w:sz w:val="22"/>
          <w:szCs w:val="22"/>
        </w:rPr>
        <w:t>McCarthy,</w:t>
      </w:r>
      <w:r w:rsidR="00591A02" w:rsidRPr="007957A7">
        <w:rPr>
          <w:rFonts w:asciiTheme="majorHAnsi" w:hAnsiTheme="majorHAnsi"/>
          <w:sz w:val="22"/>
          <w:szCs w:val="22"/>
        </w:rPr>
        <w:t xml:space="preserve"> </w:t>
      </w:r>
      <w:r w:rsidRPr="007957A7">
        <w:rPr>
          <w:rFonts w:asciiTheme="majorHAnsi" w:hAnsiTheme="majorHAnsi"/>
          <w:sz w:val="22"/>
          <w:szCs w:val="22"/>
        </w:rPr>
        <w:t>Struan</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Ken</w:t>
      </w:r>
      <w:r w:rsidR="00591A02" w:rsidRPr="007957A7">
        <w:rPr>
          <w:rFonts w:asciiTheme="majorHAnsi" w:hAnsiTheme="majorHAnsi"/>
          <w:sz w:val="22"/>
          <w:szCs w:val="22"/>
        </w:rPr>
        <w:t xml:space="preserve"> </w:t>
      </w:r>
      <w:r w:rsidRPr="007957A7">
        <w:rPr>
          <w:rFonts w:asciiTheme="majorHAnsi" w:hAnsiTheme="majorHAnsi"/>
          <w:sz w:val="22"/>
          <w:szCs w:val="22"/>
        </w:rPr>
        <w:t>Ong,</w:t>
      </w:r>
      <w:r w:rsidR="00591A02" w:rsidRPr="007957A7">
        <w:rPr>
          <w:rFonts w:asciiTheme="majorHAnsi" w:hAnsiTheme="majorHAnsi"/>
          <w:sz w:val="22"/>
          <w:szCs w:val="22"/>
        </w:rPr>
        <w:t xml:space="preserve"> </w:t>
      </w:r>
      <w:r w:rsidRPr="007957A7">
        <w:rPr>
          <w:rFonts w:asciiTheme="majorHAnsi" w:hAnsiTheme="majorHAnsi"/>
          <w:sz w:val="22"/>
          <w:szCs w:val="22"/>
        </w:rPr>
        <w:t>Vincent</w:t>
      </w:r>
      <w:r w:rsidR="00591A02" w:rsidRPr="007957A7">
        <w:rPr>
          <w:rFonts w:asciiTheme="majorHAnsi" w:hAnsiTheme="majorHAnsi"/>
          <w:sz w:val="22"/>
          <w:szCs w:val="22"/>
        </w:rPr>
        <w:t xml:space="preserve"> </w:t>
      </w:r>
      <w:r w:rsidRPr="007957A7">
        <w:rPr>
          <w:rFonts w:asciiTheme="majorHAnsi" w:hAnsiTheme="majorHAnsi"/>
          <w:sz w:val="22"/>
          <w:szCs w:val="22"/>
        </w:rPr>
        <w:t>Jaddoe</w:t>
      </w:r>
      <w:r w:rsidR="001C329D" w:rsidRPr="007957A7">
        <w:rPr>
          <w:rFonts w:asciiTheme="majorHAnsi" w:hAnsiTheme="majorHAnsi"/>
          <w:sz w:val="22"/>
          <w:szCs w:val="22"/>
        </w:rPr>
        <w:t>,</w:t>
      </w:r>
      <w:r w:rsidR="00591A02" w:rsidRPr="007957A7">
        <w:rPr>
          <w:rFonts w:asciiTheme="majorHAnsi" w:hAnsiTheme="majorHAnsi"/>
          <w:sz w:val="22"/>
          <w:szCs w:val="22"/>
        </w:rPr>
        <w:t xml:space="preserve"> </w:t>
      </w:r>
      <w:r w:rsidR="001C329D" w:rsidRPr="007957A7">
        <w:rPr>
          <w:rFonts w:asciiTheme="majorHAnsi" w:hAnsiTheme="majorHAnsi"/>
          <w:sz w:val="22"/>
          <w:szCs w:val="22"/>
        </w:rPr>
        <w:t>Justin</w:t>
      </w:r>
      <w:r w:rsidR="00591A02" w:rsidRPr="007957A7">
        <w:rPr>
          <w:rFonts w:asciiTheme="majorHAnsi" w:hAnsiTheme="majorHAnsi"/>
          <w:sz w:val="22"/>
          <w:szCs w:val="22"/>
        </w:rPr>
        <w:t xml:space="preserve"> </w:t>
      </w:r>
      <w:r w:rsidR="001C329D" w:rsidRPr="007957A7">
        <w:rPr>
          <w:rFonts w:asciiTheme="majorHAnsi" w:hAnsiTheme="majorHAnsi"/>
          <w:sz w:val="22"/>
          <w:szCs w:val="22"/>
        </w:rPr>
        <w:t>M.</w:t>
      </w:r>
      <w:r w:rsidR="00591A02" w:rsidRPr="007957A7">
        <w:rPr>
          <w:rFonts w:asciiTheme="majorHAnsi" w:hAnsiTheme="majorHAnsi"/>
          <w:sz w:val="22"/>
          <w:szCs w:val="22"/>
        </w:rPr>
        <w:t xml:space="preserve"> </w:t>
      </w:r>
      <w:r w:rsidR="001C329D" w:rsidRPr="007957A7">
        <w:rPr>
          <w:rFonts w:asciiTheme="majorHAnsi" w:hAnsiTheme="majorHAnsi"/>
          <w:sz w:val="22"/>
          <w:szCs w:val="22"/>
        </w:rPr>
        <w:t>O’Sullivan</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Paul</w:t>
      </w:r>
      <w:r w:rsidR="00591A02" w:rsidRPr="007957A7">
        <w:rPr>
          <w:rFonts w:asciiTheme="majorHAnsi" w:hAnsiTheme="majorHAnsi"/>
          <w:sz w:val="22"/>
          <w:szCs w:val="22"/>
        </w:rPr>
        <w:t xml:space="preserve"> </w:t>
      </w:r>
      <w:r w:rsidRPr="007957A7">
        <w:rPr>
          <w:rFonts w:asciiTheme="majorHAnsi" w:hAnsiTheme="majorHAnsi"/>
          <w:sz w:val="22"/>
          <w:szCs w:val="22"/>
        </w:rPr>
        <w:t>O’Reilly</w:t>
      </w:r>
      <w:r w:rsidR="00591A02" w:rsidRPr="007957A7">
        <w:rPr>
          <w:rFonts w:asciiTheme="majorHAnsi" w:hAnsiTheme="majorHAnsi"/>
          <w:sz w:val="22"/>
          <w:szCs w:val="22"/>
        </w:rPr>
        <w:t xml:space="preserve"> </w:t>
      </w:r>
      <w:r w:rsidRPr="007957A7">
        <w:rPr>
          <w:rFonts w:asciiTheme="majorHAnsi" w:hAnsiTheme="majorHAnsi"/>
          <w:sz w:val="22"/>
          <w:szCs w:val="22"/>
        </w:rPr>
        <w:t>will</w:t>
      </w:r>
      <w:r w:rsidR="00591A02" w:rsidRPr="007957A7">
        <w:rPr>
          <w:rFonts w:asciiTheme="majorHAnsi" w:hAnsiTheme="majorHAnsi"/>
          <w:sz w:val="22"/>
          <w:szCs w:val="22"/>
        </w:rPr>
        <w:t xml:space="preserve"> </w:t>
      </w:r>
      <w:r w:rsidRPr="007957A7">
        <w:rPr>
          <w:rFonts w:asciiTheme="majorHAnsi" w:hAnsiTheme="majorHAnsi"/>
          <w:sz w:val="22"/>
          <w:szCs w:val="22"/>
        </w:rPr>
        <w:t>serve</w:t>
      </w:r>
      <w:r w:rsidR="00591A02" w:rsidRPr="007957A7">
        <w:rPr>
          <w:rFonts w:asciiTheme="majorHAnsi" w:hAnsiTheme="majorHAnsi"/>
          <w:sz w:val="22"/>
          <w:szCs w:val="22"/>
        </w:rPr>
        <w:t xml:space="preserve"> </w:t>
      </w:r>
      <w:r w:rsidRPr="007957A7">
        <w:rPr>
          <w:rFonts w:asciiTheme="majorHAnsi" w:hAnsiTheme="majorHAnsi"/>
          <w:sz w:val="22"/>
          <w:szCs w:val="22"/>
        </w:rPr>
        <w:t>as</w:t>
      </w:r>
      <w:r w:rsidR="00591A02" w:rsidRPr="007957A7">
        <w:rPr>
          <w:rFonts w:asciiTheme="majorHAnsi" w:hAnsiTheme="majorHAnsi"/>
          <w:sz w:val="22"/>
          <w:szCs w:val="22"/>
        </w:rPr>
        <w:t xml:space="preserve"> </w:t>
      </w:r>
      <w:r w:rsidRPr="007957A7">
        <w:rPr>
          <w:rFonts w:asciiTheme="majorHAnsi" w:hAnsiTheme="majorHAnsi"/>
          <w:sz w:val="22"/>
          <w:szCs w:val="22"/>
        </w:rPr>
        <w:t>guarantors</w:t>
      </w:r>
      <w:r w:rsidR="00591A02" w:rsidRPr="007957A7">
        <w:rPr>
          <w:rFonts w:asciiTheme="majorHAnsi" w:hAnsiTheme="majorHAnsi"/>
          <w:sz w:val="22"/>
          <w:szCs w:val="22"/>
        </w:rPr>
        <w:t xml:space="preserve"> </w:t>
      </w:r>
      <w:r w:rsidRPr="007957A7">
        <w:rPr>
          <w:rFonts w:asciiTheme="majorHAnsi" w:hAnsiTheme="majorHAnsi"/>
          <w:sz w:val="22"/>
          <w:szCs w:val="22"/>
        </w:rPr>
        <w:t>for</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contents.</w:t>
      </w:r>
      <w:r w:rsidR="00591A02" w:rsidRPr="007957A7">
        <w:rPr>
          <w:rFonts w:asciiTheme="majorHAnsi" w:hAnsiTheme="majorHAnsi"/>
          <w:sz w:val="22"/>
          <w:szCs w:val="22"/>
        </w:rPr>
        <w:t xml:space="preserve"> </w:t>
      </w:r>
      <w:r w:rsidRPr="007957A7">
        <w:rPr>
          <w:rFonts w:asciiTheme="majorHAnsi" w:hAnsiTheme="majorHAnsi"/>
          <w:sz w:val="22"/>
          <w:szCs w:val="22"/>
        </w:rPr>
        <w:t>All</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authors</w:t>
      </w:r>
      <w:r w:rsidR="00591A02" w:rsidRPr="007957A7">
        <w:rPr>
          <w:rFonts w:asciiTheme="majorHAnsi" w:hAnsiTheme="majorHAnsi"/>
          <w:sz w:val="22"/>
          <w:szCs w:val="22"/>
        </w:rPr>
        <w:t xml:space="preserve"> </w:t>
      </w:r>
      <w:r w:rsidRPr="007957A7">
        <w:rPr>
          <w:rFonts w:asciiTheme="majorHAnsi" w:hAnsiTheme="majorHAnsi"/>
          <w:sz w:val="22"/>
          <w:szCs w:val="22"/>
        </w:rPr>
        <w:t>acknowledge</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following</w:t>
      </w:r>
      <w:r w:rsidR="00591A02" w:rsidRPr="007957A7">
        <w:rPr>
          <w:rFonts w:asciiTheme="majorHAnsi" w:hAnsiTheme="majorHAnsi"/>
          <w:sz w:val="22"/>
          <w:szCs w:val="22"/>
        </w:rPr>
        <w:t xml:space="preserve"> </w:t>
      </w:r>
      <w:r w:rsidRPr="007957A7">
        <w:rPr>
          <w:rFonts w:asciiTheme="majorHAnsi" w:hAnsiTheme="majorHAnsi"/>
          <w:sz w:val="22"/>
          <w:szCs w:val="22"/>
        </w:rPr>
        <w:t>sponsors</w:t>
      </w:r>
      <w:r w:rsidR="00591A02" w:rsidRPr="007957A7">
        <w:rPr>
          <w:rFonts w:asciiTheme="majorHAnsi" w:hAnsiTheme="majorHAnsi"/>
          <w:sz w:val="22"/>
          <w:szCs w:val="22"/>
        </w:rPr>
        <w:t xml:space="preserve"> </w:t>
      </w:r>
      <w:r w:rsidRPr="007957A7">
        <w:rPr>
          <w:rFonts w:asciiTheme="majorHAnsi" w:hAnsiTheme="majorHAnsi"/>
          <w:sz w:val="22"/>
          <w:szCs w:val="22"/>
        </w:rPr>
        <w:t>for</w:t>
      </w:r>
      <w:r w:rsidR="00591A02" w:rsidRPr="007957A7">
        <w:rPr>
          <w:rFonts w:asciiTheme="majorHAnsi" w:hAnsiTheme="majorHAnsi"/>
          <w:sz w:val="22"/>
          <w:szCs w:val="22"/>
        </w:rPr>
        <w:t xml:space="preserve"> </w:t>
      </w:r>
      <w:r w:rsidRPr="007957A7">
        <w:rPr>
          <w:rFonts w:asciiTheme="majorHAnsi" w:hAnsiTheme="majorHAnsi"/>
          <w:sz w:val="22"/>
          <w:szCs w:val="22"/>
        </w:rPr>
        <w:t>their</w:t>
      </w:r>
      <w:r w:rsidR="00591A02" w:rsidRPr="007957A7">
        <w:rPr>
          <w:rFonts w:asciiTheme="majorHAnsi" w:hAnsiTheme="majorHAnsi"/>
          <w:sz w:val="22"/>
          <w:szCs w:val="22"/>
        </w:rPr>
        <w:t xml:space="preserve"> </w:t>
      </w:r>
      <w:r w:rsidRPr="007957A7">
        <w:rPr>
          <w:rFonts w:asciiTheme="majorHAnsi" w:hAnsiTheme="majorHAnsi"/>
          <w:sz w:val="22"/>
          <w:szCs w:val="22"/>
        </w:rPr>
        <w:t>support.</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UK</w:t>
      </w:r>
      <w:r w:rsidR="00591A02" w:rsidRPr="007957A7">
        <w:rPr>
          <w:rFonts w:asciiTheme="majorHAnsi" w:hAnsiTheme="majorHAnsi"/>
          <w:sz w:val="22"/>
          <w:szCs w:val="22"/>
        </w:rPr>
        <w:t xml:space="preserve"> </w:t>
      </w:r>
      <w:r w:rsidRPr="007957A7">
        <w:rPr>
          <w:rFonts w:asciiTheme="majorHAnsi" w:hAnsiTheme="majorHAnsi"/>
          <w:sz w:val="22"/>
          <w:szCs w:val="22"/>
        </w:rPr>
        <w:t>Medical</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Council</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Wellcome</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ref:</w:t>
      </w:r>
      <w:r w:rsidR="00591A02" w:rsidRPr="007957A7">
        <w:rPr>
          <w:rFonts w:asciiTheme="majorHAnsi" w:hAnsiTheme="majorHAnsi"/>
          <w:sz w:val="22"/>
          <w:szCs w:val="22"/>
        </w:rPr>
        <w:t xml:space="preserve"> </w:t>
      </w:r>
      <w:r w:rsidRPr="007957A7">
        <w:rPr>
          <w:rFonts w:asciiTheme="majorHAnsi" w:hAnsiTheme="majorHAnsi"/>
          <w:sz w:val="22"/>
          <w:szCs w:val="22"/>
        </w:rPr>
        <w:t>102215/2/13/2),</w:t>
      </w:r>
      <w:r w:rsidR="00591A02" w:rsidRPr="007957A7">
        <w:rPr>
          <w:rFonts w:asciiTheme="majorHAnsi" w:hAnsiTheme="majorHAnsi"/>
          <w:sz w:val="22"/>
          <w:szCs w:val="22"/>
        </w:rPr>
        <w:t xml:space="preserve"> </w:t>
      </w:r>
      <w:r w:rsidRPr="007957A7">
        <w:rPr>
          <w:rFonts w:asciiTheme="majorHAnsi" w:hAnsiTheme="majorHAnsi"/>
          <w:sz w:val="22"/>
          <w:szCs w:val="22"/>
        </w:rPr>
        <w:t>NIH</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R01</w:t>
      </w:r>
      <w:r w:rsidR="00591A02" w:rsidRPr="007957A7">
        <w:rPr>
          <w:rFonts w:asciiTheme="majorHAnsi" w:hAnsiTheme="majorHAnsi"/>
          <w:sz w:val="22"/>
          <w:szCs w:val="22"/>
        </w:rPr>
        <w:t xml:space="preserve"> </w:t>
      </w:r>
      <w:r w:rsidRPr="007957A7">
        <w:rPr>
          <w:rFonts w:asciiTheme="majorHAnsi" w:hAnsiTheme="majorHAnsi"/>
          <w:sz w:val="22"/>
          <w:szCs w:val="22"/>
        </w:rPr>
        <w:t>HD056465,</w:t>
      </w:r>
      <w:r w:rsidR="00591A02" w:rsidRPr="007957A7">
        <w:rPr>
          <w:rFonts w:asciiTheme="majorHAnsi" w:hAnsiTheme="majorHAnsi"/>
          <w:sz w:val="22"/>
          <w:szCs w:val="22"/>
        </w:rPr>
        <w:t xml:space="preserve"> </w:t>
      </w:r>
      <w:r w:rsidRPr="007957A7">
        <w:rPr>
          <w:rFonts w:asciiTheme="majorHAnsi" w:hAnsiTheme="majorHAnsi"/>
          <w:sz w:val="22"/>
          <w:szCs w:val="22"/>
        </w:rPr>
        <w:t>Danish</w:t>
      </w:r>
      <w:r w:rsidR="00591A02" w:rsidRPr="007957A7">
        <w:rPr>
          <w:rFonts w:asciiTheme="majorHAnsi" w:hAnsiTheme="majorHAnsi"/>
          <w:sz w:val="22"/>
          <w:szCs w:val="22"/>
        </w:rPr>
        <w:t xml:space="preserve"> </w:t>
      </w:r>
      <w:r w:rsidRPr="007957A7">
        <w:rPr>
          <w:rFonts w:asciiTheme="majorHAnsi" w:hAnsiTheme="majorHAnsi"/>
          <w:sz w:val="22"/>
          <w:szCs w:val="22"/>
        </w:rPr>
        <w:t>National</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Foundation,</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NIH</w:t>
      </w:r>
      <w:r w:rsidR="00591A02" w:rsidRPr="007957A7">
        <w:rPr>
          <w:rFonts w:asciiTheme="majorHAnsi" w:hAnsiTheme="majorHAnsi"/>
          <w:sz w:val="22"/>
          <w:szCs w:val="22"/>
        </w:rPr>
        <w:t xml:space="preserve"> </w:t>
      </w:r>
      <w:r w:rsidRPr="007957A7">
        <w:rPr>
          <w:rFonts w:asciiTheme="majorHAnsi" w:hAnsiTheme="majorHAnsi"/>
          <w:sz w:val="22"/>
          <w:szCs w:val="22"/>
        </w:rPr>
        <w:t>Genes,</w:t>
      </w:r>
      <w:r w:rsidR="00591A02" w:rsidRPr="007957A7">
        <w:rPr>
          <w:rFonts w:asciiTheme="majorHAnsi" w:hAnsiTheme="majorHAnsi"/>
          <w:sz w:val="22"/>
          <w:szCs w:val="22"/>
        </w:rPr>
        <w:t xml:space="preserve"> </w:t>
      </w:r>
      <w:r w:rsidRPr="007957A7">
        <w:rPr>
          <w:rFonts w:asciiTheme="majorHAnsi" w:hAnsiTheme="majorHAnsi"/>
          <w:sz w:val="22"/>
          <w:szCs w:val="22"/>
        </w:rPr>
        <w:t>Environment</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Health</w:t>
      </w:r>
      <w:r w:rsidR="00591A02" w:rsidRPr="007957A7">
        <w:rPr>
          <w:rFonts w:asciiTheme="majorHAnsi" w:hAnsiTheme="majorHAnsi"/>
          <w:sz w:val="22"/>
          <w:szCs w:val="22"/>
        </w:rPr>
        <w:t xml:space="preserve"> </w:t>
      </w:r>
      <w:r w:rsidRPr="007957A7">
        <w:rPr>
          <w:rFonts w:asciiTheme="majorHAnsi" w:hAnsiTheme="majorHAnsi"/>
          <w:sz w:val="22"/>
          <w:szCs w:val="22"/>
        </w:rPr>
        <w:t>Initiative</w:t>
      </w:r>
      <w:r w:rsidR="00591A02" w:rsidRPr="007957A7">
        <w:rPr>
          <w:rFonts w:asciiTheme="majorHAnsi" w:hAnsiTheme="majorHAnsi"/>
          <w:sz w:val="22"/>
          <w:szCs w:val="22"/>
        </w:rPr>
        <w:t xml:space="preserve"> </w:t>
      </w:r>
      <w:r w:rsidRPr="007957A7">
        <w:rPr>
          <w:rFonts w:asciiTheme="majorHAnsi" w:hAnsiTheme="majorHAnsi"/>
          <w:sz w:val="22"/>
          <w:szCs w:val="22"/>
        </w:rPr>
        <w:t>[GEI,</w:t>
      </w:r>
      <w:r w:rsidR="00591A02" w:rsidRPr="007957A7">
        <w:rPr>
          <w:rFonts w:asciiTheme="majorHAnsi" w:hAnsiTheme="majorHAnsi"/>
          <w:sz w:val="22"/>
          <w:szCs w:val="22"/>
        </w:rPr>
        <w:t xml:space="preserve"> </w:t>
      </w:r>
      <w:r w:rsidRPr="007957A7">
        <w:rPr>
          <w:rFonts w:asciiTheme="majorHAnsi" w:hAnsiTheme="majorHAnsi"/>
          <w:sz w:val="22"/>
          <w:szCs w:val="22"/>
        </w:rPr>
        <w:t>U01HG004423],</w:t>
      </w:r>
      <w:r w:rsidR="00591A02" w:rsidRPr="007957A7">
        <w:rPr>
          <w:rFonts w:asciiTheme="majorHAnsi" w:hAnsiTheme="majorHAnsi"/>
          <w:sz w:val="22"/>
          <w:szCs w:val="22"/>
        </w:rPr>
        <w:t xml:space="preserve"> </w:t>
      </w:r>
      <w:r w:rsidRPr="007957A7">
        <w:rPr>
          <w:rFonts w:asciiTheme="majorHAnsi" w:hAnsiTheme="majorHAnsi"/>
          <w:sz w:val="22"/>
          <w:szCs w:val="22"/>
        </w:rPr>
        <w:t>NIH</w:t>
      </w:r>
      <w:r w:rsidR="00591A02" w:rsidRPr="007957A7">
        <w:rPr>
          <w:rFonts w:asciiTheme="majorHAnsi" w:hAnsiTheme="majorHAnsi"/>
          <w:sz w:val="22"/>
          <w:szCs w:val="22"/>
        </w:rPr>
        <w:t xml:space="preserve"> </w:t>
      </w:r>
      <w:r w:rsidRPr="007957A7">
        <w:rPr>
          <w:rFonts w:asciiTheme="majorHAnsi" w:hAnsiTheme="majorHAnsi"/>
          <w:sz w:val="22"/>
          <w:szCs w:val="22"/>
        </w:rPr>
        <w:t>GEI</w:t>
      </w:r>
      <w:r w:rsidR="00591A02" w:rsidRPr="007957A7">
        <w:rPr>
          <w:rFonts w:asciiTheme="majorHAnsi" w:hAnsiTheme="majorHAnsi"/>
          <w:sz w:val="22"/>
          <w:szCs w:val="22"/>
        </w:rPr>
        <w:t xml:space="preserve"> </w:t>
      </w:r>
      <w:r w:rsidRPr="007957A7">
        <w:rPr>
          <w:rFonts w:asciiTheme="majorHAnsi" w:hAnsiTheme="majorHAnsi"/>
          <w:sz w:val="22"/>
          <w:szCs w:val="22"/>
        </w:rPr>
        <w:t>[U01HG004438],</w:t>
      </w:r>
      <w:r w:rsidR="00591A02" w:rsidRPr="007957A7">
        <w:rPr>
          <w:rFonts w:asciiTheme="majorHAnsi" w:hAnsiTheme="majorHAnsi"/>
          <w:sz w:val="22"/>
          <w:szCs w:val="22"/>
        </w:rPr>
        <w:t xml:space="preserve"> </w:t>
      </w:r>
      <w:r w:rsidRPr="007957A7">
        <w:rPr>
          <w:rFonts w:asciiTheme="majorHAnsi" w:hAnsiTheme="majorHAnsi"/>
          <w:sz w:val="22"/>
          <w:szCs w:val="22"/>
        </w:rPr>
        <w:t>Lundbeck</w:t>
      </w:r>
      <w:r w:rsidR="00591A02" w:rsidRPr="007957A7">
        <w:rPr>
          <w:rFonts w:asciiTheme="majorHAnsi" w:hAnsiTheme="majorHAnsi"/>
          <w:sz w:val="22"/>
          <w:szCs w:val="22"/>
        </w:rPr>
        <w:t xml:space="preserve"> </w:t>
      </w:r>
      <w:r w:rsidRPr="007957A7">
        <w:rPr>
          <w:rFonts w:asciiTheme="majorHAnsi" w:hAnsiTheme="majorHAnsi"/>
          <w:sz w:val="22"/>
          <w:szCs w:val="22"/>
        </w:rPr>
        <w:t>Foundation</w:t>
      </w:r>
      <w:r w:rsidR="00591A02" w:rsidRPr="007957A7">
        <w:rPr>
          <w:rFonts w:asciiTheme="majorHAnsi" w:hAnsiTheme="majorHAnsi"/>
          <w:sz w:val="22"/>
          <w:szCs w:val="22"/>
        </w:rPr>
        <w:t xml:space="preserve"> </w:t>
      </w:r>
      <w:r w:rsidRPr="007957A7">
        <w:rPr>
          <w:rFonts w:asciiTheme="majorHAnsi" w:hAnsiTheme="majorHAnsi"/>
          <w:sz w:val="22"/>
          <w:szCs w:val="22"/>
        </w:rPr>
        <w:t>[R19-A2059]</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Danish</w:t>
      </w:r>
      <w:r w:rsidR="00591A02" w:rsidRPr="007957A7">
        <w:rPr>
          <w:rFonts w:asciiTheme="majorHAnsi" w:hAnsiTheme="majorHAnsi"/>
          <w:sz w:val="22"/>
          <w:szCs w:val="22"/>
        </w:rPr>
        <w:t xml:space="preserve"> </w:t>
      </w:r>
      <w:r w:rsidRPr="007957A7">
        <w:rPr>
          <w:rFonts w:asciiTheme="majorHAnsi" w:hAnsiTheme="majorHAnsi"/>
          <w:sz w:val="22"/>
          <w:szCs w:val="22"/>
        </w:rPr>
        <w:t>Medical</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Council</w:t>
      </w:r>
      <w:r w:rsidR="00591A02" w:rsidRPr="007957A7">
        <w:rPr>
          <w:rFonts w:asciiTheme="majorHAnsi" w:hAnsiTheme="majorHAnsi"/>
          <w:sz w:val="22"/>
          <w:szCs w:val="22"/>
        </w:rPr>
        <w:t xml:space="preserve"> </w:t>
      </w:r>
      <w:r w:rsidRPr="007957A7">
        <w:rPr>
          <w:rFonts w:asciiTheme="majorHAnsi" w:hAnsiTheme="majorHAnsi"/>
          <w:sz w:val="22"/>
          <w:szCs w:val="22"/>
        </w:rPr>
        <w:t>[09-065592].</w:t>
      </w:r>
      <w:r w:rsidR="00591A02" w:rsidRPr="007957A7">
        <w:rPr>
          <w:rFonts w:asciiTheme="majorHAnsi" w:hAnsiTheme="majorHAnsi"/>
          <w:sz w:val="22"/>
          <w:szCs w:val="22"/>
        </w:rPr>
        <w:t xml:space="preserve"> </w:t>
      </w:r>
      <w:r w:rsidRPr="007957A7">
        <w:rPr>
          <w:rFonts w:asciiTheme="majorHAnsi" w:hAnsiTheme="majorHAnsi"/>
          <w:sz w:val="22"/>
          <w:szCs w:val="22"/>
        </w:rPr>
        <w:t>French</w:t>
      </w:r>
      <w:r w:rsidR="00591A02" w:rsidRPr="007957A7">
        <w:rPr>
          <w:rFonts w:asciiTheme="majorHAnsi" w:hAnsiTheme="majorHAnsi"/>
          <w:sz w:val="22"/>
          <w:szCs w:val="22"/>
        </w:rPr>
        <w:t xml:space="preserve"> </w:t>
      </w:r>
      <w:r w:rsidRPr="007957A7">
        <w:rPr>
          <w:rFonts w:asciiTheme="majorHAnsi" w:hAnsiTheme="majorHAnsi"/>
          <w:sz w:val="22"/>
          <w:szCs w:val="22"/>
        </w:rPr>
        <w:t>Ministry</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Institut</w:t>
      </w:r>
      <w:r w:rsidR="00591A02" w:rsidRPr="007957A7">
        <w:rPr>
          <w:rFonts w:asciiTheme="majorHAnsi" w:hAnsiTheme="majorHAnsi"/>
          <w:sz w:val="22"/>
          <w:szCs w:val="22"/>
        </w:rPr>
        <w:t xml:space="preserve"> </w:t>
      </w:r>
      <w:r w:rsidRPr="007957A7">
        <w:rPr>
          <w:rFonts w:asciiTheme="majorHAnsi" w:hAnsiTheme="majorHAnsi"/>
          <w:sz w:val="22"/>
          <w:szCs w:val="22"/>
        </w:rPr>
        <w:t>National</w:t>
      </w:r>
      <w:r w:rsidR="00591A02" w:rsidRPr="007957A7">
        <w:rPr>
          <w:rFonts w:asciiTheme="majorHAnsi" w:hAnsiTheme="majorHAnsi"/>
          <w:sz w:val="22"/>
          <w:szCs w:val="22"/>
        </w:rPr>
        <w:t xml:space="preserve"> </w:t>
      </w:r>
      <w:r w:rsidRPr="007957A7">
        <w:rPr>
          <w:rFonts w:asciiTheme="majorHAnsi" w:hAnsiTheme="majorHAnsi"/>
          <w:sz w:val="22"/>
          <w:szCs w:val="22"/>
        </w:rPr>
        <w:t>de</w:t>
      </w:r>
      <w:r w:rsidR="00591A02" w:rsidRPr="007957A7">
        <w:rPr>
          <w:rFonts w:asciiTheme="majorHAnsi" w:hAnsiTheme="majorHAnsi"/>
          <w:sz w:val="22"/>
          <w:szCs w:val="22"/>
        </w:rPr>
        <w:t xml:space="preserve"> </w:t>
      </w:r>
      <w:r w:rsidRPr="007957A7">
        <w:rPr>
          <w:rFonts w:asciiTheme="majorHAnsi" w:hAnsiTheme="majorHAnsi"/>
          <w:sz w:val="22"/>
          <w:szCs w:val="22"/>
        </w:rPr>
        <w:t>la</w:t>
      </w:r>
      <w:r w:rsidR="00591A02" w:rsidRPr="007957A7">
        <w:rPr>
          <w:rFonts w:asciiTheme="majorHAnsi" w:hAnsiTheme="majorHAnsi"/>
          <w:sz w:val="22"/>
          <w:szCs w:val="22"/>
        </w:rPr>
        <w:t xml:space="preserve"> </w:t>
      </w:r>
      <w:r w:rsidRPr="007957A7">
        <w:rPr>
          <w:rFonts w:asciiTheme="majorHAnsi" w:hAnsiTheme="majorHAnsi"/>
          <w:sz w:val="22"/>
          <w:szCs w:val="22"/>
        </w:rPr>
        <w:t>Santé</w:t>
      </w:r>
      <w:r w:rsidR="00591A02" w:rsidRPr="007957A7">
        <w:rPr>
          <w:rFonts w:asciiTheme="majorHAnsi" w:hAnsiTheme="majorHAnsi"/>
          <w:sz w:val="22"/>
          <w:szCs w:val="22"/>
        </w:rPr>
        <w:t xml:space="preserve"> </w:t>
      </w:r>
      <w:r w:rsidRPr="007957A7">
        <w:rPr>
          <w:rFonts w:asciiTheme="majorHAnsi" w:hAnsiTheme="majorHAnsi"/>
          <w:sz w:val="22"/>
          <w:szCs w:val="22"/>
        </w:rPr>
        <w:t>et</w:t>
      </w:r>
      <w:r w:rsidR="00591A02" w:rsidRPr="007957A7">
        <w:rPr>
          <w:rFonts w:asciiTheme="majorHAnsi" w:hAnsiTheme="majorHAnsi"/>
          <w:sz w:val="22"/>
          <w:szCs w:val="22"/>
        </w:rPr>
        <w:t xml:space="preserve"> </w:t>
      </w:r>
      <w:r w:rsidRPr="007957A7">
        <w:rPr>
          <w:rFonts w:asciiTheme="majorHAnsi" w:hAnsiTheme="majorHAnsi"/>
          <w:sz w:val="22"/>
          <w:szCs w:val="22"/>
        </w:rPr>
        <w:t>de</w:t>
      </w:r>
      <w:r w:rsidR="00591A02" w:rsidRPr="007957A7">
        <w:rPr>
          <w:rFonts w:asciiTheme="majorHAnsi" w:hAnsiTheme="majorHAnsi"/>
          <w:sz w:val="22"/>
          <w:szCs w:val="22"/>
        </w:rPr>
        <w:t xml:space="preserve"> </w:t>
      </w:r>
      <w:r w:rsidRPr="007957A7">
        <w:rPr>
          <w:rFonts w:asciiTheme="majorHAnsi" w:hAnsiTheme="majorHAnsi"/>
          <w:sz w:val="22"/>
          <w:szCs w:val="22"/>
        </w:rPr>
        <w:t>la</w:t>
      </w:r>
      <w:r w:rsidR="00591A02" w:rsidRPr="007957A7">
        <w:rPr>
          <w:rFonts w:asciiTheme="majorHAnsi" w:hAnsiTheme="majorHAnsi"/>
          <w:sz w:val="22"/>
          <w:szCs w:val="22"/>
        </w:rPr>
        <w:t xml:space="preserve"> </w:t>
      </w:r>
      <w:r w:rsidRPr="007957A7">
        <w:rPr>
          <w:rFonts w:asciiTheme="majorHAnsi" w:hAnsiTheme="majorHAnsi"/>
          <w:sz w:val="22"/>
          <w:szCs w:val="22"/>
        </w:rPr>
        <w:t>Recherche</w:t>
      </w:r>
      <w:r w:rsidR="00591A02" w:rsidRPr="007957A7">
        <w:rPr>
          <w:rFonts w:asciiTheme="majorHAnsi" w:hAnsiTheme="majorHAnsi"/>
          <w:sz w:val="22"/>
          <w:szCs w:val="22"/>
        </w:rPr>
        <w:t xml:space="preserve"> </w:t>
      </w:r>
      <w:r w:rsidRPr="007957A7">
        <w:rPr>
          <w:rFonts w:asciiTheme="majorHAnsi" w:hAnsiTheme="majorHAnsi"/>
          <w:sz w:val="22"/>
          <w:szCs w:val="22"/>
        </w:rPr>
        <w:t>Médicale</w:t>
      </w:r>
      <w:r w:rsidR="00591A02" w:rsidRPr="007957A7">
        <w:rPr>
          <w:rFonts w:asciiTheme="majorHAnsi" w:hAnsiTheme="majorHAnsi"/>
          <w:sz w:val="22"/>
          <w:szCs w:val="22"/>
        </w:rPr>
        <w:t xml:space="preserve"> </w:t>
      </w:r>
      <w:r w:rsidRPr="007957A7">
        <w:rPr>
          <w:rFonts w:asciiTheme="majorHAnsi" w:hAnsiTheme="majorHAnsi"/>
          <w:sz w:val="22"/>
          <w:szCs w:val="22"/>
        </w:rPr>
        <w:t>[INSERM],</w:t>
      </w:r>
      <w:r w:rsidR="00591A02" w:rsidRPr="007957A7">
        <w:rPr>
          <w:rFonts w:asciiTheme="majorHAnsi" w:hAnsiTheme="majorHAnsi"/>
          <w:sz w:val="22"/>
          <w:szCs w:val="22"/>
        </w:rPr>
        <w:t xml:space="preserve"> </w:t>
      </w:r>
      <w:r w:rsidRPr="007957A7">
        <w:rPr>
          <w:rFonts w:asciiTheme="majorHAnsi" w:hAnsiTheme="majorHAnsi"/>
          <w:sz w:val="22"/>
          <w:szCs w:val="22"/>
        </w:rPr>
        <w:t>South</w:t>
      </w:r>
      <w:r w:rsidR="00591A02" w:rsidRPr="007957A7">
        <w:rPr>
          <w:rFonts w:asciiTheme="majorHAnsi" w:hAnsiTheme="majorHAnsi"/>
          <w:sz w:val="22"/>
          <w:szCs w:val="22"/>
        </w:rPr>
        <w:t xml:space="preserve"> </w:t>
      </w:r>
      <w:r w:rsidRPr="007957A7">
        <w:rPr>
          <w:rFonts w:asciiTheme="majorHAnsi" w:hAnsiTheme="majorHAnsi"/>
          <w:sz w:val="22"/>
          <w:szCs w:val="22"/>
        </w:rPr>
        <w:t>West</w:t>
      </w:r>
      <w:r w:rsidR="00591A02" w:rsidRPr="007957A7">
        <w:rPr>
          <w:rFonts w:asciiTheme="majorHAnsi" w:hAnsiTheme="majorHAnsi"/>
          <w:sz w:val="22"/>
          <w:szCs w:val="22"/>
        </w:rPr>
        <w:t xml:space="preserve"> </w:t>
      </w:r>
      <w:r w:rsidRPr="007957A7">
        <w:rPr>
          <w:rFonts w:asciiTheme="majorHAnsi" w:hAnsiTheme="majorHAnsi"/>
          <w:sz w:val="22"/>
          <w:szCs w:val="22"/>
        </w:rPr>
        <w:t>NHS</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Development,</w:t>
      </w:r>
      <w:r w:rsidR="00591A02" w:rsidRPr="007957A7">
        <w:rPr>
          <w:rFonts w:asciiTheme="majorHAnsi" w:hAnsiTheme="majorHAnsi"/>
          <w:sz w:val="22"/>
          <w:szCs w:val="22"/>
        </w:rPr>
        <w:t xml:space="preserve"> </w:t>
      </w:r>
      <w:r w:rsidRPr="007957A7">
        <w:rPr>
          <w:rFonts w:asciiTheme="majorHAnsi" w:hAnsiTheme="majorHAnsi"/>
          <w:sz w:val="22"/>
          <w:szCs w:val="22"/>
        </w:rPr>
        <w:t>Exeter</w:t>
      </w:r>
      <w:r w:rsidR="00591A02" w:rsidRPr="007957A7">
        <w:rPr>
          <w:rFonts w:asciiTheme="majorHAnsi" w:hAnsiTheme="majorHAnsi"/>
          <w:sz w:val="22"/>
          <w:szCs w:val="22"/>
        </w:rPr>
        <w:t xml:space="preserve"> </w:t>
      </w:r>
      <w:r w:rsidRPr="007957A7">
        <w:rPr>
          <w:rFonts w:asciiTheme="majorHAnsi" w:hAnsiTheme="majorHAnsi"/>
          <w:sz w:val="22"/>
          <w:szCs w:val="22"/>
        </w:rPr>
        <w:t>NHS</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Development,</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Netherlands</w:t>
      </w:r>
      <w:r w:rsidR="00591A02" w:rsidRPr="007957A7">
        <w:rPr>
          <w:rFonts w:asciiTheme="majorHAnsi" w:hAnsiTheme="majorHAnsi"/>
          <w:sz w:val="22"/>
          <w:szCs w:val="22"/>
        </w:rPr>
        <w:t xml:space="preserve"> </w:t>
      </w:r>
      <w:r w:rsidRPr="007957A7">
        <w:rPr>
          <w:rFonts w:asciiTheme="majorHAnsi" w:hAnsiTheme="majorHAnsi"/>
          <w:sz w:val="22"/>
          <w:szCs w:val="22"/>
        </w:rPr>
        <w:t>Organization</w:t>
      </w:r>
      <w:r w:rsidR="00591A02" w:rsidRPr="007957A7">
        <w:rPr>
          <w:rFonts w:asciiTheme="majorHAnsi" w:hAnsiTheme="majorHAnsi"/>
          <w:sz w:val="22"/>
          <w:szCs w:val="22"/>
        </w:rPr>
        <w:t xml:space="preserve"> </w:t>
      </w:r>
      <w:r w:rsidRPr="007957A7">
        <w:rPr>
          <w:rFonts w:asciiTheme="majorHAnsi" w:hAnsiTheme="majorHAnsi"/>
          <w:sz w:val="22"/>
          <w:szCs w:val="22"/>
        </w:rPr>
        <w:t>for</w:t>
      </w:r>
      <w:r w:rsidR="00591A02" w:rsidRPr="007957A7">
        <w:rPr>
          <w:rFonts w:asciiTheme="majorHAnsi" w:hAnsiTheme="majorHAnsi"/>
          <w:sz w:val="22"/>
          <w:szCs w:val="22"/>
        </w:rPr>
        <w:t xml:space="preserve"> </w:t>
      </w:r>
      <w:r w:rsidRPr="007957A7">
        <w:rPr>
          <w:rFonts w:asciiTheme="majorHAnsi" w:hAnsiTheme="majorHAnsi"/>
          <w:sz w:val="22"/>
          <w:szCs w:val="22"/>
        </w:rPr>
        <w:t>Health</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Development</w:t>
      </w:r>
      <w:r w:rsidR="00591A02" w:rsidRPr="007957A7">
        <w:rPr>
          <w:rFonts w:asciiTheme="majorHAnsi" w:hAnsiTheme="majorHAnsi"/>
          <w:sz w:val="22"/>
          <w:szCs w:val="22"/>
        </w:rPr>
        <w:t xml:space="preserve"> </w:t>
      </w:r>
      <w:r w:rsidRPr="007957A7">
        <w:rPr>
          <w:rFonts w:asciiTheme="majorHAnsi" w:hAnsiTheme="majorHAnsi"/>
          <w:sz w:val="22"/>
          <w:szCs w:val="22"/>
        </w:rPr>
        <w:t>(VIDI</w:t>
      </w:r>
      <w:r w:rsidR="00591A02" w:rsidRPr="007957A7">
        <w:rPr>
          <w:rFonts w:asciiTheme="majorHAnsi" w:hAnsiTheme="majorHAnsi"/>
          <w:sz w:val="22"/>
          <w:szCs w:val="22"/>
        </w:rPr>
        <w:t xml:space="preserve"> </w:t>
      </w:r>
      <w:r w:rsidRPr="007957A7">
        <w:rPr>
          <w:rFonts w:asciiTheme="majorHAnsi" w:hAnsiTheme="majorHAnsi"/>
          <w:sz w:val="22"/>
          <w:szCs w:val="22"/>
        </w:rPr>
        <w:t>016.</w:t>
      </w:r>
      <w:r w:rsidR="00591A02" w:rsidRPr="007957A7">
        <w:rPr>
          <w:rFonts w:asciiTheme="majorHAnsi" w:hAnsiTheme="majorHAnsi"/>
          <w:sz w:val="22"/>
          <w:szCs w:val="22"/>
        </w:rPr>
        <w:t xml:space="preserve"> </w:t>
      </w:r>
      <w:r w:rsidRPr="007957A7">
        <w:rPr>
          <w:rFonts w:asciiTheme="majorHAnsi" w:hAnsiTheme="majorHAnsi"/>
          <w:sz w:val="22"/>
          <w:szCs w:val="22"/>
        </w:rPr>
        <w:t>136.</w:t>
      </w:r>
      <w:r w:rsidR="00591A02" w:rsidRPr="007957A7">
        <w:rPr>
          <w:rFonts w:asciiTheme="majorHAnsi" w:hAnsiTheme="majorHAnsi"/>
          <w:sz w:val="22"/>
          <w:szCs w:val="22"/>
        </w:rPr>
        <w:t xml:space="preserve"> </w:t>
      </w:r>
      <w:r w:rsidRPr="007957A7">
        <w:rPr>
          <w:rFonts w:asciiTheme="majorHAnsi" w:hAnsiTheme="majorHAnsi"/>
          <w:sz w:val="22"/>
          <w:szCs w:val="22"/>
        </w:rPr>
        <w:t>361),</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European</w:t>
      </w:r>
      <w:r w:rsidR="00591A02" w:rsidRPr="007957A7">
        <w:rPr>
          <w:rFonts w:asciiTheme="majorHAnsi" w:hAnsiTheme="majorHAnsi"/>
          <w:sz w:val="22"/>
          <w:szCs w:val="22"/>
        </w:rPr>
        <w:t xml:space="preserve"> </w:t>
      </w:r>
      <w:r w:rsidRPr="007957A7">
        <w:rPr>
          <w:rFonts w:asciiTheme="majorHAnsi" w:hAnsiTheme="majorHAnsi"/>
          <w:sz w:val="22"/>
          <w:szCs w:val="22"/>
        </w:rPr>
        <w:t>Union’s</w:t>
      </w:r>
      <w:r w:rsidR="00591A02" w:rsidRPr="007957A7">
        <w:rPr>
          <w:rFonts w:asciiTheme="majorHAnsi" w:hAnsiTheme="majorHAnsi"/>
          <w:sz w:val="22"/>
          <w:szCs w:val="22"/>
        </w:rPr>
        <w:t xml:space="preserve"> </w:t>
      </w:r>
      <w:r w:rsidRPr="007957A7">
        <w:rPr>
          <w:rFonts w:asciiTheme="majorHAnsi" w:hAnsiTheme="majorHAnsi"/>
          <w:sz w:val="22"/>
          <w:szCs w:val="22"/>
        </w:rPr>
        <w:t>Horizon</w:t>
      </w:r>
      <w:r w:rsidR="00591A02" w:rsidRPr="007957A7">
        <w:rPr>
          <w:rFonts w:asciiTheme="majorHAnsi" w:hAnsiTheme="majorHAnsi"/>
          <w:sz w:val="22"/>
          <w:szCs w:val="22"/>
        </w:rPr>
        <w:t xml:space="preserve"> </w:t>
      </w:r>
      <w:r w:rsidRPr="007957A7">
        <w:rPr>
          <w:rFonts w:asciiTheme="majorHAnsi" w:hAnsiTheme="majorHAnsi"/>
          <w:sz w:val="22"/>
          <w:szCs w:val="22"/>
        </w:rPr>
        <w:t>2020</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innovation</w:t>
      </w:r>
      <w:r w:rsidR="00591A02" w:rsidRPr="007957A7">
        <w:rPr>
          <w:rFonts w:asciiTheme="majorHAnsi" w:hAnsiTheme="majorHAnsi"/>
          <w:sz w:val="22"/>
          <w:szCs w:val="22"/>
        </w:rPr>
        <w:t xml:space="preserve"> </w:t>
      </w:r>
      <w:r w:rsidRPr="007957A7">
        <w:rPr>
          <w:rFonts w:asciiTheme="majorHAnsi" w:hAnsiTheme="majorHAnsi"/>
          <w:sz w:val="22"/>
          <w:szCs w:val="22"/>
        </w:rPr>
        <w:t>programme</w:t>
      </w:r>
      <w:r w:rsidR="00591A02" w:rsidRPr="007957A7">
        <w:rPr>
          <w:rFonts w:asciiTheme="majorHAnsi" w:hAnsiTheme="majorHAnsi"/>
          <w:sz w:val="22"/>
          <w:szCs w:val="22"/>
        </w:rPr>
        <w:t xml:space="preserve"> </w:t>
      </w:r>
      <w:r w:rsidRPr="007957A7">
        <w:rPr>
          <w:rFonts w:asciiTheme="majorHAnsi" w:hAnsiTheme="majorHAnsi"/>
          <w:sz w:val="22"/>
          <w:szCs w:val="22"/>
        </w:rPr>
        <w:t>under</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agreement</w:t>
      </w:r>
      <w:r w:rsidR="00591A02" w:rsidRPr="007957A7">
        <w:rPr>
          <w:rFonts w:asciiTheme="majorHAnsi" w:hAnsiTheme="majorHAnsi"/>
          <w:sz w:val="22"/>
          <w:szCs w:val="22"/>
        </w:rPr>
        <w:t xml:space="preserve"> </w:t>
      </w:r>
      <w:r w:rsidRPr="007957A7">
        <w:rPr>
          <w:rFonts w:asciiTheme="majorHAnsi" w:hAnsiTheme="majorHAnsi"/>
          <w:sz w:val="22"/>
          <w:szCs w:val="22"/>
        </w:rPr>
        <w:t>No</w:t>
      </w:r>
      <w:r w:rsidR="00591A02" w:rsidRPr="007957A7">
        <w:rPr>
          <w:rFonts w:asciiTheme="majorHAnsi" w:hAnsiTheme="majorHAnsi"/>
          <w:sz w:val="22"/>
          <w:szCs w:val="22"/>
        </w:rPr>
        <w:t xml:space="preserve"> </w:t>
      </w:r>
      <w:r w:rsidRPr="007957A7">
        <w:rPr>
          <w:rFonts w:asciiTheme="majorHAnsi" w:hAnsiTheme="majorHAnsi"/>
          <w:sz w:val="22"/>
          <w:szCs w:val="22"/>
        </w:rPr>
        <w:t>633595</w:t>
      </w:r>
      <w:r w:rsidR="00591A02" w:rsidRPr="007957A7">
        <w:rPr>
          <w:rFonts w:asciiTheme="majorHAnsi" w:hAnsiTheme="majorHAnsi"/>
          <w:sz w:val="22"/>
          <w:szCs w:val="22"/>
        </w:rPr>
        <w:t xml:space="preserve"> </w:t>
      </w:r>
      <w:r w:rsidRPr="007957A7">
        <w:rPr>
          <w:rFonts w:asciiTheme="majorHAnsi" w:hAnsiTheme="majorHAnsi"/>
          <w:sz w:val="22"/>
          <w:szCs w:val="22"/>
        </w:rPr>
        <w:t>(DynaHEALTH)</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No</w:t>
      </w:r>
      <w:r w:rsidR="00591A02" w:rsidRPr="007957A7">
        <w:rPr>
          <w:rFonts w:asciiTheme="majorHAnsi" w:hAnsiTheme="majorHAnsi"/>
          <w:sz w:val="22"/>
          <w:szCs w:val="22"/>
        </w:rPr>
        <w:t xml:space="preserve"> </w:t>
      </w:r>
      <w:r w:rsidRPr="007957A7">
        <w:rPr>
          <w:rFonts w:asciiTheme="majorHAnsi" w:hAnsiTheme="majorHAnsi"/>
          <w:sz w:val="22"/>
          <w:szCs w:val="22"/>
        </w:rPr>
        <w:t>733206</w:t>
      </w:r>
      <w:r w:rsidR="00591A02" w:rsidRPr="007957A7">
        <w:rPr>
          <w:rFonts w:asciiTheme="majorHAnsi" w:hAnsiTheme="majorHAnsi"/>
          <w:sz w:val="22"/>
          <w:szCs w:val="22"/>
        </w:rPr>
        <w:t xml:space="preserve"> </w:t>
      </w:r>
      <w:r w:rsidRPr="007957A7">
        <w:rPr>
          <w:rFonts w:asciiTheme="majorHAnsi" w:hAnsiTheme="majorHAnsi"/>
          <w:sz w:val="22"/>
          <w:szCs w:val="22"/>
        </w:rPr>
        <w:t>(LIFECYCLE);</w:t>
      </w:r>
      <w:r w:rsidR="00591A02" w:rsidRPr="007957A7">
        <w:rPr>
          <w:rFonts w:asciiTheme="majorHAnsi" w:hAnsiTheme="majorHAnsi"/>
          <w:sz w:val="22"/>
          <w:szCs w:val="22"/>
        </w:rPr>
        <w:t xml:space="preserve"> </w:t>
      </w:r>
      <w:r w:rsidRPr="007957A7">
        <w:rPr>
          <w:rFonts w:asciiTheme="majorHAnsi" w:hAnsiTheme="majorHAnsi"/>
          <w:sz w:val="22"/>
          <w:szCs w:val="22"/>
        </w:rPr>
        <w:t>European</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Council</w:t>
      </w:r>
      <w:r w:rsidR="00591A02" w:rsidRPr="007957A7">
        <w:rPr>
          <w:rFonts w:asciiTheme="majorHAnsi" w:hAnsiTheme="majorHAnsi"/>
          <w:sz w:val="22"/>
          <w:szCs w:val="22"/>
        </w:rPr>
        <w:t xml:space="preserve"> </w:t>
      </w:r>
      <w:r w:rsidRPr="007957A7">
        <w:rPr>
          <w:rFonts w:asciiTheme="majorHAnsi" w:hAnsiTheme="majorHAnsi"/>
          <w:sz w:val="22"/>
          <w:szCs w:val="22"/>
        </w:rPr>
        <w:t>(ERC</w:t>
      </w:r>
      <w:r w:rsidR="00591A02" w:rsidRPr="007957A7">
        <w:rPr>
          <w:rFonts w:asciiTheme="majorHAnsi" w:hAnsiTheme="majorHAnsi"/>
          <w:sz w:val="22"/>
          <w:szCs w:val="22"/>
        </w:rPr>
        <w:t xml:space="preserve"> </w:t>
      </w:r>
      <w:r w:rsidRPr="007957A7">
        <w:rPr>
          <w:rFonts w:asciiTheme="majorHAnsi" w:hAnsiTheme="majorHAnsi"/>
          <w:sz w:val="22"/>
          <w:szCs w:val="22"/>
        </w:rPr>
        <w:t>Consolidator</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ERC-2014-CoG-648916);</w:t>
      </w:r>
      <w:r w:rsidR="00591A02" w:rsidRPr="007957A7">
        <w:rPr>
          <w:rFonts w:asciiTheme="majorHAnsi" w:hAnsiTheme="majorHAnsi"/>
          <w:sz w:val="22"/>
          <w:szCs w:val="22"/>
        </w:rPr>
        <w:t xml:space="preserve"> </w:t>
      </w:r>
      <w:r w:rsidRPr="007957A7">
        <w:rPr>
          <w:rFonts w:asciiTheme="majorHAnsi" w:hAnsiTheme="majorHAnsi"/>
          <w:sz w:val="22"/>
          <w:szCs w:val="22"/>
        </w:rPr>
        <w:t>Academy</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Finland</w:t>
      </w:r>
      <w:r w:rsidR="00591A02" w:rsidRPr="007957A7">
        <w:rPr>
          <w:rFonts w:asciiTheme="majorHAnsi" w:hAnsiTheme="majorHAnsi"/>
          <w:sz w:val="22"/>
          <w:szCs w:val="22"/>
        </w:rPr>
        <w:t xml:space="preserve"> </w:t>
      </w:r>
      <w:r w:rsidRPr="007957A7">
        <w:rPr>
          <w:rFonts w:asciiTheme="majorHAnsi" w:hAnsiTheme="majorHAnsi"/>
          <w:sz w:val="22"/>
          <w:szCs w:val="22"/>
        </w:rPr>
        <w:t>[project</w:t>
      </w:r>
      <w:r w:rsidR="00591A02" w:rsidRPr="007957A7">
        <w:rPr>
          <w:rFonts w:asciiTheme="majorHAnsi" w:hAnsiTheme="majorHAnsi"/>
          <w:sz w:val="22"/>
          <w:szCs w:val="22"/>
        </w:rPr>
        <w:t xml:space="preserve"> </w:t>
      </w:r>
      <w:r w:rsidRPr="007957A7">
        <w:rPr>
          <w:rFonts w:asciiTheme="majorHAnsi" w:hAnsiTheme="majorHAnsi"/>
          <w:sz w:val="22"/>
          <w:szCs w:val="22"/>
        </w:rPr>
        <w:t>grants</w:t>
      </w:r>
      <w:r w:rsidR="00591A02" w:rsidRPr="007957A7">
        <w:rPr>
          <w:rFonts w:asciiTheme="majorHAnsi" w:hAnsiTheme="majorHAnsi"/>
          <w:sz w:val="22"/>
          <w:szCs w:val="22"/>
        </w:rPr>
        <w:t xml:space="preserve"> </w:t>
      </w:r>
      <w:r w:rsidRPr="007957A7">
        <w:rPr>
          <w:rFonts w:asciiTheme="majorHAnsi" w:hAnsiTheme="majorHAnsi"/>
          <w:sz w:val="22"/>
          <w:szCs w:val="22"/>
        </w:rPr>
        <w:t>209072,</w:t>
      </w:r>
      <w:r w:rsidR="00591A02" w:rsidRPr="007957A7">
        <w:rPr>
          <w:rFonts w:asciiTheme="majorHAnsi" w:hAnsiTheme="majorHAnsi"/>
          <w:sz w:val="22"/>
          <w:szCs w:val="22"/>
        </w:rPr>
        <w:t xml:space="preserve"> </w:t>
      </w:r>
      <w:r w:rsidRPr="007957A7">
        <w:rPr>
          <w:rFonts w:asciiTheme="majorHAnsi" w:hAnsiTheme="majorHAnsi"/>
          <w:sz w:val="22"/>
          <w:szCs w:val="22"/>
        </w:rPr>
        <w:t>129255</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British</w:t>
      </w:r>
      <w:r w:rsidR="00591A02" w:rsidRPr="007957A7">
        <w:rPr>
          <w:rFonts w:asciiTheme="majorHAnsi" w:hAnsiTheme="majorHAnsi"/>
          <w:sz w:val="22"/>
          <w:szCs w:val="22"/>
        </w:rPr>
        <w:t xml:space="preserve"> </w:t>
      </w:r>
      <w:r w:rsidRPr="007957A7">
        <w:rPr>
          <w:rFonts w:asciiTheme="majorHAnsi" w:hAnsiTheme="majorHAnsi"/>
          <w:sz w:val="22"/>
          <w:szCs w:val="22"/>
        </w:rPr>
        <w:t>Heart</w:t>
      </w:r>
      <w:r w:rsidR="00591A02" w:rsidRPr="007957A7">
        <w:rPr>
          <w:rFonts w:asciiTheme="majorHAnsi" w:hAnsiTheme="majorHAnsi"/>
          <w:sz w:val="22"/>
          <w:szCs w:val="22"/>
        </w:rPr>
        <w:t xml:space="preserve"> </w:t>
      </w:r>
      <w:r w:rsidRPr="007957A7">
        <w:rPr>
          <w:rFonts w:asciiTheme="majorHAnsi" w:hAnsiTheme="majorHAnsi"/>
          <w:sz w:val="22"/>
          <w:szCs w:val="22"/>
        </w:rPr>
        <w:t>Foundation</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Academy</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Finland</w:t>
      </w:r>
      <w:r w:rsidR="00591A02" w:rsidRPr="007957A7">
        <w:rPr>
          <w:rFonts w:asciiTheme="majorHAnsi" w:hAnsiTheme="majorHAnsi"/>
          <w:sz w:val="22"/>
          <w:szCs w:val="22"/>
        </w:rPr>
        <w:t xml:space="preserve"> </w:t>
      </w:r>
      <w:r w:rsidRPr="007957A7">
        <w:rPr>
          <w:rFonts w:asciiTheme="majorHAnsi" w:hAnsiTheme="majorHAnsi"/>
          <w:sz w:val="22"/>
          <w:szCs w:val="22"/>
        </w:rPr>
        <w:t>[grants</w:t>
      </w:r>
      <w:r w:rsidR="00591A02" w:rsidRPr="007957A7">
        <w:rPr>
          <w:rFonts w:asciiTheme="majorHAnsi" w:hAnsiTheme="majorHAnsi"/>
          <w:sz w:val="22"/>
          <w:szCs w:val="22"/>
        </w:rPr>
        <w:t xml:space="preserve"> </w:t>
      </w:r>
      <w:r w:rsidRPr="007957A7">
        <w:rPr>
          <w:rFonts w:asciiTheme="majorHAnsi" w:hAnsiTheme="majorHAnsi"/>
          <w:sz w:val="22"/>
          <w:szCs w:val="22"/>
        </w:rPr>
        <w:t>134839</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129287],</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National</w:t>
      </w:r>
      <w:r w:rsidR="00591A02" w:rsidRPr="007957A7">
        <w:rPr>
          <w:rFonts w:asciiTheme="majorHAnsi" w:hAnsiTheme="majorHAnsi"/>
          <w:sz w:val="22"/>
          <w:szCs w:val="22"/>
        </w:rPr>
        <w:t xml:space="preserve"> </w:t>
      </w:r>
      <w:r w:rsidRPr="007957A7">
        <w:rPr>
          <w:rFonts w:asciiTheme="majorHAnsi" w:hAnsiTheme="majorHAnsi"/>
          <w:sz w:val="22"/>
          <w:szCs w:val="22"/>
        </w:rPr>
        <w:t>Public</w:t>
      </w:r>
      <w:r w:rsidR="00591A02" w:rsidRPr="007957A7">
        <w:rPr>
          <w:rFonts w:asciiTheme="majorHAnsi" w:hAnsiTheme="majorHAnsi"/>
          <w:sz w:val="22"/>
          <w:szCs w:val="22"/>
        </w:rPr>
        <w:t xml:space="preserve"> </w:t>
      </w:r>
      <w:r w:rsidRPr="007957A7">
        <w:rPr>
          <w:rFonts w:asciiTheme="majorHAnsi" w:hAnsiTheme="majorHAnsi"/>
          <w:sz w:val="22"/>
          <w:szCs w:val="22"/>
        </w:rPr>
        <w:t>Health</w:t>
      </w:r>
      <w:r w:rsidR="00591A02" w:rsidRPr="007957A7">
        <w:rPr>
          <w:rFonts w:asciiTheme="majorHAnsi" w:hAnsiTheme="majorHAnsi"/>
          <w:sz w:val="22"/>
          <w:szCs w:val="22"/>
        </w:rPr>
        <w:t xml:space="preserve"> </w:t>
      </w:r>
      <w:r w:rsidRPr="007957A7">
        <w:rPr>
          <w:rFonts w:asciiTheme="majorHAnsi" w:hAnsiTheme="majorHAnsi"/>
          <w:sz w:val="22"/>
          <w:szCs w:val="22"/>
        </w:rPr>
        <w:t>Institute,</w:t>
      </w:r>
      <w:r w:rsidR="00591A02" w:rsidRPr="007957A7">
        <w:rPr>
          <w:rFonts w:asciiTheme="majorHAnsi" w:hAnsiTheme="majorHAnsi"/>
          <w:sz w:val="22"/>
          <w:szCs w:val="22"/>
        </w:rPr>
        <w:t xml:space="preserve"> </w:t>
      </w:r>
      <w:r w:rsidRPr="007957A7">
        <w:rPr>
          <w:rFonts w:asciiTheme="majorHAnsi" w:hAnsiTheme="majorHAnsi"/>
          <w:sz w:val="22"/>
          <w:szCs w:val="22"/>
        </w:rPr>
        <w:t>Helsinki,</w:t>
      </w:r>
      <w:r w:rsidR="00591A02" w:rsidRPr="007957A7">
        <w:rPr>
          <w:rFonts w:asciiTheme="majorHAnsi" w:hAnsiTheme="majorHAnsi"/>
          <w:sz w:val="22"/>
          <w:szCs w:val="22"/>
        </w:rPr>
        <w:t xml:space="preserve"> </w:t>
      </w:r>
      <w:r w:rsidRPr="007957A7">
        <w:rPr>
          <w:rFonts w:asciiTheme="majorHAnsi" w:hAnsiTheme="majorHAnsi"/>
          <w:sz w:val="22"/>
          <w:szCs w:val="22"/>
        </w:rPr>
        <w:t>Finland;</w:t>
      </w:r>
      <w:r w:rsidR="00591A02" w:rsidRPr="007957A7">
        <w:rPr>
          <w:rFonts w:asciiTheme="majorHAnsi" w:hAnsiTheme="majorHAnsi"/>
          <w:sz w:val="22"/>
          <w:szCs w:val="22"/>
        </w:rPr>
        <w:t xml:space="preserve"> </w:t>
      </w:r>
      <w:r w:rsidRPr="007957A7">
        <w:rPr>
          <w:rFonts w:asciiTheme="majorHAnsi" w:hAnsiTheme="majorHAnsi"/>
          <w:sz w:val="22"/>
          <w:szCs w:val="22"/>
        </w:rPr>
        <w:t>Instituto</w:t>
      </w:r>
      <w:r w:rsidR="00591A02" w:rsidRPr="007957A7">
        <w:rPr>
          <w:rFonts w:asciiTheme="majorHAnsi" w:hAnsiTheme="majorHAnsi"/>
          <w:sz w:val="22"/>
          <w:szCs w:val="22"/>
        </w:rPr>
        <w:t xml:space="preserve"> </w:t>
      </w:r>
      <w:r w:rsidRPr="007957A7">
        <w:rPr>
          <w:rFonts w:asciiTheme="majorHAnsi" w:hAnsiTheme="majorHAnsi"/>
          <w:sz w:val="22"/>
          <w:szCs w:val="22"/>
        </w:rPr>
        <w:t>de</w:t>
      </w:r>
      <w:r w:rsidR="00591A02" w:rsidRPr="007957A7">
        <w:rPr>
          <w:rFonts w:asciiTheme="majorHAnsi" w:hAnsiTheme="majorHAnsi"/>
          <w:sz w:val="22"/>
          <w:szCs w:val="22"/>
        </w:rPr>
        <w:t xml:space="preserve"> </w:t>
      </w:r>
      <w:r w:rsidRPr="007957A7">
        <w:rPr>
          <w:rFonts w:asciiTheme="majorHAnsi" w:hAnsiTheme="majorHAnsi"/>
          <w:sz w:val="22"/>
          <w:szCs w:val="22"/>
        </w:rPr>
        <w:t>Salud</w:t>
      </w:r>
      <w:r w:rsidR="00591A02" w:rsidRPr="007957A7">
        <w:rPr>
          <w:rFonts w:asciiTheme="majorHAnsi" w:hAnsiTheme="majorHAnsi"/>
          <w:sz w:val="22"/>
          <w:szCs w:val="22"/>
        </w:rPr>
        <w:t xml:space="preserve"> </w:t>
      </w:r>
      <w:r w:rsidRPr="007957A7">
        <w:rPr>
          <w:rFonts w:asciiTheme="majorHAnsi" w:hAnsiTheme="majorHAnsi"/>
          <w:sz w:val="22"/>
          <w:szCs w:val="22"/>
        </w:rPr>
        <w:t>Carlos</w:t>
      </w:r>
      <w:r w:rsidR="00591A02" w:rsidRPr="007957A7">
        <w:rPr>
          <w:rFonts w:asciiTheme="majorHAnsi" w:hAnsiTheme="majorHAnsi"/>
          <w:sz w:val="22"/>
          <w:szCs w:val="22"/>
        </w:rPr>
        <w:t xml:space="preserve"> </w:t>
      </w:r>
      <w:r w:rsidRPr="007957A7">
        <w:rPr>
          <w:rFonts w:asciiTheme="majorHAnsi" w:hAnsiTheme="majorHAnsi"/>
          <w:sz w:val="22"/>
          <w:szCs w:val="22"/>
        </w:rPr>
        <w:t>III</w:t>
      </w:r>
      <w:r w:rsidR="00591A02" w:rsidRPr="007957A7">
        <w:rPr>
          <w:rFonts w:asciiTheme="majorHAnsi" w:hAnsiTheme="majorHAnsi"/>
          <w:sz w:val="22"/>
          <w:szCs w:val="22"/>
        </w:rPr>
        <w:t xml:space="preserve"> </w:t>
      </w:r>
      <w:r w:rsidRPr="007957A7">
        <w:rPr>
          <w:rFonts w:asciiTheme="majorHAnsi" w:hAnsiTheme="majorHAnsi"/>
          <w:sz w:val="22"/>
          <w:szCs w:val="22"/>
        </w:rPr>
        <w:t>[CB06/02/0041,</w:t>
      </w:r>
      <w:r w:rsidR="00591A02" w:rsidRPr="007957A7">
        <w:rPr>
          <w:rFonts w:asciiTheme="majorHAnsi" w:hAnsiTheme="majorHAnsi"/>
          <w:sz w:val="22"/>
          <w:szCs w:val="22"/>
        </w:rPr>
        <w:t xml:space="preserve"> </w:t>
      </w:r>
      <w:r w:rsidRPr="007957A7">
        <w:rPr>
          <w:rFonts w:asciiTheme="majorHAnsi" w:hAnsiTheme="majorHAnsi"/>
          <w:sz w:val="22"/>
          <w:szCs w:val="22"/>
        </w:rPr>
        <w:t>FIS</w:t>
      </w:r>
      <w:r w:rsidR="00591A02" w:rsidRPr="007957A7">
        <w:rPr>
          <w:rFonts w:asciiTheme="majorHAnsi" w:hAnsiTheme="majorHAnsi"/>
          <w:sz w:val="22"/>
          <w:szCs w:val="22"/>
        </w:rPr>
        <w:t xml:space="preserve"> </w:t>
      </w:r>
      <w:r w:rsidRPr="007957A7">
        <w:rPr>
          <w:rFonts w:asciiTheme="majorHAnsi" w:hAnsiTheme="majorHAnsi"/>
          <w:sz w:val="22"/>
          <w:szCs w:val="22"/>
        </w:rPr>
        <w:t>PI041436,</w:t>
      </w:r>
      <w:r w:rsidR="00591A02" w:rsidRPr="007957A7">
        <w:rPr>
          <w:rFonts w:asciiTheme="majorHAnsi" w:hAnsiTheme="majorHAnsi"/>
          <w:sz w:val="22"/>
          <w:szCs w:val="22"/>
        </w:rPr>
        <w:t xml:space="preserve"> </w:t>
      </w:r>
      <w:r w:rsidRPr="007957A7">
        <w:rPr>
          <w:rFonts w:asciiTheme="majorHAnsi" w:hAnsiTheme="majorHAnsi"/>
          <w:sz w:val="22"/>
          <w:szCs w:val="22"/>
        </w:rPr>
        <w:t>PI081151,</w:t>
      </w:r>
      <w:r w:rsidR="00591A02" w:rsidRPr="007957A7">
        <w:rPr>
          <w:rFonts w:asciiTheme="majorHAnsi" w:hAnsiTheme="majorHAnsi"/>
          <w:sz w:val="22"/>
          <w:szCs w:val="22"/>
        </w:rPr>
        <w:t xml:space="preserve"> </w:t>
      </w:r>
      <w:r w:rsidRPr="007957A7">
        <w:rPr>
          <w:rFonts w:asciiTheme="majorHAnsi" w:hAnsiTheme="majorHAnsi"/>
          <w:sz w:val="22"/>
          <w:szCs w:val="22"/>
        </w:rPr>
        <w:t>PI041705,</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PS09/00432,</w:t>
      </w:r>
      <w:r w:rsidR="00591A02" w:rsidRPr="007957A7">
        <w:rPr>
          <w:rFonts w:asciiTheme="majorHAnsi" w:hAnsiTheme="majorHAnsi"/>
          <w:sz w:val="22"/>
          <w:szCs w:val="22"/>
        </w:rPr>
        <w:t xml:space="preserve"> </w:t>
      </w:r>
      <w:r w:rsidRPr="007957A7">
        <w:rPr>
          <w:rFonts w:asciiTheme="majorHAnsi" w:hAnsiTheme="majorHAnsi"/>
          <w:sz w:val="22"/>
          <w:szCs w:val="22"/>
        </w:rPr>
        <w:t>FIS-FEDER</w:t>
      </w:r>
      <w:r w:rsidR="00591A02" w:rsidRPr="007957A7">
        <w:rPr>
          <w:rFonts w:asciiTheme="majorHAnsi" w:hAnsiTheme="majorHAnsi"/>
          <w:sz w:val="22"/>
          <w:szCs w:val="22"/>
        </w:rPr>
        <w:t xml:space="preserve"> </w:t>
      </w:r>
      <w:r w:rsidRPr="007957A7">
        <w:rPr>
          <w:rFonts w:asciiTheme="majorHAnsi" w:hAnsiTheme="majorHAnsi"/>
          <w:sz w:val="22"/>
          <w:szCs w:val="22"/>
        </w:rPr>
        <w:t>03/1615,</w:t>
      </w:r>
      <w:r w:rsidR="00591A02" w:rsidRPr="007957A7">
        <w:rPr>
          <w:rFonts w:asciiTheme="majorHAnsi" w:hAnsiTheme="majorHAnsi"/>
          <w:sz w:val="22"/>
          <w:szCs w:val="22"/>
        </w:rPr>
        <w:t xml:space="preserve"> </w:t>
      </w:r>
      <w:r w:rsidRPr="007957A7">
        <w:rPr>
          <w:rFonts w:asciiTheme="majorHAnsi" w:hAnsiTheme="majorHAnsi"/>
          <w:sz w:val="22"/>
          <w:szCs w:val="22"/>
        </w:rPr>
        <w:t>04/1509,</w:t>
      </w:r>
      <w:r w:rsidR="00591A02" w:rsidRPr="007957A7">
        <w:rPr>
          <w:rFonts w:asciiTheme="majorHAnsi" w:hAnsiTheme="majorHAnsi"/>
          <w:sz w:val="22"/>
          <w:szCs w:val="22"/>
        </w:rPr>
        <w:t xml:space="preserve"> </w:t>
      </w:r>
      <w:r w:rsidRPr="007957A7">
        <w:rPr>
          <w:rFonts w:asciiTheme="majorHAnsi" w:hAnsiTheme="majorHAnsi"/>
          <w:sz w:val="22"/>
          <w:szCs w:val="22"/>
        </w:rPr>
        <w:t>04/1112,</w:t>
      </w:r>
      <w:r w:rsidR="00591A02" w:rsidRPr="007957A7">
        <w:rPr>
          <w:rFonts w:asciiTheme="majorHAnsi" w:hAnsiTheme="majorHAnsi"/>
          <w:sz w:val="22"/>
          <w:szCs w:val="22"/>
        </w:rPr>
        <w:t xml:space="preserve"> </w:t>
      </w:r>
      <w:r w:rsidRPr="007957A7">
        <w:rPr>
          <w:rFonts w:asciiTheme="majorHAnsi" w:hAnsiTheme="majorHAnsi"/>
          <w:sz w:val="22"/>
          <w:szCs w:val="22"/>
        </w:rPr>
        <w:t>04/1931,</w:t>
      </w:r>
      <w:r w:rsidR="00591A02" w:rsidRPr="007957A7">
        <w:rPr>
          <w:rFonts w:asciiTheme="majorHAnsi" w:hAnsiTheme="majorHAnsi"/>
          <w:sz w:val="22"/>
          <w:szCs w:val="22"/>
        </w:rPr>
        <w:t xml:space="preserve"> </w:t>
      </w:r>
      <w:r w:rsidRPr="007957A7">
        <w:rPr>
          <w:rFonts w:asciiTheme="majorHAnsi" w:hAnsiTheme="majorHAnsi"/>
          <w:sz w:val="22"/>
          <w:szCs w:val="22"/>
        </w:rPr>
        <w:t>05/1079,</w:t>
      </w:r>
      <w:r w:rsidR="00591A02" w:rsidRPr="007957A7">
        <w:rPr>
          <w:rFonts w:asciiTheme="majorHAnsi" w:hAnsiTheme="majorHAnsi"/>
          <w:sz w:val="22"/>
          <w:szCs w:val="22"/>
        </w:rPr>
        <w:t xml:space="preserve"> </w:t>
      </w:r>
      <w:r w:rsidRPr="007957A7">
        <w:rPr>
          <w:rFonts w:asciiTheme="majorHAnsi" w:hAnsiTheme="majorHAnsi"/>
          <w:sz w:val="22"/>
          <w:szCs w:val="22"/>
        </w:rPr>
        <w:t>05/1052,</w:t>
      </w:r>
      <w:r w:rsidR="00591A02" w:rsidRPr="007957A7">
        <w:rPr>
          <w:rFonts w:asciiTheme="majorHAnsi" w:hAnsiTheme="majorHAnsi"/>
          <w:sz w:val="22"/>
          <w:szCs w:val="22"/>
        </w:rPr>
        <w:t xml:space="preserve"> </w:t>
      </w:r>
      <w:r w:rsidRPr="007957A7">
        <w:rPr>
          <w:rFonts w:asciiTheme="majorHAnsi" w:hAnsiTheme="majorHAnsi"/>
          <w:sz w:val="22"/>
          <w:szCs w:val="22"/>
        </w:rPr>
        <w:t>06/1213,</w:t>
      </w:r>
      <w:r w:rsidR="00591A02" w:rsidRPr="007957A7">
        <w:rPr>
          <w:rFonts w:asciiTheme="majorHAnsi" w:hAnsiTheme="majorHAnsi"/>
          <w:sz w:val="22"/>
          <w:szCs w:val="22"/>
        </w:rPr>
        <w:t xml:space="preserve"> </w:t>
      </w:r>
      <w:r w:rsidRPr="007957A7">
        <w:rPr>
          <w:rFonts w:asciiTheme="majorHAnsi" w:hAnsiTheme="majorHAnsi"/>
          <w:sz w:val="22"/>
          <w:szCs w:val="22"/>
        </w:rPr>
        <w:t>07/0314,</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09/02647],</w:t>
      </w:r>
      <w:r w:rsidR="00591A02" w:rsidRPr="007957A7">
        <w:rPr>
          <w:rFonts w:asciiTheme="majorHAnsi" w:hAnsiTheme="majorHAnsi"/>
          <w:sz w:val="22"/>
          <w:szCs w:val="22"/>
        </w:rPr>
        <w:t xml:space="preserve"> </w:t>
      </w:r>
      <w:r w:rsidRPr="007957A7">
        <w:rPr>
          <w:rFonts w:asciiTheme="majorHAnsi" w:hAnsiTheme="majorHAnsi"/>
          <w:sz w:val="22"/>
          <w:szCs w:val="22"/>
        </w:rPr>
        <w:t>Spanish</w:t>
      </w:r>
      <w:r w:rsidR="00591A02" w:rsidRPr="007957A7">
        <w:rPr>
          <w:rFonts w:asciiTheme="majorHAnsi" w:hAnsiTheme="majorHAnsi"/>
          <w:sz w:val="22"/>
          <w:szCs w:val="22"/>
        </w:rPr>
        <w:t xml:space="preserve"> </w:t>
      </w:r>
      <w:r w:rsidRPr="007957A7">
        <w:rPr>
          <w:rFonts w:asciiTheme="majorHAnsi" w:hAnsiTheme="majorHAnsi"/>
          <w:sz w:val="22"/>
          <w:szCs w:val="22"/>
        </w:rPr>
        <w:t>Ministry</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Science</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Innovation</w:t>
      </w:r>
      <w:r w:rsidR="00591A02" w:rsidRPr="007957A7">
        <w:rPr>
          <w:rFonts w:asciiTheme="majorHAnsi" w:hAnsiTheme="majorHAnsi"/>
          <w:sz w:val="22"/>
          <w:szCs w:val="22"/>
        </w:rPr>
        <w:t xml:space="preserve"> </w:t>
      </w:r>
      <w:r w:rsidRPr="007957A7">
        <w:rPr>
          <w:rFonts w:asciiTheme="majorHAnsi" w:hAnsiTheme="majorHAnsi"/>
          <w:sz w:val="22"/>
          <w:szCs w:val="22"/>
        </w:rPr>
        <w:t>[SAF2008-00357],</w:t>
      </w:r>
      <w:r w:rsidR="00591A02" w:rsidRPr="007957A7">
        <w:rPr>
          <w:rFonts w:asciiTheme="majorHAnsi" w:hAnsiTheme="majorHAnsi"/>
          <w:sz w:val="22"/>
          <w:szCs w:val="22"/>
        </w:rPr>
        <w:t xml:space="preserve"> </w:t>
      </w:r>
      <w:r w:rsidRPr="007957A7">
        <w:rPr>
          <w:rFonts w:asciiTheme="majorHAnsi" w:hAnsiTheme="majorHAnsi"/>
          <w:sz w:val="22"/>
          <w:szCs w:val="22"/>
        </w:rPr>
        <w:t>European</w:t>
      </w:r>
      <w:r w:rsidR="00591A02" w:rsidRPr="007957A7">
        <w:rPr>
          <w:rFonts w:asciiTheme="majorHAnsi" w:hAnsiTheme="majorHAnsi"/>
          <w:sz w:val="22"/>
          <w:szCs w:val="22"/>
        </w:rPr>
        <w:t xml:space="preserve"> </w:t>
      </w:r>
      <w:r w:rsidRPr="007957A7">
        <w:rPr>
          <w:rFonts w:asciiTheme="majorHAnsi" w:hAnsiTheme="majorHAnsi"/>
          <w:sz w:val="22"/>
          <w:szCs w:val="22"/>
        </w:rPr>
        <w:t>Commission</w:t>
      </w:r>
      <w:r w:rsidR="00591A02" w:rsidRPr="007957A7">
        <w:rPr>
          <w:rFonts w:asciiTheme="majorHAnsi" w:hAnsiTheme="majorHAnsi"/>
          <w:sz w:val="22"/>
          <w:szCs w:val="22"/>
        </w:rPr>
        <w:t xml:space="preserve"> </w:t>
      </w:r>
      <w:r w:rsidRPr="007957A7">
        <w:rPr>
          <w:rFonts w:asciiTheme="majorHAnsi" w:hAnsiTheme="majorHAnsi"/>
          <w:sz w:val="22"/>
          <w:szCs w:val="22"/>
        </w:rPr>
        <w:t>[ENGAGE</w:t>
      </w:r>
      <w:r w:rsidR="00591A02" w:rsidRPr="007957A7">
        <w:rPr>
          <w:rFonts w:asciiTheme="majorHAnsi" w:hAnsiTheme="majorHAnsi"/>
          <w:sz w:val="22"/>
          <w:szCs w:val="22"/>
        </w:rPr>
        <w:t xml:space="preserve"> </w:t>
      </w:r>
      <w:r w:rsidRPr="007957A7">
        <w:rPr>
          <w:rFonts w:asciiTheme="majorHAnsi" w:hAnsiTheme="majorHAnsi"/>
          <w:sz w:val="22"/>
          <w:szCs w:val="22"/>
        </w:rPr>
        <w:t>project</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agreement</w:t>
      </w:r>
      <w:r w:rsidR="00591A02" w:rsidRPr="007957A7">
        <w:rPr>
          <w:rFonts w:asciiTheme="majorHAnsi" w:hAnsiTheme="majorHAnsi"/>
          <w:sz w:val="22"/>
          <w:szCs w:val="22"/>
        </w:rPr>
        <w:t xml:space="preserve"> </w:t>
      </w:r>
      <w:r w:rsidRPr="007957A7">
        <w:rPr>
          <w:rFonts w:asciiTheme="majorHAnsi" w:hAnsiTheme="majorHAnsi"/>
          <w:sz w:val="22"/>
          <w:szCs w:val="22"/>
        </w:rPr>
        <w:t>HEALTH-F4-2007-201413],</w:t>
      </w:r>
      <w:r w:rsidR="00591A02" w:rsidRPr="007957A7">
        <w:rPr>
          <w:rFonts w:asciiTheme="majorHAnsi" w:hAnsiTheme="majorHAnsi"/>
          <w:sz w:val="22"/>
          <w:szCs w:val="22"/>
        </w:rPr>
        <w:t xml:space="preserve"> </w:t>
      </w:r>
      <w:r w:rsidRPr="007957A7">
        <w:rPr>
          <w:rFonts w:asciiTheme="majorHAnsi" w:hAnsiTheme="majorHAnsi"/>
          <w:sz w:val="22"/>
          <w:szCs w:val="22"/>
        </w:rPr>
        <w:t>Fundació</w:t>
      </w:r>
      <w:r w:rsidR="00591A02" w:rsidRPr="007957A7">
        <w:rPr>
          <w:rFonts w:asciiTheme="majorHAnsi" w:hAnsiTheme="majorHAnsi"/>
          <w:sz w:val="22"/>
          <w:szCs w:val="22"/>
        </w:rPr>
        <w:t xml:space="preserve"> </w:t>
      </w:r>
      <w:r w:rsidRPr="007957A7">
        <w:rPr>
          <w:rFonts w:asciiTheme="majorHAnsi" w:hAnsiTheme="majorHAnsi"/>
          <w:sz w:val="22"/>
          <w:szCs w:val="22"/>
        </w:rPr>
        <w:t>La</w:t>
      </w:r>
      <w:r w:rsidR="00591A02" w:rsidRPr="007957A7">
        <w:rPr>
          <w:rFonts w:asciiTheme="majorHAnsi" w:hAnsiTheme="majorHAnsi"/>
          <w:sz w:val="22"/>
          <w:szCs w:val="22"/>
        </w:rPr>
        <w:t xml:space="preserve"> </w:t>
      </w:r>
      <w:r w:rsidRPr="007957A7">
        <w:rPr>
          <w:rFonts w:asciiTheme="majorHAnsi" w:hAnsiTheme="majorHAnsi"/>
          <w:sz w:val="22"/>
          <w:szCs w:val="22"/>
        </w:rPr>
        <w:t>Marató</w:t>
      </w:r>
      <w:r w:rsidR="00591A02" w:rsidRPr="007957A7">
        <w:rPr>
          <w:rFonts w:asciiTheme="majorHAnsi" w:hAnsiTheme="majorHAnsi"/>
          <w:sz w:val="22"/>
          <w:szCs w:val="22"/>
        </w:rPr>
        <w:t xml:space="preserve"> </w:t>
      </w:r>
      <w:r w:rsidRPr="007957A7">
        <w:rPr>
          <w:rFonts w:asciiTheme="majorHAnsi" w:hAnsiTheme="majorHAnsi"/>
          <w:sz w:val="22"/>
          <w:szCs w:val="22"/>
        </w:rPr>
        <w:t>de</w:t>
      </w:r>
      <w:r w:rsidR="00591A02" w:rsidRPr="007957A7">
        <w:rPr>
          <w:rFonts w:asciiTheme="majorHAnsi" w:hAnsiTheme="majorHAnsi"/>
          <w:sz w:val="22"/>
          <w:szCs w:val="22"/>
        </w:rPr>
        <w:t xml:space="preserve"> </w:t>
      </w:r>
      <w:r w:rsidRPr="007957A7">
        <w:rPr>
          <w:rFonts w:asciiTheme="majorHAnsi" w:hAnsiTheme="majorHAnsi"/>
          <w:sz w:val="22"/>
          <w:szCs w:val="22"/>
        </w:rPr>
        <w:t>TV3,</w:t>
      </w:r>
      <w:r w:rsidR="00591A02" w:rsidRPr="007957A7">
        <w:rPr>
          <w:rFonts w:asciiTheme="majorHAnsi" w:hAnsiTheme="majorHAnsi"/>
          <w:sz w:val="22"/>
          <w:szCs w:val="22"/>
        </w:rPr>
        <w:t xml:space="preserve"> </w:t>
      </w:r>
      <w:r w:rsidRPr="007957A7">
        <w:rPr>
          <w:rFonts w:asciiTheme="majorHAnsi" w:hAnsiTheme="majorHAnsi"/>
          <w:sz w:val="22"/>
          <w:szCs w:val="22"/>
        </w:rPr>
        <w:t>Generalitat</w:t>
      </w:r>
      <w:r w:rsidR="00591A02" w:rsidRPr="007957A7">
        <w:rPr>
          <w:rFonts w:asciiTheme="majorHAnsi" w:hAnsiTheme="majorHAnsi"/>
          <w:sz w:val="22"/>
          <w:szCs w:val="22"/>
        </w:rPr>
        <w:t xml:space="preserve"> </w:t>
      </w:r>
      <w:r w:rsidRPr="007957A7">
        <w:rPr>
          <w:rFonts w:asciiTheme="majorHAnsi" w:hAnsiTheme="majorHAnsi"/>
          <w:sz w:val="22"/>
          <w:szCs w:val="22"/>
        </w:rPr>
        <w:t>de</w:t>
      </w:r>
      <w:r w:rsidR="00591A02" w:rsidRPr="007957A7">
        <w:rPr>
          <w:rFonts w:asciiTheme="majorHAnsi" w:hAnsiTheme="majorHAnsi"/>
          <w:sz w:val="22"/>
          <w:szCs w:val="22"/>
        </w:rPr>
        <w:t xml:space="preserve"> </w:t>
      </w:r>
      <w:r w:rsidRPr="007957A7">
        <w:rPr>
          <w:rFonts w:asciiTheme="majorHAnsi" w:hAnsiTheme="majorHAnsi"/>
          <w:sz w:val="22"/>
          <w:szCs w:val="22"/>
        </w:rPr>
        <w:t>Catalunya-CIRIT</w:t>
      </w:r>
      <w:r w:rsidR="00591A02" w:rsidRPr="007957A7">
        <w:rPr>
          <w:rFonts w:asciiTheme="majorHAnsi" w:hAnsiTheme="majorHAnsi"/>
          <w:sz w:val="22"/>
          <w:szCs w:val="22"/>
        </w:rPr>
        <w:t xml:space="preserve"> </w:t>
      </w:r>
      <w:r w:rsidRPr="007957A7">
        <w:rPr>
          <w:rFonts w:asciiTheme="majorHAnsi" w:hAnsiTheme="majorHAnsi"/>
          <w:sz w:val="22"/>
          <w:szCs w:val="22"/>
        </w:rPr>
        <w:t>1999SGR</w:t>
      </w:r>
      <w:r w:rsidR="00591A02" w:rsidRPr="007957A7">
        <w:rPr>
          <w:rFonts w:asciiTheme="majorHAnsi" w:hAnsiTheme="majorHAnsi"/>
          <w:sz w:val="22"/>
          <w:szCs w:val="22"/>
        </w:rPr>
        <w:t xml:space="preserve"> </w:t>
      </w:r>
      <w:r w:rsidRPr="007957A7">
        <w:rPr>
          <w:rFonts w:asciiTheme="majorHAnsi" w:hAnsiTheme="majorHAnsi"/>
          <w:sz w:val="22"/>
          <w:szCs w:val="22"/>
        </w:rPr>
        <w:t>00241.</w:t>
      </w:r>
      <w:r w:rsidR="00591A02" w:rsidRPr="007957A7">
        <w:rPr>
          <w:rFonts w:asciiTheme="majorHAnsi" w:hAnsiTheme="majorHAnsi"/>
          <w:sz w:val="22"/>
          <w:szCs w:val="22"/>
        </w:rPr>
        <w:t xml:space="preserve"> </w:t>
      </w:r>
      <w:r w:rsidRPr="007957A7">
        <w:rPr>
          <w:rFonts w:asciiTheme="majorHAnsi" w:hAnsiTheme="majorHAnsi"/>
          <w:sz w:val="22"/>
          <w:szCs w:val="22"/>
        </w:rPr>
        <w:t>Federal</w:t>
      </w:r>
      <w:r w:rsidR="00591A02" w:rsidRPr="007957A7">
        <w:rPr>
          <w:rFonts w:asciiTheme="majorHAnsi" w:hAnsiTheme="majorHAnsi"/>
          <w:sz w:val="22"/>
          <w:szCs w:val="22"/>
        </w:rPr>
        <w:t xml:space="preserve"> </w:t>
      </w:r>
      <w:r w:rsidRPr="007957A7">
        <w:rPr>
          <w:rFonts w:asciiTheme="majorHAnsi" w:hAnsiTheme="majorHAnsi"/>
          <w:sz w:val="22"/>
          <w:szCs w:val="22"/>
        </w:rPr>
        <w:t>Ministry</w:t>
      </w:r>
      <w:r w:rsidR="00591A02" w:rsidRPr="007957A7">
        <w:rPr>
          <w:rFonts w:asciiTheme="majorHAnsi" w:hAnsiTheme="majorHAnsi"/>
          <w:sz w:val="22"/>
          <w:szCs w:val="22"/>
        </w:rPr>
        <w:t xml:space="preserve"> </w:t>
      </w:r>
      <w:r w:rsidRPr="007957A7">
        <w:rPr>
          <w:rFonts w:asciiTheme="majorHAnsi" w:hAnsiTheme="majorHAnsi"/>
          <w:sz w:val="22"/>
          <w:szCs w:val="22"/>
        </w:rPr>
        <w:t>for</w:t>
      </w:r>
      <w:r w:rsidR="00591A02" w:rsidRPr="007957A7">
        <w:rPr>
          <w:rFonts w:asciiTheme="majorHAnsi" w:hAnsiTheme="majorHAnsi"/>
          <w:sz w:val="22"/>
          <w:szCs w:val="22"/>
        </w:rPr>
        <w:t xml:space="preserve"> </w:t>
      </w:r>
      <w:r w:rsidRPr="007957A7">
        <w:rPr>
          <w:rFonts w:asciiTheme="majorHAnsi" w:hAnsiTheme="majorHAnsi"/>
          <w:sz w:val="22"/>
          <w:szCs w:val="22"/>
        </w:rPr>
        <w:t>Environment</w:t>
      </w:r>
      <w:r w:rsidR="00591A02" w:rsidRPr="007957A7">
        <w:rPr>
          <w:rFonts w:asciiTheme="majorHAnsi" w:hAnsiTheme="majorHAnsi"/>
          <w:sz w:val="22"/>
          <w:szCs w:val="22"/>
        </w:rPr>
        <w:t xml:space="preserve"> </w:t>
      </w:r>
      <w:r w:rsidRPr="007957A7">
        <w:rPr>
          <w:rFonts w:asciiTheme="majorHAnsi" w:hAnsiTheme="majorHAnsi"/>
          <w:sz w:val="22"/>
          <w:szCs w:val="22"/>
        </w:rPr>
        <w:t>[IUF</w:t>
      </w:r>
      <w:r w:rsidR="00591A02" w:rsidRPr="007957A7">
        <w:rPr>
          <w:rFonts w:asciiTheme="majorHAnsi" w:hAnsiTheme="majorHAnsi"/>
          <w:sz w:val="22"/>
          <w:szCs w:val="22"/>
        </w:rPr>
        <w:t xml:space="preserve"> </w:t>
      </w:r>
      <w:r w:rsidRPr="007957A7">
        <w:rPr>
          <w:rFonts w:asciiTheme="majorHAnsi" w:hAnsiTheme="majorHAnsi"/>
          <w:sz w:val="22"/>
          <w:szCs w:val="22"/>
        </w:rPr>
        <w:t>Düsseldorf,</w:t>
      </w:r>
      <w:r w:rsidR="00591A02" w:rsidRPr="007957A7">
        <w:rPr>
          <w:rFonts w:asciiTheme="majorHAnsi" w:hAnsiTheme="majorHAnsi"/>
          <w:sz w:val="22"/>
          <w:szCs w:val="22"/>
        </w:rPr>
        <w:t xml:space="preserve"> </w:t>
      </w:r>
      <w:r w:rsidRPr="007957A7">
        <w:rPr>
          <w:rFonts w:asciiTheme="majorHAnsi" w:hAnsiTheme="majorHAnsi"/>
          <w:sz w:val="22"/>
          <w:szCs w:val="22"/>
        </w:rPr>
        <w:t>FKZ</w:t>
      </w:r>
      <w:r w:rsidR="00591A02" w:rsidRPr="007957A7">
        <w:rPr>
          <w:rFonts w:asciiTheme="majorHAnsi" w:hAnsiTheme="majorHAnsi"/>
          <w:sz w:val="22"/>
          <w:szCs w:val="22"/>
        </w:rPr>
        <w:t xml:space="preserve"> </w:t>
      </w:r>
      <w:r w:rsidRPr="007957A7">
        <w:rPr>
          <w:rFonts w:asciiTheme="majorHAnsi" w:hAnsiTheme="majorHAnsi"/>
          <w:sz w:val="22"/>
          <w:szCs w:val="22"/>
        </w:rPr>
        <w:t>20462296],</w:t>
      </w:r>
      <w:r w:rsidR="00591A02" w:rsidRPr="007957A7">
        <w:rPr>
          <w:rFonts w:asciiTheme="majorHAnsi" w:hAnsiTheme="majorHAnsi"/>
          <w:sz w:val="22"/>
          <w:szCs w:val="22"/>
        </w:rPr>
        <w:t xml:space="preserve"> </w:t>
      </w:r>
      <w:r w:rsidRPr="007957A7">
        <w:rPr>
          <w:rFonts w:asciiTheme="majorHAnsi" w:hAnsiTheme="majorHAnsi"/>
          <w:sz w:val="22"/>
          <w:szCs w:val="22"/>
        </w:rPr>
        <w:t>Federal</w:t>
      </w:r>
      <w:r w:rsidR="00591A02" w:rsidRPr="007957A7">
        <w:rPr>
          <w:rFonts w:asciiTheme="majorHAnsi" w:hAnsiTheme="majorHAnsi"/>
          <w:sz w:val="22"/>
          <w:szCs w:val="22"/>
        </w:rPr>
        <w:t xml:space="preserve"> </w:t>
      </w:r>
      <w:r w:rsidRPr="007957A7">
        <w:rPr>
          <w:rFonts w:asciiTheme="majorHAnsi" w:hAnsiTheme="majorHAnsi"/>
          <w:sz w:val="22"/>
          <w:szCs w:val="22"/>
        </w:rPr>
        <w:t>Ministry</w:t>
      </w:r>
      <w:r w:rsidR="00591A02" w:rsidRPr="007957A7">
        <w:rPr>
          <w:rFonts w:asciiTheme="majorHAnsi" w:hAnsiTheme="majorHAnsi"/>
          <w:sz w:val="22"/>
          <w:szCs w:val="22"/>
        </w:rPr>
        <w:t xml:space="preserve"> </w:t>
      </w:r>
      <w:r w:rsidRPr="007957A7">
        <w:rPr>
          <w:rFonts w:asciiTheme="majorHAnsi" w:hAnsiTheme="majorHAnsi"/>
          <w:sz w:val="22"/>
          <w:szCs w:val="22"/>
        </w:rPr>
        <w:t>for</w:t>
      </w:r>
      <w:r w:rsidR="00591A02" w:rsidRPr="007957A7">
        <w:rPr>
          <w:rFonts w:asciiTheme="majorHAnsi" w:hAnsiTheme="majorHAnsi"/>
          <w:sz w:val="22"/>
          <w:szCs w:val="22"/>
        </w:rPr>
        <w:t xml:space="preserve"> </w:t>
      </w:r>
      <w:r w:rsidRPr="007957A7">
        <w:rPr>
          <w:rFonts w:asciiTheme="majorHAnsi" w:hAnsiTheme="majorHAnsi"/>
          <w:sz w:val="22"/>
          <w:szCs w:val="22"/>
        </w:rPr>
        <w:t>Environment</w:t>
      </w:r>
      <w:r w:rsidR="00591A02" w:rsidRPr="007957A7">
        <w:rPr>
          <w:rFonts w:asciiTheme="majorHAnsi" w:hAnsiTheme="majorHAnsi"/>
          <w:sz w:val="22"/>
          <w:szCs w:val="22"/>
        </w:rPr>
        <w:t xml:space="preserve"> </w:t>
      </w:r>
      <w:r w:rsidRPr="007957A7">
        <w:rPr>
          <w:rFonts w:asciiTheme="majorHAnsi" w:hAnsiTheme="majorHAnsi"/>
          <w:sz w:val="22"/>
          <w:szCs w:val="22"/>
        </w:rPr>
        <w:t>[IUF</w:t>
      </w:r>
      <w:r w:rsidR="00591A02" w:rsidRPr="007957A7">
        <w:rPr>
          <w:rFonts w:asciiTheme="majorHAnsi" w:hAnsiTheme="majorHAnsi"/>
          <w:sz w:val="22"/>
          <w:szCs w:val="22"/>
        </w:rPr>
        <w:t xml:space="preserve"> </w:t>
      </w:r>
      <w:r w:rsidRPr="007957A7">
        <w:rPr>
          <w:rFonts w:asciiTheme="majorHAnsi" w:hAnsiTheme="majorHAnsi"/>
          <w:sz w:val="22"/>
          <w:szCs w:val="22"/>
        </w:rPr>
        <w:t>Düsseldorf,</w:t>
      </w:r>
      <w:r w:rsidR="00591A02" w:rsidRPr="007957A7">
        <w:rPr>
          <w:rFonts w:asciiTheme="majorHAnsi" w:hAnsiTheme="majorHAnsi"/>
          <w:sz w:val="22"/>
          <w:szCs w:val="22"/>
        </w:rPr>
        <w:t xml:space="preserve"> </w:t>
      </w:r>
      <w:r w:rsidRPr="007957A7">
        <w:rPr>
          <w:rFonts w:asciiTheme="majorHAnsi" w:hAnsiTheme="majorHAnsi"/>
          <w:sz w:val="22"/>
          <w:szCs w:val="22"/>
        </w:rPr>
        <w:t>FKZ</w:t>
      </w:r>
      <w:r w:rsidR="00591A02" w:rsidRPr="007957A7">
        <w:rPr>
          <w:rFonts w:asciiTheme="majorHAnsi" w:hAnsiTheme="majorHAnsi"/>
          <w:sz w:val="22"/>
          <w:szCs w:val="22"/>
        </w:rPr>
        <w:t xml:space="preserve"> </w:t>
      </w:r>
      <w:r w:rsidRPr="007957A7">
        <w:rPr>
          <w:rFonts w:asciiTheme="majorHAnsi" w:hAnsiTheme="majorHAnsi"/>
          <w:sz w:val="22"/>
          <w:szCs w:val="22"/>
        </w:rPr>
        <w:t>20462296].</w:t>
      </w:r>
      <w:r w:rsidR="00591A02" w:rsidRPr="007957A7">
        <w:rPr>
          <w:rFonts w:asciiTheme="majorHAnsi" w:hAnsiTheme="majorHAnsi"/>
          <w:sz w:val="22"/>
          <w:szCs w:val="22"/>
        </w:rPr>
        <w:t xml:space="preserve"> </w:t>
      </w:r>
      <w:r w:rsidRPr="007957A7">
        <w:rPr>
          <w:rFonts w:asciiTheme="majorHAnsi" w:hAnsiTheme="majorHAnsi"/>
          <w:sz w:val="22"/>
          <w:szCs w:val="22"/>
        </w:rPr>
        <w:t>National</w:t>
      </w:r>
      <w:r w:rsidR="00591A02" w:rsidRPr="007957A7">
        <w:rPr>
          <w:rFonts w:asciiTheme="majorHAnsi" w:hAnsiTheme="majorHAnsi"/>
          <w:sz w:val="22"/>
          <w:szCs w:val="22"/>
        </w:rPr>
        <w:t xml:space="preserve"> </w:t>
      </w:r>
      <w:r w:rsidRPr="007957A7">
        <w:rPr>
          <w:rFonts w:asciiTheme="majorHAnsi" w:hAnsiTheme="majorHAnsi"/>
          <w:sz w:val="22"/>
          <w:szCs w:val="22"/>
        </w:rPr>
        <w:t>Health</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Medical</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Council</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Australia</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ID</w:t>
      </w:r>
      <w:r w:rsidR="00591A02" w:rsidRPr="007957A7">
        <w:rPr>
          <w:rFonts w:asciiTheme="majorHAnsi" w:hAnsiTheme="majorHAnsi"/>
          <w:sz w:val="22"/>
          <w:szCs w:val="22"/>
        </w:rPr>
        <w:t xml:space="preserve"> </w:t>
      </w:r>
      <w:r w:rsidRPr="007957A7">
        <w:rPr>
          <w:rFonts w:asciiTheme="majorHAnsi" w:hAnsiTheme="majorHAnsi"/>
          <w:sz w:val="22"/>
          <w:szCs w:val="22"/>
        </w:rPr>
        <w:t>403981</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ID</w:t>
      </w:r>
      <w:r w:rsidR="00591A02" w:rsidRPr="007957A7">
        <w:rPr>
          <w:rFonts w:asciiTheme="majorHAnsi" w:hAnsiTheme="majorHAnsi"/>
          <w:sz w:val="22"/>
          <w:szCs w:val="22"/>
        </w:rPr>
        <w:t xml:space="preserve"> </w:t>
      </w:r>
      <w:r w:rsidRPr="007957A7">
        <w:rPr>
          <w:rFonts w:asciiTheme="majorHAnsi" w:hAnsiTheme="majorHAnsi"/>
          <w:sz w:val="22"/>
          <w:szCs w:val="22"/>
        </w:rPr>
        <w:t>003209]</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Canadian</w:t>
      </w:r>
      <w:r w:rsidR="00591A02" w:rsidRPr="007957A7">
        <w:rPr>
          <w:rFonts w:asciiTheme="majorHAnsi" w:hAnsiTheme="majorHAnsi"/>
          <w:sz w:val="22"/>
          <w:szCs w:val="22"/>
        </w:rPr>
        <w:t xml:space="preserve"> </w:t>
      </w:r>
      <w:r w:rsidRPr="007957A7">
        <w:rPr>
          <w:rFonts w:asciiTheme="majorHAnsi" w:hAnsiTheme="majorHAnsi"/>
          <w:sz w:val="22"/>
          <w:szCs w:val="22"/>
        </w:rPr>
        <w:t>Institutes</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Health</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ID</w:t>
      </w:r>
      <w:r w:rsidR="00591A02" w:rsidRPr="007957A7">
        <w:rPr>
          <w:rFonts w:asciiTheme="majorHAnsi" w:hAnsiTheme="majorHAnsi"/>
          <w:sz w:val="22"/>
          <w:szCs w:val="22"/>
        </w:rPr>
        <w:t xml:space="preserve"> </w:t>
      </w:r>
      <w:r w:rsidRPr="007957A7">
        <w:rPr>
          <w:rFonts w:asciiTheme="majorHAnsi" w:hAnsiTheme="majorHAnsi"/>
          <w:sz w:val="22"/>
          <w:szCs w:val="22"/>
        </w:rPr>
        <w:t>MOP-82893]</w:t>
      </w:r>
      <w:r w:rsidR="0042741F" w:rsidRPr="007957A7">
        <w:rPr>
          <w:rFonts w:asciiTheme="majorHAnsi" w:hAnsiTheme="majorHAnsi"/>
          <w:sz w:val="22"/>
          <w:szCs w:val="22"/>
        </w:rPr>
        <w:t>,</w:t>
      </w:r>
      <w:r w:rsidR="00591A02" w:rsidRPr="007957A7">
        <w:rPr>
          <w:rFonts w:asciiTheme="majorHAnsi" w:hAnsiTheme="majorHAnsi"/>
          <w:sz w:val="22"/>
          <w:szCs w:val="22"/>
        </w:rPr>
        <w:t xml:space="preserve"> </w:t>
      </w:r>
      <w:r w:rsidR="001C329D" w:rsidRPr="007957A7">
        <w:rPr>
          <w:rFonts w:asciiTheme="majorHAnsi" w:hAnsiTheme="majorHAnsi"/>
          <w:sz w:val="22"/>
          <w:szCs w:val="22"/>
        </w:rPr>
        <w:t>Royal</w:t>
      </w:r>
      <w:r w:rsidR="00591A02" w:rsidRPr="007957A7">
        <w:rPr>
          <w:rFonts w:asciiTheme="majorHAnsi" w:hAnsiTheme="majorHAnsi"/>
          <w:sz w:val="22"/>
          <w:szCs w:val="22"/>
        </w:rPr>
        <w:t xml:space="preserve"> </w:t>
      </w:r>
      <w:r w:rsidR="001C329D" w:rsidRPr="007957A7">
        <w:rPr>
          <w:rFonts w:asciiTheme="majorHAnsi" w:hAnsiTheme="majorHAnsi"/>
          <w:sz w:val="22"/>
          <w:szCs w:val="22"/>
        </w:rPr>
        <w:t>Society</w:t>
      </w:r>
      <w:r w:rsidR="00591A02" w:rsidRPr="007957A7">
        <w:rPr>
          <w:rFonts w:asciiTheme="majorHAnsi" w:hAnsiTheme="majorHAnsi"/>
          <w:sz w:val="22"/>
          <w:szCs w:val="22"/>
        </w:rPr>
        <w:t xml:space="preserve"> </w:t>
      </w:r>
      <w:r w:rsidR="001C329D" w:rsidRPr="007957A7">
        <w:rPr>
          <w:rFonts w:asciiTheme="majorHAnsi" w:hAnsiTheme="majorHAnsi"/>
          <w:sz w:val="22"/>
          <w:szCs w:val="22"/>
        </w:rPr>
        <w:t>of</w:t>
      </w:r>
      <w:r w:rsidR="00591A02" w:rsidRPr="007957A7">
        <w:rPr>
          <w:rFonts w:asciiTheme="majorHAnsi" w:hAnsiTheme="majorHAnsi"/>
          <w:sz w:val="22"/>
          <w:szCs w:val="22"/>
        </w:rPr>
        <w:t xml:space="preserve"> </w:t>
      </w:r>
      <w:r w:rsidR="001C329D" w:rsidRPr="007957A7">
        <w:rPr>
          <w:rFonts w:asciiTheme="majorHAnsi" w:hAnsiTheme="majorHAnsi"/>
          <w:sz w:val="22"/>
          <w:szCs w:val="22"/>
        </w:rPr>
        <w:t>New</w:t>
      </w:r>
      <w:r w:rsidR="00591A02" w:rsidRPr="007957A7">
        <w:rPr>
          <w:rFonts w:asciiTheme="majorHAnsi" w:hAnsiTheme="majorHAnsi"/>
          <w:sz w:val="22"/>
          <w:szCs w:val="22"/>
        </w:rPr>
        <w:t xml:space="preserve"> </w:t>
      </w:r>
      <w:r w:rsidR="001C329D" w:rsidRPr="007957A7">
        <w:rPr>
          <w:rFonts w:asciiTheme="majorHAnsi" w:hAnsiTheme="majorHAnsi"/>
          <w:sz w:val="22"/>
          <w:szCs w:val="22"/>
        </w:rPr>
        <w:t>Zealand</w:t>
      </w:r>
      <w:r w:rsidR="00591A02" w:rsidRPr="007957A7">
        <w:rPr>
          <w:rFonts w:asciiTheme="majorHAnsi" w:hAnsiTheme="majorHAnsi"/>
          <w:sz w:val="22"/>
          <w:szCs w:val="22"/>
        </w:rPr>
        <w:t xml:space="preserve"> </w:t>
      </w:r>
      <w:r w:rsidR="001C329D" w:rsidRPr="007957A7">
        <w:rPr>
          <w:rFonts w:asciiTheme="majorHAnsi" w:hAnsiTheme="majorHAnsi"/>
          <w:sz w:val="22"/>
          <w:szCs w:val="22"/>
        </w:rPr>
        <w:t>Marsden</w:t>
      </w:r>
      <w:r w:rsidR="00591A02" w:rsidRPr="007957A7">
        <w:rPr>
          <w:rFonts w:asciiTheme="majorHAnsi" w:hAnsiTheme="majorHAnsi"/>
          <w:sz w:val="22"/>
          <w:szCs w:val="22"/>
        </w:rPr>
        <w:t xml:space="preserve"> </w:t>
      </w:r>
      <w:r w:rsidR="001C329D" w:rsidRPr="007957A7">
        <w:rPr>
          <w:rFonts w:asciiTheme="majorHAnsi" w:hAnsiTheme="majorHAnsi"/>
          <w:sz w:val="22"/>
          <w:szCs w:val="22"/>
        </w:rPr>
        <w:t>Fund</w:t>
      </w:r>
      <w:r w:rsidR="00591A02" w:rsidRPr="007957A7">
        <w:rPr>
          <w:rFonts w:asciiTheme="majorHAnsi" w:hAnsiTheme="majorHAnsi"/>
          <w:sz w:val="22"/>
          <w:szCs w:val="22"/>
        </w:rPr>
        <w:t xml:space="preserve"> </w:t>
      </w:r>
      <w:r w:rsidR="001C329D" w:rsidRPr="007957A7">
        <w:rPr>
          <w:rFonts w:asciiTheme="majorHAnsi" w:hAnsiTheme="majorHAnsi"/>
          <w:sz w:val="22"/>
          <w:szCs w:val="22"/>
        </w:rPr>
        <w:t>[Grant</w:t>
      </w:r>
      <w:r w:rsidR="00591A02" w:rsidRPr="007957A7">
        <w:rPr>
          <w:rFonts w:asciiTheme="majorHAnsi" w:hAnsiTheme="majorHAnsi"/>
          <w:sz w:val="22"/>
          <w:szCs w:val="22"/>
        </w:rPr>
        <w:t xml:space="preserve"> </w:t>
      </w:r>
      <w:r w:rsidR="001C329D" w:rsidRPr="007957A7">
        <w:rPr>
          <w:rFonts w:asciiTheme="majorHAnsi" w:hAnsiTheme="majorHAnsi"/>
          <w:sz w:val="22"/>
          <w:szCs w:val="22"/>
        </w:rPr>
        <w:t>16-UOO-072]</w:t>
      </w:r>
      <w:r w:rsidRPr="007957A7">
        <w:rPr>
          <w:rFonts w:asciiTheme="majorHAnsi" w:hAnsiTheme="majorHAnsi"/>
          <w:sz w:val="22"/>
          <w:szCs w:val="22"/>
        </w:rPr>
        <w:t>,</w:t>
      </w:r>
      <w:r w:rsidR="00591A02" w:rsidRPr="007957A7">
        <w:rPr>
          <w:rFonts w:asciiTheme="majorHAnsi" w:hAnsiTheme="majorHAnsi"/>
          <w:sz w:val="22"/>
          <w:szCs w:val="22"/>
        </w:rPr>
        <w:t xml:space="preserve"> </w:t>
      </w:r>
      <w:r w:rsidRPr="007957A7">
        <w:rPr>
          <w:rFonts w:asciiTheme="majorHAnsi" w:hAnsiTheme="majorHAnsi"/>
          <w:sz w:val="22"/>
          <w:szCs w:val="22"/>
        </w:rPr>
        <w:t>Academy</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Finland</w:t>
      </w:r>
      <w:r w:rsidR="00591A02" w:rsidRPr="007957A7">
        <w:rPr>
          <w:rFonts w:asciiTheme="majorHAnsi" w:hAnsiTheme="majorHAnsi"/>
          <w:sz w:val="22"/>
          <w:szCs w:val="22"/>
        </w:rPr>
        <w:t xml:space="preserve"> </w:t>
      </w:r>
      <w:r w:rsidRPr="007957A7">
        <w:rPr>
          <w:rFonts w:asciiTheme="majorHAnsi" w:hAnsiTheme="majorHAnsi"/>
          <w:sz w:val="22"/>
          <w:szCs w:val="22"/>
        </w:rPr>
        <w:t>[project</w:t>
      </w:r>
      <w:r w:rsidR="00591A02" w:rsidRPr="007957A7">
        <w:rPr>
          <w:rFonts w:asciiTheme="majorHAnsi" w:hAnsiTheme="majorHAnsi"/>
          <w:sz w:val="22"/>
          <w:szCs w:val="22"/>
        </w:rPr>
        <w:t xml:space="preserve"> </w:t>
      </w:r>
      <w:r w:rsidRPr="007957A7">
        <w:rPr>
          <w:rFonts w:asciiTheme="majorHAnsi" w:hAnsiTheme="majorHAnsi"/>
          <w:sz w:val="22"/>
          <w:szCs w:val="22"/>
        </w:rPr>
        <w:t>grants</w:t>
      </w:r>
      <w:r w:rsidR="00591A02" w:rsidRPr="007957A7">
        <w:rPr>
          <w:rFonts w:asciiTheme="majorHAnsi" w:hAnsiTheme="majorHAnsi"/>
          <w:sz w:val="22"/>
          <w:szCs w:val="22"/>
        </w:rPr>
        <w:t xml:space="preserve"> </w:t>
      </w:r>
      <w:r w:rsidRPr="007957A7">
        <w:rPr>
          <w:rFonts w:asciiTheme="majorHAnsi" w:hAnsiTheme="majorHAnsi"/>
          <w:sz w:val="22"/>
          <w:szCs w:val="22"/>
        </w:rPr>
        <w:t>104781,</w:t>
      </w:r>
      <w:r w:rsidR="00591A02" w:rsidRPr="007957A7">
        <w:rPr>
          <w:rFonts w:asciiTheme="majorHAnsi" w:hAnsiTheme="majorHAnsi"/>
          <w:sz w:val="22"/>
          <w:szCs w:val="22"/>
        </w:rPr>
        <w:t xml:space="preserve"> </w:t>
      </w:r>
      <w:r w:rsidRPr="007957A7">
        <w:rPr>
          <w:rFonts w:asciiTheme="majorHAnsi" w:hAnsiTheme="majorHAnsi"/>
          <w:sz w:val="22"/>
          <w:szCs w:val="22"/>
        </w:rPr>
        <w:t>120315,</w:t>
      </w:r>
      <w:r w:rsidR="00591A02" w:rsidRPr="007957A7">
        <w:rPr>
          <w:rFonts w:asciiTheme="majorHAnsi" w:hAnsiTheme="majorHAnsi"/>
          <w:sz w:val="22"/>
          <w:szCs w:val="22"/>
        </w:rPr>
        <w:t xml:space="preserve"> </w:t>
      </w:r>
      <w:r w:rsidRPr="007957A7">
        <w:rPr>
          <w:rFonts w:asciiTheme="majorHAnsi" w:hAnsiTheme="majorHAnsi"/>
          <w:sz w:val="22"/>
          <w:szCs w:val="22"/>
        </w:rPr>
        <w:t>129269,</w:t>
      </w:r>
      <w:r w:rsidR="00591A02" w:rsidRPr="007957A7">
        <w:rPr>
          <w:rFonts w:asciiTheme="majorHAnsi" w:hAnsiTheme="majorHAnsi"/>
          <w:sz w:val="22"/>
          <w:szCs w:val="22"/>
        </w:rPr>
        <w:t xml:space="preserve"> </w:t>
      </w:r>
      <w:r w:rsidRPr="007957A7">
        <w:rPr>
          <w:rFonts w:asciiTheme="majorHAnsi" w:hAnsiTheme="majorHAnsi"/>
          <w:sz w:val="22"/>
          <w:szCs w:val="22"/>
        </w:rPr>
        <w:t>1114194,</w:t>
      </w:r>
      <w:r w:rsidR="00591A02" w:rsidRPr="007957A7">
        <w:rPr>
          <w:rFonts w:asciiTheme="majorHAnsi" w:hAnsiTheme="majorHAnsi"/>
          <w:sz w:val="22"/>
          <w:szCs w:val="22"/>
        </w:rPr>
        <w:t xml:space="preserve"> </w:t>
      </w:r>
      <w:r w:rsidRPr="007957A7">
        <w:rPr>
          <w:rFonts w:asciiTheme="majorHAnsi" w:hAnsiTheme="majorHAnsi"/>
          <w:sz w:val="22"/>
          <w:szCs w:val="22"/>
        </w:rPr>
        <w:t>Center</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Excellence</w:t>
      </w:r>
      <w:r w:rsidR="00591A02" w:rsidRPr="007957A7">
        <w:rPr>
          <w:rFonts w:asciiTheme="majorHAnsi" w:hAnsiTheme="majorHAnsi"/>
          <w:sz w:val="22"/>
          <w:szCs w:val="22"/>
        </w:rPr>
        <w:t xml:space="preserve"> </w:t>
      </w:r>
      <w:r w:rsidRPr="007957A7">
        <w:rPr>
          <w:rFonts w:asciiTheme="majorHAnsi" w:hAnsiTheme="majorHAnsi"/>
          <w:sz w:val="22"/>
          <w:szCs w:val="22"/>
        </w:rPr>
        <w:t>in</w:t>
      </w:r>
      <w:r w:rsidR="00591A02" w:rsidRPr="007957A7">
        <w:rPr>
          <w:rFonts w:asciiTheme="majorHAnsi" w:hAnsiTheme="majorHAnsi"/>
          <w:sz w:val="22"/>
          <w:szCs w:val="22"/>
        </w:rPr>
        <w:t xml:space="preserve"> </w:t>
      </w:r>
      <w:r w:rsidRPr="007957A7">
        <w:rPr>
          <w:rFonts w:asciiTheme="majorHAnsi" w:hAnsiTheme="majorHAnsi"/>
          <w:sz w:val="22"/>
          <w:szCs w:val="22"/>
        </w:rPr>
        <w:t>Complex</w:t>
      </w:r>
      <w:r w:rsidR="00591A02" w:rsidRPr="007957A7">
        <w:rPr>
          <w:rFonts w:asciiTheme="majorHAnsi" w:hAnsiTheme="majorHAnsi"/>
          <w:sz w:val="22"/>
          <w:szCs w:val="22"/>
        </w:rPr>
        <w:t xml:space="preserve"> </w:t>
      </w:r>
      <w:r w:rsidRPr="007957A7">
        <w:rPr>
          <w:rFonts w:asciiTheme="majorHAnsi" w:hAnsiTheme="majorHAnsi"/>
          <w:sz w:val="22"/>
          <w:szCs w:val="22"/>
        </w:rPr>
        <w:t>Disease</w:t>
      </w:r>
      <w:r w:rsidR="00591A02" w:rsidRPr="007957A7">
        <w:rPr>
          <w:rFonts w:asciiTheme="majorHAnsi" w:hAnsiTheme="majorHAnsi"/>
          <w:sz w:val="22"/>
          <w:szCs w:val="22"/>
        </w:rPr>
        <w:t xml:space="preserve"> </w:t>
      </w:r>
      <w:r w:rsidRPr="007957A7">
        <w:rPr>
          <w:rFonts w:asciiTheme="majorHAnsi" w:hAnsiTheme="majorHAnsi"/>
          <w:sz w:val="22"/>
          <w:szCs w:val="22"/>
        </w:rPr>
        <w:t>Genetics</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SALVE],</w:t>
      </w:r>
      <w:r w:rsidR="00591A02" w:rsidRPr="007957A7">
        <w:rPr>
          <w:rFonts w:asciiTheme="majorHAnsi" w:hAnsiTheme="majorHAnsi"/>
          <w:sz w:val="22"/>
          <w:szCs w:val="22"/>
        </w:rPr>
        <w:t xml:space="preserve"> </w:t>
      </w:r>
      <w:r w:rsidRPr="007957A7">
        <w:rPr>
          <w:rFonts w:asciiTheme="majorHAnsi" w:hAnsiTheme="majorHAnsi"/>
          <w:sz w:val="22"/>
          <w:szCs w:val="22"/>
        </w:rPr>
        <w:t>University</w:t>
      </w:r>
      <w:r w:rsidR="00591A02" w:rsidRPr="007957A7">
        <w:rPr>
          <w:rFonts w:asciiTheme="majorHAnsi" w:hAnsiTheme="majorHAnsi"/>
          <w:sz w:val="22"/>
          <w:szCs w:val="22"/>
        </w:rPr>
        <w:t xml:space="preserve"> </w:t>
      </w:r>
      <w:r w:rsidRPr="007957A7">
        <w:rPr>
          <w:rFonts w:asciiTheme="majorHAnsi" w:hAnsiTheme="majorHAnsi"/>
          <w:sz w:val="22"/>
          <w:szCs w:val="22"/>
        </w:rPr>
        <w:t>Hospital</w:t>
      </w:r>
      <w:r w:rsidR="00591A02" w:rsidRPr="007957A7">
        <w:rPr>
          <w:rFonts w:asciiTheme="majorHAnsi" w:hAnsiTheme="majorHAnsi"/>
          <w:sz w:val="22"/>
          <w:szCs w:val="22"/>
        </w:rPr>
        <w:t xml:space="preserve"> </w:t>
      </w:r>
      <w:r w:rsidRPr="007957A7">
        <w:rPr>
          <w:rFonts w:asciiTheme="majorHAnsi" w:hAnsiTheme="majorHAnsi"/>
          <w:sz w:val="22"/>
          <w:szCs w:val="22"/>
        </w:rPr>
        <w:t>Oulu,</w:t>
      </w:r>
      <w:r w:rsidR="00591A02" w:rsidRPr="007957A7">
        <w:rPr>
          <w:rFonts w:asciiTheme="majorHAnsi" w:hAnsiTheme="majorHAnsi"/>
          <w:sz w:val="22"/>
          <w:szCs w:val="22"/>
        </w:rPr>
        <w:t xml:space="preserve"> </w:t>
      </w:r>
      <w:r w:rsidRPr="007957A7">
        <w:rPr>
          <w:rFonts w:asciiTheme="majorHAnsi" w:hAnsiTheme="majorHAnsi"/>
          <w:sz w:val="22"/>
          <w:szCs w:val="22"/>
        </w:rPr>
        <w:t>Biocenter,</w:t>
      </w:r>
      <w:r w:rsidR="00591A02" w:rsidRPr="007957A7">
        <w:rPr>
          <w:rFonts w:asciiTheme="majorHAnsi" w:hAnsiTheme="majorHAnsi"/>
          <w:sz w:val="22"/>
          <w:szCs w:val="22"/>
        </w:rPr>
        <w:t xml:space="preserve"> </w:t>
      </w:r>
      <w:r w:rsidRPr="007957A7">
        <w:rPr>
          <w:rFonts w:asciiTheme="majorHAnsi" w:hAnsiTheme="majorHAnsi"/>
          <w:sz w:val="22"/>
          <w:szCs w:val="22"/>
        </w:rPr>
        <w:t>University</w:t>
      </w:r>
      <w:r w:rsidR="00591A02" w:rsidRPr="007957A7">
        <w:rPr>
          <w:rFonts w:asciiTheme="majorHAnsi" w:hAnsiTheme="majorHAnsi"/>
          <w:sz w:val="22"/>
          <w:szCs w:val="22"/>
        </w:rPr>
        <w:t xml:space="preserve"> </w:t>
      </w:r>
      <w:r w:rsidRPr="007957A7">
        <w:rPr>
          <w:rFonts w:asciiTheme="majorHAnsi" w:hAnsiTheme="majorHAnsi"/>
          <w:sz w:val="22"/>
          <w:szCs w:val="22"/>
        </w:rPr>
        <w:t>of</w:t>
      </w:r>
      <w:r w:rsidR="00591A02" w:rsidRPr="007957A7">
        <w:rPr>
          <w:rFonts w:asciiTheme="majorHAnsi" w:hAnsiTheme="majorHAnsi"/>
          <w:sz w:val="22"/>
          <w:szCs w:val="22"/>
        </w:rPr>
        <w:t xml:space="preserve"> </w:t>
      </w:r>
      <w:r w:rsidRPr="007957A7">
        <w:rPr>
          <w:rFonts w:asciiTheme="majorHAnsi" w:hAnsiTheme="majorHAnsi"/>
          <w:sz w:val="22"/>
          <w:szCs w:val="22"/>
        </w:rPr>
        <w:t>Oulu,</w:t>
      </w:r>
      <w:r w:rsidR="00591A02" w:rsidRPr="007957A7">
        <w:rPr>
          <w:rFonts w:asciiTheme="majorHAnsi" w:hAnsiTheme="majorHAnsi"/>
          <w:sz w:val="22"/>
          <w:szCs w:val="22"/>
        </w:rPr>
        <w:t xml:space="preserve"> </w:t>
      </w:r>
      <w:r w:rsidRPr="007957A7">
        <w:rPr>
          <w:rFonts w:asciiTheme="majorHAnsi" w:hAnsiTheme="majorHAnsi"/>
          <w:sz w:val="22"/>
          <w:szCs w:val="22"/>
        </w:rPr>
        <w:t>Finland</w:t>
      </w:r>
      <w:r w:rsidR="00591A02" w:rsidRPr="007957A7">
        <w:rPr>
          <w:rFonts w:asciiTheme="majorHAnsi" w:hAnsiTheme="majorHAnsi"/>
          <w:sz w:val="22"/>
          <w:szCs w:val="22"/>
        </w:rPr>
        <w:t xml:space="preserve"> </w:t>
      </w:r>
      <w:r w:rsidRPr="007957A7">
        <w:rPr>
          <w:rFonts w:asciiTheme="majorHAnsi" w:hAnsiTheme="majorHAnsi"/>
          <w:sz w:val="22"/>
          <w:szCs w:val="22"/>
        </w:rPr>
        <w:t>[75617],</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European</w:t>
      </w:r>
      <w:r w:rsidR="00591A02" w:rsidRPr="007957A7">
        <w:rPr>
          <w:rFonts w:asciiTheme="majorHAnsi" w:hAnsiTheme="majorHAnsi"/>
          <w:sz w:val="22"/>
          <w:szCs w:val="22"/>
        </w:rPr>
        <w:t xml:space="preserve"> </w:t>
      </w:r>
      <w:r w:rsidRPr="007957A7">
        <w:rPr>
          <w:rFonts w:asciiTheme="majorHAnsi" w:hAnsiTheme="majorHAnsi"/>
          <w:sz w:val="22"/>
          <w:szCs w:val="22"/>
        </w:rPr>
        <w:t>Commission</w:t>
      </w:r>
      <w:r w:rsidR="00591A02" w:rsidRPr="007957A7">
        <w:rPr>
          <w:rFonts w:asciiTheme="majorHAnsi" w:hAnsiTheme="majorHAnsi"/>
          <w:sz w:val="22"/>
          <w:szCs w:val="22"/>
        </w:rPr>
        <w:t xml:space="preserve"> </w:t>
      </w:r>
      <w:r w:rsidRPr="007957A7">
        <w:rPr>
          <w:rFonts w:asciiTheme="majorHAnsi" w:hAnsiTheme="majorHAnsi"/>
          <w:sz w:val="22"/>
          <w:szCs w:val="22"/>
        </w:rPr>
        <w:t>[EURO-BLCS,</w:t>
      </w:r>
      <w:r w:rsidR="00591A02" w:rsidRPr="007957A7">
        <w:rPr>
          <w:rFonts w:asciiTheme="majorHAnsi" w:hAnsiTheme="majorHAnsi"/>
          <w:sz w:val="22"/>
          <w:szCs w:val="22"/>
        </w:rPr>
        <w:t xml:space="preserve"> </w:t>
      </w:r>
      <w:r w:rsidRPr="007957A7">
        <w:rPr>
          <w:rFonts w:asciiTheme="majorHAnsi" w:hAnsiTheme="majorHAnsi"/>
          <w:sz w:val="22"/>
          <w:szCs w:val="22"/>
        </w:rPr>
        <w:t>Framework</w:t>
      </w:r>
      <w:r w:rsidR="00591A02" w:rsidRPr="007957A7">
        <w:rPr>
          <w:rFonts w:asciiTheme="majorHAnsi" w:hAnsiTheme="majorHAnsi"/>
          <w:sz w:val="22"/>
          <w:szCs w:val="22"/>
        </w:rPr>
        <w:t xml:space="preserve"> </w:t>
      </w:r>
      <w:r w:rsidRPr="007957A7">
        <w:rPr>
          <w:rFonts w:asciiTheme="majorHAnsi" w:hAnsiTheme="majorHAnsi"/>
          <w:sz w:val="22"/>
          <w:szCs w:val="22"/>
        </w:rPr>
        <w:t>5</w:t>
      </w:r>
      <w:r w:rsidR="00591A02" w:rsidRPr="007957A7">
        <w:rPr>
          <w:rFonts w:asciiTheme="majorHAnsi" w:hAnsiTheme="majorHAnsi"/>
          <w:sz w:val="22"/>
          <w:szCs w:val="22"/>
        </w:rPr>
        <w:t xml:space="preserve"> </w:t>
      </w:r>
      <w:r w:rsidRPr="007957A7">
        <w:rPr>
          <w:rFonts w:asciiTheme="majorHAnsi" w:hAnsiTheme="majorHAnsi"/>
          <w:sz w:val="22"/>
          <w:szCs w:val="22"/>
        </w:rPr>
        <w:t>award</w:t>
      </w:r>
      <w:r w:rsidR="00591A02" w:rsidRPr="007957A7">
        <w:rPr>
          <w:rFonts w:asciiTheme="majorHAnsi" w:hAnsiTheme="majorHAnsi"/>
          <w:sz w:val="22"/>
          <w:szCs w:val="22"/>
        </w:rPr>
        <w:t xml:space="preserve"> </w:t>
      </w:r>
      <w:r w:rsidRPr="007957A7">
        <w:rPr>
          <w:rFonts w:asciiTheme="majorHAnsi" w:hAnsiTheme="majorHAnsi"/>
          <w:sz w:val="22"/>
          <w:szCs w:val="22"/>
        </w:rPr>
        <w:t>QLG1-CT-2000-01643],</w:t>
      </w:r>
      <w:r w:rsidR="00591A02" w:rsidRPr="007957A7">
        <w:rPr>
          <w:rFonts w:asciiTheme="majorHAnsi" w:hAnsiTheme="majorHAnsi"/>
          <w:sz w:val="22"/>
          <w:szCs w:val="22"/>
        </w:rPr>
        <w:t xml:space="preserve"> </w:t>
      </w:r>
      <w:r w:rsidRPr="007957A7">
        <w:rPr>
          <w:rFonts w:asciiTheme="majorHAnsi" w:hAnsiTheme="majorHAnsi"/>
          <w:sz w:val="22"/>
          <w:szCs w:val="22"/>
        </w:rPr>
        <w:t>NHLBI</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5R01HL087679-02</w:t>
      </w:r>
      <w:r w:rsidR="00591A02" w:rsidRPr="007957A7">
        <w:rPr>
          <w:rFonts w:asciiTheme="majorHAnsi" w:hAnsiTheme="majorHAnsi"/>
          <w:sz w:val="22"/>
          <w:szCs w:val="22"/>
        </w:rPr>
        <w:t xml:space="preserve"> </w:t>
      </w:r>
      <w:r w:rsidRPr="007957A7">
        <w:rPr>
          <w:rFonts w:asciiTheme="majorHAnsi" w:hAnsiTheme="majorHAnsi"/>
          <w:sz w:val="22"/>
          <w:szCs w:val="22"/>
        </w:rPr>
        <w:t>through</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STAMPEED</w:t>
      </w:r>
      <w:r w:rsidR="00591A02" w:rsidRPr="007957A7">
        <w:rPr>
          <w:rFonts w:asciiTheme="majorHAnsi" w:hAnsiTheme="majorHAnsi"/>
          <w:sz w:val="22"/>
          <w:szCs w:val="22"/>
        </w:rPr>
        <w:t xml:space="preserve"> </w:t>
      </w:r>
      <w:r w:rsidRPr="007957A7">
        <w:rPr>
          <w:rFonts w:asciiTheme="majorHAnsi" w:hAnsiTheme="majorHAnsi"/>
          <w:sz w:val="22"/>
          <w:szCs w:val="22"/>
        </w:rPr>
        <w:t>program</w:t>
      </w:r>
      <w:r w:rsidR="00591A02" w:rsidRPr="007957A7">
        <w:rPr>
          <w:rFonts w:asciiTheme="majorHAnsi" w:hAnsiTheme="majorHAnsi"/>
          <w:sz w:val="22"/>
          <w:szCs w:val="22"/>
        </w:rPr>
        <w:t xml:space="preserve"> </w:t>
      </w:r>
      <w:r w:rsidRPr="007957A7">
        <w:rPr>
          <w:rFonts w:asciiTheme="majorHAnsi" w:hAnsiTheme="majorHAnsi"/>
          <w:sz w:val="22"/>
          <w:szCs w:val="22"/>
        </w:rPr>
        <w:t>[1RL1MH083268-01],</w:t>
      </w:r>
      <w:r w:rsidR="00591A02" w:rsidRPr="007957A7">
        <w:rPr>
          <w:rFonts w:asciiTheme="majorHAnsi" w:hAnsiTheme="majorHAnsi"/>
          <w:sz w:val="22"/>
          <w:szCs w:val="22"/>
        </w:rPr>
        <w:t xml:space="preserve"> </w:t>
      </w:r>
      <w:r w:rsidRPr="007957A7">
        <w:rPr>
          <w:rFonts w:asciiTheme="majorHAnsi" w:hAnsiTheme="majorHAnsi"/>
          <w:sz w:val="22"/>
          <w:szCs w:val="22"/>
        </w:rPr>
        <w:t>NIH/NIMH</w:t>
      </w:r>
      <w:r w:rsidR="00591A02" w:rsidRPr="007957A7">
        <w:rPr>
          <w:rFonts w:asciiTheme="majorHAnsi" w:hAnsiTheme="majorHAnsi"/>
          <w:sz w:val="22"/>
          <w:szCs w:val="22"/>
        </w:rPr>
        <w:t xml:space="preserve"> </w:t>
      </w:r>
      <w:r w:rsidRPr="007957A7">
        <w:rPr>
          <w:rFonts w:asciiTheme="majorHAnsi" w:hAnsiTheme="majorHAnsi"/>
          <w:sz w:val="22"/>
          <w:szCs w:val="22"/>
        </w:rPr>
        <w:t>[5R01MH63706:02],</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Medical</w:t>
      </w:r>
      <w:r w:rsidR="00591A02" w:rsidRPr="007957A7">
        <w:rPr>
          <w:rFonts w:asciiTheme="majorHAnsi" w:hAnsiTheme="majorHAnsi"/>
          <w:sz w:val="22"/>
          <w:szCs w:val="22"/>
        </w:rPr>
        <w:t xml:space="preserve"> </w:t>
      </w:r>
      <w:r w:rsidRPr="007957A7">
        <w:rPr>
          <w:rFonts w:asciiTheme="majorHAnsi" w:hAnsiTheme="majorHAnsi"/>
          <w:sz w:val="22"/>
          <w:szCs w:val="22"/>
        </w:rPr>
        <w:t>Research</w:t>
      </w:r>
      <w:r w:rsidR="00591A02" w:rsidRPr="007957A7">
        <w:rPr>
          <w:rFonts w:asciiTheme="majorHAnsi" w:hAnsiTheme="majorHAnsi"/>
          <w:sz w:val="22"/>
          <w:szCs w:val="22"/>
        </w:rPr>
        <w:t xml:space="preserve"> </w:t>
      </w:r>
      <w:r w:rsidRPr="007957A7">
        <w:rPr>
          <w:rFonts w:asciiTheme="majorHAnsi" w:hAnsiTheme="majorHAnsi"/>
          <w:sz w:val="22"/>
          <w:szCs w:val="22"/>
        </w:rPr>
        <w:t>Council,</w:t>
      </w:r>
      <w:r w:rsidR="00591A02" w:rsidRPr="007957A7">
        <w:rPr>
          <w:rFonts w:asciiTheme="majorHAnsi" w:hAnsiTheme="majorHAnsi"/>
          <w:sz w:val="22"/>
          <w:szCs w:val="22"/>
        </w:rPr>
        <w:t xml:space="preserve"> </w:t>
      </w:r>
      <w:r w:rsidRPr="007957A7">
        <w:rPr>
          <w:rFonts w:asciiTheme="majorHAnsi" w:hAnsiTheme="majorHAnsi"/>
          <w:sz w:val="22"/>
          <w:szCs w:val="22"/>
        </w:rPr>
        <w:t>UK</w:t>
      </w:r>
      <w:r w:rsidR="00591A02" w:rsidRPr="007957A7">
        <w:rPr>
          <w:rFonts w:asciiTheme="majorHAnsi" w:hAnsiTheme="majorHAnsi"/>
          <w:sz w:val="22"/>
          <w:szCs w:val="22"/>
        </w:rPr>
        <w:t xml:space="preserve"> </w:t>
      </w:r>
      <w:r w:rsidRPr="007957A7">
        <w:rPr>
          <w:rFonts w:asciiTheme="majorHAnsi" w:hAnsiTheme="majorHAnsi"/>
          <w:sz w:val="22"/>
          <w:szCs w:val="22"/>
        </w:rPr>
        <w:t>[G0500539,</w:t>
      </w:r>
      <w:r w:rsidR="00591A02" w:rsidRPr="007957A7">
        <w:rPr>
          <w:rFonts w:asciiTheme="majorHAnsi" w:hAnsiTheme="majorHAnsi"/>
          <w:sz w:val="22"/>
          <w:szCs w:val="22"/>
        </w:rPr>
        <w:t xml:space="preserve"> </w:t>
      </w:r>
      <w:r w:rsidRPr="007957A7">
        <w:rPr>
          <w:rFonts w:asciiTheme="majorHAnsi" w:hAnsiTheme="majorHAnsi"/>
          <w:sz w:val="22"/>
          <w:szCs w:val="22"/>
        </w:rPr>
        <w:t>G0600705,</w:t>
      </w:r>
      <w:r w:rsidR="00591A02" w:rsidRPr="007957A7">
        <w:rPr>
          <w:rFonts w:asciiTheme="majorHAnsi" w:hAnsiTheme="majorHAnsi"/>
          <w:sz w:val="22"/>
          <w:szCs w:val="22"/>
        </w:rPr>
        <w:t xml:space="preserve"> </w:t>
      </w:r>
      <w:r w:rsidRPr="007957A7">
        <w:rPr>
          <w:rFonts w:asciiTheme="majorHAnsi" w:hAnsiTheme="majorHAnsi"/>
          <w:sz w:val="22"/>
          <w:szCs w:val="22"/>
        </w:rPr>
        <w:t>PrevMetSyn/SALVE]</w:t>
      </w:r>
      <w:r w:rsidR="00591A02" w:rsidRPr="007957A7">
        <w:rPr>
          <w:rFonts w:asciiTheme="majorHAnsi" w:hAnsiTheme="majorHAnsi"/>
          <w:sz w:val="22"/>
          <w:szCs w:val="22"/>
        </w:rPr>
        <w:t xml:space="preserve"> </w:t>
      </w:r>
      <w:r w:rsidRPr="007957A7">
        <w:rPr>
          <w:rFonts w:asciiTheme="majorHAnsi" w:hAnsiTheme="majorHAnsi"/>
          <w:sz w:val="22"/>
          <w:szCs w:val="22"/>
        </w:rPr>
        <w:t>and</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Pr="007957A7">
        <w:rPr>
          <w:rFonts w:asciiTheme="majorHAnsi" w:hAnsiTheme="majorHAnsi"/>
          <w:sz w:val="22"/>
          <w:szCs w:val="22"/>
        </w:rPr>
        <w:t>Wellcome</w:t>
      </w:r>
      <w:r w:rsidR="00591A02" w:rsidRPr="007957A7">
        <w:rPr>
          <w:rFonts w:asciiTheme="majorHAnsi" w:hAnsiTheme="majorHAnsi"/>
          <w:sz w:val="22"/>
          <w:szCs w:val="22"/>
        </w:rPr>
        <w:t xml:space="preserve"> </w:t>
      </w:r>
      <w:r w:rsidRPr="007957A7">
        <w:rPr>
          <w:rFonts w:asciiTheme="majorHAnsi" w:hAnsiTheme="majorHAnsi"/>
          <w:sz w:val="22"/>
          <w:szCs w:val="22"/>
        </w:rPr>
        <w:t>Trust</w:t>
      </w:r>
      <w:r w:rsidR="00591A02" w:rsidRPr="007957A7">
        <w:rPr>
          <w:rFonts w:asciiTheme="majorHAnsi" w:hAnsiTheme="majorHAnsi"/>
          <w:sz w:val="22"/>
          <w:szCs w:val="22"/>
        </w:rPr>
        <w:t xml:space="preserve"> </w:t>
      </w:r>
      <w:r w:rsidRPr="007957A7">
        <w:rPr>
          <w:rFonts w:asciiTheme="majorHAnsi" w:hAnsiTheme="majorHAnsi"/>
          <w:sz w:val="22"/>
          <w:szCs w:val="22"/>
        </w:rPr>
        <w:t>[project</w:t>
      </w:r>
      <w:r w:rsidR="00591A02" w:rsidRPr="007957A7">
        <w:rPr>
          <w:rFonts w:asciiTheme="majorHAnsi" w:hAnsiTheme="majorHAnsi"/>
          <w:sz w:val="22"/>
          <w:szCs w:val="22"/>
        </w:rPr>
        <w:t xml:space="preserve"> </w:t>
      </w:r>
      <w:r w:rsidRPr="007957A7">
        <w:rPr>
          <w:rFonts w:asciiTheme="majorHAnsi" w:hAnsiTheme="majorHAnsi"/>
          <w:sz w:val="22"/>
          <w:szCs w:val="22"/>
        </w:rPr>
        <w:t>grant</w:t>
      </w:r>
      <w:r w:rsidR="00591A02" w:rsidRPr="007957A7">
        <w:rPr>
          <w:rFonts w:asciiTheme="majorHAnsi" w:hAnsiTheme="majorHAnsi"/>
          <w:sz w:val="22"/>
          <w:szCs w:val="22"/>
        </w:rPr>
        <w:t xml:space="preserve"> </w:t>
      </w:r>
      <w:r w:rsidRPr="007957A7">
        <w:rPr>
          <w:rFonts w:asciiTheme="majorHAnsi" w:hAnsiTheme="majorHAnsi"/>
          <w:sz w:val="22"/>
          <w:szCs w:val="22"/>
        </w:rPr>
        <w:t>GR069224],</w:t>
      </w:r>
      <w:r w:rsidR="00591A02" w:rsidRPr="007957A7">
        <w:rPr>
          <w:rFonts w:asciiTheme="majorHAnsi" w:hAnsiTheme="majorHAnsi"/>
          <w:sz w:val="22"/>
          <w:szCs w:val="22"/>
        </w:rPr>
        <w:t xml:space="preserve"> </w:t>
      </w:r>
      <w:r w:rsidRPr="007957A7">
        <w:rPr>
          <w:rFonts w:asciiTheme="majorHAnsi" w:hAnsiTheme="majorHAnsi"/>
          <w:sz w:val="22"/>
          <w:szCs w:val="22"/>
        </w:rPr>
        <w:t>EU</w:t>
      </w:r>
      <w:r w:rsidR="00591A02" w:rsidRPr="007957A7">
        <w:rPr>
          <w:rFonts w:asciiTheme="majorHAnsi" w:hAnsiTheme="majorHAnsi"/>
          <w:sz w:val="22"/>
          <w:szCs w:val="22"/>
        </w:rPr>
        <w:t xml:space="preserve"> </w:t>
      </w:r>
      <w:r w:rsidRPr="007957A7">
        <w:rPr>
          <w:rFonts w:asciiTheme="majorHAnsi" w:hAnsiTheme="majorHAnsi"/>
          <w:sz w:val="22"/>
          <w:szCs w:val="22"/>
        </w:rPr>
        <w:t>Framework</w:t>
      </w:r>
      <w:r w:rsidR="00591A02" w:rsidRPr="007957A7">
        <w:rPr>
          <w:rFonts w:asciiTheme="majorHAnsi" w:hAnsiTheme="majorHAnsi"/>
          <w:sz w:val="22"/>
          <w:szCs w:val="22"/>
        </w:rPr>
        <w:t xml:space="preserve"> </w:t>
      </w:r>
      <w:r w:rsidRPr="007957A7">
        <w:rPr>
          <w:rFonts w:asciiTheme="majorHAnsi" w:hAnsiTheme="majorHAnsi"/>
          <w:sz w:val="22"/>
          <w:szCs w:val="22"/>
        </w:rPr>
        <w:t>Programme</w:t>
      </w:r>
      <w:r w:rsidR="00591A02" w:rsidRPr="007957A7">
        <w:rPr>
          <w:rFonts w:asciiTheme="majorHAnsi" w:hAnsiTheme="majorHAnsi"/>
          <w:sz w:val="22"/>
          <w:szCs w:val="22"/>
        </w:rPr>
        <w:t xml:space="preserve"> </w:t>
      </w:r>
      <w:r w:rsidRPr="007957A7">
        <w:rPr>
          <w:rFonts w:asciiTheme="majorHAnsi" w:hAnsiTheme="majorHAnsi"/>
          <w:sz w:val="22"/>
          <w:szCs w:val="22"/>
        </w:rPr>
        <w:t>7</w:t>
      </w:r>
      <w:r w:rsidR="00591A02" w:rsidRPr="007957A7">
        <w:rPr>
          <w:rFonts w:asciiTheme="majorHAnsi" w:hAnsiTheme="majorHAnsi"/>
          <w:sz w:val="22"/>
          <w:szCs w:val="22"/>
        </w:rPr>
        <w:t xml:space="preserve"> </w:t>
      </w:r>
      <w:r w:rsidRPr="007957A7">
        <w:rPr>
          <w:rFonts w:asciiTheme="majorHAnsi" w:hAnsiTheme="majorHAnsi"/>
          <w:sz w:val="22"/>
          <w:szCs w:val="22"/>
        </w:rPr>
        <w:t>EurHEALTHAgeing</w:t>
      </w:r>
      <w:r w:rsidR="00591A02" w:rsidRPr="007957A7">
        <w:rPr>
          <w:rFonts w:asciiTheme="majorHAnsi" w:hAnsiTheme="majorHAnsi"/>
          <w:sz w:val="22"/>
          <w:szCs w:val="22"/>
        </w:rPr>
        <w:t xml:space="preserve"> </w:t>
      </w:r>
      <w:r w:rsidRPr="007957A7">
        <w:rPr>
          <w:rFonts w:asciiTheme="majorHAnsi" w:hAnsiTheme="majorHAnsi"/>
          <w:sz w:val="22"/>
          <w:szCs w:val="22"/>
        </w:rPr>
        <w:t>277849</w:t>
      </w:r>
      <w:r w:rsidR="0042741F" w:rsidRPr="007957A7">
        <w:rPr>
          <w:rFonts w:asciiTheme="majorHAnsi" w:hAnsiTheme="majorHAnsi"/>
          <w:sz w:val="22"/>
          <w:szCs w:val="22"/>
        </w:rPr>
        <w:t>.</w:t>
      </w:r>
      <w:r w:rsidR="00591A02" w:rsidRPr="007957A7">
        <w:rPr>
          <w:rFonts w:asciiTheme="majorHAnsi" w:hAnsiTheme="majorHAnsi"/>
          <w:sz w:val="22"/>
          <w:szCs w:val="22"/>
        </w:rPr>
        <w:t xml:space="preserve"> </w:t>
      </w:r>
      <w:r w:rsidR="00F27B3C" w:rsidRPr="007957A7">
        <w:rPr>
          <w:rFonts w:asciiTheme="majorHAnsi" w:hAnsiTheme="majorHAnsi"/>
          <w:sz w:val="22"/>
          <w:szCs w:val="22"/>
        </w:rPr>
        <w:t>This</w:t>
      </w:r>
      <w:r w:rsidR="00591A02" w:rsidRPr="007957A7">
        <w:rPr>
          <w:rFonts w:asciiTheme="majorHAnsi" w:hAnsiTheme="majorHAnsi"/>
          <w:sz w:val="22"/>
          <w:szCs w:val="22"/>
        </w:rPr>
        <w:t xml:space="preserve"> </w:t>
      </w:r>
      <w:r w:rsidR="00F27B3C" w:rsidRPr="007957A7">
        <w:rPr>
          <w:rFonts w:asciiTheme="majorHAnsi" w:hAnsiTheme="majorHAnsi"/>
          <w:sz w:val="22"/>
          <w:szCs w:val="22"/>
        </w:rPr>
        <w:t>research</w:t>
      </w:r>
      <w:r w:rsidR="00591A02" w:rsidRPr="007957A7">
        <w:rPr>
          <w:rFonts w:asciiTheme="majorHAnsi" w:hAnsiTheme="majorHAnsi"/>
          <w:sz w:val="22"/>
          <w:szCs w:val="22"/>
        </w:rPr>
        <w:t xml:space="preserve"> </w:t>
      </w:r>
      <w:r w:rsidR="00F27B3C" w:rsidRPr="007957A7">
        <w:rPr>
          <w:rFonts w:asciiTheme="majorHAnsi" w:hAnsiTheme="majorHAnsi"/>
          <w:sz w:val="22"/>
          <w:szCs w:val="22"/>
        </w:rPr>
        <w:t>has</w:t>
      </w:r>
      <w:r w:rsidR="00591A02" w:rsidRPr="007957A7">
        <w:rPr>
          <w:rFonts w:asciiTheme="majorHAnsi" w:hAnsiTheme="majorHAnsi"/>
          <w:sz w:val="22"/>
          <w:szCs w:val="22"/>
        </w:rPr>
        <w:t xml:space="preserve"> </w:t>
      </w:r>
      <w:r w:rsidR="00F27B3C" w:rsidRPr="007957A7">
        <w:rPr>
          <w:rFonts w:asciiTheme="majorHAnsi" w:hAnsiTheme="majorHAnsi"/>
          <w:sz w:val="22"/>
          <w:szCs w:val="22"/>
        </w:rPr>
        <w:t>been</w:t>
      </w:r>
      <w:r w:rsidR="00591A02" w:rsidRPr="007957A7">
        <w:rPr>
          <w:rFonts w:asciiTheme="majorHAnsi" w:hAnsiTheme="majorHAnsi"/>
          <w:sz w:val="22"/>
          <w:szCs w:val="22"/>
        </w:rPr>
        <w:t xml:space="preserve"> </w:t>
      </w:r>
      <w:r w:rsidR="00F27B3C" w:rsidRPr="007957A7">
        <w:rPr>
          <w:rFonts w:asciiTheme="majorHAnsi" w:hAnsiTheme="majorHAnsi"/>
          <w:sz w:val="22"/>
          <w:szCs w:val="22"/>
        </w:rPr>
        <w:t>conducted</w:t>
      </w:r>
      <w:r w:rsidR="00591A02" w:rsidRPr="007957A7">
        <w:rPr>
          <w:rFonts w:asciiTheme="majorHAnsi" w:hAnsiTheme="majorHAnsi"/>
          <w:sz w:val="22"/>
          <w:szCs w:val="22"/>
        </w:rPr>
        <w:t xml:space="preserve"> </w:t>
      </w:r>
      <w:r w:rsidR="00F27B3C" w:rsidRPr="007957A7">
        <w:rPr>
          <w:rFonts w:asciiTheme="majorHAnsi" w:hAnsiTheme="majorHAnsi"/>
          <w:sz w:val="22"/>
          <w:szCs w:val="22"/>
        </w:rPr>
        <w:t>using</w:t>
      </w:r>
      <w:r w:rsidR="00591A02" w:rsidRPr="007957A7">
        <w:rPr>
          <w:rFonts w:asciiTheme="majorHAnsi" w:hAnsiTheme="majorHAnsi"/>
          <w:sz w:val="22"/>
          <w:szCs w:val="22"/>
        </w:rPr>
        <w:t xml:space="preserve"> </w:t>
      </w:r>
      <w:r w:rsidR="00F27B3C" w:rsidRPr="007957A7">
        <w:rPr>
          <w:rFonts w:asciiTheme="majorHAnsi" w:hAnsiTheme="majorHAnsi"/>
          <w:sz w:val="22"/>
          <w:szCs w:val="22"/>
        </w:rPr>
        <w:t>the</w:t>
      </w:r>
      <w:r w:rsidR="00591A02" w:rsidRPr="007957A7">
        <w:rPr>
          <w:rFonts w:asciiTheme="majorHAnsi" w:hAnsiTheme="majorHAnsi"/>
          <w:sz w:val="22"/>
          <w:szCs w:val="22"/>
        </w:rPr>
        <w:t xml:space="preserve"> </w:t>
      </w:r>
      <w:r w:rsidR="00F27B3C" w:rsidRPr="007957A7">
        <w:rPr>
          <w:rFonts w:asciiTheme="majorHAnsi" w:hAnsiTheme="majorHAnsi"/>
          <w:sz w:val="22"/>
          <w:szCs w:val="22"/>
        </w:rPr>
        <w:t>UK</w:t>
      </w:r>
      <w:r w:rsidR="00591A02" w:rsidRPr="007957A7">
        <w:rPr>
          <w:rFonts w:asciiTheme="majorHAnsi" w:hAnsiTheme="majorHAnsi"/>
          <w:sz w:val="22"/>
          <w:szCs w:val="22"/>
        </w:rPr>
        <w:t xml:space="preserve"> </w:t>
      </w:r>
      <w:r w:rsidR="00F27B3C" w:rsidRPr="007957A7">
        <w:rPr>
          <w:rFonts w:asciiTheme="majorHAnsi" w:hAnsiTheme="majorHAnsi"/>
          <w:sz w:val="22"/>
          <w:szCs w:val="22"/>
        </w:rPr>
        <w:t>Biobank</w:t>
      </w:r>
      <w:r w:rsidR="00591A02" w:rsidRPr="007957A7">
        <w:rPr>
          <w:rFonts w:asciiTheme="majorHAnsi" w:hAnsiTheme="majorHAnsi"/>
          <w:sz w:val="22"/>
          <w:szCs w:val="22"/>
        </w:rPr>
        <w:t xml:space="preserve"> </w:t>
      </w:r>
      <w:r w:rsidR="00F27B3C" w:rsidRPr="007957A7">
        <w:rPr>
          <w:rFonts w:asciiTheme="majorHAnsi" w:hAnsiTheme="majorHAnsi"/>
          <w:sz w:val="22"/>
          <w:szCs w:val="22"/>
        </w:rPr>
        <w:t>Resource.</w:t>
      </w:r>
      <w:r w:rsidR="00591A02" w:rsidRPr="007957A7">
        <w:rPr>
          <w:rFonts w:asciiTheme="majorHAnsi" w:hAnsiTheme="majorHAnsi"/>
          <w:sz w:val="22"/>
          <w:szCs w:val="22"/>
        </w:rPr>
        <w:t xml:space="preserve"> </w:t>
      </w:r>
      <w:r w:rsidR="002755F7" w:rsidRPr="007957A7">
        <w:rPr>
          <w:rFonts w:asciiTheme="majorHAnsi" w:hAnsiTheme="majorHAnsi"/>
          <w:sz w:val="22"/>
          <w:szCs w:val="22"/>
        </w:rPr>
        <w:t>We</w:t>
      </w:r>
      <w:r w:rsidR="00591A02" w:rsidRPr="007957A7">
        <w:rPr>
          <w:rFonts w:asciiTheme="majorHAnsi" w:hAnsiTheme="majorHAnsi"/>
          <w:sz w:val="22"/>
          <w:szCs w:val="22"/>
        </w:rPr>
        <w:t xml:space="preserve"> </w:t>
      </w:r>
      <w:r w:rsidR="002755F7" w:rsidRPr="007957A7">
        <w:rPr>
          <w:rFonts w:asciiTheme="majorHAnsi" w:hAnsiTheme="majorHAnsi"/>
          <w:sz w:val="22"/>
          <w:szCs w:val="22"/>
        </w:rPr>
        <w:t>thank</w:t>
      </w:r>
      <w:r w:rsidR="00591A02" w:rsidRPr="007957A7">
        <w:rPr>
          <w:rFonts w:asciiTheme="majorHAnsi" w:hAnsiTheme="majorHAnsi"/>
          <w:sz w:val="22"/>
          <w:szCs w:val="22"/>
        </w:rPr>
        <w:t xml:space="preserve"> </w:t>
      </w:r>
      <w:r w:rsidR="002755F7" w:rsidRPr="007957A7">
        <w:rPr>
          <w:rFonts w:asciiTheme="majorHAnsi" w:hAnsiTheme="majorHAnsi"/>
          <w:sz w:val="22"/>
          <w:szCs w:val="22"/>
        </w:rPr>
        <w:t>SpiroMe</w:t>
      </w:r>
      <w:r w:rsidR="009D5D14" w:rsidRPr="007957A7">
        <w:rPr>
          <w:rFonts w:asciiTheme="majorHAnsi" w:hAnsiTheme="majorHAnsi"/>
          <w:sz w:val="22"/>
          <w:szCs w:val="22"/>
        </w:rPr>
        <w:t>ta</w:t>
      </w:r>
      <w:r w:rsidR="00591A02" w:rsidRPr="007957A7">
        <w:rPr>
          <w:rFonts w:asciiTheme="majorHAnsi" w:hAnsiTheme="majorHAnsi"/>
          <w:sz w:val="22"/>
          <w:szCs w:val="22"/>
        </w:rPr>
        <w:t xml:space="preserve"> </w:t>
      </w:r>
      <w:r w:rsidR="009D5D14" w:rsidRPr="007957A7">
        <w:rPr>
          <w:rFonts w:asciiTheme="majorHAnsi" w:hAnsiTheme="majorHAnsi"/>
          <w:sz w:val="22"/>
          <w:szCs w:val="22"/>
        </w:rPr>
        <w:t>consortium</w:t>
      </w:r>
      <w:r w:rsidR="00591A02" w:rsidRPr="007957A7">
        <w:rPr>
          <w:rFonts w:asciiTheme="majorHAnsi" w:hAnsiTheme="majorHAnsi"/>
          <w:sz w:val="22"/>
          <w:szCs w:val="22"/>
        </w:rPr>
        <w:t xml:space="preserve"> </w:t>
      </w:r>
      <w:r w:rsidR="009D5D14" w:rsidRPr="007957A7">
        <w:rPr>
          <w:rFonts w:asciiTheme="majorHAnsi" w:hAnsiTheme="majorHAnsi"/>
          <w:sz w:val="22"/>
          <w:szCs w:val="22"/>
        </w:rPr>
        <w:t>for</w:t>
      </w:r>
      <w:r w:rsidR="00591A02" w:rsidRPr="007957A7">
        <w:rPr>
          <w:rFonts w:asciiTheme="majorHAnsi" w:hAnsiTheme="majorHAnsi"/>
          <w:sz w:val="22"/>
          <w:szCs w:val="22"/>
        </w:rPr>
        <w:t xml:space="preserve"> </w:t>
      </w:r>
      <w:r w:rsidR="009D5D14" w:rsidRPr="007957A7">
        <w:rPr>
          <w:rFonts w:asciiTheme="majorHAnsi" w:hAnsiTheme="majorHAnsi"/>
          <w:sz w:val="22"/>
          <w:szCs w:val="22"/>
        </w:rPr>
        <w:t>providing</w:t>
      </w:r>
      <w:r w:rsidR="00591A02" w:rsidRPr="007957A7">
        <w:rPr>
          <w:rFonts w:asciiTheme="majorHAnsi" w:hAnsiTheme="majorHAnsi"/>
          <w:sz w:val="22"/>
          <w:szCs w:val="22"/>
        </w:rPr>
        <w:t xml:space="preserve"> </w:t>
      </w:r>
      <w:r w:rsidR="009D5D14" w:rsidRPr="007957A7">
        <w:rPr>
          <w:rFonts w:asciiTheme="majorHAnsi" w:hAnsiTheme="majorHAnsi"/>
          <w:sz w:val="22"/>
          <w:szCs w:val="22"/>
        </w:rPr>
        <w:t>the</w:t>
      </w:r>
      <w:r w:rsidR="00591A02" w:rsidRPr="007957A7">
        <w:rPr>
          <w:rFonts w:asciiTheme="majorHAnsi" w:hAnsiTheme="majorHAnsi"/>
          <w:sz w:val="22"/>
          <w:szCs w:val="22"/>
        </w:rPr>
        <w:t xml:space="preserve"> </w:t>
      </w:r>
      <w:r w:rsidR="009D5D14" w:rsidRPr="007957A7">
        <w:rPr>
          <w:rFonts w:asciiTheme="majorHAnsi" w:hAnsiTheme="majorHAnsi"/>
          <w:sz w:val="22"/>
          <w:szCs w:val="22"/>
        </w:rPr>
        <w:t>GWAS</w:t>
      </w:r>
      <w:r w:rsidR="00591A02" w:rsidRPr="007957A7">
        <w:rPr>
          <w:rFonts w:asciiTheme="majorHAnsi" w:hAnsiTheme="majorHAnsi"/>
          <w:sz w:val="22"/>
          <w:szCs w:val="22"/>
        </w:rPr>
        <w:t xml:space="preserve"> </w:t>
      </w:r>
      <w:r w:rsidR="002755F7" w:rsidRPr="007957A7">
        <w:rPr>
          <w:rFonts w:asciiTheme="majorHAnsi" w:hAnsiTheme="majorHAnsi"/>
          <w:sz w:val="22"/>
          <w:szCs w:val="22"/>
        </w:rPr>
        <w:t>summary</w:t>
      </w:r>
      <w:r w:rsidR="00591A02" w:rsidRPr="007957A7">
        <w:rPr>
          <w:rFonts w:asciiTheme="majorHAnsi" w:hAnsiTheme="majorHAnsi"/>
          <w:sz w:val="22"/>
          <w:szCs w:val="22"/>
        </w:rPr>
        <w:t xml:space="preserve"> </w:t>
      </w:r>
      <w:r w:rsidR="002755F7" w:rsidRPr="007957A7">
        <w:rPr>
          <w:rFonts w:asciiTheme="majorHAnsi" w:hAnsiTheme="majorHAnsi"/>
          <w:sz w:val="22"/>
          <w:szCs w:val="22"/>
        </w:rPr>
        <w:t>statistics</w:t>
      </w:r>
      <w:r w:rsidR="00591A02" w:rsidRPr="007957A7">
        <w:rPr>
          <w:rFonts w:asciiTheme="majorHAnsi" w:hAnsiTheme="majorHAnsi"/>
          <w:sz w:val="22"/>
          <w:szCs w:val="22"/>
        </w:rPr>
        <w:t xml:space="preserve"> </w:t>
      </w:r>
      <w:r w:rsidR="002755F7" w:rsidRPr="007957A7">
        <w:rPr>
          <w:rFonts w:asciiTheme="majorHAnsi" w:hAnsiTheme="majorHAnsi"/>
          <w:sz w:val="22"/>
          <w:szCs w:val="22"/>
        </w:rPr>
        <w:t>data</w:t>
      </w:r>
      <w:r w:rsidR="00591A02" w:rsidRPr="007957A7">
        <w:rPr>
          <w:rFonts w:asciiTheme="majorHAnsi" w:hAnsiTheme="majorHAnsi"/>
          <w:sz w:val="22"/>
          <w:szCs w:val="22"/>
        </w:rPr>
        <w:t xml:space="preserve"> </w:t>
      </w:r>
      <w:r w:rsidR="002755F7" w:rsidRPr="007957A7">
        <w:rPr>
          <w:rFonts w:asciiTheme="majorHAnsi" w:hAnsiTheme="majorHAnsi"/>
          <w:sz w:val="22"/>
          <w:szCs w:val="22"/>
        </w:rPr>
        <w:t>of</w:t>
      </w:r>
      <w:r w:rsidR="00591A02" w:rsidRPr="007957A7">
        <w:rPr>
          <w:rFonts w:asciiTheme="majorHAnsi" w:hAnsiTheme="majorHAnsi"/>
          <w:sz w:val="22"/>
          <w:szCs w:val="22"/>
        </w:rPr>
        <w:t xml:space="preserve"> </w:t>
      </w:r>
      <w:r w:rsidR="009D5D14" w:rsidRPr="007957A7">
        <w:rPr>
          <w:rFonts w:asciiTheme="majorHAnsi" w:hAnsiTheme="majorHAnsi"/>
          <w:sz w:val="22"/>
          <w:szCs w:val="22"/>
        </w:rPr>
        <w:t>lung</w:t>
      </w:r>
      <w:r w:rsidR="00591A02" w:rsidRPr="007957A7">
        <w:rPr>
          <w:rFonts w:asciiTheme="majorHAnsi" w:hAnsiTheme="majorHAnsi"/>
          <w:sz w:val="22"/>
          <w:szCs w:val="22"/>
        </w:rPr>
        <w:t xml:space="preserve"> </w:t>
      </w:r>
      <w:r w:rsidR="009D5D14" w:rsidRPr="007957A7">
        <w:rPr>
          <w:rFonts w:asciiTheme="majorHAnsi" w:hAnsiTheme="majorHAnsi"/>
          <w:sz w:val="22"/>
          <w:szCs w:val="22"/>
        </w:rPr>
        <w:t>function</w:t>
      </w:r>
      <w:r w:rsidR="00591A02" w:rsidRPr="007957A7">
        <w:rPr>
          <w:rFonts w:asciiTheme="majorHAnsi" w:hAnsiTheme="majorHAnsi"/>
          <w:sz w:val="22"/>
          <w:szCs w:val="22"/>
        </w:rPr>
        <w:t xml:space="preserve"> </w:t>
      </w:r>
      <w:r w:rsidR="009D5D14" w:rsidRPr="007957A7">
        <w:rPr>
          <w:rFonts w:asciiTheme="majorHAnsi" w:hAnsiTheme="majorHAnsi"/>
          <w:sz w:val="22"/>
          <w:szCs w:val="22"/>
        </w:rPr>
        <w:t>measures.</w:t>
      </w:r>
      <w:r w:rsidR="00591A02" w:rsidRPr="007957A7">
        <w:rPr>
          <w:rFonts w:asciiTheme="majorHAnsi" w:hAnsiTheme="majorHAnsi"/>
          <w:sz w:val="22"/>
          <w:szCs w:val="22"/>
        </w:rPr>
        <w:t xml:space="preserve"> </w:t>
      </w:r>
      <w:r w:rsidR="00F27B3C" w:rsidRPr="007957A7">
        <w:rPr>
          <w:rFonts w:asciiTheme="majorHAnsi" w:hAnsiTheme="majorHAnsi"/>
          <w:sz w:val="22"/>
          <w:szCs w:val="22"/>
        </w:rPr>
        <w:t>C</w:t>
      </w:r>
      <w:r w:rsidRPr="007957A7">
        <w:rPr>
          <w:rFonts w:asciiTheme="majorHAnsi" w:hAnsiTheme="majorHAnsi"/>
          <w:sz w:val="22"/>
          <w:szCs w:val="22"/>
        </w:rPr>
        <w:t>ohort</w:t>
      </w:r>
      <w:r w:rsidR="00591A02" w:rsidRPr="007957A7">
        <w:rPr>
          <w:rFonts w:asciiTheme="majorHAnsi" w:hAnsiTheme="majorHAnsi"/>
          <w:sz w:val="22"/>
          <w:szCs w:val="22"/>
        </w:rPr>
        <w:t xml:space="preserve"> </w:t>
      </w:r>
      <w:r w:rsidRPr="007957A7">
        <w:rPr>
          <w:rFonts w:asciiTheme="majorHAnsi" w:hAnsiTheme="majorHAnsi"/>
          <w:sz w:val="22"/>
          <w:szCs w:val="22"/>
        </w:rPr>
        <w:t>specific</w:t>
      </w:r>
      <w:r w:rsidR="00591A02" w:rsidRPr="007957A7">
        <w:rPr>
          <w:rFonts w:asciiTheme="majorHAnsi" w:hAnsiTheme="majorHAnsi"/>
          <w:sz w:val="22"/>
          <w:szCs w:val="22"/>
        </w:rPr>
        <w:t xml:space="preserve"> </w:t>
      </w:r>
      <w:r w:rsidRPr="007957A7">
        <w:rPr>
          <w:rFonts w:asciiTheme="majorHAnsi" w:hAnsiTheme="majorHAnsi"/>
          <w:sz w:val="22"/>
          <w:szCs w:val="22"/>
        </w:rPr>
        <w:t>acknowledgements</w:t>
      </w:r>
      <w:r w:rsidR="00591A02" w:rsidRPr="007957A7">
        <w:rPr>
          <w:rFonts w:asciiTheme="majorHAnsi" w:hAnsiTheme="majorHAnsi"/>
          <w:sz w:val="22"/>
          <w:szCs w:val="22"/>
        </w:rPr>
        <w:t xml:space="preserve"> </w:t>
      </w:r>
      <w:r w:rsidRPr="007957A7">
        <w:rPr>
          <w:rFonts w:asciiTheme="majorHAnsi" w:hAnsiTheme="majorHAnsi"/>
          <w:sz w:val="22"/>
          <w:szCs w:val="22"/>
        </w:rPr>
        <w:t>are</w:t>
      </w:r>
      <w:r w:rsidR="00591A02" w:rsidRPr="007957A7">
        <w:rPr>
          <w:rFonts w:asciiTheme="majorHAnsi" w:hAnsiTheme="majorHAnsi"/>
          <w:sz w:val="22"/>
          <w:szCs w:val="22"/>
        </w:rPr>
        <w:t xml:space="preserve"> </w:t>
      </w:r>
      <w:r w:rsidR="008F776B" w:rsidRPr="007957A7">
        <w:rPr>
          <w:rFonts w:asciiTheme="majorHAnsi" w:hAnsiTheme="majorHAnsi"/>
          <w:sz w:val="22"/>
          <w:szCs w:val="22"/>
        </w:rPr>
        <w:t>given</w:t>
      </w:r>
      <w:r w:rsidR="00591A02" w:rsidRPr="007957A7">
        <w:rPr>
          <w:rFonts w:asciiTheme="majorHAnsi" w:hAnsiTheme="majorHAnsi"/>
          <w:sz w:val="22"/>
          <w:szCs w:val="22"/>
        </w:rPr>
        <w:t xml:space="preserve"> </w:t>
      </w:r>
      <w:r w:rsidRPr="007957A7">
        <w:rPr>
          <w:rFonts w:asciiTheme="majorHAnsi" w:hAnsiTheme="majorHAnsi"/>
          <w:sz w:val="22"/>
          <w:szCs w:val="22"/>
        </w:rPr>
        <w:t>in</w:t>
      </w:r>
      <w:r w:rsidR="00591A02" w:rsidRPr="007957A7">
        <w:rPr>
          <w:rFonts w:asciiTheme="majorHAnsi" w:hAnsiTheme="majorHAnsi"/>
          <w:sz w:val="22"/>
          <w:szCs w:val="22"/>
        </w:rPr>
        <w:t xml:space="preserve"> </w:t>
      </w:r>
      <w:r w:rsidRPr="007957A7">
        <w:rPr>
          <w:rFonts w:asciiTheme="majorHAnsi" w:hAnsiTheme="majorHAnsi"/>
          <w:sz w:val="22"/>
          <w:szCs w:val="22"/>
        </w:rPr>
        <w:t>the</w:t>
      </w:r>
      <w:r w:rsidR="00591A02" w:rsidRPr="007957A7">
        <w:rPr>
          <w:rFonts w:asciiTheme="majorHAnsi" w:hAnsiTheme="majorHAnsi"/>
          <w:sz w:val="22"/>
          <w:szCs w:val="22"/>
        </w:rPr>
        <w:t xml:space="preserve"> </w:t>
      </w:r>
      <w:r w:rsidR="00AD53EA" w:rsidRPr="007957A7">
        <w:rPr>
          <w:rFonts w:asciiTheme="majorHAnsi" w:hAnsiTheme="majorHAnsi"/>
          <w:b/>
          <w:sz w:val="22"/>
          <w:szCs w:val="22"/>
        </w:rPr>
        <w:t>Supplementary</w:t>
      </w:r>
      <w:r w:rsidR="00591A02" w:rsidRPr="007957A7">
        <w:rPr>
          <w:rFonts w:asciiTheme="majorHAnsi" w:hAnsiTheme="majorHAnsi"/>
          <w:b/>
          <w:sz w:val="22"/>
          <w:szCs w:val="22"/>
        </w:rPr>
        <w:t xml:space="preserve"> </w:t>
      </w:r>
      <w:r w:rsidR="00AD53EA" w:rsidRPr="007957A7">
        <w:rPr>
          <w:rFonts w:asciiTheme="majorHAnsi" w:hAnsiTheme="majorHAnsi"/>
          <w:b/>
          <w:sz w:val="22"/>
          <w:szCs w:val="22"/>
        </w:rPr>
        <w:t>Note</w:t>
      </w:r>
      <w:r w:rsidR="00591A02" w:rsidRPr="007957A7">
        <w:rPr>
          <w:rFonts w:asciiTheme="majorHAnsi" w:hAnsiTheme="majorHAnsi"/>
          <w:b/>
          <w:sz w:val="22"/>
          <w:szCs w:val="22"/>
        </w:rPr>
        <w:t xml:space="preserve"> </w:t>
      </w:r>
      <w:r w:rsidR="00EF33B0" w:rsidRPr="00635B9B">
        <w:rPr>
          <w:rFonts w:asciiTheme="majorHAnsi" w:hAnsiTheme="majorHAnsi"/>
          <w:b/>
          <w:sz w:val="22"/>
          <w:szCs w:val="22"/>
        </w:rPr>
        <w:t>4</w:t>
      </w:r>
      <w:r w:rsidRPr="007957A7">
        <w:rPr>
          <w:rFonts w:asciiTheme="majorHAnsi" w:hAnsiTheme="majorHAnsi"/>
          <w:sz w:val="22"/>
          <w:szCs w:val="22"/>
        </w:rPr>
        <w:t>.</w:t>
      </w:r>
    </w:p>
    <w:p w14:paraId="5518EA6D" w14:textId="3EEA0DCA" w:rsidR="002557E9" w:rsidRPr="007957A7" w:rsidRDefault="006472BA" w:rsidP="00635B9B">
      <w:pPr>
        <w:widowControl w:val="0"/>
        <w:autoSpaceDE w:val="0"/>
        <w:autoSpaceDN w:val="0"/>
        <w:adjustRightInd w:val="0"/>
        <w:spacing w:before="240"/>
        <w:rPr>
          <w:rFonts w:asciiTheme="majorHAnsi" w:hAnsiTheme="majorHAnsi"/>
          <w:b/>
          <w:color w:val="191919"/>
          <w:sz w:val="22"/>
          <w:szCs w:val="22"/>
          <w:u w:color="0000FF"/>
        </w:rPr>
      </w:pPr>
      <w:r w:rsidRPr="007957A7">
        <w:rPr>
          <w:rFonts w:asciiTheme="majorHAnsi" w:hAnsiTheme="majorHAnsi" w:cs="Arial"/>
          <w:b/>
          <w:color w:val="191919"/>
          <w:sz w:val="22"/>
          <w:szCs w:val="22"/>
        </w:rPr>
        <w:t>AUTHOR</w:t>
      </w:r>
      <w:r w:rsidR="00591A02" w:rsidRPr="007957A7">
        <w:rPr>
          <w:rFonts w:asciiTheme="majorHAnsi" w:hAnsiTheme="majorHAnsi" w:cs="Arial"/>
          <w:b/>
          <w:color w:val="191919"/>
          <w:sz w:val="22"/>
          <w:szCs w:val="22"/>
        </w:rPr>
        <w:t xml:space="preserve"> </w:t>
      </w:r>
      <w:r w:rsidRPr="007957A7">
        <w:rPr>
          <w:rFonts w:asciiTheme="majorHAnsi" w:hAnsiTheme="majorHAnsi" w:cs="Arial"/>
          <w:b/>
          <w:color w:val="191919"/>
          <w:sz w:val="22"/>
          <w:szCs w:val="22"/>
        </w:rPr>
        <w:t>CONTRIBUTIONS</w:t>
      </w:r>
    </w:p>
    <w:p w14:paraId="37E63CE7" w14:textId="46B784D8" w:rsidR="002557E9" w:rsidRPr="007957A7" w:rsidRDefault="002557E9">
      <w:pPr>
        <w:widowControl w:val="0"/>
        <w:autoSpaceDE w:val="0"/>
        <w:autoSpaceDN w:val="0"/>
        <w:adjustRightInd w:val="0"/>
        <w:spacing w:after="0"/>
        <w:rPr>
          <w:rFonts w:asciiTheme="majorHAnsi" w:hAnsiTheme="majorHAnsi" w:cs="Arial"/>
          <w:color w:val="191919"/>
          <w:sz w:val="22"/>
          <w:szCs w:val="22"/>
          <w:u w:color="0000FF"/>
        </w:rPr>
      </w:pPr>
      <w:r w:rsidRPr="007957A7">
        <w:rPr>
          <w:rFonts w:asciiTheme="majorHAnsi" w:hAnsiTheme="majorHAnsi" w:cs="Arial"/>
          <w:color w:val="191919"/>
          <w:sz w:val="22"/>
          <w:szCs w:val="22"/>
          <w:u w:color="0000FF"/>
        </w:rPr>
        <w:t>All</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authors</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contributed</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in</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reviewing</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the</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paper.</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b/>
          <w:color w:val="191919"/>
          <w:sz w:val="22"/>
          <w:szCs w:val="22"/>
          <w:u w:color="0000FF"/>
        </w:rPr>
        <w:t>Supplementary</w:t>
      </w:r>
      <w:r w:rsidR="00591A02" w:rsidRPr="007957A7">
        <w:rPr>
          <w:rFonts w:asciiTheme="majorHAnsi" w:hAnsiTheme="majorHAnsi" w:cs="Arial"/>
          <w:b/>
          <w:color w:val="191919"/>
          <w:sz w:val="22"/>
          <w:szCs w:val="22"/>
          <w:u w:color="0000FF"/>
        </w:rPr>
        <w:t xml:space="preserve"> </w:t>
      </w:r>
      <w:r w:rsidRPr="007957A7">
        <w:rPr>
          <w:rFonts w:asciiTheme="majorHAnsi" w:hAnsiTheme="majorHAnsi" w:cs="Arial"/>
          <w:b/>
          <w:color w:val="191919"/>
          <w:sz w:val="22"/>
          <w:szCs w:val="22"/>
          <w:u w:color="0000FF"/>
        </w:rPr>
        <w:t>Table</w:t>
      </w:r>
      <w:r w:rsidR="00591A02" w:rsidRPr="007957A7">
        <w:rPr>
          <w:rFonts w:asciiTheme="majorHAnsi" w:hAnsiTheme="majorHAnsi" w:cs="Arial"/>
          <w:b/>
          <w:color w:val="191919"/>
          <w:sz w:val="22"/>
          <w:szCs w:val="22"/>
          <w:u w:color="0000FF"/>
        </w:rPr>
        <w:t xml:space="preserve"> </w:t>
      </w:r>
      <w:r w:rsidR="00F40FEB" w:rsidRPr="007957A7">
        <w:rPr>
          <w:rFonts w:asciiTheme="majorHAnsi" w:hAnsiTheme="majorHAnsi" w:cs="Arial"/>
          <w:b/>
          <w:color w:val="191919"/>
          <w:sz w:val="22"/>
          <w:szCs w:val="22"/>
          <w:u w:color="0000FF"/>
        </w:rPr>
        <w:t>1</w:t>
      </w:r>
      <w:r w:rsidR="0029698B" w:rsidRPr="007957A7">
        <w:rPr>
          <w:rFonts w:asciiTheme="majorHAnsi" w:hAnsiTheme="majorHAnsi" w:cs="Arial"/>
          <w:b/>
          <w:color w:val="191919"/>
          <w:sz w:val="22"/>
          <w:szCs w:val="22"/>
          <w:u w:color="0000FF"/>
        </w:rPr>
        <w:t>9</w:t>
      </w:r>
      <w:r w:rsidR="00F40FEB"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presents</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the</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contribution</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of</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each</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individual</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author.</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The</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names</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of</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individuals</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who</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contributed</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to</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specific</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statistical</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analysis</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and</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drafting</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the</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paper</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are</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given</w:t>
      </w:r>
      <w:r w:rsidR="00591A02" w:rsidRPr="007957A7">
        <w:rPr>
          <w:rFonts w:asciiTheme="majorHAnsi" w:hAnsiTheme="majorHAnsi" w:cs="Arial"/>
          <w:color w:val="191919"/>
          <w:sz w:val="22"/>
          <w:szCs w:val="22"/>
          <w:u w:color="0000FF"/>
        </w:rPr>
        <w:t xml:space="preserve"> </w:t>
      </w:r>
      <w:r w:rsidRPr="007957A7">
        <w:rPr>
          <w:rFonts w:asciiTheme="majorHAnsi" w:hAnsiTheme="majorHAnsi" w:cs="Arial"/>
          <w:color w:val="191919"/>
          <w:sz w:val="22"/>
          <w:szCs w:val="22"/>
          <w:u w:color="0000FF"/>
        </w:rPr>
        <w:t>below.</w:t>
      </w:r>
    </w:p>
    <w:p w14:paraId="16BB3393" w14:textId="71D09E67" w:rsidR="002557E9" w:rsidRPr="007957A7" w:rsidRDefault="003134C4">
      <w:pPr>
        <w:widowControl w:val="0"/>
        <w:autoSpaceDE w:val="0"/>
        <w:autoSpaceDN w:val="0"/>
        <w:adjustRightInd w:val="0"/>
        <w:spacing w:after="0"/>
        <w:rPr>
          <w:rFonts w:asciiTheme="majorHAnsi" w:hAnsiTheme="majorHAnsi"/>
          <w:i/>
          <w:sz w:val="22"/>
          <w:szCs w:val="22"/>
          <w:u w:val="single" w:color="0000FF"/>
        </w:rPr>
      </w:pPr>
      <w:r w:rsidRPr="007957A7">
        <w:rPr>
          <w:rFonts w:asciiTheme="majorHAnsi" w:hAnsiTheme="majorHAnsi"/>
          <w:b/>
          <w:bCs/>
          <w:i/>
          <w:sz w:val="22"/>
          <w:szCs w:val="22"/>
          <w:u w:color="0000FF"/>
        </w:rPr>
        <w:lastRenderedPageBreak/>
        <w:t>Writing</w:t>
      </w:r>
      <w:r w:rsidR="00591A02" w:rsidRPr="007957A7">
        <w:rPr>
          <w:rFonts w:asciiTheme="majorHAnsi" w:hAnsiTheme="majorHAnsi"/>
          <w:b/>
          <w:bCs/>
          <w:i/>
          <w:sz w:val="22"/>
          <w:szCs w:val="22"/>
          <w:u w:color="0000FF"/>
        </w:rPr>
        <w:t xml:space="preserve"> </w:t>
      </w:r>
      <w:r w:rsidRPr="007957A7">
        <w:rPr>
          <w:rFonts w:asciiTheme="majorHAnsi" w:hAnsiTheme="majorHAnsi"/>
          <w:b/>
          <w:bCs/>
          <w:i/>
          <w:sz w:val="22"/>
          <w:szCs w:val="22"/>
          <w:u w:color="0000FF"/>
        </w:rPr>
        <w:t>and</w:t>
      </w:r>
      <w:r w:rsidR="00591A02" w:rsidRPr="007957A7">
        <w:rPr>
          <w:rFonts w:asciiTheme="majorHAnsi" w:hAnsiTheme="majorHAnsi"/>
          <w:b/>
          <w:bCs/>
          <w:i/>
          <w:sz w:val="22"/>
          <w:szCs w:val="22"/>
          <w:u w:color="0000FF"/>
        </w:rPr>
        <w:t xml:space="preserve"> </w:t>
      </w:r>
      <w:r w:rsidRPr="007957A7">
        <w:rPr>
          <w:rFonts w:asciiTheme="majorHAnsi" w:hAnsiTheme="majorHAnsi"/>
          <w:b/>
          <w:bCs/>
          <w:i/>
          <w:sz w:val="22"/>
          <w:szCs w:val="22"/>
          <w:u w:color="0000FF"/>
        </w:rPr>
        <w:t>discussion</w:t>
      </w:r>
      <w:r w:rsidR="00591A02" w:rsidRPr="007957A7">
        <w:rPr>
          <w:rFonts w:asciiTheme="majorHAnsi" w:hAnsiTheme="majorHAnsi"/>
          <w:b/>
          <w:bCs/>
          <w:i/>
          <w:sz w:val="22"/>
          <w:szCs w:val="22"/>
          <w:u w:color="0000FF"/>
        </w:rPr>
        <w:t xml:space="preserve"> </w:t>
      </w:r>
      <w:r w:rsidRPr="007957A7">
        <w:rPr>
          <w:rFonts w:asciiTheme="majorHAnsi" w:hAnsiTheme="majorHAnsi"/>
          <w:b/>
          <w:bCs/>
          <w:i/>
          <w:sz w:val="22"/>
          <w:szCs w:val="22"/>
          <w:u w:color="0000FF"/>
        </w:rPr>
        <w:t>group</w:t>
      </w:r>
      <w:r w:rsidR="00591A02" w:rsidRPr="007957A7">
        <w:rPr>
          <w:rFonts w:asciiTheme="majorHAnsi" w:hAnsiTheme="majorHAnsi"/>
          <w:b/>
          <w:bCs/>
          <w:i/>
          <w:sz w:val="22"/>
          <w:szCs w:val="22"/>
          <w:u w:color="0000FF"/>
        </w:rPr>
        <w:t xml:space="preserve"> </w:t>
      </w:r>
      <w:r w:rsidRPr="007957A7">
        <w:rPr>
          <w:rFonts w:asciiTheme="majorHAnsi" w:hAnsiTheme="majorHAnsi"/>
          <w:b/>
          <w:i/>
          <w:color w:val="191919"/>
          <w:sz w:val="22"/>
          <w:szCs w:val="22"/>
          <w:u w:color="0000FF"/>
        </w:rPr>
        <w:t>on</w:t>
      </w:r>
      <w:r w:rsidR="00591A02" w:rsidRPr="007957A7">
        <w:rPr>
          <w:rFonts w:asciiTheme="majorHAnsi" w:hAnsiTheme="majorHAnsi"/>
          <w:b/>
          <w:i/>
          <w:color w:val="191919"/>
          <w:sz w:val="22"/>
          <w:szCs w:val="22"/>
          <w:u w:color="0000FF"/>
        </w:rPr>
        <w:t xml:space="preserve"> </w:t>
      </w:r>
      <w:r w:rsidRPr="007957A7">
        <w:rPr>
          <w:rFonts w:asciiTheme="majorHAnsi" w:hAnsiTheme="majorHAnsi"/>
          <w:b/>
          <w:i/>
          <w:color w:val="191919"/>
          <w:sz w:val="22"/>
          <w:szCs w:val="22"/>
          <w:u w:color="0000FF"/>
        </w:rPr>
        <w:t>analyses</w:t>
      </w:r>
      <w:r w:rsidR="00591A02" w:rsidRPr="007957A7">
        <w:rPr>
          <w:rFonts w:asciiTheme="majorHAnsi" w:hAnsiTheme="majorHAnsi"/>
          <w:b/>
          <w:i/>
          <w:color w:val="191919"/>
          <w:sz w:val="22"/>
          <w:szCs w:val="22"/>
          <w:u w:color="0000FF"/>
        </w:rPr>
        <w:t xml:space="preserve"> </w:t>
      </w:r>
      <w:r w:rsidRPr="007957A7">
        <w:rPr>
          <w:rFonts w:asciiTheme="majorHAnsi" w:hAnsiTheme="majorHAnsi"/>
          <w:b/>
          <w:i/>
          <w:color w:val="191919"/>
          <w:sz w:val="22"/>
          <w:szCs w:val="22"/>
          <w:u w:color="0000FF"/>
        </w:rPr>
        <w:t>specific</w:t>
      </w:r>
      <w:r w:rsidR="00591A02" w:rsidRPr="007957A7">
        <w:rPr>
          <w:rFonts w:asciiTheme="majorHAnsi" w:hAnsiTheme="majorHAnsi"/>
          <w:b/>
          <w:i/>
          <w:color w:val="191919"/>
          <w:sz w:val="22"/>
          <w:szCs w:val="22"/>
          <w:u w:color="0000FF"/>
        </w:rPr>
        <w:t xml:space="preserve"> </w:t>
      </w:r>
      <w:r w:rsidRPr="007957A7">
        <w:rPr>
          <w:rFonts w:asciiTheme="majorHAnsi" w:hAnsiTheme="majorHAnsi"/>
          <w:b/>
          <w:i/>
          <w:color w:val="191919"/>
          <w:sz w:val="22"/>
          <w:szCs w:val="22"/>
          <w:u w:color="0000FF"/>
        </w:rPr>
        <w:t>to</w:t>
      </w:r>
      <w:r w:rsidR="00591A02" w:rsidRPr="007957A7">
        <w:rPr>
          <w:rFonts w:asciiTheme="majorHAnsi" w:hAnsiTheme="majorHAnsi"/>
          <w:b/>
          <w:i/>
          <w:color w:val="191919"/>
          <w:sz w:val="22"/>
          <w:szCs w:val="22"/>
          <w:u w:color="0000FF"/>
        </w:rPr>
        <w:t xml:space="preserve"> </w:t>
      </w:r>
      <w:r w:rsidRPr="007957A7">
        <w:rPr>
          <w:rFonts w:asciiTheme="majorHAnsi" w:hAnsiTheme="majorHAnsi"/>
          <w:b/>
          <w:i/>
          <w:color w:val="191919"/>
          <w:sz w:val="22"/>
          <w:szCs w:val="22"/>
          <w:u w:color="0000FF"/>
        </w:rPr>
        <w:t>the</w:t>
      </w:r>
      <w:r w:rsidR="00591A02" w:rsidRPr="007957A7">
        <w:rPr>
          <w:rFonts w:asciiTheme="majorHAnsi" w:hAnsiTheme="majorHAnsi"/>
          <w:b/>
          <w:i/>
          <w:color w:val="191919"/>
          <w:sz w:val="22"/>
          <w:szCs w:val="22"/>
          <w:u w:color="0000FF"/>
        </w:rPr>
        <w:t xml:space="preserve"> </w:t>
      </w:r>
      <w:r w:rsidRPr="007957A7">
        <w:rPr>
          <w:rFonts w:asciiTheme="majorHAnsi" w:hAnsiTheme="majorHAnsi"/>
          <w:b/>
          <w:i/>
          <w:color w:val="191919"/>
          <w:sz w:val="22"/>
          <w:szCs w:val="22"/>
          <w:u w:color="0000FF"/>
        </w:rPr>
        <w:t>project</w:t>
      </w:r>
      <w:r w:rsidR="002557E9" w:rsidRPr="007957A7">
        <w:rPr>
          <w:rFonts w:asciiTheme="majorHAnsi" w:hAnsiTheme="majorHAnsi"/>
          <w:i/>
          <w:sz w:val="22"/>
          <w:szCs w:val="22"/>
        </w:rPr>
        <w:t>:</w:t>
      </w:r>
      <w:r w:rsidR="00591A02" w:rsidRPr="007957A7">
        <w:rPr>
          <w:rFonts w:asciiTheme="majorHAnsi" w:hAnsiTheme="majorHAnsi"/>
          <w:i/>
          <w:sz w:val="22"/>
          <w:szCs w:val="22"/>
        </w:rPr>
        <w:t xml:space="preserve"> </w:t>
      </w:r>
      <w:r w:rsidR="007E2F0A" w:rsidRPr="007957A7">
        <w:rPr>
          <w:rFonts w:asciiTheme="majorHAnsi" w:hAnsiTheme="majorHAnsi" w:cs="Arial"/>
          <w:sz w:val="22"/>
          <w:szCs w:val="22"/>
          <w:u w:color="0000FF"/>
        </w:rPr>
        <w:t xml:space="preserve">A.C.A., </w:t>
      </w:r>
      <w:r w:rsidR="00B06D5A" w:rsidRPr="007957A7">
        <w:rPr>
          <w:rFonts w:asciiTheme="majorHAnsi" w:hAnsiTheme="majorHAnsi" w:cs="Arial"/>
          <w:sz w:val="22"/>
          <w:szCs w:val="22"/>
          <w:u w:color="0000FF"/>
        </w:rPr>
        <w:t>N.M.G.D.S.,</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S.S.,</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S.D</w:t>
      </w:r>
      <w:r w:rsidR="002A3BDC" w:rsidRPr="007957A7">
        <w:rPr>
          <w:rFonts w:asciiTheme="majorHAnsi" w:hAnsiTheme="majorHAnsi" w:cs="Arial"/>
          <w:sz w:val="22"/>
          <w:szCs w:val="22"/>
          <w:u w:color="0000FF"/>
        </w:rPr>
        <w:t>.,</w:t>
      </w:r>
      <w:r w:rsidR="00591A02" w:rsidRPr="007957A7">
        <w:rPr>
          <w:rFonts w:asciiTheme="majorHAnsi" w:hAnsiTheme="majorHAnsi" w:cs="Arial"/>
          <w:sz w:val="22"/>
          <w:szCs w:val="22"/>
          <w:u w:color="0000FF"/>
        </w:rPr>
        <w:t xml:space="preserve"> </w:t>
      </w:r>
      <w:r w:rsidR="002A3BDC" w:rsidRPr="007957A7">
        <w:rPr>
          <w:rFonts w:asciiTheme="majorHAnsi" w:hAnsiTheme="majorHAnsi" w:cs="Arial"/>
          <w:sz w:val="22"/>
          <w:szCs w:val="22"/>
          <w:u w:color="0000FF"/>
        </w:rPr>
        <w:t>U.S.,</w:t>
      </w:r>
      <w:r w:rsidR="00591A02" w:rsidRPr="007957A7">
        <w:rPr>
          <w:rFonts w:asciiTheme="majorHAnsi" w:hAnsiTheme="majorHAnsi" w:cs="Arial"/>
          <w:sz w:val="22"/>
          <w:szCs w:val="22"/>
          <w:u w:color="0000FF"/>
        </w:rPr>
        <w:t xml:space="preserve"> </w:t>
      </w:r>
      <w:r w:rsidR="002A3BDC" w:rsidRPr="007957A7">
        <w:rPr>
          <w:rFonts w:asciiTheme="majorHAnsi" w:hAnsiTheme="majorHAnsi" w:cs="Arial"/>
          <w:sz w:val="22"/>
          <w:szCs w:val="22"/>
          <w:u w:color="0000FF"/>
        </w:rPr>
        <w:t>M.K.,</w:t>
      </w:r>
      <w:r w:rsidR="00591A02" w:rsidRPr="007957A7">
        <w:rPr>
          <w:rFonts w:asciiTheme="majorHAnsi" w:hAnsiTheme="majorHAnsi" w:cs="Arial"/>
          <w:sz w:val="22"/>
          <w:szCs w:val="22"/>
          <w:u w:color="0000FF"/>
        </w:rPr>
        <w:t xml:space="preserve"> </w:t>
      </w:r>
      <w:r w:rsidR="002A3BDC" w:rsidRPr="007957A7">
        <w:rPr>
          <w:rFonts w:asciiTheme="majorHAnsi" w:hAnsiTheme="majorHAnsi" w:cs="Arial"/>
          <w:sz w:val="22"/>
          <w:szCs w:val="22"/>
          <w:u w:color="0000FF"/>
        </w:rPr>
        <w:t>I.J.</w:t>
      </w:r>
      <w:r w:rsidR="00B06D5A" w:rsidRPr="007957A7">
        <w:rPr>
          <w:rFonts w:asciiTheme="majorHAnsi" w:hAnsiTheme="majorHAnsi" w:cs="Arial"/>
          <w:sz w:val="22"/>
          <w:szCs w:val="22"/>
          <w:u w:color="0000FF"/>
        </w:rPr>
        <w:t>M.,</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J.B</w:t>
      </w:r>
      <w:r w:rsidR="002A3BDC" w:rsidRPr="007957A7">
        <w:rPr>
          <w:rFonts w:asciiTheme="majorHAnsi" w:hAnsiTheme="majorHAnsi" w:cs="Arial"/>
          <w:sz w:val="22"/>
          <w:szCs w:val="22"/>
          <w:u w:color="0000FF"/>
        </w:rPr>
        <w:t>.</w:t>
      </w:r>
      <w:r w:rsidR="00B06D5A" w:rsidRPr="007957A7">
        <w:rPr>
          <w:rFonts w:asciiTheme="majorHAnsi" w:hAnsiTheme="majorHAnsi" w:cs="Arial"/>
          <w:sz w:val="22"/>
          <w:szCs w:val="22"/>
          <w:u w:color="0000FF"/>
        </w:rPr>
        <w:t>,</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R.C.,</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H.</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R.T.,</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A.M.L.,</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A.R.</w:t>
      </w:r>
      <w:r w:rsidR="002557E9" w:rsidRPr="007957A7">
        <w:rPr>
          <w:rFonts w:asciiTheme="majorHAnsi" w:hAnsiTheme="majorHAnsi" w:cs="Arial"/>
          <w:sz w:val="22"/>
          <w:szCs w:val="22"/>
          <w:u w:color="0000FF"/>
        </w:rPr>
        <w:t>,</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A.B.</w:t>
      </w:r>
      <w:r w:rsidR="00DB5299" w:rsidRPr="007957A7">
        <w:rPr>
          <w:rFonts w:asciiTheme="majorHAnsi" w:hAnsiTheme="majorHAnsi" w:cs="Arial"/>
          <w:sz w:val="22"/>
          <w:szCs w:val="22"/>
          <w:u w:color="0000FF"/>
        </w:rPr>
        <w:t>,</w:t>
      </w:r>
      <w:r w:rsidR="00591A02" w:rsidRPr="007957A7">
        <w:rPr>
          <w:rFonts w:asciiTheme="majorHAnsi" w:hAnsiTheme="majorHAnsi" w:cs="Arial"/>
          <w:sz w:val="22"/>
          <w:szCs w:val="22"/>
          <w:u w:color="0000FF"/>
        </w:rPr>
        <w:t xml:space="preserve"> </w:t>
      </w:r>
      <w:r w:rsidR="002A3BDC" w:rsidRPr="007957A7">
        <w:rPr>
          <w:rFonts w:asciiTheme="majorHAnsi" w:hAnsiTheme="majorHAnsi" w:cs="Arial"/>
          <w:sz w:val="22"/>
          <w:szCs w:val="22"/>
          <w:u w:color="0000FF"/>
        </w:rPr>
        <w:t>V.W.V.</w:t>
      </w:r>
      <w:r w:rsidR="00B06D5A" w:rsidRPr="007957A7">
        <w:rPr>
          <w:rFonts w:asciiTheme="majorHAnsi" w:hAnsiTheme="majorHAnsi" w:cs="Arial"/>
          <w:sz w:val="22"/>
          <w:szCs w:val="22"/>
          <w:u w:color="0000FF"/>
        </w:rPr>
        <w:t>J.,</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J.F.,</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P.O.,</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K.O.,</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S.G.,</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M.I.M</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and</w:t>
      </w:r>
      <w:r w:rsidR="00591A02" w:rsidRPr="007957A7">
        <w:rPr>
          <w:rFonts w:asciiTheme="majorHAnsi" w:hAnsiTheme="majorHAnsi" w:cs="Arial"/>
          <w:sz w:val="22"/>
          <w:szCs w:val="22"/>
          <w:u w:color="0000FF"/>
        </w:rPr>
        <w:t xml:space="preserve"> </w:t>
      </w:r>
      <w:r w:rsidR="00B06D5A" w:rsidRPr="007957A7">
        <w:rPr>
          <w:rFonts w:asciiTheme="majorHAnsi" w:hAnsiTheme="majorHAnsi" w:cs="Arial"/>
          <w:sz w:val="22"/>
          <w:szCs w:val="22"/>
          <w:u w:color="0000FF"/>
        </w:rPr>
        <w:t>M.-R.J</w:t>
      </w:r>
      <w:r w:rsidR="002557E9" w:rsidRPr="007957A7">
        <w:rPr>
          <w:rFonts w:asciiTheme="majorHAnsi" w:hAnsiTheme="majorHAnsi" w:cs="Arial"/>
          <w:sz w:val="22"/>
          <w:szCs w:val="22"/>
          <w:u w:color="0000FF"/>
        </w:rPr>
        <w:t>.</w:t>
      </w:r>
    </w:p>
    <w:p w14:paraId="26B65716" w14:textId="5A2A177E" w:rsidR="002557E9" w:rsidRPr="007957A7" w:rsidRDefault="002557E9">
      <w:pPr>
        <w:widowControl w:val="0"/>
        <w:autoSpaceDE w:val="0"/>
        <w:autoSpaceDN w:val="0"/>
        <w:adjustRightInd w:val="0"/>
        <w:spacing w:after="0"/>
        <w:rPr>
          <w:rFonts w:asciiTheme="majorHAnsi" w:hAnsiTheme="majorHAnsi" w:cs="Arial"/>
          <w:color w:val="191919"/>
          <w:sz w:val="22"/>
          <w:szCs w:val="22"/>
          <w:u w:color="0000FF"/>
        </w:rPr>
      </w:pPr>
      <w:r w:rsidRPr="007957A7">
        <w:rPr>
          <w:rFonts w:asciiTheme="majorHAnsi" w:hAnsiTheme="majorHAnsi" w:cs="Arial"/>
          <w:b/>
          <w:bCs/>
          <w:i/>
          <w:color w:val="191919"/>
          <w:sz w:val="22"/>
          <w:szCs w:val="22"/>
          <w:u w:color="0000FF"/>
        </w:rPr>
        <w:t>GWAS</w:t>
      </w:r>
      <w:r w:rsidR="00591A02" w:rsidRPr="007957A7">
        <w:rPr>
          <w:rFonts w:asciiTheme="majorHAnsi" w:hAnsiTheme="majorHAnsi" w:cs="Arial"/>
          <w:b/>
          <w:bCs/>
          <w:i/>
          <w:color w:val="191919"/>
          <w:sz w:val="22"/>
          <w:szCs w:val="22"/>
          <w:u w:color="0000FF"/>
        </w:rPr>
        <w:t xml:space="preserve"> </w:t>
      </w:r>
      <w:r w:rsidRPr="007957A7">
        <w:rPr>
          <w:rFonts w:asciiTheme="majorHAnsi" w:hAnsiTheme="majorHAnsi" w:cs="Arial"/>
          <w:b/>
          <w:bCs/>
          <w:i/>
          <w:color w:val="191919"/>
          <w:sz w:val="22"/>
          <w:szCs w:val="22"/>
          <w:u w:color="0000FF"/>
        </w:rPr>
        <w:t>meta-analysis</w:t>
      </w:r>
      <w:r w:rsidR="00591A02" w:rsidRPr="007957A7">
        <w:rPr>
          <w:rFonts w:asciiTheme="majorHAnsi" w:hAnsiTheme="majorHAnsi" w:cs="Arial"/>
          <w:b/>
          <w:bCs/>
          <w:i/>
          <w:color w:val="191919"/>
          <w:sz w:val="22"/>
          <w:szCs w:val="22"/>
          <w:u w:color="0000FF"/>
        </w:rPr>
        <w:t xml:space="preserve"> </w:t>
      </w:r>
      <w:r w:rsidRPr="007957A7">
        <w:rPr>
          <w:rFonts w:asciiTheme="majorHAnsi" w:hAnsiTheme="majorHAnsi" w:cs="Arial"/>
          <w:b/>
          <w:bCs/>
          <w:i/>
          <w:color w:val="191919"/>
          <w:sz w:val="22"/>
          <w:szCs w:val="22"/>
          <w:u w:color="0000FF"/>
        </w:rPr>
        <w:t>working</w:t>
      </w:r>
      <w:r w:rsidR="00591A02" w:rsidRPr="007957A7">
        <w:rPr>
          <w:rFonts w:asciiTheme="majorHAnsi" w:hAnsiTheme="majorHAnsi" w:cs="Arial"/>
          <w:b/>
          <w:bCs/>
          <w:i/>
          <w:color w:val="191919"/>
          <w:sz w:val="22"/>
          <w:szCs w:val="22"/>
          <w:u w:color="0000FF"/>
        </w:rPr>
        <w:t xml:space="preserve"> </w:t>
      </w:r>
      <w:r w:rsidRPr="007957A7">
        <w:rPr>
          <w:rFonts w:asciiTheme="majorHAnsi" w:hAnsiTheme="majorHAnsi" w:cs="Arial"/>
          <w:b/>
          <w:bCs/>
          <w:i/>
          <w:color w:val="191919"/>
          <w:sz w:val="22"/>
          <w:szCs w:val="22"/>
          <w:u w:color="0000FF"/>
        </w:rPr>
        <w:t>group</w:t>
      </w:r>
      <w:r w:rsidRPr="007957A7">
        <w:rPr>
          <w:rFonts w:asciiTheme="majorHAnsi" w:hAnsiTheme="majorHAnsi" w:cs="Arial"/>
          <w:i/>
          <w:color w:val="191919"/>
          <w:sz w:val="22"/>
          <w:szCs w:val="22"/>
          <w:u w:color="0000FF"/>
        </w:rPr>
        <w:t>:</w:t>
      </w:r>
      <w:r w:rsidR="00591A02" w:rsidRPr="007957A7">
        <w:rPr>
          <w:rFonts w:asciiTheme="majorHAnsi" w:hAnsiTheme="majorHAnsi" w:cs="Arial"/>
          <w:color w:val="191919"/>
          <w:sz w:val="22"/>
          <w:szCs w:val="22"/>
          <w:u w:color="0000FF"/>
        </w:rPr>
        <w:t xml:space="preserve"> </w:t>
      </w:r>
      <w:r w:rsidR="00B06D5A" w:rsidRPr="007957A7">
        <w:rPr>
          <w:rFonts w:asciiTheme="majorHAnsi" w:hAnsiTheme="majorHAnsi" w:cs="Arial"/>
          <w:color w:val="191919"/>
          <w:sz w:val="22"/>
          <w:szCs w:val="22"/>
          <w:u w:color="0000FF"/>
        </w:rPr>
        <w:t>S.D.,</w:t>
      </w:r>
      <w:r w:rsidR="00591A02" w:rsidRPr="007957A7">
        <w:rPr>
          <w:rFonts w:asciiTheme="majorHAnsi" w:hAnsiTheme="majorHAnsi" w:cs="Arial"/>
          <w:color w:val="191919"/>
          <w:sz w:val="22"/>
          <w:szCs w:val="22"/>
          <w:u w:color="0000FF"/>
        </w:rPr>
        <w:t xml:space="preserve"> </w:t>
      </w:r>
      <w:r w:rsidR="00B06D5A" w:rsidRPr="007957A7">
        <w:rPr>
          <w:rFonts w:asciiTheme="majorHAnsi" w:hAnsiTheme="majorHAnsi" w:cs="Arial"/>
          <w:color w:val="191919"/>
          <w:sz w:val="22"/>
          <w:szCs w:val="22"/>
          <w:u w:color="0000FF"/>
        </w:rPr>
        <w:t>H.R.T.,</w:t>
      </w:r>
      <w:r w:rsidR="00591A02" w:rsidRPr="007957A7">
        <w:rPr>
          <w:rFonts w:asciiTheme="majorHAnsi" w:hAnsiTheme="majorHAnsi" w:cs="Arial"/>
          <w:color w:val="191919"/>
          <w:sz w:val="22"/>
          <w:szCs w:val="22"/>
          <w:u w:color="0000FF"/>
        </w:rPr>
        <w:t xml:space="preserve"> </w:t>
      </w:r>
      <w:r w:rsidR="00B06D5A" w:rsidRPr="007957A7">
        <w:rPr>
          <w:rFonts w:asciiTheme="majorHAnsi" w:hAnsiTheme="majorHAnsi" w:cs="Arial"/>
          <w:color w:val="191919"/>
          <w:sz w:val="22"/>
          <w:szCs w:val="22"/>
          <w:u w:color="0000FF"/>
        </w:rPr>
        <w:t>U.S.</w:t>
      </w:r>
      <w:r w:rsidR="00591A02" w:rsidRPr="007957A7">
        <w:rPr>
          <w:rFonts w:asciiTheme="majorHAnsi" w:hAnsiTheme="majorHAnsi" w:cs="Arial"/>
          <w:color w:val="191919"/>
          <w:sz w:val="22"/>
          <w:szCs w:val="22"/>
          <w:u w:color="0000FF"/>
        </w:rPr>
        <w:t xml:space="preserve"> </w:t>
      </w:r>
      <w:r w:rsidR="00B06D5A" w:rsidRPr="007957A7">
        <w:rPr>
          <w:rFonts w:asciiTheme="majorHAnsi" w:hAnsiTheme="majorHAnsi" w:cs="Arial"/>
          <w:color w:val="191919"/>
          <w:sz w:val="22"/>
          <w:szCs w:val="22"/>
          <w:u w:color="0000FF"/>
        </w:rPr>
        <w:t>and</w:t>
      </w:r>
      <w:r w:rsidR="00591A02" w:rsidRPr="007957A7">
        <w:rPr>
          <w:rFonts w:asciiTheme="majorHAnsi" w:hAnsiTheme="majorHAnsi" w:cs="Arial"/>
          <w:color w:val="191919"/>
          <w:sz w:val="22"/>
          <w:szCs w:val="22"/>
          <w:u w:color="0000FF"/>
        </w:rPr>
        <w:t xml:space="preserve"> </w:t>
      </w:r>
      <w:r w:rsidR="00B06D5A" w:rsidRPr="007957A7">
        <w:rPr>
          <w:rFonts w:asciiTheme="majorHAnsi" w:hAnsiTheme="majorHAnsi" w:cs="Arial"/>
          <w:color w:val="191919"/>
          <w:sz w:val="22"/>
          <w:szCs w:val="22"/>
          <w:u w:color="0000FF"/>
        </w:rPr>
        <w:t>V.K.</w:t>
      </w:r>
    </w:p>
    <w:p w14:paraId="49EA9125" w14:textId="20AD0F60" w:rsidR="00F40FEB" w:rsidRPr="007957A7" w:rsidRDefault="00BE24A5" w:rsidP="00F40FEB">
      <w:pPr>
        <w:widowControl w:val="0"/>
        <w:autoSpaceDE w:val="0"/>
        <w:autoSpaceDN w:val="0"/>
        <w:adjustRightInd w:val="0"/>
        <w:spacing w:after="0"/>
        <w:rPr>
          <w:rFonts w:asciiTheme="majorHAnsi" w:hAnsiTheme="majorHAnsi" w:cs="Arial"/>
          <w:color w:val="191919"/>
          <w:sz w:val="22"/>
          <w:szCs w:val="22"/>
          <w:u w:color="0000FF"/>
        </w:rPr>
      </w:pPr>
      <w:r>
        <w:rPr>
          <w:rFonts w:asciiTheme="majorHAnsi" w:hAnsiTheme="majorHAnsi" w:cs="Arial"/>
          <w:b/>
          <w:i/>
          <w:color w:val="191919"/>
          <w:sz w:val="22"/>
          <w:szCs w:val="22"/>
          <w:u w:color="0000FF"/>
        </w:rPr>
        <w:t>Conditional</w:t>
      </w:r>
      <w:r w:rsidRPr="007957A7">
        <w:rPr>
          <w:rFonts w:asciiTheme="majorHAnsi" w:hAnsiTheme="majorHAnsi" w:cs="Arial"/>
          <w:b/>
          <w:i/>
          <w:color w:val="191919"/>
          <w:sz w:val="22"/>
          <w:szCs w:val="22"/>
          <w:u w:color="0000FF"/>
        </w:rPr>
        <w:t xml:space="preserve"> </w:t>
      </w:r>
      <w:r w:rsidR="00F40FEB" w:rsidRPr="007957A7">
        <w:rPr>
          <w:rFonts w:asciiTheme="majorHAnsi" w:hAnsiTheme="majorHAnsi" w:cs="Arial"/>
          <w:b/>
          <w:i/>
          <w:color w:val="191919"/>
          <w:sz w:val="22"/>
          <w:szCs w:val="22"/>
          <w:u w:color="0000FF"/>
        </w:rPr>
        <w:t>analysis</w:t>
      </w:r>
      <w:r w:rsidR="00F40FEB" w:rsidRPr="007957A7">
        <w:rPr>
          <w:rFonts w:asciiTheme="majorHAnsi" w:hAnsiTheme="majorHAnsi" w:cs="Arial"/>
          <w:i/>
          <w:color w:val="191919"/>
          <w:sz w:val="22"/>
          <w:szCs w:val="22"/>
          <w:u w:color="0000FF"/>
        </w:rPr>
        <w:t>:</w:t>
      </w:r>
      <w:r w:rsidR="00F40FEB" w:rsidRPr="007957A7">
        <w:rPr>
          <w:rFonts w:asciiTheme="majorHAnsi" w:hAnsiTheme="majorHAnsi" w:cs="Arial"/>
          <w:color w:val="191919"/>
          <w:sz w:val="22"/>
          <w:szCs w:val="22"/>
          <w:u w:color="0000FF"/>
        </w:rPr>
        <w:t xml:space="preserve"> S.D.</w:t>
      </w:r>
    </w:p>
    <w:p w14:paraId="3C37A1D0" w14:textId="151263D2" w:rsidR="002557E9" w:rsidRPr="007957A7" w:rsidRDefault="00A65093">
      <w:pPr>
        <w:widowControl w:val="0"/>
        <w:autoSpaceDE w:val="0"/>
        <w:autoSpaceDN w:val="0"/>
        <w:adjustRightInd w:val="0"/>
        <w:spacing w:after="0"/>
        <w:rPr>
          <w:rFonts w:asciiTheme="majorHAnsi" w:hAnsiTheme="majorHAnsi" w:cs="Arial"/>
          <w:color w:val="191919"/>
          <w:sz w:val="22"/>
          <w:szCs w:val="22"/>
          <w:u w:color="0000FF"/>
        </w:rPr>
      </w:pPr>
      <w:r w:rsidRPr="007957A7">
        <w:rPr>
          <w:rFonts w:asciiTheme="majorHAnsi" w:hAnsiTheme="majorHAnsi" w:cs="Arial"/>
          <w:b/>
          <w:bCs/>
          <w:i/>
          <w:color w:val="191919"/>
          <w:sz w:val="22"/>
          <w:szCs w:val="22"/>
          <w:u w:color="0000FF"/>
        </w:rPr>
        <w:t>Variant Effect Prediction</w:t>
      </w:r>
      <w:r w:rsidR="00C54C9A" w:rsidRPr="007957A7">
        <w:rPr>
          <w:rFonts w:asciiTheme="majorHAnsi" w:hAnsiTheme="majorHAnsi" w:cs="Arial"/>
          <w:b/>
          <w:bCs/>
          <w:i/>
          <w:color w:val="191919"/>
          <w:sz w:val="22"/>
          <w:szCs w:val="22"/>
          <w:u w:color="0000FF"/>
        </w:rPr>
        <w:t>;</w:t>
      </w:r>
      <w:r w:rsidR="00D15BFA" w:rsidRPr="007957A7">
        <w:rPr>
          <w:rFonts w:asciiTheme="majorHAnsi" w:hAnsiTheme="majorHAnsi" w:cs="Arial"/>
          <w:b/>
          <w:bCs/>
          <w:i/>
          <w:color w:val="191919"/>
          <w:sz w:val="22"/>
          <w:szCs w:val="22"/>
          <w:u w:color="0000FF"/>
        </w:rPr>
        <w:t xml:space="preserve"> PheWAS,</w:t>
      </w:r>
      <w:r w:rsidRPr="007957A7">
        <w:rPr>
          <w:rFonts w:asciiTheme="majorHAnsi" w:hAnsiTheme="majorHAnsi" w:cs="Arial"/>
          <w:b/>
          <w:bCs/>
          <w:i/>
          <w:color w:val="191919"/>
          <w:sz w:val="22"/>
          <w:szCs w:val="22"/>
          <w:u w:color="0000FF"/>
        </w:rPr>
        <w:t xml:space="preserve"> </w:t>
      </w:r>
      <w:r w:rsidR="00D67749" w:rsidRPr="007957A7">
        <w:rPr>
          <w:rFonts w:asciiTheme="majorHAnsi" w:hAnsiTheme="majorHAnsi" w:cs="Arial"/>
          <w:b/>
          <w:bCs/>
          <w:i/>
          <w:color w:val="191919"/>
          <w:sz w:val="22"/>
          <w:szCs w:val="22"/>
          <w:u w:color="0000FF"/>
        </w:rPr>
        <w:t xml:space="preserve">GWAS catalog, </w:t>
      </w:r>
      <w:r w:rsidR="00D15BFA" w:rsidRPr="007957A7">
        <w:rPr>
          <w:rFonts w:asciiTheme="majorHAnsi" w:hAnsiTheme="majorHAnsi" w:cs="Arial"/>
          <w:b/>
          <w:bCs/>
          <w:i/>
          <w:color w:val="191919"/>
          <w:sz w:val="22"/>
          <w:szCs w:val="22"/>
          <w:u w:color="0000FF"/>
        </w:rPr>
        <w:t xml:space="preserve">meQTL and </w:t>
      </w:r>
      <w:r w:rsidR="00205DD0" w:rsidRPr="007957A7">
        <w:rPr>
          <w:rFonts w:asciiTheme="majorHAnsi" w:hAnsiTheme="majorHAnsi" w:cs="Arial"/>
          <w:b/>
          <w:bCs/>
          <w:i/>
          <w:color w:val="191919"/>
          <w:sz w:val="22"/>
          <w:szCs w:val="22"/>
          <w:u w:color="0000FF"/>
        </w:rPr>
        <w:t>eQTL</w:t>
      </w:r>
      <w:r w:rsidR="00591A02" w:rsidRPr="007957A7">
        <w:rPr>
          <w:rFonts w:asciiTheme="majorHAnsi" w:hAnsiTheme="majorHAnsi" w:cs="Arial"/>
          <w:b/>
          <w:bCs/>
          <w:i/>
          <w:color w:val="191919"/>
          <w:sz w:val="22"/>
          <w:szCs w:val="22"/>
          <w:u w:color="0000FF"/>
        </w:rPr>
        <w:t xml:space="preserve"> </w:t>
      </w:r>
      <w:r w:rsidR="000D0857" w:rsidRPr="007957A7">
        <w:rPr>
          <w:rFonts w:asciiTheme="majorHAnsi" w:hAnsiTheme="majorHAnsi" w:cs="Arial"/>
          <w:b/>
          <w:bCs/>
          <w:i/>
          <w:color w:val="191919"/>
          <w:sz w:val="22"/>
          <w:szCs w:val="22"/>
          <w:u w:color="0000FF"/>
        </w:rPr>
        <w:t>look</w:t>
      </w:r>
      <w:r w:rsidR="00591A02" w:rsidRPr="007957A7">
        <w:rPr>
          <w:rFonts w:asciiTheme="majorHAnsi" w:hAnsiTheme="majorHAnsi" w:cs="Arial"/>
          <w:b/>
          <w:bCs/>
          <w:i/>
          <w:color w:val="191919"/>
          <w:sz w:val="22"/>
          <w:szCs w:val="22"/>
          <w:u w:color="0000FF"/>
        </w:rPr>
        <w:t xml:space="preserve"> </w:t>
      </w:r>
      <w:r w:rsidR="000D0857" w:rsidRPr="007957A7">
        <w:rPr>
          <w:rFonts w:asciiTheme="majorHAnsi" w:hAnsiTheme="majorHAnsi" w:cs="Arial"/>
          <w:b/>
          <w:bCs/>
          <w:i/>
          <w:color w:val="191919"/>
          <w:sz w:val="22"/>
          <w:szCs w:val="22"/>
          <w:u w:color="0000FF"/>
        </w:rPr>
        <w:t>up</w:t>
      </w:r>
      <w:r w:rsidR="00BD2773" w:rsidRPr="007957A7">
        <w:rPr>
          <w:rFonts w:asciiTheme="majorHAnsi" w:hAnsiTheme="majorHAnsi" w:cs="Arial"/>
          <w:b/>
          <w:bCs/>
          <w:i/>
          <w:color w:val="191919"/>
          <w:sz w:val="22"/>
          <w:szCs w:val="22"/>
          <w:u w:color="0000FF"/>
        </w:rPr>
        <w:t>s</w:t>
      </w:r>
      <w:r w:rsidR="00C54C9A" w:rsidRPr="007957A7">
        <w:rPr>
          <w:rFonts w:asciiTheme="majorHAnsi" w:hAnsiTheme="majorHAnsi" w:cs="Arial"/>
          <w:b/>
          <w:bCs/>
          <w:i/>
          <w:color w:val="191919"/>
          <w:sz w:val="22"/>
          <w:szCs w:val="22"/>
          <w:u w:color="0000FF"/>
        </w:rPr>
        <w:t>;</w:t>
      </w:r>
      <w:r w:rsidR="00591A02" w:rsidRPr="007957A7">
        <w:rPr>
          <w:rFonts w:asciiTheme="majorHAnsi" w:hAnsiTheme="majorHAnsi" w:cs="Arial"/>
          <w:b/>
          <w:bCs/>
          <w:i/>
          <w:color w:val="191919"/>
          <w:sz w:val="22"/>
          <w:szCs w:val="22"/>
          <w:u w:color="0000FF"/>
        </w:rPr>
        <w:t xml:space="preserve"> </w:t>
      </w:r>
      <w:r w:rsidR="00205DD0" w:rsidRPr="007957A7">
        <w:rPr>
          <w:rFonts w:asciiTheme="majorHAnsi" w:hAnsiTheme="majorHAnsi" w:cs="Arial"/>
          <w:b/>
          <w:bCs/>
          <w:i/>
          <w:color w:val="191919"/>
          <w:sz w:val="22"/>
          <w:szCs w:val="22"/>
          <w:u w:color="0000FF"/>
        </w:rPr>
        <w:t>p</w:t>
      </w:r>
      <w:r w:rsidR="002557E9" w:rsidRPr="007957A7">
        <w:rPr>
          <w:rFonts w:asciiTheme="majorHAnsi" w:hAnsiTheme="majorHAnsi" w:cs="Arial"/>
          <w:b/>
          <w:bCs/>
          <w:i/>
          <w:color w:val="191919"/>
          <w:sz w:val="22"/>
          <w:szCs w:val="22"/>
          <w:u w:color="0000FF"/>
        </w:rPr>
        <w:t>athway</w:t>
      </w:r>
      <w:r w:rsidR="00591A02" w:rsidRPr="007957A7">
        <w:rPr>
          <w:rFonts w:asciiTheme="majorHAnsi" w:hAnsiTheme="majorHAnsi" w:cs="Arial"/>
          <w:b/>
          <w:bCs/>
          <w:i/>
          <w:color w:val="191919"/>
          <w:sz w:val="22"/>
          <w:szCs w:val="22"/>
          <w:u w:color="0000FF"/>
        </w:rPr>
        <w:t xml:space="preserve"> </w:t>
      </w:r>
      <w:r w:rsidR="002557E9" w:rsidRPr="007957A7">
        <w:rPr>
          <w:rFonts w:asciiTheme="majorHAnsi" w:hAnsiTheme="majorHAnsi" w:cs="Arial"/>
          <w:b/>
          <w:bCs/>
          <w:i/>
          <w:color w:val="191919"/>
          <w:sz w:val="22"/>
          <w:szCs w:val="22"/>
          <w:u w:color="0000FF"/>
        </w:rPr>
        <w:t>analyses</w:t>
      </w:r>
      <w:r w:rsidR="00EF5A7C" w:rsidRPr="007957A7">
        <w:rPr>
          <w:rFonts w:asciiTheme="majorHAnsi" w:hAnsiTheme="majorHAnsi" w:cs="Arial"/>
          <w:b/>
          <w:bCs/>
          <w:i/>
          <w:color w:val="191919"/>
          <w:sz w:val="22"/>
          <w:szCs w:val="22"/>
          <w:u w:color="0000FF"/>
        </w:rPr>
        <w:t>; SNP-heritability</w:t>
      </w:r>
      <w:r w:rsidR="00F40FEB" w:rsidRPr="007957A7">
        <w:rPr>
          <w:rFonts w:asciiTheme="majorHAnsi" w:hAnsiTheme="majorHAnsi" w:cs="Arial"/>
          <w:b/>
          <w:bCs/>
          <w:i/>
          <w:color w:val="191919"/>
          <w:sz w:val="22"/>
          <w:szCs w:val="22"/>
          <w:u w:color="0000FF"/>
        </w:rPr>
        <w:t xml:space="preserve"> with</w:t>
      </w:r>
      <w:r w:rsidR="00B07980" w:rsidRPr="007957A7">
        <w:rPr>
          <w:rFonts w:asciiTheme="majorHAnsi" w:hAnsiTheme="majorHAnsi" w:cs="Arial"/>
          <w:b/>
          <w:bCs/>
          <w:i/>
          <w:color w:val="191919"/>
          <w:sz w:val="22"/>
          <w:szCs w:val="22"/>
          <w:u w:color="0000FF"/>
        </w:rPr>
        <w:t xml:space="preserve"> </w:t>
      </w:r>
      <w:r w:rsidR="00F40FEB" w:rsidRPr="007957A7">
        <w:rPr>
          <w:rFonts w:asciiTheme="majorHAnsi" w:hAnsiTheme="majorHAnsi" w:cs="Arial"/>
          <w:b/>
          <w:bCs/>
          <w:i/>
          <w:color w:val="191919"/>
          <w:sz w:val="22"/>
          <w:szCs w:val="22"/>
          <w:u w:color="0000FF"/>
        </w:rPr>
        <w:t>LD</w:t>
      </w:r>
      <w:r w:rsidR="00B07980" w:rsidRPr="007957A7">
        <w:rPr>
          <w:rFonts w:asciiTheme="majorHAnsi" w:hAnsiTheme="majorHAnsi" w:cs="Arial"/>
          <w:b/>
          <w:bCs/>
          <w:i/>
          <w:color w:val="191919"/>
          <w:sz w:val="22"/>
          <w:szCs w:val="22"/>
          <w:u w:color="0000FF"/>
        </w:rPr>
        <w:t>-</w:t>
      </w:r>
      <w:r w:rsidR="00F40FEB" w:rsidRPr="007957A7">
        <w:rPr>
          <w:rFonts w:asciiTheme="majorHAnsi" w:hAnsiTheme="majorHAnsi" w:cs="Arial"/>
          <w:b/>
          <w:bCs/>
          <w:i/>
          <w:color w:val="191919"/>
          <w:sz w:val="22"/>
          <w:szCs w:val="22"/>
          <w:u w:color="0000FF"/>
        </w:rPr>
        <w:t>s</w:t>
      </w:r>
      <w:r w:rsidR="00B07980" w:rsidRPr="007957A7">
        <w:rPr>
          <w:rFonts w:asciiTheme="majorHAnsi" w:hAnsiTheme="majorHAnsi" w:cs="Arial"/>
          <w:b/>
          <w:bCs/>
          <w:i/>
          <w:color w:val="191919"/>
          <w:sz w:val="22"/>
          <w:szCs w:val="22"/>
          <w:u w:color="0000FF"/>
        </w:rPr>
        <w:t>core</w:t>
      </w:r>
      <w:r w:rsidR="00C54C9A" w:rsidRPr="007957A7">
        <w:rPr>
          <w:rFonts w:asciiTheme="majorHAnsi" w:hAnsiTheme="majorHAnsi" w:cs="Arial"/>
          <w:b/>
          <w:bCs/>
          <w:i/>
          <w:color w:val="191919"/>
          <w:sz w:val="22"/>
          <w:szCs w:val="22"/>
          <w:u w:color="0000FF"/>
        </w:rPr>
        <w:t>;</w:t>
      </w:r>
      <w:r w:rsidR="00A07145" w:rsidRPr="007957A7">
        <w:rPr>
          <w:rFonts w:asciiTheme="majorHAnsi" w:hAnsiTheme="majorHAnsi" w:cs="Arial"/>
          <w:b/>
          <w:bCs/>
          <w:i/>
          <w:color w:val="191919"/>
          <w:sz w:val="22"/>
          <w:szCs w:val="22"/>
          <w:u w:color="0000FF"/>
        </w:rPr>
        <w:t xml:space="preserve"> genetic risk core</w:t>
      </w:r>
      <w:r w:rsidR="00C54C9A" w:rsidRPr="007957A7">
        <w:rPr>
          <w:rFonts w:asciiTheme="majorHAnsi" w:hAnsiTheme="majorHAnsi" w:cs="Arial"/>
          <w:b/>
          <w:bCs/>
          <w:i/>
          <w:color w:val="191919"/>
          <w:sz w:val="22"/>
          <w:szCs w:val="22"/>
          <w:u w:color="0000FF"/>
        </w:rPr>
        <w:t>;</w:t>
      </w:r>
      <w:r w:rsidR="000C02CA" w:rsidRPr="007957A7">
        <w:rPr>
          <w:rFonts w:asciiTheme="majorHAnsi" w:hAnsiTheme="majorHAnsi" w:cs="Arial"/>
          <w:b/>
          <w:bCs/>
          <w:i/>
          <w:color w:val="191919"/>
          <w:sz w:val="22"/>
          <w:szCs w:val="22"/>
          <w:u w:color="0000FF"/>
        </w:rPr>
        <w:t xml:space="preserve"> post-hoc power analysis</w:t>
      </w:r>
      <w:r w:rsidR="002557E9" w:rsidRPr="007957A7">
        <w:rPr>
          <w:rFonts w:asciiTheme="majorHAnsi" w:hAnsiTheme="majorHAnsi" w:cs="Arial"/>
          <w:i/>
          <w:color w:val="191919"/>
          <w:sz w:val="22"/>
          <w:szCs w:val="22"/>
          <w:u w:color="0000FF"/>
        </w:rPr>
        <w:t>:</w:t>
      </w:r>
      <w:r w:rsidR="00591A02" w:rsidRPr="007957A7">
        <w:rPr>
          <w:rFonts w:asciiTheme="majorHAnsi" w:hAnsiTheme="majorHAnsi" w:cs="Arial"/>
          <w:color w:val="191919"/>
          <w:sz w:val="22"/>
          <w:szCs w:val="22"/>
          <w:u w:color="0000FF"/>
        </w:rPr>
        <w:t xml:space="preserve"> </w:t>
      </w:r>
      <w:r w:rsidR="00B06D5A" w:rsidRPr="007957A7">
        <w:rPr>
          <w:rFonts w:asciiTheme="majorHAnsi" w:hAnsiTheme="majorHAnsi" w:cs="Arial"/>
          <w:color w:val="191919"/>
          <w:sz w:val="22"/>
          <w:szCs w:val="22"/>
          <w:u w:color="0000FF"/>
        </w:rPr>
        <w:t>A.C.A</w:t>
      </w:r>
    </w:p>
    <w:p w14:paraId="3D477298" w14:textId="7CE87239" w:rsidR="000D0857" w:rsidRPr="007957A7" w:rsidRDefault="000D0857">
      <w:pPr>
        <w:widowControl w:val="0"/>
        <w:autoSpaceDE w:val="0"/>
        <w:autoSpaceDN w:val="0"/>
        <w:adjustRightInd w:val="0"/>
        <w:spacing w:after="0"/>
        <w:rPr>
          <w:rFonts w:asciiTheme="majorHAnsi" w:hAnsiTheme="majorHAnsi" w:cs="Arial"/>
          <w:color w:val="191919"/>
          <w:sz w:val="22"/>
          <w:szCs w:val="22"/>
          <w:u w:color="0000FF"/>
        </w:rPr>
      </w:pPr>
      <w:r w:rsidRPr="00635B9B">
        <w:rPr>
          <w:rFonts w:asciiTheme="majorHAnsi" w:hAnsiTheme="majorHAnsi" w:cs="Arial"/>
          <w:b/>
          <w:i/>
          <w:color w:val="191919"/>
          <w:sz w:val="22"/>
          <w:szCs w:val="22"/>
          <w:u w:color="0000FF"/>
        </w:rPr>
        <w:t>Bayesian</w:t>
      </w:r>
      <w:r w:rsidR="00591A02" w:rsidRPr="00635B9B">
        <w:rPr>
          <w:rFonts w:asciiTheme="majorHAnsi" w:hAnsiTheme="majorHAnsi" w:cs="Arial"/>
          <w:b/>
          <w:i/>
          <w:color w:val="191919"/>
          <w:sz w:val="22"/>
          <w:szCs w:val="22"/>
          <w:u w:color="0000FF"/>
        </w:rPr>
        <w:t xml:space="preserve"> </w:t>
      </w:r>
      <w:r w:rsidR="008D06B0" w:rsidRPr="00635B9B">
        <w:rPr>
          <w:rFonts w:asciiTheme="majorHAnsi" w:hAnsiTheme="majorHAnsi" w:cs="Arial"/>
          <w:b/>
          <w:i/>
          <w:color w:val="191919"/>
          <w:sz w:val="22"/>
          <w:szCs w:val="22"/>
          <w:u w:color="0000FF"/>
        </w:rPr>
        <w:t>colocalization</w:t>
      </w:r>
      <w:r w:rsidR="00591A02" w:rsidRPr="00635B9B">
        <w:rPr>
          <w:rFonts w:asciiTheme="majorHAnsi" w:hAnsiTheme="majorHAnsi" w:cs="Arial"/>
          <w:b/>
          <w:i/>
          <w:color w:val="191919"/>
          <w:sz w:val="22"/>
          <w:szCs w:val="22"/>
          <w:u w:color="0000FF"/>
        </w:rPr>
        <w:t xml:space="preserve"> </w:t>
      </w:r>
      <w:r w:rsidRPr="00635B9B">
        <w:rPr>
          <w:rFonts w:asciiTheme="majorHAnsi" w:hAnsiTheme="majorHAnsi" w:cs="Arial"/>
          <w:b/>
          <w:i/>
          <w:color w:val="191919"/>
          <w:sz w:val="22"/>
          <w:szCs w:val="22"/>
          <w:u w:color="0000FF"/>
        </w:rPr>
        <w:t>analyses</w:t>
      </w:r>
      <w:r w:rsidRPr="00635B9B">
        <w:rPr>
          <w:rFonts w:asciiTheme="majorHAnsi" w:hAnsiTheme="majorHAnsi" w:cs="Arial"/>
          <w:i/>
          <w:color w:val="191919"/>
          <w:sz w:val="22"/>
          <w:szCs w:val="22"/>
          <w:u w:color="0000FF"/>
        </w:rPr>
        <w:t>:</w:t>
      </w:r>
      <w:r w:rsidR="00591A02" w:rsidRPr="00635B9B">
        <w:rPr>
          <w:rFonts w:asciiTheme="majorHAnsi" w:hAnsiTheme="majorHAnsi" w:cs="Arial"/>
          <w:color w:val="191919"/>
          <w:sz w:val="22"/>
          <w:szCs w:val="22"/>
          <w:u w:color="0000FF"/>
        </w:rPr>
        <w:t xml:space="preserve"> </w:t>
      </w:r>
      <w:r w:rsidRPr="00635B9B">
        <w:rPr>
          <w:rFonts w:asciiTheme="majorHAnsi" w:hAnsiTheme="majorHAnsi" w:cs="Arial"/>
          <w:color w:val="191919"/>
          <w:sz w:val="22"/>
          <w:szCs w:val="22"/>
          <w:u w:color="0000FF"/>
        </w:rPr>
        <w:t>C.B</w:t>
      </w:r>
    </w:p>
    <w:p w14:paraId="280FB3D1" w14:textId="17E9289E" w:rsidR="002557E9" w:rsidRPr="007957A7" w:rsidRDefault="0008159E">
      <w:pPr>
        <w:widowControl w:val="0"/>
        <w:autoSpaceDE w:val="0"/>
        <w:autoSpaceDN w:val="0"/>
        <w:adjustRightInd w:val="0"/>
        <w:spacing w:after="0"/>
        <w:rPr>
          <w:rFonts w:asciiTheme="majorHAnsi" w:hAnsiTheme="majorHAnsi" w:cs="Arial"/>
          <w:color w:val="191919"/>
          <w:sz w:val="22"/>
          <w:szCs w:val="22"/>
          <w:u w:color="0000FF"/>
        </w:rPr>
      </w:pPr>
      <w:r w:rsidRPr="00635B9B">
        <w:rPr>
          <w:rFonts w:asciiTheme="majorHAnsi" w:hAnsiTheme="majorHAnsi" w:cs="Arial"/>
          <w:b/>
          <w:i/>
          <w:color w:val="191919"/>
          <w:sz w:val="22"/>
          <w:szCs w:val="22"/>
          <w:u w:color="0000FF"/>
        </w:rPr>
        <w:t>PhenoScanner</w:t>
      </w:r>
      <w:r w:rsidRPr="007957A7">
        <w:rPr>
          <w:rFonts w:asciiTheme="majorHAnsi" w:hAnsiTheme="majorHAnsi" w:cs="Arial"/>
          <w:b/>
          <w:i/>
          <w:color w:val="191919"/>
          <w:sz w:val="22"/>
          <w:szCs w:val="22"/>
          <w:u w:color="0000FF"/>
        </w:rPr>
        <w:t xml:space="preserve"> lookup</w:t>
      </w:r>
      <w:r w:rsidRPr="00635B9B">
        <w:rPr>
          <w:rFonts w:asciiTheme="majorHAnsi" w:hAnsiTheme="majorHAnsi" w:cs="Arial"/>
          <w:b/>
          <w:i/>
          <w:color w:val="191919"/>
          <w:sz w:val="22"/>
          <w:szCs w:val="22"/>
          <w:u w:color="0000FF"/>
        </w:rPr>
        <w:t xml:space="preserve">, </w:t>
      </w:r>
      <w:r w:rsidR="00F40FEB" w:rsidRPr="00635B9B">
        <w:rPr>
          <w:rFonts w:asciiTheme="majorHAnsi" w:hAnsiTheme="majorHAnsi" w:cs="Arial"/>
          <w:b/>
          <w:i/>
          <w:color w:val="191919"/>
          <w:sz w:val="22"/>
          <w:szCs w:val="22"/>
          <w:u w:color="0000FF"/>
        </w:rPr>
        <w:t>Genetic correlations using L</w:t>
      </w:r>
      <w:r w:rsidR="002557E9" w:rsidRPr="007957A7">
        <w:rPr>
          <w:rFonts w:asciiTheme="majorHAnsi" w:hAnsiTheme="majorHAnsi" w:cs="Arial"/>
          <w:b/>
          <w:bCs/>
          <w:i/>
          <w:color w:val="191919"/>
          <w:sz w:val="22"/>
          <w:szCs w:val="22"/>
          <w:u w:color="0000FF"/>
        </w:rPr>
        <w:t>D</w:t>
      </w:r>
      <w:r w:rsidR="00591A02" w:rsidRPr="007957A7">
        <w:rPr>
          <w:rFonts w:asciiTheme="majorHAnsi" w:hAnsiTheme="majorHAnsi" w:cs="Arial"/>
          <w:b/>
          <w:bCs/>
          <w:i/>
          <w:color w:val="191919"/>
          <w:sz w:val="22"/>
          <w:szCs w:val="22"/>
          <w:u w:color="0000FF"/>
        </w:rPr>
        <w:t xml:space="preserve"> </w:t>
      </w:r>
      <w:r w:rsidR="002557E9" w:rsidRPr="007957A7">
        <w:rPr>
          <w:rFonts w:asciiTheme="majorHAnsi" w:hAnsiTheme="majorHAnsi" w:cs="Arial"/>
          <w:b/>
          <w:bCs/>
          <w:i/>
          <w:color w:val="191919"/>
          <w:sz w:val="22"/>
          <w:szCs w:val="22"/>
          <w:u w:color="0000FF"/>
        </w:rPr>
        <w:t>score</w:t>
      </w:r>
      <w:r w:rsidR="00591A02" w:rsidRPr="007957A7">
        <w:rPr>
          <w:rFonts w:asciiTheme="majorHAnsi" w:hAnsiTheme="majorHAnsi" w:cs="Arial"/>
          <w:b/>
          <w:bCs/>
          <w:i/>
          <w:color w:val="191919"/>
          <w:sz w:val="22"/>
          <w:szCs w:val="22"/>
          <w:u w:color="0000FF"/>
        </w:rPr>
        <w:t xml:space="preserve"> </w:t>
      </w:r>
      <w:r w:rsidR="002557E9" w:rsidRPr="007957A7">
        <w:rPr>
          <w:rFonts w:asciiTheme="majorHAnsi" w:hAnsiTheme="majorHAnsi" w:cs="Arial"/>
          <w:b/>
          <w:bCs/>
          <w:i/>
          <w:color w:val="191919"/>
          <w:sz w:val="22"/>
          <w:szCs w:val="22"/>
          <w:u w:color="0000FF"/>
        </w:rPr>
        <w:t>regression</w:t>
      </w:r>
      <w:r w:rsidR="002557E9" w:rsidRPr="007957A7">
        <w:rPr>
          <w:rFonts w:asciiTheme="majorHAnsi" w:hAnsiTheme="majorHAnsi" w:cs="Arial"/>
          <w:i/>
          <w:color w:val="191919"/>
          <w:sz w:val="22"/>
          <w:szCs w:val="22"/>
          <w:u w:color="0000FF"/>
        </w:rPr>
        <w:t>:</w:t>
      </w:r>
      <w:r w:rsidR="00591A02" w:rsidRPr="007957A7">
        <w:rPr>
          <w:rFonts w:asciiTheme="majorHAnsi" w:hAnsiTheme="majorHAnsi" w:cs="Arial"/>
          <w:color w:val="191919"/>
          <w:sz w:val="22"/>
          <w:szCs w:val="22"/>
          <w:u w:color="0000FF"/>
        </w:rPr>
        <w:t xml:space="preserve"> </w:t>
      </w:r>
      <w:r w:rsidR="00B06D5A" w:rsidRPr="007957A7">
        <w:rPr>
          <w:rFonts w:asciiTheme="majorHAnsi" w:hAnsiTheme="majorHAnsi" w:cs="Arial"/>
          <w:color w:val="191919"/>
          <w:sz w:val="22"/>
          <w:szCs w:val="22"/>
          <w:u w:color="0000FF"/>
        </w:rPr>
        <w:t>N.M.G.D.S</w:t>
      </w:r>
    </w:p>
    <w:p w14:paraId="7BFF2D25" w14:textId="77777777" w:rsidR="0008159E" w:rsidRPr="007957A7" w:rsidRDefault="0008159E" w:rsidP="0008159E">
      <w:pPr>
        <w:widowControl w:val="0"/>
        <w:autoSpaceDE w:val="0"/>
        <w:autoSpaceDN w:val="0"/>
        <w:adjustRightInd w:val="0"/>
        <w:spacing w:after="0"/>
        <w:rPr>
          <w:rFonts w:asciiTheme="majorHAnsi" w:hAnsiTheme="majorHAnsi" w:cs="Arial"/>
          <w:i/>
          <w:color w:val="191919"/>
          <w:sz w:val="22"/>
          <w:szCs w:val="22"/>
          <w:u w:color="0000FF"/>
        </w:rPr>
      </w:pPr>
      <w:r w:rsidRPr="007957A7">
        <w:rPr>
          <w:rFonts w:asciiTheme="majorHAnsi" w:hAnsiTheme="majorHAnsi" w:cs="Arial"/>
          <w:b/>
          <w:bCs/>
          <w:i/>
          <w:color w:val="191919"/>
          <w:sz w:val="22"/>
          <w:szCs w:val="22"/>
          <w:u w:color="0000FF"/>
        </w:rPr>
        <w:t>BMI SNP look-ups</w:t>
      </w:r>
      <w:r w:rsidRPr="007957A7">
        <w:rPr>
          <w:rFonts w:asciiTheme="majorHAnsi" w:hAnsiTheme="majorHAnsi" w:cs="Arial"/>
          <w:bCs/>
          <w:i/>
          <w:color w:val="191919"/>
          <w:sz w:val="22"/>
          <w:szCs w:val="22"/>
          <w:u w:color="0000FF"/>
        </w:rPr>
        <w:t>: A.C.A.,</w:t>
      </w:r>
      <w:r w:rsidRPr="007957A7">
        <w:rPr>
          <w:rFonts w:asciiTheme="majorHAnsi" w:hAnsiTheme="majorHAnsi" w:cs="Arial"/>
          <w:i/>
          <w:color w:val="191919"/>
          <w:sz w:val="22"/>
          <w:szCs w:val="22"/>
          <w:u w:color="0000FF"/>
        </w:rPr>
        <w:t xml:space="preserve"> N.M.G.D.S</w:t>
      </w:r>
    </w:p>
    <w:p w14:paraId="0FA4C573" w14:textId="77777777" w:rsidR="00530A35" w:rsidRDefault="002557E9" w:rsidP="00635B9B">
      <w:pPr>
        <w:spacing w:after="0"/>
        <w:jc w:val="both"/>
        <w:rPr>
          <w:rFonts w:asciiTheme="majorHAnsi" w:hAnsiTheme="majorHAnsi" w:cs="Arial"/>
          <w:color w:val="191919"/>
          <w:sz w:val="22"/>
          <w:szCs w:val="22"/>
          <w:u w:color="0000FF"/>
        </w:rPr>
      </w:pPr>
      <w:r w:rsidRPr="007957A7">
        <w:rPr>
          <w:rFonts w:asciiTheme="majorHAnsi" w:hAnsiTheme="majorHAnsi" w:cs="Arial"/>
          <w:b/>
          <w:bCs/>
          <w:i/>
          <w:color w:val="191919"/>
          <w:sz w:val="22"/>
          <w:szCs w:val="22"/>
          <w:u w:color="0000FF"/>
        </w:rPr>
        <w:t>GWAS</w:t>
      </w:r>
      <w:r w:rsidR="00591A02" w:rsidRPr="007957A7">
        <w:rPr>
          <w:rFonts w:asciiTheme="majorHAnsi" w:hAnsiTheme="majorHAnsi" w:cs="Arial"/>
          <w:b/>
          <w:bCs/>
          <w:i/>
          <w:color w:val="191919"/>
          <w:sz w:val="22"/>
          <w:szCs w:val="22"/>
          <w:u w:color="0000FF"/>
        </w:rPr>
        <w:t xml:space="preserve"> </w:t>
      </w:r>
      <w:r w:rsidR="00205DD0" w:rsidRPr="007957A7">
        <w:rPr>
          <w:rFonts w:asciiTheme="majorHAnsi" w:hAnsiTheme="majorHAnsi" w:cs="Arial"/>
          <w:b/>
          <w:bCs/>
          <w:i/>
          <w:color w:val="191919"/>
          <w:sz w:val="22"/>
          <w:szCs w:val="22"/>
          <w:u w:color="0000FF"/>
        </w:rPr>
        <w:t>of</w:t>
      </w:r>
      <w:r w:rsidR="00591A02" w:rsidRPr="007957A7">
        <w:rPr>
          <w:rFonts w:asciiTheme="majorHAnsi" w:hAnsiTheme="majorHAnsi" w:cs="Arial"/>
          <w:b/>
          <w:bCs/>
          <w:i/>
          <w:color w:val="191919"/>
          <w:sz w:val="22"/>
          <w:szCs w:val="22"/>
          <w:u w:color="0000FF"/>
        </w:rPr>
        <w:t xml:space="preserve"> </w:t>
      </w:r>
      <w:r w:rsidR="00205DD0" w:rsidRPr="007957A7">
        <w:rPr>
          <w:rFonts w:asciiTheme="majorHAnsi" w:hAnsiTheme="majorHAnsi" w:cs="Arial"/>
          <w:b/>
          <w:bCs/>
          <w:i/>
          <w:color w:val="191919"/>
          <w:sz w:val="22"/>
          <w:szCs w:val="22"/>
          <w:u w:color="0000FF"/>
        </w:rPr>
        <w:t>blood</w:t>
      </w:r>
      <w:r w:rsidR="00591A02" w:rsidRPr="007957A7">
        <w:rPr>
          <w:rFonts w:asciiTheme="majorHAnsi" w:hAnsiTheme="majorHAnsi" w:cs="Arial"/>
          <w:b/>
          <w:bCs/>
          <w:i/>
          <w:color w:val="191919"/>
          <w:sz w:val="22"/>
          <w:szCs w:val="22"/>
          <w:u w:color="0000FF"/>
        </w:rPr>
        <w:t xml:space="preserve"> </w:t>
      </w:r>
      <w:r w:rsidR="00205DD0" w:rsidRPr="007957A7">
        <w:rPr>
          <w:rFonts w:asciiTheme="majorHAnsi" w:hAnsiTheme="majorHAnsi" w:cs="Arial"/>
          <w:b/>
          <w:bCs/>
          <w:i/>
          <w:color w:val="191919"/>
          <w:sz w:val="22"/>
          <w:szCs w:val="22"/>
          <w:u w:color="0000FF"/>
        </w:rPr>
        <w:t>pressure</w:t>
      </w:r>
      <w:r w:rsidR="00591A02" w:rsidRPr="007957A7">
        <w:rPr>
          <w:rFonts w:asciiTheme="majorHAnsi" w:hAnsiTheme="majorHAnsi" w:cs="Arial"/>
          <w:b/>
          <w:bCs/>
          <w:i/>
          <w:color w:val="191919"/>
          <w:sz w:val="22"/>
          <w:szCs w:val="22"/>
          <w:u w:color="0000FF"/>
        </w:rPr>
        <w:t xml:space="preserve"> </w:t>
      </w:r>
      <w:r w:rsidRPr="007957A7">
        <w:rPr>
          <w:rFonts w:asciiTheme="majorHAnsi" w:hAnsiTheme="majorHAnsi" w:cs="Arial"/>
          <w:b/>
          <w:bCs/>
          <w:i/>
          <w:color w:val="191919"/>
          <w:sz w:val="22"/>
          <w:szCs w:val="22"/>
          <w:u w:color="0000FF"/>
        </w:rPr>
        <w:t>in</w:t>
      </w:r>
      <w:r w:rsidR="00591A02" w:rsidRPr="007957A7">
        <w:rPr>
          <w:rFonts w:asciiTheme="majorHAnsi" w:hAnsiTheme="majorHAnsi" w:cs="Arial"/>
          <w:b/>
          <w:bCs/>
          <w:i/>
          <w:color w:val="191919"/>
          <w:sz w:val="22"/>
          <w:szCs w:val="22"/>
          <w:u w:color="0000FF"/>
        </w:rPr>
        <w:t xml:space="preserve"> </w:t>
      </w:r>
      <w:r w:rsidR="00205DD0" w:rsidRPr="007957A7">
        <w:rPr>
          <w:rFonts w:asciiTheme="majorHAnsi" w:hAnsiTheme="majorHAnsi" w:cs="Arial"/>
          <w:b/>
          <w:bCs/>
          <w:i/>
          <w:color w:val="191919"/>
          <w:sz w:val="22"/>
          <w:szCs w:val="22"/>
          <w:u w:color="0000FF"/>
        </w:rPr>
        <w:t>the</w:t>
      </w:r>
      <w:r w:rsidR="00591A02" w:rsidRPr="007957A7">
        <w:rPr>
          <w:rFonts w:asciiTheme="majorHAnsi" w:hAnsiTheme="majorHAnsi" w:cs="Arial"/>
          <w:b/>
          <w:bCs/>
          <w:i/>
          <w:color w:val="191919"/>
          <w:sz w:val="22"/>
          <w:szCs w:val="22"/>
          <w:u w:color="0000FF"/>
        </w:rPr>
        <w:t xml:space="preserve"> </w:t>
      </w:r>
      <w:r w:rsidRPr="007957A7">
        <w:rPr>
          <w:rFonts w:asciiTheme="majorHAnsi" w:hAnsiTheme="majorHAnsi" w:cs="Arial"/>
          <w:b/>
          <w:bCs/>
          <w:i/>
          <w:color w:val="191919"/>
          <w:sz w:val="22"/>
          <w:szCs w:val="22"/>
          <w:u w:color="0000FF"/>
        </w:rPr>
        <w:t>UKBiobank</w:t>
      </w:r>
      <w:r w:rsidR="00A11EFF" w:rsidRPr="007957A7">
        <w:rPr>
          <w:rFonts w:asciiTheme="majorHAnsi" w:hAnsiTheme="majorHAnsi" w:cs="Arial"/>
          <w:color w:val="191919"/>
          <w:sz w:val="22"/>
          <w:szCs w:val="22"/>
          <w:u w:color="0000FF"/>
        </w:rPr>
        <w:t>:</w:t>
      </w:r>
      <w:r w:rsidR="00591A02" w:rsidRPr="007957A7">
        <w:rPr>
          <w:rFonts w:asciiTheme="majorHAnsi" w:hAnsiTheme="majorHAnsi" w:cs="Arial"/>
          <w:color w:val="191919"/>
          <w:sz w:val="22"/>
          <w:szCs w:val="22"/>
          <w:u w:color="0000FF"/>
        </w:rPr>
        <w:t xml:space="preserve"> </w:t>
      </w:r>
      <w:r w:rsidR="00B06D5A" w:rsidRPr="007957A7">
        <w:rPr>
          <w:rFonts w:asciiTheme="majorHAnsi" w:hAnsiTheme="majorHAnsi" w:cs="Arial"/>
          <w:color w:val="191919"/>
          <w:sz w:val="22"/>
          <w:szCs w:val="22"/>
          <w:u w:color="0000FF"/>
        </w:rPr>
        <w:t>J.</w:t>
      </w:r>
      <w:r w:rsidRPr="007957A7">
        <w:rPr>
          <w:rFonts w:asciiTheme="majorHAnsi" w:hAnsiTheme="majorHAnsi" w:cs="Arial"/>
          <w:color w:val="191919"/>
          <w:sz w:val="22"/>
          <w:szCs w:val="22"/>
          <w:u w:color="0000FF"/>
        </w:rPr>
        <w:t>R</w:t>
      </w:r>
      <w:r w:rsidR="00C44849" w:rsidRPr="007957A7">
        <w:rPr>
          <w:rFonts w:asciiTheme="majorHAnsi" w:hAnsiTheme="majorHAnsi" w:cs="Arial"/>
          <w:color w:val="191919"/>
          <w:sz w:val="22"/>
          <w:szCs w:val="22"/>
          <w:u w:color="0000FF"/>
        </w:rPr>
        <w:t>.</w:t>
      </w:r>
      <w:r w:rsidR="00B06D5A" w:rsidRPr="007957A7">
        <w:rPr>
          <w:rFonts w:asciiTheme="majorHAnsi" w:hAnsiTheme="majorHAnsi" w:cs="Arial"/>
          <w:color w:val="191919"/>
          <w:sz w:val="22"/>
          <w:szCs w:val="22"/>
          <w:u w:color="0000FF"/>
        </w:rPr>
        <w:t>P.</w:t>
      </w:r>
    </w:p>
    <w:p w14:paraId="70B2166B" w14:textId="3F378FFD" w:rsidR="0008159E" w:rsidRPr="007957A7" w:rsidRDefault="0008159E" w:rsidP="00635B9B">
      <w:pPr>
        <w:spacing w:after="0"/>
        <w:jc w:val="both"/>
        <w:rPr>
          <w:rFonts w:asciiTheme="majorHAnsi" w:hAnsiTheme="majorHAnsi" w:cs="Arial"/>
          <w:color w:val="191919"/>
          <w:sz w:val="22"/>
          <w:szCs w:val="22"/>
          <w:u w:color="0000FF"/>
        </w:rPr>
      </w:pPr>
      <w:r w:rsidRPr="007957A7">
        <w:rPr>
          <w:rFonts w:asciiTheme="majorHAnsi" w:hAnsiTheme="majorHAnsi" w:cs="Arial"/>
          <w:b/>
          <w:color w:val="191919"/>
          <w:sz w:val="22"/>
          <w:szCs w:val="22"/>
          <w:u w:color="0000FF"/>
        </w:rPr>
        <w:t>SNP-heritability with SumHer</w:t>
      </w:r>
      <w:r w:rsidRPr="007957A7">
        <w:rPr>
          <w:rFonts w:asciiTheme="majorHAnsi" w:hAnsiTheme="majorHAnsi" w:cs="Arial"/>
          <w:color w:val="191919"/>
          <w:sz w:val="22"/>
          <w:szCs w:val="22"/>
          <w:u w:color="0000FF"/>
        </w:rPr>
        <w:t>: D.S.</w:t>
      </w:r>
    </w:p>
    <w:p w14:paraId="15990109" w14:textId="0FFFEDF2" w:rsidR="00A11EFF" w:rsidRPr="007957A7" w:rsidRDefault="006472BA">
      <w:pPr>
        <w:rPr>
          <w:rFonts w:asciiTheme="majorHAnsi" w:hAnsiTheme="majorHAnsi" w:cs="Arial"/>
          <w:sz w:val="22"/>
          <w:szCs w:val="22"/>
        </w:rPr>
      </w:pPr>
      <w:r w:rsidRPr="007957A7">
        <w:rPr>
          <w:rFonts w:asciiTheme="majorHAnsi" w:hAnsiTheme="majorHAnsi" w:cs="Arial"/>
          <w:b/>
          <w:sz w:val="22"/>
          <w:szCs w:val="22"/>
        </w:rPr>
        <w:t>COMPETEING</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FINANCIAL</w:t>
      </w:r>
      <w:r w:rsidR="00591A02" w:rsidRPr="007957A7">
        <w:rPr>
          <w:rFonts w:asciiTheme="majorHAnsi" w:hAnsiTheme="majorHAnsi" w:cs="Arial"/>
          <w:b/>
          <w:sz w:val="22"/>
          <w:szCs w:val="22"/>
        </w:rPr>
        <w:t xml:space="preserve"> </w:t>
      </w:r>
      <w:r w:rsidRPr="007957A7">
        <w:rPr>
          <w:rFonts w:asciiTheme="majorHAnsi" w:hAnsiTheme="majorHAnsi" w:cs="Arial"/>
          <w:b/>
          <w:sz w:val="22"/>
          <w:szCs w:val="22"/>
        </w:rPr>
        <w:t>INTERESTS</w:t>
      </w:r>
      <w:r w:rsidR="00A11EFF" w:rsidRPr="007957A7">
        <w:rPr>
          <w:rFonts w:asciiTheme="majorHAnsi" w:hAnsiTheme="majorHAnsi" w:cs="Arial"/>
          <w:sz w:val="22"/>
          <w:szCs w:val="22"/>
        </w:rPr>
        <w:t>:</w:t>
      </w:r>
      <w:r w:rsidR="00591A02" w:rsidRPr="007957A7">
        <w:rPr>
          <w:rFonts w:asciiTheme="majorHAnsi" w:hAnsiTheme="majorHAnsi" w:cs="Arial"/>
          <w:sz w:val="22"/>
          <w:szCs w:val="22"/>
        </w:rPr>
        <w:t xml:space="preserve"> </w:t>
      </w:r>
      <w:r w:rsidRPr="007957A7">
        <w:rPr>
          <w:rFonts w:asciiTheme="majorHAnsi" w:hAnsiTheme="majorHAnsi" w:cs="Arial"/>
          <w:sz w:val="22"/>
          <w:szCs w:val="22"/>
        </w:rPr>
        <w:t>The</w:t>
      </w:r>
      <w:r w:rsidR="00591A02" w:rsidRPr="007957A7">
        <w:rPr>
          <w:rFonts w:asciiTheme="majorHAnsi" w:hAnsiTheme="majorHAnsi" w:cs="Arial"/>
          <w:sz w:val="22"/>
          <w:szCs w:val="22"/>
        </w:rPr>
        <w:t xml:space="preserve"> </w:t>
      </w:r>
      <w:r w:rsidRPr="007957A7">
        <w:rPr>
          <w:rFonts w:asciiTheme="majorHAnsi" w:hAnsiTheme="majorHAnsi" w:cs="Arial"/>
          <w:sz w:val="22"/>
          <w:szCs w:val="22"/>
        </w:rPr>
        <w:t>authors</w:t>
      </w:r>
      <w:r w:rsidR="00591A02" w:rsidRPr="007957A7">
        <w:rPr>
          <w:rFonts w:asciiTheme="majorHAnsi" w:hAnsiTheme="majorHAnsi" w:cs="Arial"/>
          <w:sz w:val="22"/>
          <w:szCs w:val="22"/>
        </w:rPr>
        <w:t xml:space="preserve"> </w:t>
      </w:r>
      <w:r w:rsidRPr="007957A7">
        <w:rPr>
          <w:rFonts w:asciiTheme="majorHAnsi" w:hAnsiTheme="majorHAnsi" w:cs="Arial"/>
          <w:sz w:val="22"/>
          <w:szCs w:val="22"/>
        </w:rPr>
        <w:t>declare</w:t>
      </w:r>
      <w:r w:rsidR="00591A02" w:rsidRPr="007957A7">
        <w:rPr>
          <w:rFonts w:asciiTheme="majorHAnsi" w:hAnsiTheme="majorHAnsi" w:cs="Arial"/>
          <w:sz w:val="22"/>
          <w:szCs w:val="22"/>
        </w:rPr>
        <w:t xml:space="preserve"> </w:t>
      </w:r>
      <w:r w:rsidRPr="007957A7">
        <w:rPr>
          <w:rFonts w:asciiTheme="majorHAnsi" w:hAnsiTheme="majorHAnsi" w:cs="Arial"/>
          <w:sz w:val="22"/>
          <w:szCs w:val="22"/>
        </w:rPr>
        <w:t>no</w:t>
      </w:r>
      <w:r w:rsidR="00591A02" w:rsidRPr="007957A7">
        <w:rPr>
          <w:rFonts w:asciiTheme="majorHAnsi" w:hAnsiTheme="majorHAnsi" w:cs="Arial"/>
          <w:sz w:val="22"/>
          <w:szCs w:val="22"/>
        </w:rPr>
        <w:t xml:space="preserve"> </w:t>
      </w:r>
      <w:r w:rsidRPr="007957A7">
        <w:rPr>
          <w:rFonts w:asciiTheme="majorHAnsi" w:hAnsiTheme="majorHAnsi" w:cs="Arial"/>
          <w:sz w:val="22"/>
          <w:szCs w:val="22"/>
        </w:rPr>
        <w:t>competing</w:t>
      </w:r>
      <w:r w:rsidR="00591A02" w:rsidRPr="007957A7">
        <w:rPr>
          <w:rFonts w:asciiTheme="majorHAnsi" w:hAnsiTheme="majorHAnsi" w:cs="Arial"/>
          <w:sz w:val="22"/>
          <w:szCs w:val="22"/>
        </w:rPr>
        <w:t xml:space="preserve"> </w:t>
      </w:r>
      <w:r w:rsidRPr="007957A7">
        <w:rPr>
          <w:rFonts w:asciiTheme="majorHAnsi" w:hAnsiTheme="majorHAnsi" w:cs="Arial"/>
          <w:sz w:val="22"/>
          <w:szCs w:val="22"/>
        </w:rPr>
        <w:t>interest</w:t>
      </w:r>
      <w:r w:rsidR="00591A02" w:rsidRPr="007957A7">
        <w:rPr>
          <w:rFonts w:asciiTheme="majorHAnsi" w:hAnsiTheme="majorHAnsi" w:cs="Arial"/>
          <w:sz w:val="22"/>
          <w:szCs w:val="22"/>
        </w:rPr>
        <w:t xml:space="preserve"> </w:t>
      </w:r>
    </w:p>
    <w:p w14:paraId="29C973DD" w14:textId="77777777" w:rsidR="006A105F" w:rsidRPr="007957A7" w:rsidRDefault="006A105F">
      <w:pPr>
        <w:spacing w:after="0" w:line="240" w:lineRule="auto"/>
        <w:rPr>
          <w:rFonts w:ascii="Arial" w:hAnsi="Arial" w:cs="Arial"/>
        </w:rPr>
      </w:pPr>
      <w:r w:rsidRPr="007957A7">
        <w:rPr>
          <w:rFonts w:ascii="Arial" w:hAnsi="Arial" w:cs="Arial"/>
        </w:rPr>
        <w:br w:type="page"/>
      </w:r>
    </w:p>
    <w:p w14:paraId="306EA49A" w14:textId="77777777" w:rsidR="00CD2FA4" w:rsidRPr="007957A7" w:rsidRDefault="00F9687A" w:rsidP="00FC0847">
      <w:pPr>
        <w:spacing w:after="0" w:line="240" w:lineRule="auto"/>
        <w:rPr>
          <w:rFonts w:asciiTheme="majorHAnsi" w:hAnsiTheme="majorHAnsi"/>
          <w:b/>
          <w:sz w:val="22"/>
          <w:szCs w:val="22"/>
        </w:rPr>
      </w:pPr>
      <w:r w:rsidRPr="007957A7">
        <w:rPr>
          <w:rFonts w:asciiTheme="majorHAnsi" w:hAnsiTheme="majorHAnsi"/>
          <w:b/>
          <w:sz w:val="22"/>
          <w:szCs w:val="22"/>
        </w:rPr>
        <w:lastRenderedPageBreak/>
        <w:t>References</w:t>
      </w:r>
    </w:p>
    <w:p w14:paraId="482C38EA" w14:textId="77777777" w:rsidR="009C72D5" w:rsidRPr="009C72D5" w:rsidRDefault="00CD2FA4" w:rsidP="009C72D5">
      <w:pPr>
        <w:pStyle w:val="EndNoteBibliography"/>
        <w:spacing w:after="0"/>
      </w:pPr>
      <w:r w:rsidRPr="00517ED6">
        <w:rPr>
          <w:rFonts w:asciiTheme="majorHAnsi" w:hAnsiTheme="majorHAnsi"/>
          <w:szCs w:val="22"/>
        </w:rPr>
        <w:fldChar w:fldCharType="begin"/>
      </w:r>
      <w:r w:rsidRPr="007957A7">
        <w:rPr>
          <w:rFonts w:asciiTheme="majorHAnsi" w:hAnsiTheme="majorHAnsi"/>
          <w:szCs w:val="22"/>
        </w:rPr>
        <w:instrText xml:space="preserve"> ADDIN EN.REFLIST </w:instrText>
      </w:r>
      <w:r w:rsidRPr="00517ED6">
        <w:rPr>
          <w:rFonts w:asciiTheme="majorHAnsi" w:hAnsiTheme="majorHAnsi"/>
          <w:szCs w:val="22"/>
        </w:rPr>
        <w:fldChar w:fldCharType="separate"/>
      </w:r>
      <w:bookmarkStart w:id="9" w:name="_ENREF_1"/>
      <w:r w:rsidR="009C72D5" w:rsidRPr="009C72D5">
        <w:t>1.</w:t>
      </w:r>
      <w:r w:rsidR="009C72D5" w:rsidRPr="009C72D5">
        <w:tab/>
        <w:t>Franks PW, Hanson RL, Knowler WC, Sievers ML, Bennett PH, Looker HC. Childhood Obesity, Other Cardiovascular Risk Factors, and Premature Death. New Engl J Med. 2010;362(6):485-93. doi: DOI 10.1056/NEJMoa0904130. PubMed PMID: WOS:000274397200005.</w:t>
      </w:r>
      <w:bookmarkEnd w:id="9"/>
    </w:p>
    <w:p w14:paraId="339D611B" w14:textId="77777777" w:rsidR="009C72D5" w:rsidRPr="009C72D5" w:rsidRDefault="009C72D5" w:rsidP="009C72D5">
      <w:pPr>
        <w:pStyle w:val="EndNoteBibliography"/>
        <w:spacing w:after="0"/>
      </w:pPr>
      <w:bookmarkStart w:id="10" w:name="_ENREF_2"/>
      <w:r w:rsidRPr="009C72D5">
        <w:t>2.</w:t>
      </w:r>
      <w:r w:rsidRPr="009C72D5">
        <w:tab/>
        <w:t>Bjerregaard LG, Jensen BW, Angquist L, Osler M, Sorensen TIA, Baker JL. Change in Overweight from Childhood to Early Adulthood and Risk of Type 2 Diabetes. New Engl J Med. 2018;378(14):1302-12. doi: 10.1056/NEJMoa1713231. PubMed PMID: WOS:000429105700006.</w:t>
      </w:r>
      <w:bookmarkEnd w:id="10"/>
    </w:p>
    <w:p w14:paraId="569B82F6" w14:textId="77777777" w:rsidR="009C72D5" w:rsidRPr="009C72D5" w:rsidRDefault="009C72D5" w:rsidP="009C72D5">
      <w:pPr>
        <w:pStyle w:val="EndNoteBibliography"/>
        <w:spacing w:after="0"/>
      </w:pPr>
      <w:bookmarkStart w:id="11" w:name="_ENREF_3"/>
      <w:r w:rsidRPr="009C72D5">
        <w:t>3.</w:t>
      </w:r>
      <w:r w:rsidRPr="009C72D5">
        <w:tab/>
        <w:t>Sovio U, Kaakinen M, Tzoulaki I, Das S, Ruokonen A, Pouta A, et al. How do changes in body mass index in infancy and childhood associate with cardiometabolic profile in adulthood? Findings from the Northern Finland Birth Cohort 1966 Study. International journal of obesity. 2014;38(1):53-9. doi: 10.1038/ijo.2013.165. PubMed PMID: 24080793.</w:t>
      </w:r>
      <w:bookmarkEnd w:id="11"/>
    </w:p>
    <w:p w14:paraId="7DCC85F9" w14:textId="77777777" w:rsidR="009C72D5" w:rsidRPr="009C72D5" w:rsidRDefault="009C72D5" w:rsidP="009C72D5">
      <w:pPr>
        <w:pStyle w:val="EndNoteBibliography"/>
        <w:spacing w:after="0"/>
      </w:pPr>
      <w:bookmarkStart w:id="12" w:name="_ENREF_4"/>
      <w:r w:rsidRPr="009C72D5">
        <w:t>4.</w:t>
      </w:r>
      <w:r w:rsidRPr="009C72D5">
        <w:tab/>
        <w:t>Ben-Shlomo Y, Kuh D. A life course approach to chronic disease epidemiology: conceptual models, empirical challenges and interdisciplinary perspectives. Int J Epidemiol. 2002;31(2):285-93. PubMed PMID: 11980781.</w:t>
      </w:r>
      <w:bookmarkEnd w:id="12"/>
    </w:p>
    <w:p w14:paraId="151785D1" w14:textId="77777777" w:rsidR="009C72D5" w:rsidRPr="009C72D5" w:rsidRDefault="009C72D5" w:rsidP="009C72D5">
      <w:pPr>
        <w:pStyle w:val="EndNoteBibliography"/>
        <w:spacing w:after="0"/>
      </w:pPr>
      <w:bookmarkStart w:id="13" w:name="_ENREF_5"/>
      <w:r w:rsidRPr="009C72D5">
        <w:t>5.</w:t>
      </w:r>
      <w:r w:rsidRPr="009C72D5">
        <w:tab/>
        <w:t>Bradfield JP, Taal HR, Timpson NJ, Scherag A, Lecoeur C, Warrington NM, et al. A genome-wide association meta-analysis identifies new childhood obesity loci. Nature genetics. 2012;44(5):526-+. doi: 10.1038/ng.2247. PubMed PMID: WOS:000303416300012.</w:t>
      </w:r>
      <w:bookmarkEnd w:id="13"/>
    </w:p>
    <w:p w14:paraId="0E686562" w14:textId="77777777" w:rsidR="009C72D5" w:rsidRPr="009C72D5" w:rsidRDefault="009C72D5" w:rsidP="009C72D5">
      <w:pPr>
        <w:pStyle w:val="EndNoteBibliography"/>
        <w:spacing w:after="0"/>
      </w:pPr>
      <w:bookmarkStart w:id="14" w:name="_ENREF_6"/>
      <w:r w:rsidRPr="009C72D5">
        <w:t>6.</w:t>
      </w:r>
      <w:r w:rsidRPr="009C72D5">
        <w:tab/>
        <w:t>Felix JF, Bradfield JP, Monnereau C, van der Valk RJ, Stergiakouli E, Chesi A, et al. Genome-wide association analysis identifies three new susceptibility loci for childhood body mass index. Human molecular genetics. 2016;25(2):389-403. doi: 10.1093/hmg/ddv472. PubMed PMID: 26604143; PubMed Central PMCID: PMC4854022.</w:t>
      </w:r>
      <w:bookmarkEnd w:id="14"/>
    </w:p>
    <w:p w14:paraId="0D1F38A8" w14:textId="77777777" w:rsidR="009C72D5" w:rsidRPr="009C72D5" w:rsidRDefault="009C72D5" w:rsidP="009C72D5">
      <w:pPr>
        <w:pStyle w:val="EndNoteBibliography"/>
        <w:spacing w:after="0"/>
      </w:pPr>
      <w:bookmarkStart w:id="15" w:name="_ENREF_7"/>
      <w:r w:rsidRPr="009C72D5">
        <w:t>7.</w:t>
      </w:r>
      <w:r w:rsidRPr="009C72D5">
        <w:tab/>
        <w:t>Rolland-Cachera MF, Deheeger M, Bellisle F, Sempe M, Guilloud-Bataille M, Patois E. Adiposity rebound in children: a simple indicator for predicting obesity. The American journal of clinical nutrition. 1984;39(1):129-35. PubMed PMID: 6691287.</w:t>
      </w:r>
      <w:bookmarkEnd w:id="15"/>
    </w:p>
    <w:p w14:paraId="51BC444D" w14:textId="77777777" w:rsidR="009C72D5" w:rsidRPr="009C72D5" w:rsidRDefault="009C72D5" w:rsidP="009C72D5">
      <w:pPr>
        <w:pStyle w:val="EndNoteBibliography"/>
        <w:spacing w:after="0"/>
      </w:pPr>
      <w:bookmarkStart w:id="16" w:name="_ENREF_8"/>
      <w:r w:rsidRPr="009C72D5">
        <w:t>8.</w:t>
      </w:r>
      <w:r w:rsidRPr="009C72D5">
        <w:tab/>
        <w:t>Peneau S, Gonzalez-Carrascosa R, Gusto G, Goxe D, Lantieri O, Fezeu L, et al. Age at adiposity rebound: determinants and association with nutritional status and the metabolic syndrome at adulthood. International journal of obesity. 2016;40(7):1150-6. doi: 10.1038/ijo.2016.39. PubMed PMID: WOS:000379498200016.</w:t>
      </w:r>
      <w:bookmarkEnd w:id="16"/>
    </w:p>
    <w:p w14:paraId="7F4E3346" w14:textId="77777777" w:rsidR="009C72D5" w:rsidRPr="009C72D5" w:rsidRDefault="009C72D5" w:rsidP="009C72D5">
      <w:pPr>
        <w:pStyle w:val="EndNoteBibliography"/>
        <w:spacing w:after="0"/>
      </w:pPr>
      <w:bookmarkStart w:id="17" w:name="_ENREF_9"/>
      <w:r w:rsidRPr="009C72D5">
        <w:t>9.</w:t>
      </w:r>
      <w:r w:rsidRPr="009C72D5">
        <w:tab/>
        <w:t>Canela-Xandri O, Rawlik K, Tenesa A. An atlas of genetic associations in UK Biobank. bioRxiv. 2017. doi: 10.1101/176834.</w:t>
      </w:r>
      <w:bookmarkEnd w:id="17"/>
    </w:p>
    <w:p w14:paraId="4AF9B354" w14:textId="77777777" w:rsidR="009C72D5" w:rsidRPr="009C72D5" w:rsidRDefault="009C72D5" w:rsidP="009C72D5">
      <w:pPr>
        <w:pStyle w:val="EndNoteBibliography"/>
        <w:spacing w:after="0"/>
      </w:pPr>
      <w:bookmarkStart w:id="18" w:name="_ENREF_10"/>
      <w:r w:rsidRPr="009C72D5">
        <w:t>10.</w:t>
      </w:r>
      <w:r w:rsidRPr="009C72D5">
        <w:tab/>
        <w:t>Staley JR, Blackshaw J, Kamat MA, Ellis S, Surendran P, Sun BB, et al. PhenoScanner: a database of human genotype-phenotype associations. Bioinformatics. 2016;32(20):3207-9. doi: 10.1093/bioinformatics/btw373. PubMed PMID: 27318201; PubMed Central PMCID: PMC5048068.</w:t>
      </w:r>
      <w:bookmarkEnd w:id="18"/>
    </w:p>
    <w:p w14:paraId="54AF3BAD" w14:textId="77777777" w:rsidR="009C72D5" w:rsidRPr="009C72D5" w:rsidRDefault="009C72D5" w:rsidP="009C72D5">
      <w:pPr>
        <w:pStyle w:val="EndNoteBibliography"/>
        <w:spacing w:after="0"/>
      </w:pPr>
      <w:bookmarkStart w:id="19" w:name="_ENREF_11"/>
      <w:r w:rsidRPr="009C72D5">
        <w:t>11.</w:t>
      </w:r>
      <w:r w:rsidRPr="009C72D5">
        <w:tab/>
        <w:t>Sun Q, Cornelis MC, Kraft P, Qi L, van Dam RM, Girman CJ, et al. Genome-wide association study identifies polymorphisms in LEPR as determinants of plasma soluble leptin receptor levels. Human molecular genetics. 2010;19(9):1846-55. doi: 10.1093/hmg/ddq056. PubMed PMID: 20167575; PubMed Central PMCID: PMC2850621.</w:t>
      </w:r>
      <w:bookmarkEnd w:id="19"/>
    </w:p>
    <w:p w14:paraId="3F6405D0" w14:textId="77777777" w:rsidR="009C72D5" w:rsidRPr="009C72D5" w:rsidRDefault="009C72D5" w:rsidP="009C72D5">
      <w:pPr>
        <w:pStyle w:val="EndNoteBibliography"/>
        <w:spacing w:after="0"/>
      </w:pPr>
      <w:bookmarkStart w:id="20" w:name="_ENREF_12"/>
      <w:r w:rsidRPr="009C72D5">
        <w:t>12.</w:t>
      </w:r>
      <w:r w:rsidRPr="009C72D5">
        <w:tab/>
        <w:t>Wheeler E, Huang N, Bochukova EG, Keogh JM, Lindsay S, Garg S, et al. Genome-wide SNP and CNV analysis identifies common and low-frequency variants associated with severe early-onset obesity. Nature genetics. 2013;45(5):513-U76. doi: 10.1038/ng.2607. PubMed PMID: WOS:000318158200012.</w:t>
      </w:r>
      <w:bookmarkEnd w:id="20"/>
    </w:p>
    <w:p w14:paraId="7B73BA83" w14:textId="77777777" w:rsidR="009C72D5" w:rsidRPr="009C72D5" w:rsidRDefault="009C72D5" w:rsidP="009C72D5">
      <w:pPr>
        <w:pStyle w:val="EndNoteBibliography"/>
        <w:spacing w:after="0"/>
      </w:pPr>
      <w:bookmarkStart w:id="21" w:name="_ENREF_13"/>
      <w:r w:rsidRPr="009C72D5">
        <w:t>13.</w:t>
      </w:r>
      <w:r w:rsidRPr="009C72D5">
        <w:tab/>
        <w:t>Bailleul B, Akerblom I, Strosberg AD. The leptin receptor promoter controls expression of a second distinct protein. Nucleic acids research. 1997;25(14):2752-8. PubMed PMID: 9207021; PubMed Central PMCID: PMC146799.</w:t>
      </w:r>
      <w:bookmarkEnd w:id="21"/>
    </w:p>
    <w:p w14:paraId="475DBB4A" w14:textId="77777777" w:rsidR="009C72D5" w:rsidRPr="009C72D5" w:rsidRDefault="009C72D5" w:rsidP="009C72D5">
      <w:pPr>
        <w:pStyle w:val="EndNoteBibliography"/>
        <w:spacing w:after="0"/>
      </w:pPr>
      <w:bookmarkStart w:id="22" w:name="_ENREF_14"/>
      <w:r w:rsidRPr="009C72D5">
        <w:t>14.</w:t>
      </w:r>
      <w:r w:rsidRPr="009C72D5">
        <w:tab/>
        <w:t>Consortium GT, Laboratory DA, Coordinating Center -Analysis Working G, Statistical Methods groups-Analysis Working G, Enhancing Gg, Fund NIHC, et al. Genetic effects on gene expression across human tissues. Nature. 2017;550(7675):204-13. doi: 10.1038/nature24277. PubMed PMID: 29022597; PubMed Central PMCID: PMC5776756.</w:t>
      </w:r>
      <w:bookmarkEnd w:id="22"/>
    </w:p>
    <w:p w14:paraId="5882D389" w14:textId="77777777" w:rsidR="009C72D5" w:rsidRPr="009C72D5" w:rsidRDefault="009C72D5" w:rsidP="009C72D5">
      <w:pPr>
        <w:pStyle w:val="EndNoteBibliography"/>
        <w:spacing w:after="0"/>
      </w:pPr>
      <w:bookmarkStart w:id="23" w:name="_ENREF_15"/>
      <w:r w:rsidRPr="009C72D5">
        <w:t>15.</w:t>
      </w:r>
      <w:r w:rsidRPr="009C72D5">
        <w:tab/>
        <w:t>Consortium G. Genetic effects on gene expression across human tissues. Nature. 2017;550(7675):204-13. doi: 10.1038/nature24277. PubMed PMID: 29022597; PubMed Central PMCID: PMCPMC5776756.</w:t>
      </w:r>
      <w:bookmarkEnd w:id="23"/>
    </w:p>
    <w:p w14:paraId="3ED1EC38" w14:textId="77777777" w:rsidR="009C72D5" w:rsidRPr="009C72D5" w:rsidRDefault="009C72D5" w:rsidP="009C72D5">
      <w:pPr>
        <w:pStyle w:val="EndNoteBibliography"/>
        <w:spacing w:after="0"/>
      </w:pPr>
      <w:bookmarkStart w:id="24" w:name="_ENREF_16"/>
      <w:r w:rsidRPr="009C72D5">
        <w:lastRenderedPageBreak/>
        <w:t>16.</w:t>
      </w:r>
      <w:r w:rsidRPr="009C72D5">
        <w:tab/>
        <w:t>Giambartolomei C, Vukcevic D, Schadt EE, Franke L, Hingorani AD, Wallace C, et al. Bayesian test for colocalisation between pairs of genetic association studies using summary statistics. Plos Genet. 2014;10(5):e1004383. doi: 10.1371/journal.pgen.1004383. PubMed PMID: 24830394; PubMed Central PMCID: PMC4022491.</w:t>
      </w:r>
      <w:bookmarkEnd w:id="24"/>
    </w:p>
    <w:p w14:paraId="4CF6C607" w14:textId="77777777" w:rsidR="009C72D5" w:rsidRPr="009C72D5" w:rsidRDefault="009C72D5" w:rsidP="009C72D5">
      <w:pPr>
        <w:pStyle w:val="EndNoteBibliography"/>
        <w:spacing w:after="0"/>
      </w:pPr>
      <w:bookmarkStart w:id="25" w:name="_ENREF_17"/>
      <w:r w:rsidRPr="009C72D5">
        <w:t>17.</w:t>
      </w:r>
      <w:r w:rsidRPr="009C72D5">
        <w:tab/>
        <w:t>Gaunt TR, Shihab HA, Hemani G, Min JL, Woodward G, Lyttleton O, et al. Systematic identification of genetic influences on methylation across the human life course. Genome Biol. 2016;17:61. doi: 10.1186/s13059-016-0926-z. PubMed PMID: 27036880; PubMed Central PMCID: PMCPMC4818469.</w:t>
      </w:r>
      <w:bookmarkEnd w:id="25"/>
    </w:p>
    <w:p w14:paraId="3EAC0365" w14:textId="77777777" w:rsidR="009C72D5" w:rsidRPr="009C72D5" w:rsidRDefault="009C72D5" w:rsidP="009C72D5">
      <w:pPr>
        <w:pStyle w:val="EndNoteBibliography"/>
        <w:spacing w:after="0"/>
      </w:pPr>
      <w:bookmarkStart w:id="26" w:name="_ENREF_18"/>
      <w:r w:rsidRPr="009C72D5">
        <w:t>18.</w:t>
      </w:r>
      <w:r w:rsidRPr="009C72D5">
        <w:tab/>
        <w:t>Yousefi M, Karmaus W, Zhang H, Ewart S, Arshad H, Holloway JW. The methylation of the LEPR/LEPROT genotype at the promoter and body regions influence concentrations of leptin in girls and BMI at age 18 years if their mother smoked during pregnancy. Int J Mol Epidemiol Genet. 2013;4(2):86-100. PubMed PMID: 23875062; PubMed Central PMCID: PMCPMC3709113.</w:t>
      </w:r>
      <w:bookmarkEnd w:id="26"/>
    </w:p>
    <w:p w14:paraId="21910BD1" w14:textId="77777777" w:rsidR="009C72D5" w:rsidRPr="009C72D5" w:rsidRDefault="009C72D5" w:rsidP="009C72D5">
      <w:pPr>
        <w:pStyle w:val="EndNoteBibliography"/>
        <w:spacing w:after="0"/>
      </w:pPr>
      <w:bookmarkStart w:id="27" w:name="_ENREF_19"/>
      <w:r w:rsidRPr="009C72D5">
        <w:t>19.</w:t>
      </w:r>
      <w:r w:rsidRPr="009C72D5">
        <w:tab/>
        <w:t>Locke AE, Kahali B, Berndt SI, Justice AE, Pers TH, Day FR, et al. Genetic studies of body mass index yield new insights for obesity biology. Nature. 2015;518(7538):197-206. doi: 10.1038/nature14177. PubMed PMID: 25673413; PubMed Central PMCID: PMC4382211.</w:t>
      </w:r>
      <w:bookmarkEnd w:id="27"/>
    </w:p>
    <w:p w14:paraId="7AC7B57A" w14:textId="77777777" w:rsidR="009C72D5" w:rsidRPr="009C72D5" w:rsidRDefault="009C72D5" w:rsidP="009C72D5">
      <w:pPr>
        <w:pStyle w:val="EndNoteBibliography"/>
        <w:spacing w:after="0"/>
      </w:pPr>
      <w:bookmarkStart w:id="28" w:name="_ENREF_20"/>
      <w:r w:rsidRPr="009C72D5">
        <w:t>20.</w:t>
      </w:r>
      <w:r w:rsidRPr="009C72D5">
        <w:tab/>
        <w:t>Segre AV, Consortium D, investigators M, Groop L, Mootha VK, Daly MJ, et al. Common inherited variation in mitochondrial genes is not enriched for associations with type 2 diabetes or related glycemic traits. Plos Genet. 2010;6(8). doi: 10.1371/journal.pgen.1001058. PubMed PMID: 20714348; PubMed Central PMCID: PMC2920848.</w:t>
      </w:r>
      <w:bookmarkEnd w:id="28"/>
    </w:p>
    <w:p w14:paraId="71370391" w14:textId="77777777" w:rsidR="009C72D5" w:rsidRPr="009C72D5" w:rsidRDefault="009C72D5" w:rsidP="009C72D5">
      <w:pPr>
        <w:pStyle w:val="EndNoteBibliography"/>
        <w:spacing w:after="0"/>
      </w:pPr>
      <w:bookmarkStart w:id="29" w:name="_ENREF_21"/>
      <w:r w:rsidRPr="009C72D5">
        <w:t>21.</w:t>
      </w:r>
      <w:r w:rsidRPr="009C72D5">
        <w:tab/>
        <w:t>LeRoith D, Roberts CT, Jr. The insulin-like growth factor system and cancer. Cancer letters. 2003;195(2):127-37. PubMed PMID: 12767520.</w:t>
      </w:r>
      <w:bookmarkEnd w:id="29"/>
    </w:p>
    <w:p w14:paraId="40908B47" w14:textId="77777777" w:rsidR="009C72D5" w:rsidRPr="009C72D5" w:rsidRDefault="009C72D5" w:rsidP="009C72D5">
      <w:pPr>
        <w:pStyle w:val="EndNoteBibliography"/>
        <w:spacing w:after="0"/>
      </w:pPr>
      <w:bookmarkStart w:id="30" w:name="_ENREF_22"/>
      <w:r w:rsidRPr="009C72D5">
        <w:t>22.</w:t>
      </w:r>
      <w:r w:rsidRPr="009C72D5">
        <w:tab/>
        <w:t>Vincent AM, Feldman EL. Control of cell survival by IGF signaling pathways. Growth hormone &amp; IGF research : official journal of the Growth Hormone Research Society and the International IGF Research Society. 2002;12(4):193-7. PubMed PMID: 12175651.</w:t>
      </w:r>
      <w:bookmarkEnd w:id="30"/>
    </w:p>
    <w:p w14:paraId="0BB0EC07" w14:textId="77777777" w:rsidR="009C72D5" w:rsidRPr="009C72D5" w:rsidRDefault="009C72D5" w:rsidP="009C72D5">
      <w:pPr>
        <w:pStyle w:val="EndNoteBibliography"/>
        <w:spacing w:after="0"/>
      </w:pPr>
      <w:bookmarkStart w:id="31" w:name="_ENREF_23"/>
      <w:r w:rsidRPr="009C72D5">
        <w:t>23.</w:t>
      </w:r>
      <w:r w:rsidRPr="009C72D5">
        <w:tab/>
        <w:t>Siddle K. Signalling by insulin and IGF receptors: supporting acts and new players. Journal of molecular endocrinology. 2011;47(1):R1-10. doi: 10.1530/JME-11-0022. PubMed PMID: 21498522.</w:t>
      </w:r>
      <w:bookmarkEnd w:id="31"/>
    </w:p>
    <w:p w14:paraId="4CC1F18E" w14:textId="77777777" w:rsidR="009C72D5" w:rsidRPr="009C72D5" w:rsidRDefault="009C72D5" w:rsidP="009C72D5">
      <w:pPr>
        <w:pStyle w:val="EndNoteBibliography"/>
        <w:spacing w:after="0"/>
      </w:pPr>
      <w:bookmarkStart w:id="32" w:name="_ENREF_24"/>
      <w:r w:rsidRPr="009C72D5">
        <w:t>24.</w:t>
      </w:r>
      <w:r w:rsidRPr="009C72D5">
        <w:tab/>
        <w:t>Speed D, Balding D. Better estimation of SNP heritability from summary statistics provides a new understanding of the genetic architecture of complex traits. bioRxiv. 2018. doi: 10.1101/284976.</w:t>
      </w:r>
      <w:bookmarkEnd w:id="32"/>
    </w:p>
    <w:p w14:paraId="7744B727" w14:textId="77777777" w:rsidR="009C72D5" w:rsidRPr="009C72D5" w:rsidRDefault="009C72D5" w:rsidP="009C72D5">
      <w:pPr>
        <w:pStyle w:val="EndNoteBibliography"/>
        <w:spacing w:after="0"/>
      </w:pPr>
      <w:bookmarkStart w:id="33" w:name="_ENREF_25"/>
      <w:r w:rsidRPr="009C72D5">
        <w:t>25.</w:t>
      </w:r>
      <w:r w:rsidRPr="009C72D5">
        <w:tab/>
        <w:t>Choh AC, Curran JE, Odegaard AO, Nahhas RW, Czerwinski SA, Blangero J, et al. Differences in the heritability of growth and growth velocity during infancy and associations with FTO variants. Obesity. 2011;19(9):1847-54. doi: 10.1038/oby.2011.175. PubMed PMID: 21720422; PubMed Central PMCID: PMCPMC4013792.</w:t>
      </w:r>
      <w:bookmarkEnd w:id="33"/>
    </w:p>
    <w:p w14:paraId="68D3BA40" w14:textId="77777777" w:rsidR="009C72D5" w:rsidRPr="009C72D5" w:rsidRDefault="009C72D5" w:rsidP="009C72D5">
      <w:pPr>
        <w:pStyle w:val="EndNoteBibliography"/>
        <w:spacing w:after="0"/>
      </w:pPr>
      <w:bookmarkStart w:id="34" w:name="_ENREF_26"/>
      <w:r w:rsidRPr="009C72D5">
        <w:t>26.</w:t>
      </w:r>
      <w:r w:rsidRPr="009C72D5">
        <w:tab/>
        <w:t>Johnson W, Choh AC, Lee M, Towne B, Czerwinski SA, Demerath EW. Characterization of the infant BMI peak: sex differences, birth year cohort effects, association with concurrent adiposity, and heritability. Am J Hum Biol. 2013;25(3):378-88. doi: 10.1002/ajhb.22385. PubMed PMID: 23606227; PubMed Central PMCID: PMCPMC3988701.</w:t>
      </w:r>
      <w:bookmarkEnd w:id="34"/>
    </w:p>
    <w:p w14:paraId="5D2D6DD3" w14:textId="77777777" w:rsidR="009C72D5" w:rsidRPr="009C72D5" w:rsidRDefault="009C72D5" w:rsidP="009C72D5">
      <w:pPr>
        <w:pStyle w:val="EndNoteBibliography"/>
        <w:spacing w:after="0"/>
      </w:pPr>
      <w:bookmarkStart w:id="35" w:name="_ENREF_27"/>
      <w:r w:rsidRPr="009C72D5">
        <w:t>27.</w:t>
      </w:r>
      <w:r w:rsidRPr="009C72D5">
        <w:tab/>
        <w:t>Haworth CM, Carnell S, Meaburn EL, Davis OS, Plomin R, Wardle J. Increasing heritability of BMI and stronger associations with the FTO gene over childhood. Obesity. 2008;16(12):2663-8. doi: 10.1038/oby.2008.434. PubMed PMID: 18846049.</w:t>
      </w:r>
      <w:bookmarkEnd w:id="35"/>
    </w:p>
    <w:p w14:paraId="0FF26E26" w14:textId="77777777" w:rsidR="009C72D5" w:rsidRPr="009C72D5" w:rsidRDefault="009C72D5" w:rsidP="009C72D5">
      <w:pPr>
        <w:pStyle w:val="EndNoteBibliography"/>
        <w:spacing w:after="0"/>
      </w:pPr>
      <w:bookmarkStart w:id="36" w:name="_ENREF_28"/>
      <w:r w:rsidRPr="009C72D5">
        <w:t>28.</w:t>
      </w:r>
      <w:r w:rsidRPr="009C72D5">
        <w:tab/>
        <w:t>Dubois L, Ohm Kyvik K, Girard M, Tatone-Tokuda F, Perusse D, Hjelmborg J, et al. Genetic and environmental contributions to weight, height, and BMI from birth to 19 years of age: an international study of over 12,000 twin pairs. Plos One. 2012;7(2):e30153. doi: 10.1371/journal.pone.0030153. PubMed PMID: 22347368; PubMed Central PMCID: PMCPMC3275599.</w:t>
      </w:r>
      <w:bookmarkEnd w:id="36"/>
    </w:p>
    <w:p w14:paraId="5B4887FE" w14:textId="77777777" w:rsidR="009C72D5" w:rsidRPr="009C72D5" w:rsidRDefault="009C72D5" w:rsidP="009C72D5">
      <w:pPr>
        <w:pStyle w:val="EndNoteBibliography"/>
      </w:pPr>
      <w:bookmarkStart w:id="37" w:name="_ENREF_29"/>
      <w:r w:rsidRPr="009C72D5">
        <w:t>29.</w:t>
      </w:r>
      <w:r w:rsidRPr="009C72D5">
        <w:tab/>
        <w:t>Sovio U, Mook-Kanamori DO, Warrington NM, Lawrence R, Briollais L, Palmer CNA, et al. Association between Common Variation at the FTO Locus and Changes in Body Mass Index from Infancy to Late Childhood: The Complex Nature of Genetic Association through Growth and Development. Plos Genet. 2011;7(2). doi: ARTN e1001307</w:t>
      </w:r>
    </w:p>
    <w:p w14:paraId="7FB79F5D" w14:textId="77777777" w:rsidR="009C72D5" w:rsidRPr="009C72D5" w:rsidRDefault="009C72D5" w:rsidP="009C72D5">
      <w:pPr>
        <w:pStyle w:val="EndNoteBibliography"/>
        <w:spacing w:after="0"/>
      </w:pPr>
      <w:r w:rsidRPr="009C72D5">
        <w:t>10.1371/journal.pgen.1001307. PubMed PMID: WOS:000287697300022.</w:t>
      </w:r>
      <w:bookmarkEnd w:id="37"/>
    </w:p>
    <w:p w14:paraId="297D4877" w14:textId="77777777" w:rsidR="009C72D5" w:rsidRPr="009C72D5" w:rsidRDefault="009C72D5" w:rsidP="009C72D5">
      <w:pPr>
        <w:pStyle w:val="EndNoteBibliography"/>
        <w:spacing w:after="0"/>
      </w:pPr>
      <w:bookmarkStart w:id="38" w:name="_ENREF_30"/>
      <w:r w:rsidRPr="009C72D5">
        <w:t>30.</w:t>
      </w:r>
      <w:r w:rsidRPr="009C72D5">
        <w:tab/>
        <w:t>Wu VY, Lye S, Briollais L. The role of early life growth development, the FTO gene and exclusive breastfeeding on child BMI trajectories. Int J Epidemiol. 2017;46(5):1512-22. doi: 10.1093/ije/dyx081. PubMed PMID: WOS:000414561600034.</w:t>
      </w:r>
      <w:bookmarkEnd w:id="38"/>
    </w:p>
    <w:p w14:paraId="6E2338B7" w14:textId="77777777" w:rsidR="009C72D5" w:rsidRPr="009C72D5" w:rsidRDefault="009C72D5" w:rsidP="009C72D5">
      <w:pPr>
        <w:pStyle w:val="EndNoteBibliography"/>
        <w:spacing w:after="0"/>
      </w:pPr>
      <w:bookmarkStart w:id="39" w:name="_ENREF_31"/>
      <w:r w:rsidRPr="009C72D5">
        <w:lastRenderedPageBreak/>
        <w:t>31.</w:t>
      </w:r>
      <w:r w:rsidRPr="009C72D5">
        <w:tab/>
        <w:t>Bell KA, Wagner CL, Perng W, Feldman HA, Shypailo RJ, Belfort MB. Validity of Body Mass Index as a Measure of Adiposity in Infancy. J Pediatr-Us. 2018;196:168-+. doi: 10.1016/j.jpeds.2018.01.028. PubMed PMID: WOS:000432452300032.</w:t>
      </w:r>
      <w:bookmarkEnd w:id="39"/>
    </w:p>
    <w:p w14:paraId="670BF78D" w14:textId="77777777" w:rsidR="009C72D5" w:rsidRPr="009C72D5" w:rsidRDefault="009C72D5" w:rsidP="009C72D5">
      <w:pPr>
        <w:pStyle w:val="EndNoteBibliography"/>
        <w:spacing w:after="0"/>
      </w:pPr>
      <w:bookmarkStart w:id="40" w:name="_ENREF_32"/>
      <w:r w:rsidRPr="009C72D5">
        <w:t>32.</w:t>
      </w:r>
      <w:r w:rsidRPr="009C72D5">
        <w:tab/>
        <w:t>Kerruish KP, O'Connor J, Humphries IRJ, Kohn MR, Clarke SD, Briody JN, et al. Body composition in adolescents with anorexia nervosa. American Journal of Clinical Nutrition. 2002;75(1):31-7. PubMed PMID: WOS:000172884400008.</w:t>
      </w:r>
      <w:bookmarkEnd w:id="40"/>
    </w:p>
    <w:p w14:paraId="337B072D" w14:textId="77777777" w:rsidR="009C72D5" w:rsidRPr="009C72D5" w:rsidRDefault="009C72D5" w:rsidP="009C72D5">
      <w:pPr>
        <w:pStyle w:val="EndNoteBibliography"/>
        <w:spacing w:after="0"/>
      </w:pPr>
      <w:bookmarkStart w:id="41" w:name="_ENREF_33"/>
      <w:r w:rsidRPr="009C72D5">
        <w:t>33.</w:t>
      </w:r>
      <w:r w:rsidRPr="009C72D5">
        <w:tab/>
        <w:t>Mei ZG, Grummer-Strawn LM, Pietrobelli A, Goulding A, Goran MI, Dietz WH. Validity of body mass index compared with other body-corn position screening indexes for the assessment of body fatness in children and adolescents. American Journal of Clinical Nutrition. 2002;75(6):978-85. PubMed PMID: WOS:000175783200004.</w:t>
      </w:r>
      <w:bookmarkEnd w:id="41"/>
    </w:p>
    <w:p w14:paraId="136499A4" w14:textId="77777777" w:rsidR="009C72D5" w:rsidRPr="009C72D5" w:rsidRDefault="009C72D5" w:rsidP="009C72D5">
      <w:pPr>
        <w:pStyle w:val="EndNoteBibliography"/>
        <w:spacing w:after="0"/>
      </w:pPr>
      <w:bookmarkStart w:id="42" w:name="_ENREF_34"/>
      <w:r w:rsidRPr="009C72D5">
        <w:t>34.</w:t>
      </w:r>
      <w:r w:rsidRPr="009C72D5">
        <w:tab/>
        <w:t>Taylor RW, Jones IE, Williams SM, Goulding A. Body fat percentages measured by dual-energy X-ray absorptiometry corresponding to recently recommended body mass index cutoffs for overweight and obesity in children and adolescents aged 3-18 y. American Journal of Clinical Nutrition. 2002;76(6):1416-21. PubMed PMID: WOS:000179414600031.</w:t>
      </w:r>
      <w:bookmarkEnd w:id="42"/>
    </w:p>
    <w:p w14:paraId="6A82EF9F" w14:textId="77777777" w:rsidR="009C72D5" w:rsidRPr="009C72D5" w:rsidRDefault="009C72D5" w:rsidP="009C72D5">
      <w:pPr>
        <w:pStyle w:val="EndNoteBibliography"/>
        <w:spacing w:after="0"/>
      </w:pPr>
      <w:bookmarkStart w:id="43" w:name="_ENREF_35"/>
      <w:r w:rsidRPr="009C72D5">
        <w:t>35.</w:t>
      </w:r>
      <w:r w:rsidRPr="009C72D5">
        <w:tab/>
        <w:t>Freedman DS, Wang J, Maynard LM, Thornton JC, Mei Z, Pierson RN, et al. Relation of BMI to fat and fat-free mass among children and adolescents. International journal of obesity. 2005;29(1):1-8. doi: 10.1038/sj.ijo.0802735. PubMed PMID: WOS:000225710800001.</w:t>
      </w:r>
      <w:bookmarkEnd w:id="43"/>
    </w:p>
    <w:p w14:paraId="3692AF83" w14:textId="77777777" w:rsidR="009C72D5" w:rsidRPr="009C72D5" w:rsidRDefault="009C72D5" w:rsidP="009C72D5">
      <w:pPr>
        <w:pStyle w:val="EndNoteBibliography"/>
        <w:spacing w:after="0"/>
      </w:pPr>
      <w:bookmarkStart w:id="44" w:name="_ENREF_36"/>
      <w:r w:rsidRPr="009C72D5">
        <w:t>36.</w:t>
      </w:r>
      <w:r w:rsidRPr="009C72D5">
        <w:tab/>
        <w:t>Sachdev HS, Fall CH, Osmond C, Lakshmy R, Biswas SKD, Leary SD, et al. Anthropometric indicators of body composition in young adults: relation to size at birth and serial measurements of body mass index in childhood in the New Delhi birth cohort. American Journal of Clinical Nutrition. 2005;82(2):456-66. PubMed PMID: WOS:000231293100027.</w:t>
      </w:r>
      <w:bookmarkEnd w:id="44"/>
    </w:p>
    <w:p w14:paraId="375C68B5" w14:textId="77777777" w:rsidR="009C72D5" w:rsidRPr="009C72D5" w:rsidRDefault="009C72D5" w:rsidP="009C72D5">
      <w:pPr>
        <w:pStyle w:val="EndNoteBibliography"/>
        <w:spacing w:after="0"/>
      </w:pPr>
      <w:bookmarkStart w:id="45" w:name="_ENREF_37"/>
      <w:r w:rsidRPr="009C72D5">
        <w:t>37.</w:t>
      </w:r>
      <w:r w:rsidRPr="009C72D5">
        <w:tab/>
        <w:t>Ejtahed HS, Asghari G, Mirmiran P, Hosseinpour-Niazi S, Sherafat-KazemZadeh R, Azizi F. Body Mass Index as a Measure of Percentage Body Fat Prediction and Excess Adiposity Diagnosis among Iranian Adolescents. Arch Iran Med. 2014;17(6):400-5. PubMed PMID: WOS:000339782800003.</w:t>
      </w:r>
      <w:bookmarkEnd w:id="45"/>
    </w:p>
    <w:p w14:paraId="5FA7718F" w14:textId="77777777" w:rsidR="009C72D5" w:rsidRPr="009C72D5" w:rsidRDefault="009C72D5" w:rsidP="009C72D5">
      <w:pPr>
        <w:pStyle w:val="EndNoteBibliography"/>
        <w:spacing w:after="0"/>
      </w:pPr>
      <w:bookmarkStart w:id="46" w:name="_ENREF_38"/>
      <w:r w:rsidRPr="009C72D5">
        <w:t>38.</w:t>
      </w:r>
      <w:r w:rsidRPr="009C72D5">
        <w:tab/>
        <w:t>Deurenberg P, Weststrate JA, Seidell JC. Body-Mass Index as a Measure of Body Fatness - Age-Specific and Sex-Specific Prediction Formulas. Brit J Nutr. 1991;65(2):105-14. doi: Doi 10.1079/Bjn19910073. PubMed PMID: WOS:A1991FN98000003.</w:t>
      </w:r>
      <w:bookmarkEnd w:id="46"/>
    </w:p>
    <w:p w14:paraId="303CA907" w14:textId="77777777" w:rsidR="009C72D5" w:rsidRPr="009C72D5" w:rsidRDefault="009C72D5" w:rsidP="009C72D5">
      <w:pPr>
        <w:pStyle w:val="EndNoteBibliography"/>
        <w:spacing w:after="0"/>
      </w:pPr>
      <w:bookmarkStart w:id="47" w:name="_ENREF_39"/>
      <w:r w:rsidRPr="009C72D5">
        <w:t>39.</w:t>
      </w:r>
      <w:r w:rsidRPr="009C72D5">
        <w:tab/>
        <w:t>Arenz S, Ruckerl R, Koletzko B, von Kries R. Breast-feeding and childhood obesity--a systematic review. International journal of obesity and related metabolic disorders : journal of the International Association for the Study of Obesity. 2004;28(10):1247-56. doi: 10.1038/sj.ijo.0802758. PubMed PMID: 15314625.</w:t>
      </w:r>
      <w:bookmarkEnd w:id="47"/>
    </w:p>
    <w:p w14:paraId="05D8377F" w14:textId="77777777" w:rsidR="009C72D5" w:rsidRPr="009C72D5" w:rsidRDefault="009C72D5" w:rsidP="009C72D5">
      <w:pPr>
        <w:pStyle w:val="EndNoteBibliography"/>
        <w:spacing w:after="0"/>
      </w:pPr>
      <w:bookmarkStart w:id="48" w:name="_ENREF_40"/>
      <w:r w:rsidRPr="009C72D5">
        <w:t>40.</w:t>
      </w:r>
      <w:r w:rsidRPr="009C72D5">
        <w:tab/>
        <w:t>Owen CG, Martin RM, Whincup PH, Smith GD, Cook DG. Effect of infant feeding on the risk of obesity across the life course: a quantitative review of published evidence. Pediatrics. 2005;115(5):1367-77. doi: 10.1542/peds.2004-1176. PubMed PMID: 15867049.</w:t>
      </w:r>
      <w:bookmarkEnd w:id="48"/>
    </w:p>
    <w:p w14:paraId="3741CB82" w14:textId="77777777" w:rsidR="009C72D5" w:rsidRPr="009C72D5" w:rsidRDefault="009C72D5" w:rsidP="009C72D5">
      <w:pPr>
        <w:pStyle w:val="EndNoteBibliography"/>
        <w:spacing w:after="0"/>
      </w:pPr>
      <w:bookmarkStart w:id="49" w:name="_ENREF_41"/>
      <w:r w:rsidRPr="009C72D5">
        <w:t>41.</w:t>
      </w:r>
      <w:r w:rsidRPr="009C72D5">
        <w:tab/>
        <w:t>Horta BL, Victora CG, Franca GVA, Hartwig FP, Ong KK, Rolfe EL, et al. Breastfeeding moderates FTO related adiposity: a birth cohort study with 30 years of follow-up. Sci Rep. 2018;8(1):2530. doi: 10.1038/s41598-018-20939-4. PubMed PMID: 29416098; PubMed Central PMCID: PMCPMC5803210.</w:t>
      </w:r>
      <w:bookmarkEnd w:id="49"/>
    </w:p>
    <w:p w14:paraId="46E7D328" w14:textId="77777777" w:rsidR="009C72D5" w:rsidRPr="009C72D5" w:rsidRDefault="009C72D5" w:rsidP="009C72D5">
      <w:pPr>
        <w:pStyle w:val="EndNoteBibliography"/>
        <w:spacing w:after="0"/>
      </w:pPr>
      <w:bookmarkStart w:id="50" w:name="_ENREF_42"/>
      <w:r w:rsidRPr="009C72D5">
        <w:t>42.</w:t>
      </w:r>
      <w:r w:rsidRPr="009C72D5">
        <w:tab/>
        <w:t>Abarin T, Yan Wu Y, Warrington N, Lye S, Pennell C, Briollais L. The impact of breastfeeding on FTO-related BMI growth trajectories: an application to the Raine pregnancy cohort study. Int J Epidemiol. 2012;41(6):1650-60. doi: 10.1093/ije/dys171. PubMed PMID: 23154192.</w:t>
      </w:r>
      <w:bookmarkEnd w:id="50"/>
    </w:p>
    <w:p w14:paraId="612FE389" w14:textId="77777777" w:rsidR="009C72D5" w:rsidRPr="009C72D5" w:rsidRDefault="009C72D5" w:rsidP="009C72D5">
      <w:pPr>
        <w:pStyle w:val="EndNoteBibliography"/>
        <w:spacing w:after="0"/>
      </w:pPr>
      <w:bookmarkStart w:id="51" w:name="_ENREF_43"/>
      <w:r w:rsidRPr="009C72D5">
        <w:t>43.</w:t>
      </w:r>
      <w:r w:rsidRPr="009C72D5">
        <w:tab/>
        <w:t>Lajunen HR, Kaprio J, Keski-Rahkonen A, Rose RJ, Pulkkinen L, Rissanen A, et al. Genetic and environmental effects on body mass index during adolescence: a prospective study among Finnish twins. International journal of obesity. 2009;33(5):559-67. doi: 10.1038/ijo.2009.51. PubMed PMID: 19337205; PubMed Central PMCID: PMCPMC2704063.</w:t>
      </w:r>
      <w:bookmarkEnd w:id="51"/>
    </w:p>
    <w:p w14:paraId="252E0C7E" w14:textId="77777777" w:rsidR="009C72D5" w:rsidRPr="009C72D5" w:rsidRDefault="009C72D5" w:rsidP="009C72D5">
      <w:pPr>
        <w:pStyle w:val="EndNoteBibliography"/>
        <w:spacing w:after="0"/>
      </w:pPr>
      <w:bookmarkStart w:id="52" w:name="_ENREF_44"/>
      <w:r w:rsidRPr="009C72D5">
        <w:t>44.</w:t>
      </w:r>
      <w:r w:rsidRPr="009C72D5">
        <w:tab/>
        <w:t>Nan C, Guo B, Warner C, Fowler T, Barrett T, Boomsma D, et al. Heritability of body mass index in pre-adolescence, young adulthood and late adulthood. Eur J Epidemiol. 2012;27(4):247-53. doi: 10.1007/s10654-012-9678-6. PubMed PMID: 22426805.</w:t>
      </w:r>
      <w:bookmarkEnd w:id="52"/>
    </w:p>
    <w:p w14:paraId="2CB10298" w14:textId="77777777" w:rsidR="009C72D5" w:rsidRPr="009C72D5" w:rsidRDefault="009C72D5" w:rsidP="009C72D5">
      <w:pPr>
        <w:pStyle w:val="EndNoteBibliography"/>
        <w:spacing w:after="0"/>
      </w:pPr>
      <w:bookmarkStart w:id="53" w:name="_ENREF_45"/>
      <w:r w:rsidRPr="009C72D5">
        <w:t>45.</w:t>
      </w:r>
      <w:r w:rsidRPr="009C72D5">
        <w:tab/>
        <w:t>Plomin R, DeFries JC. Origins of individual differences in infancy : the Colorado Adoption Project. Orlando: Academic Press; 1985. xv, 406 p. p.</w:t>
      </w:r>
      <w:bookmarkEnd w:id="53"/>
    </w:p>
    <w:p w14:paraId="0366CB1E" w14:textId="77777777" w:rsidR="009C72D5" w:rsidRPr="009C72D5" w:rsidRDefault="009C72D5" w:rsidP="009C72D5">
      <w:pPr>
        <w:pStyle w:val="EndNoteBibliography"/>
        <w:spacing w:after="0"/>
      </w:pPr>
      <w:bookmarkStart w:id="54" w:name="_ENREF_46"/>
      <w:r w:rsidRPr="009C72D5">
        <w:lastRenderedPageBreak/>
        <w:t>46.</w:t>
      </w:r>
      <w:r w:rsidRPr="009C72D5">
        <w:tab/>
        <w:t>Berryman DE, Glad CAM, List EO, Johannsson G. The GH/IGF-1 axis in obesity: pathophysiology and therapeutic considerations. Nat Rev Endocrinol. 2013;9(6):346-56. doi: 10.1038/nrendo.2013.64. PubMed PMID: WOS:000319335900008.</w:t>
      </w:r>
      <w:bookmarkEnd w:id="54"/>
    </w:p>
    <w:p w14:paraId="1DC60ED9" w14:textId="77777777" w:rsidR="009C72D5" w:rsidRPr="009C72D5" w:rsidRDefault="009C72D5" w:rsidP="009C72D5">
      <w:pPr>
        <w:pStyle w:val="EndNoteBibliography"/>
        <w:spacing w:after="0"/>
      </w:pPr>
      <w:bookmarkStart w:id="55" w:name="_ENREF_47"/>
      <w:r w:rsidRPr="009C72D5">
        <w:t>47.</w:t>
      </w:r>
      <w:r w:rsidRPr="009C72D5">
        <w:tab/>
        <w:t>Loche S, Cappa M, Borrelli P, Faedda A, Crino A, Cella SG, et al. Reduced Growth-Hormone Response to Growth Hormone-Releasing Hormone in Children with Simple Obesity - Evidence for Somatomedin-C Mediated Inhibition. Clin Endocrinol. 1987;27(2):145-53. doi: DOI 10.1111/j.1365-2265.1987.tb01139.x. PubMed PMID: WOS:A1987J305200001.</w:t>
      </w:r>
      <w:bookmarkEnd w:id="55"/>
    </w:p>
    <w:p w14:paraId="07C5607B" w14:textId="77777777" w:rsidR="009C72D5" w:rsidRPr="009C72D5" w:rsidRDefault="009C72D5" w:rsidP="009C72D5">
      <w:pPr>
        <w:pStyle w:val="EndNoteBibliography"/>
        <w:spacing w:after="0"/>
      </w:pPr>
      <w:bookmarkStart w:id="56" w:name="_ENREF_48"/>
      <w:r w:rsidRPr="009C72D5">
        <w:t>48.</w:t>
      </w:r>
      <w:r w:rsidRPr="009C72D5">
        <w:tab/>
        <w:t>Juul A, Bang P, Hertel NT, Main K, Dalgaard P, Jorgensen K, et al. Serum Insulin-Like Growth Factor-I in 1030 Healthy-Children, Adolescents, and Adults - Relation to Age, Sex, Stage of Puberty, Testicular Size, and Body-Mass Index. J Clin Endocr Metab. 1994;78(3):744-52. doi: Doi 10.1210/Jc.78.3.744. PubMed PMID: WOS:A1994MZ30700040.</w:t>
      </w:r>
      <w:bookmarkEnd w:id="56"/>
    </w:p>
    <w:p w14:paraId="1BDD1002" w14:textId="77777777" w:rsidR="009C72D5" w:rsidRPr="009C72D5" w:rsidRDefault="009C72D5" w:rsidP="009C72D5">
      <w:pPr>
        <w:pStyle w:val="EndNoteBibliography"/>
        <w:spacing w:after="0"/>
      </w:pPr>
      <w:bookmarkStart w:id="57" w:name="_ENREF_49"/>
      <w:r w:rsidRPr="009C72D5">
        <w:t>49.</w:t>
      </w:r>
      <w:r w:rsidRPr="009C72D5">
        <w:tab/>
        <w:t>Juul A, Pedersen SA, Sorensen S, Winkler K, Jorgensen JOL, Christiansen JS, et al. Growth-Hormone (Gh) Treatment Increases Serum Insulin-Like Growth-Factor Binding Protein-3, Bone Isoenzyme Alkaline-Phosphatase and Forearm Bone-Mineral Content in Young-Adults with Gh Deficiency of Childhood-Onset. Eur J Endocrinol. 1994;131(1):41-9. PubMed PMID: WOS:A1994NY88600007.</w:t>
      </w:r>
      <w:bookmarkEnd w:id="57"/>
    </w:p>
    <w:p w14:paraId="630C829A" w14:textId="77777777" w:rsidR="009C72D5" w:rsidRPr="009C72D5" w:rsidRDefault="009C72D5" w:rsidP="009C72D5">
      <w:pPr>
        <w:pStyle w:val="EndNoteBibliography"/>
        <w:spacing w:after="0"/>
      </w:pPr>
      <w:bookmarkStart w:id="58" w:name="_ENREF_50"/>
      <w:r w:rsidRPr="009C72D5">
        <w:t>50.</w:t>
      </w:r>
      <w:r w:rsidRPr="009C72D5">
        <w:tab/>
        <w:t>Cui H, Lopez M, Rahmouni K. The cellular and molecular bases of leptin and ghrelin resistance in obesity. Nat Rev Endocrinol. 2017;13(6):338-51. doi: 10.1038/nrendo.2016.222. PubMed PMID: 28232667.</w:t>
      </w:r>
      <w:bookmarkEnd w:id="58"/>
    </w:p>
    <w:p w14:paraId="734EFCA3" w14:textId="77777777" w:rsidR="009C72D5" w:rsidRPr="009C72D5" w:rsidRDefault="009C72D5" w:rsidP="009C72D5">
      <w:pPr>
        <w:pStyle w:val="EndNoteBibliography"/>
        <w:spacing w:after="0"/>
      </w:pPr>
      <w:bookmarkStart w:id="59" w:name="_ENREF_51"/>
      <w:r w:rsidRPr="009C72D5">
        <w:t>51.</w:t>
      </w:r>
      <w:r w:rsidRPr="009C72D5">
        <w:tab/>
        <w:t>Balland E, Dam J, Langlet F, Caron E, Steculorum S, Messina A, et al. Hypothalamic Tanycytes Are an ERK-Gated Conduit for Leptin into the Brain. Cell Metab. 2014;19(2):293-301. doi: 10.1016/j.cmet.2013.12.015. PubMed PMID: WOS:000330722600014.</w:t>
      </w:r>
      <w:bookmarkEnd w:id="59"/>
    </w:p>
    <w:p w14:paraId="359BA0F4" w14:textId="77777777" w:rsidR="009C72D5" w:rsidRPr="009C72D5" w:rsidRDefault="009C72D5" w:rsidP="009C72D5">
      <w:pPr>
        <w:pStyle w:val="EndNoteBibliography"/>
        <w:spacing w:after="0"/>
      </w:pPr>
      <w:bookmarkStart w:id="60" w:name="_ENREF_52"/>
      <w:r w:rsidRPr="009C72D5">
        <w:t>52.</w:t>
      </w:r>
      <w:r w:rsidRPr="009C72D5">
        <w:tab/>
        <w:t>Clement K, Vaisse C, Lahlou N, Cabrol S, Pelloux V, Cassuto D, et al. A mutation in the human leptin receptor gene causes obesity and pituitary dysfunction. Nature. 1998;392(6674):398-401. doi: 10.1038/32911. PubMed PMID: 9537324.</w:t>
      </w:r>
      <w:bookmarkEnd w:id="60"/>
    </w:p>
    <w:p w14:paraId="1AB391CB" w14:textId="77777777" w:rsidR="009C72D5" w:rsidRPr="009C72D5" w:rsidRDefault="009C72D5" w:rsidP="009C72D5">
      <w:pPr>
        <w:pStyle w:val="EndNoteBibliography"/>
        <w:spacing w:after="0"/>
      </w:pPr>
      <w:bookmarkStart w:id="61" w:name="_ENREF_53"/>
      <w:r w:rsidRPr="009C72D5">
        <w:t>53.</w:t>
      </w:r>
      <w:r w:rsidRPr="009C72D5">
        <w:tab/>
        <w:t>Farooqi IS, Wangensteen T, Collins S, Kimber W, Matarese G, Keogh JM, et al. Clinical and molecular genetic spectrum of congenital deficiency of the leptin receptor. The New England journal of medicine. 2007;356(3):237-47. doi: 10.1056/NEJMoa063988. PubMed PMID: 17229951; PubMed Central PMCID: PMC2670197.</w:t>
      </w:r>
      <w:bookmarkEnd w:id="61"/>
    </w:p>
    <w:p w14:paraId="6F800E63" w14:textId="77777777" w:rsidR="009C72D5" w:rsidRPr="009C72D5" w:rsidRDefault="009C72D5" w:rsidP="009C72D5">
      <w:pPr>
        <w:pStyle w:val="EndNoteBibliography"/>
        <w:spacing w:after="0"/>
      </w:pPr>
      <w:bookmarkStart w:id="62" w:name="_ENREF_54"/>
      <w:r w:rsidRPr="009C72D5">
        <w:t>54.</w:t>
      </w:r>
      <w:r w:rsidRPr="009C72D5">
        <w:tab/>
        <w:t>Gat-Yablonski G, Ben-Ari T, Shtaif B, Potievsky O, Moran O, Eshet R, et al. Leptin reverses the inhibitory effect of caloric restriction on longitudinal growth. Endocrinology. 2004;145(1):343-50. doi: 10.1210/en.2003-0910. PubMed PMID: 14525912.</w:t>
      </w:r>
      <w:bookmarkEnd w:id="62"/>
    </w:p>
    <w:p w14:paraId="327D9CF5" w14:textId="77777777" w:rsidR="009C72D5" w:rsidRPr="009C72D5" w:rsidRDefault="009C72D5" w:rsidP="009C72D5">
      <w:pPr>
        <w:pStyle w:val="EndNoteBibliography"/>
        <w:spacing w:after="0"/>
      </w:pPr>
      <w:bookmarkStart w:id="63" w:name="_ENREF_55"/>
      <w:r w:rsidRPr="009C72D5">
        <w:t>55.</w:t>
      </w:r>
      <w:r w:rsidRPr="009C72D5">
        <w:tab/>
        <w:t>Touvier T, Conte-Auriol F, Briand O, Cudejko C, Paumelle R, Caron S, et al. LEPROT and LEPROTL1 cooperatively decrease hepatic growth hormone action in mice. J Clin Invest. 2009;119(12):3830-8. doi: 10.1172/JCI34997. PubMed PMID: 19907080; PubMed Central PMCID: PMCPMC2786784.</w:t>
      </w:r>
      <w:bookmarkEnd w:id="63"/>
    </w:p>
    <w:p w14:paraId="7E88AD69" w14:textId="77777777" w:rsidR="009C72D5" w:rsidRPr="001E2BE1" w:rsidRDefault="009C72D5" w:rsidP="009C72D5">
      <w:pPr>
        <w:pStyle w:val="EndNoteBibliography"/>
        <w:spacing w:after="0"/>
        <w:rPr>
          <w:lang w:val="pt-PT"/>
        </w:rPr>
      </w:pPr>
      <w:bookmarkStart w:id="64" w:name="_ENREF_56"/>
      <w:r w:rsidRPr="009C72D5">
        <w:t>56.</w:t>
      </w:r>
      <w:r w:rsidRPr="009C72D5">
        <w:tab/>
        <w:t xml:space="preserve">Couturier C, Sarkis C, Seron K, Belouzard S, Chen P, Lenain A, et al. Silencing of OB-RGRP in mouse hypothalamic arcuate nucleus increases leptin receptor signaling and prevents diet-induced obesity. </w:t>
      </w:r>
      <w:r w:rsidRPr="001E2BE1">
        <w:rPr>
          <w:lang w:val="pt-PT"/>
        </w:rPr>
        <w:t>P Natl Acad Sci USA. 2007;104(49):19476-81. doi: 10.1073/pnas.0706671104. PubMed PMID: WOS:000251525800056.</w:t>
      </w:r>
      <w:bookmarkEnd w:id="64"/>
    </w:p>
    <w:p w14:paraId="6E8A4658" w14:textId="77777777" w:rsidR="009C72D5" w:rsidRPr="009C72D5" w:rsidRDefault="009C72D5" w:rsidP="009C72D5">
      <w:pPr>
        <w:pStyle w:val="EndNoteBibliography"/>
        <w:spacing w:after="0"/>
      </w:pPr>
      <w:bookmarkStart w:id="65" w:name="_ENREF_57"/>
      <w:r w:rsidRPr="001E2BE1">
        <w:rPr>
          <w:lang w:val="pt-PT"/>
        </w:rPr>
        <w:t>57.</w:t>
      </w:r>
      <w:r w:rsidRPr="001E2BE1">
        <w:rPr>
          <w:lang w:val="pt-PT"/>
        </w:rPr>
        <w:tab/>
        <w:t xml:space="preserve">Touvier T, Conte-Auriol F, Briand O, Cudejko C, Paumelle R, Caron S, et al. </w:t>
      </w:r>
      <w:r w:rsidRPr="009C72D5">
        <w:t>LEPROT and LEPROTL1 cooperatively decrease hepatic growth hormone action in mice. J Clin Invest. 2009;119(12):3830-8. doi: 10.1172/JCI34997. PubMed PMID: WOS:000272386400030.</w:t>
      </w:r>
      <w:bookmarkEnd w:id="65"/>
    </w:p>
    <w:p w14:paraId="6E217052" w14:textId="77777777" w:rsidR="009C72D5" w:rsidRPr="009C72D5" w:rsidRDefault="009C72D5" w:rsidP="009C72D5">
      <w:pPr>
        <w:pStyle w:val="EndNoteBibliography"/>
        <w:spacing w:after="0"/>
      </w:pPr>
      <w:bookmarkStart w:id="66" w:name="_ENREF_58"/>
      <w:r w:rsidRPr="009C72D5">
        <w:t>58.</w:t>
      </w:r>
      <w:r w:rsidRPr="009C72D5">
        <w:tab/>
        <w:t>Gat-Yablonski G, Phillip M. Nutritionally-induced catch-up growth. Nutrients. 2015;7(1):517-51. doi: 10.3390/nu7010517. PubMed PMID: 25594438; PubMed Central PMCID: PMCPMC4303852.</w:t>
      </w:r>
      <w:bookmarkEnd w:id="66"/>
    </w:p>
    <w:p w14:paraId="78003393" w14:textId="77777777" w:rsidR="009C72D5" w:rsidRPr="009C72D5" w:rsidRDefault="009C72D5" w:rsidP="009C72D5">
      <w:pPr>
        <w:pStyle w:val="EndNoteBibliography"/>
      </w:pPr>
      <w:bookmarkStart w:id="67" w:name="_ENREF_59"/>
      <w:r w:rsidRPr="009C72D5">
        <w:t>59.</w:t>
      </w:r>
      <w:r w:rsidRPr="009C72D5">
        <w:tab/>
        <w:t>Sovio U, Bennett AJ, Millwood IY, Molitor J, O'Reilly PF, Timpson NJ, et al. Genetic Determinants of Height Growth Assessed Longitudinally from Infancy to Adulthood in the Northern Finland Birth Cohort 1966. Plos Genet. 2009;5(3). doi: ARTN e1000409</w:t>
      </w:r>
    </w:p>
    <w:p w14:paraId="74E4D127" w14:textId="77777777" w:rsidR="009C72D5" w:rsidRPr="009C72D5" w:rsidRDefault="009C72D5" w:rsidP="009C72D5">
      <w:pPr>
        <w:pStyle w:val="EndNoteBibliography"/>
        <w:spacing w:after="0"/>
      </w:pPr>
      <w:r w:rsidRPr="009C72D5">
        <w:t>10.1371/journal.pgen.1000409. PubMed PMID: WOS:000266320100015.</w:t>
      </w:r>
      <w:bookmarkEnd w:id="67"/>
    </w:p>
    <w:p w14:paraId="62041EBD" w14:textId="77777777" w:rsidR="009C72D5" w:rsidRPr="009C72D5" w:rsidRDefault="009C72D5" w:rsidP="009C72D5">
      <w:pPr>
        <w:pStyle w:val="EndNoteBibliography"/>
        <w:spacing w:after="0"/>
      </w:pPr>
      <w:bookmarkStart w:id="68" w:name="_ENREF_60"/>
      <w:r w:rsidRPr="009C72D5">
        <w:t>60.</w:t>
      </w:r>
      <w:r w:rsidRPr="009C72D5">
        <w:tab/>
        <w:t>Berkey CS, Reed RB. A model for describing normal and abnormal growth in early childhood. Human biology. 1987;59(6):973-87. PubMed PMID: 3443447.</w:t>
      </w:r>
      <w:bookmarkEnd w:id="68"/>
    </w:p>
    <w:p w14:paraId="05A854F4" w14:textId="77777777" w:rsidR="009C72D5" w:rsidRPr="009C72D5" w:rsidRDefault="009C72D5" w:rsidP="009C72D5">
      <w:pPr>
        <w:pStyle w:val="EndNoteBibliography"/>
        <w:spacing w:after="0"/>
      </w:pPr>
      <w:bookmarkStart w:id="69" w:name="_ENREF_61"/>
      <w:r w:rsidRPr="009C72D5">
        <w:t>61.</w:t>
      </w:r>
      <w:r w:rsidRPr="009C72D5">
        <w:tab/>
        <w:t xml:space="preserve">Tzoulaki I, Sovio U, Pillas D, Hartikainen AL, Pouta A, Laitinen J, et al. Relation of immediate postnatal growth with obesity and related metabolic risk factors in adulthood: the northern Finland birth </w:t>
      </w:r>
      <w:r w:rsidRPr="009C72D5">
        <w:lastRenderedPageBreak/>
        <w:t>cohort 1966 study. American journal of epidemiology. 2010;171(9):989-98. doi: 10.1093/aje/kwq027. PubMed PMID: 20360243.</w:t>
      </w:r>
      <w:bookmarkEnd w:id="69"/>
    </w:p>
    <w:p w14:paraId="6CD15148" w14:textId="77777777" w:rsidR="009C72D5" w:rsidRPr="009C72D5" w:rsidRDefault="009C72D5" w:rsidP="009C72D5">
      <w:pPr>
        <w:pStyle w:val="EndNoteBibliography"/>
        <w:spacing w:after="0"/>
      </w:pPr>
      <w:bookmarkStart w:id="70" w:name="_ENREF_62"/>
      <w:r w:rsidRPr="009C72D5">
        <w:t>62.</w:t>
      </w:r>
      <w:r w:rsidRPr="009C72D5">
        <w:tab/>
        <w:t>Krestyaninova M, Zarins A, Viksna J, Kurbatova N, Rucevskis P, Neogi SG, et al. A System for Information Management in BioMedical Studies--SIMBioMS. Bioinformatics. 2009;25(20):2768-9. doi: 10.1093/bioinformatics/btp420. PubMed PMID: 19633095; PubMed Central PMCID: PMC2759553.</w:t>
      </w:r>
      <w:bookmarkEnd w:id="70"/>
    </w:p>
    <w:p w14:paraId="2FB9F53A" w14:textId="77777777" w:rsidR="009C72D5" w:rsidRPr="009C72D5" w:rsidRDefault="009C72D5" w:rsidP="009C72D5">
      <w:pPr>
        <w:pStyle w:val="EndNoteBibliography"/>
        <w:spacing w:after="0"/>
      </w:pPr>
      <w:bookmarkStart w:id="71" w:name="_ENREF_63"/>
      <w:r w:rsidRPr="009C72D5">
        <w:t>63.</w:t>
      </w:r>
      <w:r w:rsidRPr="009C72D5">
        <w:tab/>
        <w:t>Willer CJ, Li Y, Abecasis GR. METAL: fast and efficient meta-analysis of genomewide association scans. Bioinformatics. 2010;26(17):2190-1. doi: 10.1093/bioinformatics/btq340. PubMed PMID: WOS:000281738900017.</w:t>
      </w:r>
      <w:bookmarkEnd w:id="71"/>
    </w:p>
    <w:p w14:paraId="3313734D" w14:textId="77777777" w:rsidR="009C72D5" w:rsidRPr="009C72D5" w:rsidRDefault="009C72D5" w:rsidP="009C72D5">
      <w:pPr>
        <w:pStyle w:val="EndNoteBibliography"/>
        <w:spacing w:after="0"/>
      </w:pPr>
      <w:bookmarkStart w:id="72" w:name="_ENREF_64"/>
      <w:r w:rsidRPr="009C72D5">
        <w:t>64.</w:t>
      </w:r>
      <w:r w:rsidRPr="009C72D5">
        <w:tab/>
        <w:t>Devlin B, Roeder K. Genomic control for association studies. Biometrics. 1999;55(4):997-1004. doi: DOI 10.1111/j.0006-341X.1999.00997.x. PubMed PMID: WOS:000084218000001.</w:t>
      </w:r>
      <w:bookmarkEnd w:id="72"/>
    </w:p>
    <w:p w14:paraId="71766FCC" w14:textId="77777777" w:rsidR="009C72D5" w:rsidRPr="001E2BE1" w:rsidRDefault="009C72D5" w:rsidP="009C72D5">
      <w:pPr>
        <w:pStyle w:val="EndNoteBibliography"/>
        <w:spacing w:after="0"/>
        <w:rPr>
          <w:lang w:val="pt-PT"/>
        </w:rPr>
      </w:pPr>
      <w:bookmarkStart w:id="73" w:name="_ENREF_65"/>
      <w:r w:rsidRPr="009C72D5">
        <w:t>65.</w:t>
      </w:r>
      <w:r w:rsidRPr="009C72D5">
        <w:tab/>
        <w:t xml:space="preserve">Palmer ND, Mychaleckyj JC, Langefeld CD, Ziegler JT, Williams AH, Bryer-Ash M, et al. Evaluation of DLG2 as a positional candidate for disposition index in African-Americans from the IRAS family study. </w:t>
      </w:r>
      <w:r w:rsidRPr="001E2BE1">
        <w:rPr>
          <w:lang w:val="pt-PT"/>
        </w:rPr>
        <w:t>Diabetes Res Clin Pr. 2010;87(1):69-76. doi: 10.1016/j.diabres.2009.10.015. PubMed PMID: WOS:000275101200012.</w:t>
      </w:r>
      <w:bookmarkEnd w:id="73"/>
    </w:p>
    <w:p w14:paraId="43896FC0" w14:textId="77777777" w:rsidR="009C72D5" w:rsidRPr="009C72D5" w:rsidRDefault="009C72D5" w:rsidP="009C72D5">
      <w:pPr>
        <w:pStyle w:val="EndNoteBibliography"/>
      </w:pPr>
      <w:bookmarkStart w:id="74" w:name="_ENREF_66"/>
      <w:r w:rsidRPr="009C72D5">
        <w:t>66.</w:t>
      </w:r>
      <w:r w:rsidRPr="009C72D5">
        <w:tab/>
        <w:t>Lindgren CM, Heid IM, Randall JC, Lamina C, Steinthorsdottir V, Qi L, et al. Genome-Wide Association Scan Meta-Analysis Identifies Three Loci Influencing Adiposity and Fat Distribution. Plos Genet. 2009;5(6). doi: ARTN e1000508</w:t>
      </w:r>
    </w:p>
    <w:p w14:paraId="60DB66C8" w14:textId="77777777" w:rsidR="009C72D5" w:rsidRPr="009C72D5" w:rsidRDefault="009C72D5" w:rsidP="009C72D5">
      <w:pPr>
        <w:pStyle w:val="EndNoteBibliography"/>
        <w:spacing w:after="0"/>
      </w:pPr>
      <w:r w:rsidRPr="009C72D5">
        <w:t>10.1371/journal.pgen.1000508. PubMed PMID: WOS:000268444600004.</w:t>
      </w:r>
      <w:bookmarkEnd w:id="74"/>
    </w:p>
    <w:p w14:paraId="3EB3982A" w14:textId="77777777" w:rsidR="009C72D5" w:rsidRPr="009C72D5" w:rsidRDefault="009C72D5" w:rsidP="009C72D5">
      <w:pPr>
        <w:pStyle w:val="EndNoteBibliography"/>
        <w:spacing w:after="0"/>
      </w:pPr>
      <w:bookmarkStart w:id="75" w:name="_ENREF_67"/>
      <w:r w:rsidRPr="009C72D5">
        <w:t>67.</w:t>
      </w:r>
      <w:r w:rsidRPr="009C72D5">
        <w:tab/>
        <w:t>MacArthur J, Bowler E, Cerezo M, Gil L, Hall P, Hastings E, et al. The new NHGRI-EBI Catalog of published genome-wide association studies (GWAS Catalog). Nucleic acids research. 2017;45(D1):D896-D901. doi: 10.1093/nar/gkw1133. PubMed PMID: WOS:000396575500124.</w:t>
      </w:r>
      <w:bookmarkEnd w:id="75"/>
    </w:p>
    <w:p w14:paraId="0DE82629" w14:textId="77777777" w:rsidR="009C72D5" w:rsidRPr="009C72D5" w:rsidRDefault="009C72D5" w:rsidP="009C72D5">
      <w:pPr>
        <w:pStyle w:val="EndNoteBibliography"/>
        <w:spacing w:after="0"/>
      </w:pPr>
      <w:bookmarkStart w:id="76" w:name="_ENREF_68"/>
      <w:r w:rsidRPr="009C72D5">
        <w:t>68.</w:t>
      </w:r>
      <w:r w:rsidRPr="009C72D5">
        <w:tab/>
        <w:t>McLaren W, Gil L, Hunt SE, Riat HS, Ritchie GR, Thormann A, et al. The Ensembl Variant Effect Predictor. Genome Biol. 2016;17(1):122. doi: 10.1186/s13059-016-0974-4. PubMed PMID: 27268795; PubMed Central PMCID: PMCPMC4893825.</w:t>
      </w:r>
      <w:bookmarkEnd w:id="76"/>
    </w:p>
    <w:p w14:paraId="47D7ADFF" w14:textId="77777777" w:rsidR="009C72D5" w:rsidRPr="009C72D5" w:rsidRDefault="009C72D5" w:rsidP="009C72D5">
      <w:pPr>
        <w:pStyle w:val="EndNoteBibliography"/>
        <w:spacing w:after="0"/>
      </w:pPr>
      <w:bookmarkStart w:id="77" w:name="_ENREF_69"/>
      <w:r w:rsidRPr="009C72D5">
        <w:t>69.</w:t>
      </w:r>
      <w:r w:rsidRPr="009C72D5">
        <w:tab/>
        <w:t>Wallace C, Rotival M, Cooper JD, Rice CM, Yang JH, McNeill M, et al. Statistical colocalization of monocyte gene expression and genetic risk variants for type 1 diabetes. Human molecular genetics. 2012;21(12):2815-24. doi: 10.1093/hmg/dds098. PubMed PMID: 22403184; PubMed Central PMCID: PMC3363338.</w:t>
      </w:r>
      <w:bookmarkEnd w:id="77"/>
    </w:p>
    <w:p w14:paraId="1A7FD995" w14:textId="77777777" w:rsidR="009C72D5" w:rsidRPr="009C72D5" w:rsidRDefault="009C72D5" w:rsidP="009C72D5">
      <w:pPr>
        <w:pStyle w:val="EndNoteBibliography"/>
        <w:spacing w:after="0"/>
      </w:pPr>
      <w:bookmarkStart w:id="78" w:name="_ENREF_70"/>
      <w:r w:rsidRPr="009C72D5">
        <w:t>70.</w:t>
      </w:r>
      <w:r w:rsidRPr="009C72D5">
        <w:tab/>
        <w:t>Grundberg E, Small KS, Hedman AK, Nica AC, Buil A, Keildson S, et al. Mapping cis- and trans-regulatory effects across multiple tissues in twins. Nature genetics. 2012;44(10):1084-+. doi: 10.1038/ng.2394. PubMed PMID: WOS:000309550200006.</w:t>
      </w:r>
      <w:bookmarkEnd w:id="78"/>
    </w:p>
    <w:p w14:paraId="06BD3627" w14:textId="77777777" w:rsidR="009C72D5" w:rsidRPr="009C72D5" w:rsidRDefault="009C72D5" w:rsidP="009C72D5">
      <w:pPr>
        <w:pStyle w:val="EndNoteBibliography"/>
        <w:spacing w:after="0"/>
      </w:pPr>
      <w:bookmarkStart w:id="79" w:name="_ENREF_71"/>
      <w:r w:rsidRPr="009C72D5">
        <w:t>71.</w:t>
      </w:r>
      <w:r w:rsidRPr="009C72D5">
        <w:tab/>
        <w:t>Holle R, Happich M, Lowel H, Wichmann HE, Grp MKS. KORA - A research platform for population based health research. Gesundheitswesen. 2005;67:S19-S25. doi: 10.1055/s-2005-858235. PubMed PMID: WOS:000231365200008.</w:t>
      </w:r>
      <w:bookmarkEnd w:id="79"/>
    </w:p>
    <w:p w14:paraId="762559CB" w14:textId="77777777" w:rsidR="009C72D5" w:rsidRPr="009C72D5" w:rsidRDefault="009C72D5" w:rsidP="009C72D5">
      <w:pPr>
        <w:pStyle w:val="EndNoteBibliography"/>
        <w:spacing w:after="0"/>
      </w:pPr>
      <w:bookmarkStart w:id="80" w:name="_ENREF_72"/>
      <w:r w:rsidRPr="009C72D5">
        <w:t>72.</w:t>
      </w:r>
      <w:r w:rsidRPr="009C72D5">
        <w:tab/>
        <w:t>Emilsson V, Thorleifsson G, Zhang B, Leonardson AS, Zink F, Zhu J, et al. Genetics of gene expression and its effect on disease. Nature. 2008;452(7186):423-U2. doi: 10.1038/nature06758. PubMed PMID: WOS:000254341300022.</w:t>
      </w:r>
      <w:bookmarkEnd w:id="80"/>
    </w:p>
    <w:p w14:paraId="15C4F42F" w14:textId="77777777" w:rsidR="009C72D5" w:rsidRPr="009C72D5" w:rsidRDefault="009C72D5" w:rsidP="009C72D5">
      <w:pPr>
        <w:pStyle w:val="EndNoteBibliography"/>
        <w:spacing w:after="0"/>
      </w:pPr>
      <w:bookmarkStart w:id="81" w:name="_ENREF_73"/>
      <w:r w:rsidRPr="009C72D5">
        <w:t>73.</w:t>
      </w:r>
      <w:r w:rsidRPr="009C72D5">
        <w:tab/>
        <w:t>Greenawalt DM, Dobrin R, Chudin E, Hatoum IJ, Suver C, Beaulaurier J, et al. A survey of the genetics of stomach, liver, and adipose gene expression from a morbidly obese cohort. Genome Res. 2011;21(7):1008-16. doi: 10.1101/gr.112821.110. PubMed PMID: WOS:000292298000002.</w:t>
      </w:r>
      <w:bookmarkEnd w:id="81"/>
    </w:p>
    <w:p w14:paraId="53A76140" w14:textId="77777777" w:rsidR="009C72D5" w:rsidRPr="009C72D5" w:rsidRDefault="009C72D5" w:rsidP="009C72D5">
      <w:pPr>
        <w:pStyle w:val="EndNoteBibliography"/>
        <w:spacing w:after="0"/>
      </w:pPr>
      <w:bookmarkStart w:id="82" w:name="_ENREF_74"/>
      <w:r w:rsidRPr="009C72D5">
        <w:t>74.</w:t>
      </w:r>
      <w:r w:rsidRPr="009C72D5">
        <w:tab/>
        <w:t>Zhernakova DV, Deelen P, Vermaat M, van Iterson M, van Galen M, Arindrarto W, et al. Identification of context-dependent expression quantitative trait loci in whole blood. Nature genetics. 2017;49(1):139-45. doi: 10.1038/ng.3737. PubMed PMID: 27918533.</w:t>
      </w:r>
      <w:bookmarkEnd w:id="82"/>
    </w:p>
    <w:p w14:paraId="7F29F210" w14:textId="77777777" w:rsidR="009C72D5" w:rsidRPr="009C72D5" w:rsidRDefault="009C72D5" w:rsidP="009C72D5">
      <w:pPr>
        <w:pStyle w:val="EndNoteBibliography"/>
        <w:spacing w:after="0"/>
      </w:pPr>
      <w:bookmarkStart w:id="83" w:name="_ENREF_75"/>
      <w:r w:rsidRPr="009C72D5">
        <w:t>75.</w:t>
      </w:r>
      <w:r w:rsidRPr="009C72D5">
        <w:tab/>
        <w:t>Bonnelykke K, Matheson MC, Pers TH, Granell R, Strachan DP, Alves AC, et al. Meta-analysis of genome-wide association studies identifies ten loci influencing allergic sensitization. Nature genetics. 2013;45(8):902-6. doi: 10.1038/ng.2694. PubMed PMID: 23817571; PubMed Central PMCID: PMC4922420.</w:t>
      </w:r>
      <w:bookmarkEnd w:id="83"/>
    </w:p>
    <w:p w14:paraId="3FDE4996" w14:textId="77777777" w:rsidR="009C72D5" w:rsidRPr="009C72D5" w:rsidRDefault="009C72D5" w:rsidP="009C72D5">
      <w:pPr>
        <w:pStyle w:val="EndNoteBibliography"/>
        <w:spacing w:after="0"/>
      </w:pPr>
      <w:bookmarkStart w:id="84" w:name="_ENREF_76"/>
      <w:r w:rsidRPr="009C72D5">
        <w:t>76.</w:t>
      </w:r>
      <w:r w:rsidRPr="009C72D5">
        <w:tab/>
        <w:t>Zheng J, Erzurumluoglu AM, Elsworth BL, Kemp JP, Howe L, Haycock PC, et al. LD Hub: a centralized database and web interface to perform LD score regression that maximizes the potential of summary level GWAS data for SNP heritability and genetic correlation analysis. Bioinformatics. 2016. doi: 10.1093/bioinformatics/btw613. PubMed PMID: 27663502.</w:t>
      </w:r>
      <w:bookmarkEnd w:id="84"/>
    </w:p>
    <w:p w14:paraId="2E783075" w14:textId="77777777" w:rsidR="009C72D5" w:rsidRPr="009C72D5" w:rsidRDefault="009C72D5" w:rsidP="009C72D5">
      <w:pPr>
        <w:pStyle w:val="EndNoteBibliography"/>
        <w:spacing w:after="0"/>
      </w:pPr>
      <w:bookmarkStart w:id="85" w:name="_ENREF_77"/>
      <w:r w:rsidRPr="009C72D5">
        <w:lastRenderedPageBreak/>
        <w:t>77.</w:t>
      </w:r>
      <w:r w:rsidRPr="009C72D5">
        <w:tab/>
        <w:t>Sudlow C, Gallacher J, Allen N, Beral V, Burton P, Danesh J, et al. UK biobank: an open access resource for identifying the causes of a wide range of complex diseases of middle and old age. PLoS medicine. 2015;12(3):e1001779. doi: 10.1371/journal.pmed.1001779. PubMed PMID: 25826379; PubMed Central PMCID: PMC4380465.</w:t>
      </w:r>
      <w:bookmarkEnd w:id="85"/>
    </w:p>
    <w:p w14:paraId="2EAE3305" w14:textId="77777777" w:rsidR="009C72D5" w:rsidRPr="009C72D5" w:rsidRDefault="009C72D5" w:rsidP="009C72D5">
      <w:pPr>
        <w:pStyle w:val="EndNoteBibliography"/>
        <w:spacing w:after="0"/>
      </w:pPr>
      <w:bookmarkStart w:id="86" w:name="_ENREF_78"/>
      <w:r w:rsidRPr="009C72D5">
        <w:t>78.</w:t>
      </w:r>
      <w:r w:rsidRPr="009C72D5">
        <w:tab/>
        <w:t>Ehret GB, Munroe PB, Rice KM, Bochud M, Johnson AD, Chasman DI, et al. Genetic variants in novel pathways influence blood pressure and cardiovascular disease risk. Nature. 2011;478(7367):103-9. doi: 10.1038/nature10405. PubMed PMID: WOS:000295575400043.</w:t>
      </w:r>
      <w:bookmarkEnd w:id="86"/>
    </w:p>
    <w:p w14:paraId="361680F0" w14:textId="77777777" w:rsidR="009C72D5" w:rsidRPr="009C72D5" w:rsidRDefault="009C72D5" w:rsidP="009C72D5">
      <w:pPr>
        <w:pStyle w:val="EndNoteBibliography"/>
        <w:spacing w:after="0"/>
      </w:pPr>
      <w:bookmarkStart w:id="87" w:name="_ENREF_79"/>
      <w:r w:rsidRPr="009C72D5">
        <w:t>79.</w:t>
      </w:r>
      <w:r w:rsidRPr="009C72D5">
        <w:tab/>
        <w:t>Verbanck M, Chen CY, Neale B, Do R. Detection of widespread horizontal pleiotropy in causal relationships inferred from Mendelian randomization between complex traits and diseases. Nature genetics. 2018;50(5):693-+. doi: 10.1038/s41588-018-0099-7. PubMed PMID: WOS:000431394900012.</w:t>
      </w:r>
      <w:bookmarkEnd w:id="87"/>
    </w:p>
    <w:p w14:paraId="623A32C8" w14:textId="77777777" w:rsidR="009C72D5" w:rsidRPr="009C72D5" w:rsidRDefault="009C72D5" w:rsidP="009C72D5">
      <w:pPr>
        <w:pStyle w:val="EndNoteBibliography"/>
      </w:pPr>
      <w:bookmarkStart w:id="88" w:name="_ENREF_80"/>
      <w:r w:rsidRPr="009C72D5">
        <w:t>80.</w:t>
      </w:r>
      <w:r w:rsidRPr="009C72D5">
        <w:tab/>
        <w:t>Visscher PM, Wray NR, Zhang Q, Sklar P, McCarthy MI, Brown MA, et al. 10 Years of GWAS Discovery: Biology, Function, and Translation. Am J Hum Genet. 2017;101(1):5-22. doi: 10.1016/j.ajhg.2017.06.005. PubMed PMID: 28686856; PubMed Central PMCID: PMCPMC5501872.</w:t>
      </w:r>
      <w:bookmarkEnd w:id="88"/>
    </w:p>
    <w:p w14:paraId="63036626" w14:textId="563FA217" w:rsidR="00FB0DF2" w:rsidRDefault="00CD2FA4" w:rsidP="002557E9">
      <w:pPr>
        <w:jc w:val="both"/>
        <w:rPr>
          <w:rFonts w:asciiTheme="majorHAnsi" w:hAnsiTheme="majorHAnsi"/>
          <w:sz w:val="22"/>
          <w:szCs w:val="22"/>
        </w:rPr>
      </w:pPr>
      <w:r w:rsidRPr="00517ED6">
        <w:rPr>
          <w:rFonts w:asciiTheme="majorHAnsi" w:hAnsiTheme="majorHAnsi"/>
          <w:sz w:val="22"/>
          <w:szCs w:val="22"/>
        </w:rPr>
        <w:fldChar w:fldCharType="end"/>
      </w:r>
    </w:p>
    <w:p w14:paraId="694C915D" w14:textId="6C27F995" w:rsidR="00164812" w:rsidRPr="00CB3573" w:rsidRDefault="00164812" w:rsidP="00604664">
      <w:pPr>
        <w:spacing w:after="0" w:line="240" w:lineRule="auto"/>
        <w:rPr>
          <w:rFonts w:asciiTheme="majorHAnsi" w:hAnsiTheme="majorHAnsi"/>
          <w:sz w:val="22"/>
          <w:szCs w:val="22"/>
        </w:rPr>
      </w:pPr>
    </w:p>
    <w:sectPr w:rsidR="00164812" w:rsidRPr="00CB3573" w:rsidSect="00EE31E9">
      <w:footerReference w:type="default" r:id="rId44"/>
      <w:pgSz w:w="11907" w:h="16839" w:code="9"/>
      <w:pgMar w:top="1134" w:right="1134" w:bottom="1134" w:left="1134" w:header="709" w:footer="709" w:gutter="0"/>
      <w:lnNumType w:countBy="1" w:restart="continuous"/>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2D634BF5" w14:textId="77777777" w:rsidR="005A6151" w:rsidRDefault="005A6151" w:rsidP="008C75A9">
      <w:r>
        <w:separator/>
      </w:r>
    </w:p>
  </w:endnote>
  <w:endnote w:type="continuationSeparator" w:id="0">
    <w:p w14:paraId="3E1457F2" w14:textId="77777777" w:rsidR="005A6151" w:rsidRDefault="005A6151" w:rsidP="008C75A9">
      <w:r>
        <w:continuationSeparator/>
      </w:r>
    </w:p>
  </w:endnote>
  <w:endnote w:type="continuationNotice" w:id="1">
    <w:p w14:paraId="71155AB2" w14:textId="77777777" w:rsidR="005A6151" w:rsidRDefault="005A615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20002A87" w:usb1="00000000" w:usb2="00000000"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Arial">
    <w:panose1 w:val="020B0604020202020204"/>
    <w:charset w:val="00"/>
    <w:family w:val="swiss"/>
    <w:pitch w:val="variable"/>
    <w:sig w:usb0="20002A87" w:usb1="00000000" w:usb2="00000000" w:usb3="00000000" w:csb0="000001FF" w:csb1="00000000"/>
  </w:font>
  <w:font w:name="Cambria">
    <w:panose1 w:val="02040503050406030204"/>
    <w:charset w:val="00"/>
    <w:family w:val="roman"/>
    <w:pitch w:val="variable"/>
    <w:sig w:usb0="E00002FF" w:usb1="400004FF" w:usb2="00000000" w:usb3="00000000" w:csb0="0000019F" w:csb1="00000000"/>
  </w:font>
  <w:font w:name="Minion Pro">
    <w:panose1 w:val="02040503050306020203"/>
    <w:charset w:val="00"/>
    <w:family w:val="roman"/>
    <w:notTrueType/>
    <w:pitch w:val="variable"/>
    <w:sig w:usb0="60000287" w:usb1="00000001" w:usb2="00000000" w:usb3="00000000" w:csb0="000001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10002FF" w:usb1="4000FCFF" w:usb2="00000009" w:usb3="00000000" w:csb0="0000019F" w:csb1="00000000"/>
  </w:font>
  <w:font w:name="Trade Gothic LT Std">
    <w:altName w:val="Cambria"/>
    <w:panose1 w:val="00000000000000000000"/>
    <w:charset w:val="00"/>
    <w:family w:val="swiss"/>
    <w:notTrueType/>
    <w:pitch w:val="default"/>
    <w:sig w:usb0="00000003" w:usb1="00000000" w:usb2="00000000" w:usb3="00000000" w:csb0="00000001" w:csb1="00000000"/>
  </w:font>
  <w:font w:name="Times">
    <w:panose1 w:val="02020603050405020304"/>
    <w:charset w:val="00"/>
    <w:family w:val="roman"/>
    <w:notTrueType/>
    <w:pitch w:val="variable"/>
    <w:sig w:usb0="00000003" w:usb1="00000000" w:usb2="00000000" w:usb3="00000000" w:csb0="00000001" w:csb1="00000000"/>
  </w:font>
  <w:font w:name="Liberation Serif">
    <w:altName w:val="Times New Roman"/>
    <w:charset w:val="01"/>
    <w:family w:val="roman"/>
    <w:pitch w:val="variable"/>
  </w:font>
  <w:font w:name="Noto Sans CJK SC Regular">
    <w:panose1 w:val="00000000000000000000"/>
    <w:charset w:val="00"/>
    <w:family w:val="roman"/>
    <w:notTrueType/>
    <w:pitch w:val="default"/>
  </w:font>
  <w:font w:name="FreeSans">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0000012" w:usb3="00000000" w:csb0="0002009F" w:csb1="00000000"/>
  </w:font>
  <w:font w:name="MS Mincho">
    <w:altName w:val="ＭＳ 明朝"/>
    <w:panose1 w:val="020206090402050803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5678A63" w14:textId="01D529C7" w:rsidR="007E54AA" w:rsidRDefault="007E54AA">
    <w:pPr>
      <w:pStyle w:val="Fuzeile"/>
      <w:jc w:val="center"/>
    </w:pPr>
    <w:r>
      <w:fldChar w:fldCharType="begin"/>
    </w:r>
    <w:r>
      <w:instrText xml:space="preserve"> PAGE   \* MERGEFORMAT </w:instrText>
    </w:r>
    <w:r>
      <w:fldChar w:fldCharType="separate"/>
    </w:r>
    <w:r w:rsidR="002105D6">
      <w:rPr>
        <w:noProof/>
      </w:rPr>
      <w:t>4</w:t>
    </w:r>
    <w:r>
      <w:rPr>
        <w:noProof/>
      </w:rPr>
      <w:fldChar w:fldCharType="end"/>
    </w:r>
  </w:p>
  <w:p w14:paraId="4034B5A2" w14:textId="77777777" w:rsidR="007E54AA" w:rsidRPr="004E5158" w:rsidRDefault="007E54AA" w:rsidP="00544730">
    <w:pPr>
      <w:pStyle w:val="Fuzeile"/>
      <w:tabs>
        <w:tab w:val="clear" w:pos="4680"/>
        <w:tab w:val="clear" w:pos="9360"/>
        <w:tab w:val="left" w:pos="5910"/>
      </w:tabs>
      <w:rPr>
        <w:lang w:val="en-GB"/>
      </w:rPr>
    </w:pPr>
    <w:r>
      <w:rPr>
        <w:lang w:val="en-GB"/>
      </w:rPr>
      <w:tab/>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34157DBD" w14:textId="77777777" w:rsidR="005A6151" w:rsidRDefault="005A6151" w:rsidP="008C75A9">
      <w:r>
        <w:separator/>
      </w:r>
    </w:p>
  </w:footnote>
  <w:footnote w:type="continuationSeparator" w:id="0">
    <w:p w14:paraId="173E89C8" w14:textId="77777777" w:rsidR="005A6151" w:rsidRDefault="005A6151" w:rsidP="008C75A9">
      <w:r>
        <w:continuationSeparator/>
      </w:r>
    </w:p>
  </w:footnote>
  <w:footnote w:type="continuationNotice" w:id="1">
    <w:p w14:paraId="757AC76E" w14:textId="77777777" w:rsidR="005A6151" w:rsidRDefault="005A6151">
      <w:pPr>
        <w:spacing w:after="0" w:line="240" w:lineRule="auto"/>
      </w:pP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1D"/>
    <w:multiLevelType w:val="multilevel"/>
    <w:tmpl w:val="A866D9A4"/>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nsid w:val="07767BDD"/>
    <w:multiLevelType w:val="hybridMultilevel"/>
    <w:tmpl w:val="97A07EB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
    <w:nsid w:val="1B680C02"/>
    <w:multiLevelType w:val="hybridMultilevel"/>
    <w:tmpl w:val="46FEDA3A"/>
    <w:lvl w:ilvl="0" w:tplc="184A4414">
      <w:numFmt w:val="bullet"/>
      <w:lvlText w:val="-"/>
      <w:lvlJc w:val="left"/>
      <w:pPr>
        <w:ind w:left="720" w:hanging="360"/>
      </w:pPr>
      <w:rPr>
        <w:rFonts w:ascii="Calibri" w:eastAsia="Calibri" w:hAnsi="Calibri"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nsid w:val="1FC17316"/>
    <w:multiLevelType w:val="hybridMultilevel"/>
    <w:tmpl w:val="A2E4AD7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nsid w:val="2A5F3845"/>
    <w:multiLevelType w:val="hybridMultilevel"/>
    <w:tmpl w:val="60B809E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nsid w:val="2BE3600E"/>
    <w:multiLevelType w:val="hybridMultilevel"/>
    <w:tmpl w:val="D18A37E4"/>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nsid w:val="3047400B"/>
    <w:multiLevelType w:val="hybridMultilevel"/>
    <w:tmpl w:val="82EE41D6"/>
    <w:lvl w:ilvl="0" w:tplc="71BE09C0">
      <w:start w:val="1"/>
      <w:numFmt w:val="decimal"/>
      <w:lvlText w:val="%1"/>
      <w:lvlJc w:val="left"/>
      <w:pPr>
        <w:ind w:left="349" w:hanging="360"/>
      </w:pPr>
      <w:rPr>
        <w:rFonts w:hint="default"/>
      </w:rPr>
    </w:lvl>
    <w:lvl w:ilvl="1" w:tplc="04090019" w:tentative="1">
      <w:start w:val="1"/>
      <w:numFmt w:val="lowerLetter"/>
      <w:lvlText w:val="%2."/>
      <w:lvlJc w:val="left"/>
      <w:pPr>
        <w:ind w:left="1069" w:hanging="360"/>
      </w:pPr>
    </w:lvl>
    <w:lvl w:ilvl="2" w:tplc="0409001B" w:tentative="1">
      <w:start w:val="1"/>
      <w:numFmt w:val="lowerRoman"/>
      <w:lvlText w:val="%3."/>
      <w:lvlJc w:val="right"/>
      <w:pPr>
        <w:ind w:left="1789" w:hanging="180"/>
      </w:pPr>
    </w:lvl>
    <w:lvl w:ilvl="3" w:tplc="0409000F" w:tentative="1">
      <w:start w:val="1"/>
      <w:numFmt w:val="decimal"/>
      <w:lvlText w:val="%4."/>
      <w:lvlJc w:val="left"/>
      <w:pPr>
        <w:ind w:left="2509" w:hanging="360"/>
      </w:pPr>
    </w:lvl>
    <w:lvl w:ilvl="4" w:tplc="04090019" w:tentative="1">
      <w:start w:val="1"/>
      <w:numFmt w:val="lowerLetter"/>
      <w:lvlText w:val="%5."/>
      <w:lvlJc w:val="left"/>
      <w:pPr>
        <w:ind w:left="3229" w:hanging="360"/>
      </w:pPr>
    </w:lvl>
    <w:lvl w:ilvl="5" w:tplc="0409001B" w:tentative="1">
      <w:start w:val="1"/>
      <w:numFmt w:val="lowerRoman"/>
      <w:lvlText w:val="%6."/>
      <w:lvlJc w:val="right"/>
      <w:pPr>
        <w:ind w:left="3949" w:hanging="180"/>
      </w:pPr>
    </w:lvl>
    <w:lvl w:ilvl="6" w:tplc="0409000F" w:tentative="1">
      <w:start w:val="1"/>
      <w:numFmt w:val="decimal"/>
      <w:lvlText w:val="%7."/>
      <w:lvlJc w:val="left"/>
      <w:pPr>
        <w:ind w:left="4669" w:hanging="360"/>
      </w:pPr>
    </w:lvl>
    <w:lvl w:ilvl="7" w:tplc="04090019" w:tentative="1">
      <w:start w:val="1"/>
      <w:numFmt w:val="lowerLetter"/>
      <w:lvlText w:val="%8."/>
      <w:lvlJc w:val="left"/>
      <w:pPr>
        <w:ind w:left="5389" w:hanging="360"/>
      </w:pPr>
    </w:lvl>
    <w:lvl w:ilvl="8" w:tplc="0409001B" w:tentative="1">
      <w:start w:val="1"/>
      <w:numFmt w:val="lowerRoman"/>
      <w:lvlText w:val="%9."/>
      <w:lvlJc w:val="right"/>
      <w:pPr>
        <w:ind w:left="6109" w:hanging="180"/>
      </w:pPr>
    </w:lvl>
  </w:abstractNum>
  <w:abstractNum w:abstractNumId="7">
    <w:nsid w:val="319F5DAB"/>
    <w:multiLevelType w:val="hybridMultilevel"/>
    <w:tmpl w:val="438CB1B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nsid w:val="352F1000"/>
    <w:multiLevelType w:val="hybridMultilevel"/>
    <w:tmpl w:val="1D30071C"/>
    <w:lvl w:ilvl="0" w:tplc="4F48E58E">
      <w:start w:val="1"/>
      <w:numFmt w:val="decimal"/>
      <w:lvlText w:val="%1"/>
      <w:lvlJc w:val="left"/>
      <w:pPr>
        <w:ind w:left="1080" w:hanging="72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9">
    <w:nsid w:val="357D47FD"/>
    <w:multiLevelType w:val="hybridMultilevel"/>
    <w:tmpl w:val="E9DAF2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nsid w:val="3E6205EF"/>
    <w:multiLevelType w:val="hybridMultilevel"/>
    <w:tmpl w:val="9E92F6CE"/>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nsid w:val="42E76A59"/>
    <w:multiLevelType w:val="hybridMultilevel"/>
    <w:tmpl w:val="D396CF1C"/>
    <w:lvl w:ilvl="0" w:tplc="F27C27E4">
      <w:start w:val="54"/>
      <w:numFmt w:val="bullet"/>
      <w:lvlText w:val=""/>
      <w:lvlJc w:val="left"/>
      <w:pPr>
        <w:ind w:left="1080" w:hanging="360"/>
      </w:pPr>
      <w:rPr>
        <w:rFonts w:ascii="Symbol" w:eastAsia="Calibri" w:hAnsi="Symbo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2">
    <w:nsid w:val="4FA40F88"/>
    <w:multiLevelType w:val="multilevel"/>
    <w:tmpl w:val="13FAB0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nsid w:val="64364197"/>
    <w:multiLevelType w:val="hybridMultilevel"/>
    <w:tmpl w:val="EBC44C3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nsid w:val="64920D82"/>
    <w:multiLevelType w:val="hybridMultilevel"/>
    <w:tmpl w:val="D0525F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nsid w:val="67B8485D"/>
    <w:multiLevelType w:val="hybridMultilevel"/>
    <w:tmpl w:val="6A188F34"/>
    <w:lvl w:ilvl="0" w:tplc="1FB4B474">
      <w:numFmt w:val="bullet"/>
      <w:lvlText w:val=""/>
      <w:lvlJc w:val="left"/>
      <w:pPr>
        <w:ind w:left="720" w:hanging="360"/>
      </w:pPr>
      <w:rPr>
        <w:rFonts w:ascii="Symbol" w:eastAsia="Calibri" w:hAnsi="Symbo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6">
    <w:nsid w:val="727669C0"/>
    <w:multiLevelType w:val="hybridMultilevel"/>
    <w:tmpl w:val="C4C8E750"/>
    <w:lvl w:ilvl="0" w:tplc="23FCC838">
      <w:start w:val="54"/>
      <w:numFmt w:val="bullet"/>
      <w:lvlText w:val=""/>
      <w:lvlJc w:val="left"/>
      <w:pPr>
        <w:ind w:left="1080" w:hanging="360"/>
      </w:pPr>
      <w:rPr>
        <w:rFonts w:ascii="Symbol" w:eastAsia="Calibri" w:hAnsi="Symbo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7">
    <w:nsid w:val="790A5497"/>
    <w:multiLevelType w:val="hybridMultilevel"/>
    <w:tmpl w:val="A8AE93E2"/>
    <w:lvl w:ilvl="0" w:tplc="6DF4B9B4">
      <w:start w:val="54"/>
      <w:numFmt w:val="bullet"/>
      <w:lvlText w:val=""/>
      <w:lvlJc w:val="left"/>
      <w:pPr>
        <w:ind w:left="720" w:hanging="360"/>
      </w:pPr>
      <w:rPr>
        <w:rFonts w:ascii="Symbol" w:eastAsia="Calibri" w:hAnsi="Symbo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4"/>
  </w:num>
  <w:num w:numId="2">
    <w:abstractNumId w:val="7"/>
  </w:num>
  <w:num w:numId="3">
    <w:abstractNumId w:val="1"/>
  </w:num>
  <w:num w:numId="4">
    <w:abstractNumId w:val="9"/>
  </w:num>
  <w:num w:numId="5">
    <w:abstractNumId w:val="14"/>
  </w:num>
  <w:num w:numId="6">
    <w:abstractNumId w:val="0"/>
  </w:num>
  <w:num w:numId="7">
    <w:abstractNumId w:val="5"/>
  </w:num>
  <w:num w:numId="8">
    <w:abstractNumId w:val="17"/>
  </w:num>
  <w:num w:numId="9">
    <w:abstractNumId w:val="16"/>
  </w:num>
  <w:num w:numId="10">
    <w:abstractNumId w:val="11"/>
  </w:num>
  <w:num w:numId="11">
    <w:abstractNumId w:val="15"/>
  </w:num>
  <w:num w:numId="12">
    <w:abstractNumId w:val="2"/>
  </w:num>
  <w:num w:numId="13">
    <w:abstractNumId w:val="6"/>
  </w:num>
  <w:num w:numId="14">
    <w:abstractNumId w:val="10"/>
  </w:num>
  <w:num w:numId="15">
    <w:abstractNumId w:val="3"/>
  </w:num>
  <w:num w:numId="16">
    <w:abstractNumId w:val="8"/>
  </w:num>
  <w:num w:numId="17">
    <w:abstractNumId w:val="12"/>
  </w:num>
  <w:num w:numId="18">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53"/>
  <w:trackRevisions/>
  <w:defaultTabStop w:val="720"/>
  <w:hyphenationZone w:val="425"/>
  <w:drawingGridHorizontalSpacing w:val="120"/>
  <w:displayHorizontalDrawingGridEvery w:val="2"/>
  <w:characterSpacingControl w:val="doNotCompres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_AMO_XmlVersion" w:val="Empty"/>
    <w:docVar w:name="EN.InstantFormat" w:val="&lt;ENInstantFormat&gt;&lt;Enabled&gt;0&lt;/Enabled&gt;&lt;ScanUnformatted&gt;1&lt;/ScanUnformatted&gt;&lt;ScanChanges&gt;1&lt;/ScanChanges&gt;&lt;Suspended&gt;0&lt;/Suspended&gt;&lt;/ENInstantFormat&gt;"/>
    <w:docVar w:name="EN.Layout" w:val="&lt;ENLayout&gt;&lt;Style&gt;PLoS&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ableBibliographyCategories&gt;0&lt;/EnableBibliographyCategories&gt;&lt;/ENLayout&gt;"/>
    <w:docVar w:name="EN.Libraries" w:val="&lt;Libraries&gt;&lt;item db-id=&quot;tvzsxtsr1st0w8ev9x1pp2zvfz22xr9as5vv&quot;&gt;eap_references&lt;record-ids&gt;&lt;item&gt;8&lt;/item&gt;&lt;item&gt;9&lt;/item&gt;&lt;item&gt;10&lt;/item&gt;&lt;item&gt;15&lt;/item&gt;&lt;item&gt;16&lt;/item&gt;&lt;item&gt;18&lt;/item&gt;&lt;item&gt;19&lt;/item&gt;&lt;item&gt;20&lt;/item&gt;&lt;item&gt;26&lt;/item&gt;&lt;item&gt;27&lt;/item&gt;&lt;item&gt;28&lt;/item&gt;&lt;item&gt;29&lt;/item&gt;&lt;item&gt;30&lt;/item&gt;&lt;item&gt;31&lt;/item&gt;&lt;item&gt;32&lt;/item&gt;&lt;item&gt;33&lt;/item&gt;&lt;item&gt;34&lt;/item&gt;&lt;item&gt;40&lt;/item&gt;&lt;item&gt;41&lt;/item&gt;&lt;item&gt;51&lt;/item&gt;&lt;item&gt;53&lt;/item&gt;&lt;item&gt;54&lt;/item&gt;&lt;item&gt;56&lt;/item&gt;&lt;item&gt;57&lt;/item&gt;&lt;item&gt;58&lt;/item&gt;&lt;item&gt;59&lt;/item&gt;&lt;item&gt;71&lt;/item&gt;&lt;item&gt;72&lt;/item&gt;&lt;item&gt;73&lt;/item&gt;&lt;item&gt;74&lt;/item&gt;&lt;item&gt;100&lt;/item&gt;&lt;item&gt;101&lt;/item&gt;&lt;item&gt;102&lt;/item&gt;&lt;item&gt;103&lt;/item&gt;&lt;item&gt;104&lt;/item&gt;&lt;item&gt;105&lt;/item&gt;&lt;item&gt;106&lt;/item&gt;&lt;item&gt;107&lt;/item&gt;&lt;item&gt;108&lt;/item&gt;&lt;item&gt;109&lt;/item&gt;&lt;item&gt;116&lt;/item&gt;&lt;item&gt;117&lt;/item&gt;&lt;item&gt;121&lt;/item&gt;&lt;item&gt;122&lt;/item&gt;&lt;item&gt;124&lt;/item&gt;&lt;item&gt;129&lt;/item&gt;&lt;item&gt;131&lt;/item&gt;&lt;item&gt;136&lt;/item&gt;&lt;item&gt;139&lt;/item&gt;&lt;item&gt;144&lt;/item&gt;&lt;item&gt;145&lt;/item&gt;&lt;item&gt;147&lt;/item&gt;&lt;item&gt;162&lt;/item&gt;&lt;item&gt;166&lt;/item&gt;&lt;item&gt;167&lt;/item&gt;&lt;item&gt;168&lt;/item&gt;&lt;item&gt;169&lt;/item&gt;&lt;item&gt;171&lt;/item&gt;&lt;item&gt;173&lt;/item&gt;&lt;item&gt;174&lt;/item&gt;&lt;item&gt;175&lt;/item&gt;&lt;item&gt;194&lt;/item&gt;&lt;item&gt;195&lt;/item&gt;&lt;item&gt;196&lt;/item&gt;&lt;item&gt;197&lt;/item&gt;&lt;item&gt;200&lt;/item&gt;&lt;item&gt;201&lt;/item&gt;&lt;item&gt;202&lt;/item&gt;&lt;item&gt;203&lt;/item&gt;&lt;item&gt;205&lt;/item&gt;&lt;item&gt;207&lt;/item&gt;&lt;item&gt;208&lt;/item&gt;&lt;item&gt;219&lt;/item&gt;&lt;item&gt;220&lt;/item&gt;&lt;item&gt;221&lt;/item&gt;&lt;item&gt;222&lt;/item&gt;&lt;item&gt;223&lt;/item&gt;&lt;item&gt;224&lt;/item&gt;&lt;item&gt;228&lt;/item&gt;&lt;item&gt;229&lt;/item&gt;&lt;/record-ids&gt;&lt;/item&gt;&lt;/Libraries&gt;"/>
  </w:docVars>
  <w:rsids>
    <w:rsidRoot w:val="008242A5"/>
    <w:rsid w:val="0000030E"/>
    <w:rsid w:val="0000082E"/>
    <w:rsid w:val="0000083C"/>
    <w:rsid w:val="00000BB6"/>
    <w:rsid w:val="000014D9"/>
    <w:rsid w:val="00001765"/>
    <w:rsid w:val="00001AA9"/>
    <w:rsid w:val="00001B02"/>
    <w:rsid w:val="000028CF"/>
    <w:rsid w:val="00002B0D"/>
    <w:rsid w:val="00003A4C"/>
    <w:rsid w:val="00003BE0"/>
    <w:rsid w:val="00003C00"/>
    <w:rsid w:val="00003E9B"/>
    <w:rsid w:val="00003F45"/>
    <w:rsid w:val="000041AD"/>
    <w:rsid w:val="0000466D"/>
    <w:rsid w:val="00005284"/>
    <w:rsid w:val="00005D30"/>
    <w:rsid w:val="000062D6"/>
    <w:rsid w:val="00006675"/>
    <w:rsid w:val="0000743E"/>
    <w:rsid w:val="0000747C"/>
    <w:rsid w:val="00007B82"/>
    <w:rsid w:val="00007D19"/>
    <w:rsid w:val="000102B0"/>
    <w:rsid w:val="00010405"/>
    <w:rsid w:val="0001082A"/>
    <w:rsid w:val="00010B82"/>
    <w:rsid w:val="000111C4"/>
    <w:rsid w:val="000111E4"/>
    <w:rsid w:val="00011400"/>
    <w:rsid w:val="00011422"/>
    <w:rsid w:val="000115F5"/>
    <w:rsid w:val="00011D62"/>
    <w:rsid w:val="00012689"/>
    <w:rsid w:val="000127DC"/>
    <w:rsid w:val="00012E3A"/>
    <w:rsid w:val="00012ED3"/>
    <w:rsid w:val="00012F93"/>
    <w:rsid w:val="0001393A"/>
    <w:rsid w:val="00013FE0"/>
    <w:rsid w:val="00014877"/>
    <w:rsid w:val="00014A8C"/>
    <w:rsid w:val="00014A9A"/>
    <w:rsid w:val="000150DE"/>
    <w:rsid w:val="00015961"/>
    <w:rsid w:val="000160CC"/>
    <w:rsid w:val="00017B03"/>
    <w:rsid w:val="00017BA3"/>
    <w:rsid w:val="00017C39"/>
    <w:rsid w:val="00017CB0"/>
    <w:rsid w:val="00017E0E"/>
    <w:rsid w:val="0002004B"/>
    <w:rsid w:val="0002054D"/>
    <w:rsid w:val="000206AC"/>
    <w:rsid w:val="00020777"/>
    <w:rsid w:val="000214EB"/>
    <w:rsid w:val="0002214C"/>
    <w:rsid w:val="000223F8"/>
    <w:rsid w:val="00022D62"/>
    <w:rsid w:val="0002339E"/>
    <w:rsid w:val="00023625"/>
    <w:rsid w:val="0002380C"/>
    <w:rsid w:val="000238DA"/>
    <w:rsid w:val="0002395D"/>
    <w:rsid w:val="00023990"/>
    <w:rsid w:val="00023D15"/>
    <w:rsid w:val="00023E34"/>
    <w:rsid w:val="00023EE8"/>
    <w:rsid w:val="00023F50"/>
    <w:rsid w:val="00024108"/>
    <w:rsid w:val="000241C4"/>
    <w:rsid w:val="00024778"/>
    <w:rsid w:val="00024A58"/>
    <w:rsid w:val="00024B3C"/>
    <w:rsid w:val="00024BA0"/>
    <w:rsid w:val="00024C4B"/>
    <w:rsid w:val="000253FE"/>
    <w:rsid w:val="000259F9"/>
    <w:rsid w:val="00025B8F"/>
    <w:rsid w:val="000265B1"/>
    <w:rsid w:val="00026803"/>
    <w:rsid w:val="000269FF"/>
    <w:rsid w:val="00027626"/>
    <w:rsid w:val="000278D0"/>
    <w:rsid w:val="00027905"/>
    <w:rsid w:val="00027E66"/>
    <w:rsid w:val="00027EEB"/>
    <w:rsid w:val="00027F15"/>
    <w:rsid w:val="000304C2"/>
    <w:rsid w:val="000306E5"/>
    <w:rsid w:val="0003088D"/>
    <w:rsid w:val="00030CCB"/>
    <w:rsid w:val="00031709"/>
    <w:rsid w:val="000317F5"/>
    <w:rsid w:val="00031B39"/>
    <w:rsid w:val="00031DB3"/>
    <w:rsid w:val="000320B4"/>
    <w:rsid w:val="00032645"/>
    <w:rsid w:val="00032D68"/>
    <w:rsid w:val="00032FAC"/>
    <w:rsid w:val="00034A45"/>
    <w:rsid w:val="00034D26"/>
    <w:rsid w:val="00034FEB"/>
    <w:rsid w:val="00035250"/>
    <w:rsid w:val="0003530D"/>
    <w:rsid w:val="00035919"/>
    <w:rsid w:val="00035B71"/>
    <w:rsid w:val="000362A8"/>
    <w:rsid w:val="0003693E"/>
    <w:rsid w:val="00036AE1"/>
    <w:rsid w:val="00036E6C"/>
    <w:rsid w:val="00037EA8"/>
    <w:rsid w:val="00037F87"/>
    <w:rsid w:val="000403D5"/>
    <w:rsid w:val="000407D8"/>
    <w:rsid w:val="00040B2A"/>
    <w:rsid w:val="00040FA9"/>
    <w:rsid w:val="00041596"/>
    <w:rsid w:val="00041A55"/>
    <w:rsid w:val="00041AD6"/>
    <w:rsid w:val="00041DA3"/>
    <w:rsid w:val="00041F1D"/>
    <w:rsid w:val="00042454"/>
    <w:rsid w:val="00042D70"/>
    <w:rsid w:val="000433A4"/>
    <w:rsid w:val="00043AC1"/>
    <w:rsid w:val="000446C3"/>
    <w:rsid w:val="00044861"/>
    <w:rsid w:val="00044C1B"/>
    <w:rsid w:val="00045197"/>
    <w:rsid w:val="00045BC0"/>
    <w:rsid w:val="000463FB"/>
    <w:rsid w:val="00046A31"/>
    <w:rsid w:val="00046C15"/>
    <w:rsid w:val="00046CE1"/>
    <w:rsid w:val="00046F30"/>
    <w:rsid w:val="00047AFE"/>
    <w:rsid w:val="00047CB0"/>
    <w:rsid w:val="000505CC"/>
    <w:rsid w:val="00052BDB"/>
    <w:rsid w:val="00052E65"/>
    <w:rsid w:val="0005358C"/>
    <w:rsid w:val="0005383A"/>
    <w:rsid w:val="000539AB"/>
    <w:rsid w:val="00053DA1"/>
    <w:rsid w:val="00053F0B"/>
    <w:rsid w:val="00054364"/>
    <w:rsid w:val="0005460B"/>
    <w:rsid w:val="0005474F"/>
    <w:rsid w:val="00054BC7"/>
    <w:rsid w:val="00054DBE"/>
    <w:rsid w:val="00055315"/>
    <w:rsid w:val="00055FB9"/>
    <w:rsid w:val="00056304"/>
    <w:rsid w:val="000563F2"/>
    <w:rsid w:val="00056AE2"/>
    <w:rsid w:val="00057E51"/>
    <w:rsid w:val="0006005C"/>
    <w:rsid w:val="0006049D"/>
    <w:rsid w:val="000606E2"/>
    <w:rsid w:val="0006082B"/>
    <w:rsid w:val="00060C06"/>
    <w:rsid w:val="000614E3"/>
    <w:rsid w:val="00061A89"/>
    <w:rsid w:val="0006230E"/>
    <w:rsid w:val="0006278C"/>
    <w:rsid w:val="00062A93"/>
    <w:rsid w:val="00062FCB"/>
    <w:rsid w:val="000631F4"/>
    <w:rsid w:val="000634C4"/>
    <w:rsid w:val="0006393E"/>
    <w:rsid w:val="00063DA9"/>
    <w:rsid w:val="00063EE6"/>
    <w:rsid w:val="000650FE"/>
    <w:rsid w:val="000653A8"/>
    <w:rsid w:val="0006566B"/>
    <w:rsid w:val="00065F61"/>
    <w:rsid w:val="00066046"/>
    <w:rsid w:val="00067041"/>
    <w:rsid w:val="00067838"/>
    <w:rsid w:val="00067864"/>
    <w:rsid w:val="00067901"/>
    <w:rsid w:val="00067920"/>
    <w:rsid w:val="00067A63"/>
    <w:rsid w:val="0007032B"/>
    <w:rsid w:val="000713F8"/>
    <w:rsid w:val="0007224E"/>
    <w:rsid w:val="00072387"/>
    <w:rsid w:val="000727E9"/>
    <w:rsid w:val="00072A2F"/>
    <w:rsid w:val="00072CF1"/>
    <w:rsid w:val="000734D0"/>
    <w:rsid w:val="00073CF1"/>
    <w:rsid w:val="00074864"/>
    <w:rsid w:val="00074B21"/>
    <w:rsid w:val="00074EB7"/>
    <w:rsid w:val="00074FD0"/>
    <w:rsid w:val="000751E1"/>
    <w:rsid w:val="0007589A"/>
    <w:rsid w:val="00075B7A"/>
    <w:rsid w:val="00076C97"/>
    <w:rsid w:val="000772FB"/>
    <w:rsid w:val="00077651"/>
    <w:rsid w:val="00077658"/>
    <w:rsid w:val="000804F7"/>
    <w:rsid w:val="000808F1"/>
    <w:rsid w:val="00080A95"/>
    <w:rsid w:val="0008159E"/>
    <w:rsid w:val="000816C7"/>
    <w:rsid w:val="00081952"/>
    <w:rsid w:val="0008196D"/>
    <w:rsid w:val="00082096"/>
    <w:rsid w:val="0008219A"/>
    <w:rsid w:val="00082900"/>
    <w:rsid w:val="00083133"/>
    <w:rsid w:val="000833B9"/>
    <w:rsid w:val="00083820"/>
    <w:rsid w:val="00083AE7"/>
    <w:rsid w:val="00083B07"/>
    <w:rsid w:val="00083CB8"/>
    <w:rsid w:val="000840D3"/>
    <w:rsid w:val="0008413E"/>
    <w:rsid w:val="0008432D"/>
    <w:rsid w:val="00084661"/>
    <w:rsid w:val="0008470D"/>
    <w:rsid w:val="00084720"/>
    <w:rsid w:val="00084AB3"/>
    <w:rsid w:val="000850C2"/>
    <w:rsid w:val="000852AC"/>
    <w:rsid w:val="00085D54"/>
    <w:rsid w:val="000864CC"/>
    <w:rsid w:val="00086657"/>
    <w:rsid w:val="000868DF"/>
    <w:rsid w:val="000876C5"/>
    <w:rsid w:val="00087929"/>
    <w:rsid w:val="00087AD9"/>
    <w:rsid w:val="00087C1B"/>
    <w:rsid w:val="00087D15"/>
    <w:rsid w:val="00090CD8"/>
    <w:rsid w:val="00090DFF"/>
    <w:rsid w:val="000913F5"/>
    <w:rsid w:val="00091426"/>
    <w:rsid w:val="00091A34"/>
    <w:rsid w:val="00092113"/>
    <w:rsid w:val="00092879"/>
    <w:rsid w:val="00092A6B"/>
    <w:rsid w:val="00093552"/>
    <w:rsid w:val="00093B80"/>
    <w:rsid w:val="000940B5"/>
    <w:rsid w:val="000945DB"/>
    <w:rsid w:val="00094B29"/>
    <w:rsid w:val="00094DE5"/>
    <w:rsid w:val="00094E4D"/>
    <w:rsid w:val="000953F6"/>
    <w:rsid w:val="000961A2"/>
    <w:rsid w:val="00096250"/>
    <w:rsid w:val="00096564"/>
    <w:rsid w:val="00096B85"/>
    <w:rsid w:val="00096BD4"/>
    <w:rsid w:val="00096C0B"/>
    <w:rsid w:val="000972AF"/>
    <w:rsid w:val="00097948"/>
    <w:rsid w:val="00097E62"/>
    <w:rsid w:val="000A0943"/>
    <w:rsid w:val="000A0B12"/>
    <w:rsid w:val="000A0B9C"/>
    <w:rsid w:val="000A153E"/>
    <w:rsid w:val="000A1587"/>
    <w:rsid w:val="000A1687"/>
    <w:rsid w:val="000A1A27"/>
    <w:rsid w:val="000A2B3B"/>
    <w:rsid w:val="000A33F6"/>
    <w:rsid w:val="000A34A8"/>
    <w:rsid w:val="000A3A5D"/>
    <w:rsid w:val="000A4236"/>
    <w:rsid w:val="000A42CC"/>
    <w:rsid w:val="000A4B95"/>
    <w:rsid w:val="000A4C75"/>
    <w:rsid w:val="000A4EB2"/>
    <w:rsid w:val="000A4EFA"/>
    <w:rsid w:val="000A511F"/>
    <w:rsid w:val="000A5445"/>
    <w:rsid w:val="000A59B3"/>
    <w:rsid w:val="000A59E1"/>
    <w:rsid w:val="000A5ECB"/>
    <w:rsid w:val="000A7021"/>
    <w:rsid w:val="000A7270"/>
    <w:rsid w:val="000A7492"/>
    <w:rsid w:val="000A749C"/>
    <w:rsid w:val="000A7782"/>
    <w:rsid w:val="000A7813"/>
    <w:rsid w:val="000A7927"/>
    <w:rsid w:val="000B00F8"/>
    <w:rsid w:val="000B0FC5"/>
    <w:rsid w:val="000B1816"/>
    <w:rsid w:val="000B1AC7"/>
    <w:rsid w:val="000B1B6F"/>
    <w:rsid w:val="000B1FDE"/>
    <w:rsid w:val="000B264C"/>
    <w:rsid w:val="000B2AF3"/>
    <w:rsid w:val="000B2C90"/>
    <w:rsid w:val="000B3972"/>
    <w:rsid w:val="000B4125"/>
    <w:rsid w:val="000B48E5"/>
    <w:rsid w:val="000B4D75"/>
    <w:rsid w:val="000B4DAF"/>
    <w:rsid w:val="000B518B"/>
    <w:rsid w:val="000B526D"/>
    <w:rsid w:val="000B53AB"/>
    <w:rsid w:val="000B5630"/>
    <w:rsid w:val="000B5B77"/>
    <w:rsid w:val="000B65FD"/>
    <w:rsid w:val="000B6F81"/>
    <w:rsid w:val="000B700A"/>
    <w:rsid w:val="000B79AC"/>
    <w:rsid w:val="000C02CA"/>
    <w:rsid w:val="000C04D1"/>
    <w:rsid w:val="000C06B8"/>
    <w:rsid w:val="000C072C"/>
    <w:rsid w:val="000C0EF4"/>
    <w:rsid w:val="000C1D36"/>
    <w:rsid w:val="000C2CA3"/>
    <w:rsid w:val="000C2FE0"/>
    <w:rsid w:val="000C3C16"/>
    <w:rsid w:val="000C404A"/>
    <w:rsid w:val="000C46EF"/>
    <w:rsid w:val="000C498F"/>
    <w:rsid w:val="000C4A7A"/>
    <w:rsid w:val="000C53AA"/>
    <w:rsid w:val="000C5743"/>
    <w:rsid w:val="000C5DBE"/>
    <w:rsid w:val="000C656C"/>
    <w:rsid w:val="000C75B8"/>
    <w:rsid w:val="000D042B"/>
    <w:rsid w:val="000D0857"/>
    <w:rsid w:val="000D0FBB"/>
    <w:rsid w:val="000D119B"/>
    <w:rsid w:val="000D3117"/>
    <w:rsid w:val="000D314C"/>
    <w:rsid w:val="000D361D"/>
    <w:rsid w:val="000D4477"/>
    <w:rsid w:val="000D4A4B"/>
    <w:rsid w:val="000D4C1E"/>
    <w:rsid w:val="000D4F5F"/>
    <w:rsid w:val="000D50F0"/>
    <w:rsid w:val="000D5442"/>
    <w:rsid w:val="000D5730"/>
    <w:rsid w:val="000D5778"/>
    <w:rsid w:val="000D5A68"/>
    <w:rsid w:val="000D5BCF"/>
    <w:rsid w:val="000D6404"/>
    <w:rsid w:val="000D667C"/>
    <w:rsid w:val="000D67A3"/>
    <w:rsid w:val="000D6E76"/>
    <w:rsid w:val="000D7132"/>
    <w:rsid w:val="000D7545"/>
    <w:rsid w:val="000E0923"/>
    <w:rsid w:val="000E0AD1"/>
    <w:rsid w:val="000E0AE9"/>
    <w:rsid w:val="000E0D64"/>
    <w:rsid w:val="000E15FC"/>
    <w:rsid w:val="000E1859"/>
    <w:rsid w:val="000E250E"/>
    <w:rsid w:val="000E25AC"/>
    <w:rsid w:val="000E3385"/>
    <w:rsid w:val="000E3A7B"/>
    <w:rsid w:val="000E3B50"/>
    <w:rsid w:val="000E3C28"/>
    <w:rsid w:val="000E4233"/>
    <w:rsid w:val="000E430B"/>
    <w:rsid w:val="000E4715"/>
    <w:rsid w:val="000E4731"/>
    <w:rsid w:val="000E4918"/>
    <w:rsid w:val="000E4E4B"/>
    <w:rsid w:val="000E4F34"/>
    <w:rsid w:val="000E54B8"/>
    <w:rsid w:val="000E5B41"/>
    <w:rsid w:val="000E6040"/>
    <w:rsid w:val="000E7237"/>
    <w:rsid w:val="000E7B0E"/>
    <w:rsid w:val="000E7E81"/>
    <w:rsid w:val="000E7F33"/>
    <w:rsid w:val="000F0372"/>
    <w:rsid w:val="000F08A4"/>
    <w:rsid w:val="000F094D"/>
    <w:rsid w:val="000F10CA"/>
    <w:rsid w:val="000F110A"/>
    <w:rsid w:val="000F12A8"/>
    <w:rsid w:val="000F148E"/>
    <w:rsid w:val="000F22ED"/>
    <w:rsid w:val="000F2500"/>
    <w:rsid w:val="000F2953"/>
    <w:rsid w:val="000F2ADF"/>
    <w:rsid w:val="000F2F75"/>
    <w:rsid w:val="000F367C"/>
    <w:rsid w:val="000F38A8"/>
    <w:rsid w:val="000F3AA0"/>
    <w:rsid w:val="000F3AE8"/>
    <w:rsid w:val="000F3BCE"/>
    <w:rsid w:val="000F3E29"/>
    <w:rsid w:val="000F4714"/>
    <w:rsid w:val="000F504D"/>
    <w:rsid w:val="000F52C3"/>
    <w:rsid w:val="000F5984"/>
    <w:rsid w:val="000F5A1C"/>
    <w:rsid w:val="000F5B6A"/>
    <w:rsid w:val="000F63E5"/>
    <w:rsid w:val="000F64E4"/>
    <w:rsid w:val="000F6606"/>
    <w:rsid w:val="00100339"/>
    <w:rsid w:val="0010070C"/>
    <w:rsid w:val="00100CEF"/>
    <w:rsid w:val="001018A7"/>
    <w:rsid w:val="00101F71"/>
    <w:rsid w:val="001028FD"/>
    <w:rsid w:val="001031FA"/>
    <w:rsid w:val="00103524"/>
    <w:rsid w:val="00103B80"/>
    <w:rsid w:val="0010505B"/>
    <w:rsid w:val="00105E30"/>
    <w:rsid w:val="001065F8"/>
    <w:rsid w:val="00106821"/>
    <w:rsid w:val="0010688E"/>
    <w:rsid w:val="00106A19"/>
    <w:rsid w:val="00107041"/>
    <w:rsid w:val="001079AC"/>
    <w:rsid w:val="00110453"/>
    <w:rsid w:val="001106B0"/>
    <w:rsid w:val="00110EC0"/>
    <w:rsid w:val="00111219"/>
    <w:rsid w:val="00111457"/>
    <w:rsid w:val="00112187"/>
    <w:rsid w:val="00112488"/>
    <w:rsid w:val="001129E2"/>
    <w:rsid w:val="00112B53"/>
    <w:rsid w:val="001136D6"/>
    <w:rsid w:val="00113753"/>
    <w:rsid w:val="00113A3A"/>
    <w:rsid w:val="00113AF3"/>
    <w:rsid w:val="00113C8E"/>
    <w:rsid w:val="00113F93"/>
    <w:rsid w:val="00113FDF"/>
    <w:rsid w:val="00115388"/>
    <w:rsid w:val="00115755"/>
    <w:rsid w:val="00115BBF"/>
    <w:rsid w:val="00115C08"/>
    <w:rsid w:val="00115E8E"/>
    <w:rsid w:val="0011697C"/>
    <w:rsid w:val="00116F67"/>
    <w:rsid w:val="00117045"/>
    <w:rsid w:val="00117694"/>
    <w:rsid w:val="00117921"/>
    <w:rsid w:val="00117D6B"/>
    <w:rsid w:val="0012098F"/>
    <w:rsid w:val="00121942"/>
    <w:rsid w:val="00121E6D"/>
    <w:rsid w:val="00121EF6"/>
    <w:rsid w:val="0012261F"/>
    <w:rsid w:val="00122677"/>
    <w:rsid w:val="001229BA"/>
    <w:rsid w:val="001229ED"/>
    <w:rsid w:val="00122CD8"/>
    <w:rsid w:val="00122E0E"/>
    <w:rsid w:val="00122E44"/>
    <w:rsid w:val="00122E47"/>
    <w:rsid w:val="00123987"/>
    <w:rsid w:val="00123D27"/>
    <w:rsid w:val="00123DDE"/>
    <w:rsid w:val="001250B1"/>
    <w:rsid w:val="001250FD"/>
    <w:rsid w:val="00125266"/>
    <w:rsid w:val="0012551F"/>
    <w:rsid w:val="0012585A"/>
    <w:rsid w:val="0012588F"/>
    <w:rsid w:val="001261BE"/>
    <w:rsid w:val="001264FB"/>
    <w:rsid w:val="00126D69"/>
    <w:rsid w:val="00126FF2"/>
    <w:rsid w:val="00127529"/>
    <w:rsid w:val="00127569"/>
    <w:rsid w:val="0012798D"/>
    <w:rsid w:val="00127BC6"/>
    <w:rsid w:val="001300C8"/>
    <w:rsid w:val="00130612"/>
    <w:rsid w:val="00130794"/>
    <w:rsid w:val="001308DD"/>
    <w:rsid w:val="0013104E"/>
    <w:rsid w:val="001313B2"/>
    <w:rsid w:val="0013162E"/>
    <w:rsid w:val="00131AB4"/>
    <w:rsid w:val="00131E97"/>
    <w:rsid w:val="00131EC2"/>
    <w:rsid w:val="001321A9"/>
    <w:rsid w:val="00132B01"/>
    <w:rsid w:val="00132DC7"/>
    <w:rsid w:val="001336A2"/>
    <w:rsid w:val="00133935"/>
    <w:rsid w:val="00133ACC"/>
    <w:rsid w:val="00133B65"/>
    <w:rsid w:val="00133D77"/>
    <w:rsid w:val="001347B2"/>
    <w:rsid w:val="00135021"/>
    <w:rsid w:val="00135534"/>
    <w:rsid w:val="0013677B"/>
    <w:rsid w:val="00136981"/>
    <w:rsid w:val="00136A43"/>
    <w:rsid w:val="00136EBB"/>
    <w:rsid w:val="00136FCB"/>
    <w:rsid w:val="00137333"/>
    <w:rsid w:val="001373D3"/>
    <w:rsid w:val="00137479"/>
    <w:rsid w:val="00137509"/>
    <w:rsid w:val="0013797A"/>
    <w:rsid w:val="00137D84"/>
    <w:rsid w:val="0014018D"/>
    <w:rsid w:val="001401D4"/>
    <w:rsid w:val="00140223"/>
    <w:rsid w:val="00140288"/>
    <w:rsid w:val="00140CB1"/>
    <w:rsid w:val="00140F96"/>
    <w:rsid w:val="00141119"/>
    <w:rsid w:val="001418A3"/>
    <w:rsid w:val="00141A8A"/>
    <w:rsid w:val="001423AD"/>
    <w:rsid w:val="00142927"/>
    <w:rsid w:val="00142943"/>
    <w:rsid w:val="00142C5E"/>
    <w:rsid w:val="00142DE1"/>
    <w:rsid w:val="00142E1E"/>
    <w:rsid w:val="00142ED0"/>
    <w:rsid w:val="00143193"/>
    <w:rsid w:val="00143623"/>
    <w:rsid w:val="00143D85"/>
    <w:rsid w:val="00144078"/>
    <w:rsid w:val="00144236"/>
    <w:rsid w:val="00144EA7"/>
    <w:rsid w:val="00145144"/>
    <w:rsid w:val="0014542D"/>
    <w:rsid w:val="001457CC"/>
    <w:rsid w:val="00145FF7"/>
    <w:rsid w:val="0014616E"/>
    <w:rsid w:val="001462F2"/>
    <w:rsid w:val="00146A54"/>
    <w:rsid w:val="00146D5E"/>
    <w:rsid w:val="001476E0"/>
    <w:rsid w:val="00147937"/>
    <w:rsid w:val="00147A1B"/>
    <w:rsid w:val="00147A8E"/>
    <w:rsid w:val="00150465"/>
    <w:rsid w:val="00150A10"/>
    <w:rsid w:val="00150AAE"/>
    <w:rsid w:val="00150BE0"/>
    <w:rsid w:val="00150FF5"/>
    <w:rsid w:val="0015112D"/>
    <w:rsid w:val="00151795"/>
    <w:rsid w:val="00151EE8"/>
    <w:rsid w:val="00152830"/>
    <w:rsid w:val="00152F5E"/>
    <w:rsid w:val="001539CC"/>
    <w:rsid w:val="00153A52"/>
    <w:rsid w:val="00153B2B"/>
    <w:rsid w:val="00153E1C"/>
    <w:rsid w:val="00153FCC"/>
    <w:rsid w:val="0015469E"/>
    <w:rsid w:val="0015486E"/>
    <w:rsid w:val="001555D2"/>
    <w:rsid w:val="001559C4"/>
    <w:rsid w:val="00155B48"/>
    <w:rsid w:val="00155D36"/>
    <w:rsid w:val="00155FA1"/>
    <w:rsid w:val="0015619D"/>
    <w:rsid w:val="00156B95"/>
    <w:rsid w:val="0015724F"/>
    <w:rsid w:val="001572FB"/>
    <w:rsid w:val="00157589"/>
    <w:rsid w:val="00157CAE"/>
    <w:rsid w:val="0016028A"/>
    <w:rsid w:val="00160293"/>
    <w:rsid w:val="0016082E"/>
    <w:rsid w:val="001608BE"/>
    <w:rsid w:val="00160D10"/>
    <w:rsid w:val="001613A7"/>
    <w:rsid w:val="00161795"/>
    <w:rsid w:val="001617F7"/>
    <w:rsid w:val="00161866"/>
    <w:rsid w:val="00161B05"/>
    <w:rsid w:val="00161B6F"/>
    <w:rsid w:val="0016217D"/>
    <w:rsid w:val="0016228F"/>
    <w:rsid w:val="00162328"/>
    <w:rsid w:val="0016238D"/>
    <w:rsid w:val="001629DC"/>
    <w:rsid w:val="00162F9B"/>
    <w:rsid w:val="00163AF8"/>
    <w:rsid w:val="00163E05"/>
    <w:rsid w:val="001643AB"/>
    <w:rsid w:val="0016449D"/>
    <w:rsid w:val="0016453C"/>
    <w:rsid w:val="00164812"/>
    <w:rsid w:val="00164A0F"/>
    <w:rsid w:val="001650FC"/>
    <w:rsid w:val="00165585"/>
    <w:rsid w:val="00165C97"/>
    <w:rsid w:val="00166141"/>
    <w:rsid w:val="00166316"/>
    <w:rsid w:val="0016679F"/>
    <w:rsid w:val="00166DDC"/>
    <w:rsid w:val="00166F0C"/>
    <w:rsid w:val="0016721C"/>
    <w:rsid w:val="001675E4"/>
    <w:rsid w:val="001678F3"/>
    <w:rsid w:val="0017022F"/>
    <w:rsid w:val="001707BC"/>
    <w:rsid w:val="0017083A"/>
    <w:rsid w:val="001715EF"/>
    <w:rsid w:val="0017193D"/>
    <w:rsid w:val="00171EB5"/>
    <w:rsid w:val="00172C4A"/>
    <w:rsid w:val="00172E0E"/>
    <w:rsid w:val="00173507"/>
    <w:rsid w:val="001736D5"/>
    <w:rsid w:val="001736FF"/>
    <w:rsid w:val="00173AD2"/>
    <w:rsid w:val="00173C9C"/>
    <w:rsid w:val="001743C7"/>
    <w:rsid w:val="001743E3"/>
    <w:rsid w:val="00174544"/>
    <w:rsid w:val="001745CA"/>
    <w:rsid w:val="0017478B"/>
    <w:rsid w:val="001755DA"/>
    <w:rsid w:val="00175E08"/>
    <w:rsid w:val="001761BD"/>
    <w:rsid w:val="0017714A"/>
    <w:rsid w:val="00177580"/>
    <w:rsid w:val="00177A55"/>
    <w:rsid w:val="001808D1"/>
    <w:rsid w:val="00180EFA"/>
    <w:rsid w:val="00181889"/>
    <w:rsid w:val="00181DED"/>
    <w:rsid w:val="001820CB"/>
    <w:rsid w:val="001826CB"/>
    <w:rsid w:val="0018287E"/>
    <w:rsid w:val="001830B1"/>
    <w:rsid w:val="001839B5"/>
    <w:rsid w:val="00183B75"/>
    <w:rsid w:val="00183D67"/>
    <w:rsid w:val="00183F7E"/>
    <w:rsid w:val="00185A72"/>
    <w:rsid w:val="00186460"/>
    <w:rsid w:val="001864E5"/>
    <w:rsid w:val="00186515"/>
    <w:rsid w:val="00186784"/>
    <w:rsid w:val="001868D4"/>
    <w:rsid w:val="00186BAE"/>
    <w:rsid w:val="00187105"/>
    <w:rsid w:val="00187407"/>
    <w:rsid w:val="00187B76"/>
    <w:rsid w:val="00190107"/>
    <w:rsid w:val="001906B7"/>
    <w:rsid w:val="00190757"/>
    <w:rsid w:val="00191101"/>
    <w:rsid w:val="00191234"/>
    <w:rsid w:val="00191545"/>
    <w:rsid w:val="00191711"/>
    <w:rsid w:val="0019185E"/>
    <w:rsid w:val="00191A72"/>
    <w:rsid w:val="00191AB4"/>
    <w:rsid w:val="00191AC9"/>
    <w:rsid w:val="00192560"/>
    <w:rsid w:val="00192599"/>
    <w:rsid w:val="0019365B"/>
    <w:rsid w:val="001938E9"/>
    <w:rsid w:val="001940EC"/>
    <w:rsid w:val="001943E8"/>
    <w:rsid w:val="0019457B"/>
    <w:rsid w:val="001948DA"/>
    <w:rsid w:val="00194AA1"/>
    <w:rsid w:val="001951E1"/>
    <w:rsid w:val="00195255"/>
    <w:rsid w:val="0019541B"/>
    <w:rsid w:val="0019680E"/>
    <w:rsid w:val="001973F5"/>
    <w:rsid w:val="001974FD"/>
    <w:rsid w:val="00197665"/>
    <w:rsid w:val="001A0AAD"/>
    <w:rsid w:val="001A1375"/>
    <w:rsid w:val="001A199D"/>
    <w:rsid w:val="001A2133"/>
    <w:rsid w:val="001A22DE"/>
    <w:rsid w:val="001A289D"/>
    <w:rsid w:val="001A2FDC"/>
    <w:rsid w:val="001A30FF"/>
    <w:rsid w:val="001A3272"/>
    <w:rsid w:val="001A34C7"/>
    <w:rsid w:val="001A3A99"/>
    <w:rsid w:val="001A3EA4"/>
    <w:rsid w:val="001A45A4"/>
    <w:rsid w:val="001A476F"/>
    <w:rsid w:val="001A5EE6"/>
    <w:rsid w:val="001A612B"/>
    <w:rsid w:val="001A613A"/>
    <w:rsid w:val="001A6316"/>
    <w:rsid w:val="001A64A6"/>
    <w:rsid w:val="001A66B3"/>
    <w:rsid w:val="001A6789"/>
    <w:rsid w:val="001A6A66"/>
    <w:rsid w:val="001A6C72"/>
    <w:rsid w:val="001A7633"/>
    <w:rsid w:val="001A7CB3"/>
    <w:rsid w:val="001B0515"/>
    <w:rsid w:val="001B0695"/>
    <w:rsid w:val="001B0E66"/>
    <w:rsid w:val="001B1593"/>
    <w:rsid w:val="001B1C12"/>
    <w:rsid w:val="001B21A2"/>
    <w:rsid w:val="001B30B3"/>
    <w:rsid w:val="001B39C3"/>
    <w:rsid w:val="001B3D18"/>
    <w:rsid w:val="001B436A"/>
    <w:rsid w:val="001B44BE"/>
    <w:rsid w:val="001B48D4"/>
    <w:rsid w:val="001B5162"/>
    <w:rsid w:val="001B55CF"/>
    <w:rsid w:val="001B5867"/>
    <w:rsid w:val="001B5E4C"/>
    <w:rsid w:val="001B625B"/>
    <w:rsid w:val="001B6559"/>
    <w:rsid w:val="001B6A98"/>
    <w:rsid w:val="001B6D16"/>
    <w:rsid w:val="001B78DE"/>
    <w:rsid w:val="001B7CBB"/>
    <w:rsid w:val="001B7D70"/>
    <w:rsid w:val="001B7E19"/>
    <w:rsid w:val="001C06A7"/>
    <w:rsid w:val="001C0A3E"/>
    <w:rsid w:val="001C0D19"/>
    <w:rsid w:val="001C1321"/>
    <w:rsid w:val="001C18DC"/>
    <w:rsid w:val="001C1A89"/>
    <w:rsid w:val="001C1B13"/>
    <w:rsid w:val="001C23F6"/>
    <w:rsid w:val="001C2703"/>
    <w:rsid w:val="001C2A4F"/>
    <w:rsid w:val="001C2D2B"/>
    <w:rsid w:val="001C2F68"/>
    <w:rsid w:val="001C324B"/>
    <w:rsid w:val="001C329D"/>
    <w:rsid w:val="001C35D8"/>
    <w:rsid w:val="001C4413"/>
    <w:rsid w:val="001C4D0F"/>
    <w:rsid w:val="001C4FA6"/>
    <w:rsid w:val="001C5415"/>
    <w:rsid w:val="001C5505"/>
    <w:rsid w:val="001C5802"/>
    <w:rsid w:val="001C58E5"/>
    <w:rsid w:val="001C59BE"/>
    <w:rsid w:val="001C5E45"/>
    <w:rsid w:val="001C65F4"/>
    <w:rsid w:val="001C66AF"/>
    <w:rsid w:val="001C6ADC"/>
    <w:rsid w:val="001C6B34"/>
    <w:rsid w:val="001C6D1F"/>
    <w:rsid w:val="001C7088"/>
    <w:rsid w:val="001C709E"/>
    <w:rsid w:val="001C730F"/>
    <w:rsid w:val="001C7AB1"/>
    <w:rsid w:val="001C7EE1"/>
    <w:rsid w:val="001D0182"/>
    <w:rsid w:val="001D04BA"/>
    <w:rsid w:val="001D090C"/>
    <w:rsid w:val="001D0BF1"/>
    <w:rsid w:val="001D1158"/>
    <w:rsid w:val="001D14D7"/>
    <w:rsid w:val="001D172E"/>
    <w:rsid w:val="001D17AB"/>
    <w:rsid w:val="001D21CC"/>
    <w:rsid w:val="001D222E"/>
    <w:rsid w:val="001D23A5"/>
    <w:rsid w:val="001D242A"/>
    <w:rsid w:val="001D28F8"/>
    <w:rsid w:val="001D29B1"/>
    <w:rsid w:val="001D35FA"/>
    <w:rsid w:val="001D3D2B"/>
    <w:rsid w:val="001D4104"/>
    <w:rsid w:val="001D4623"/>
    <w:rsid w:val="001D4A6E"/>
    <w:rsid w:val="001D560B"/>
    <w:rsid w:val="001D586A"/>
    <w:rsid w:val="001D613B"/>
    <w:rsid w:val="001D679E"/>
    <w:rsid w:val="001D6C29"/>
    <w:rsid w:val="001D6FA0"/>
    <w:rsid w:val="001D70F5"/>
    <w:rsid w:val="001D75E5"/>
    <w:rsid w:val="001D764F"/>
    <w:rsid w:val="001D76A0"/>
    <w:rsid w:val="001D7C97"/>
    <w:rsid w:val="001D7CD5"/>
    <w:rsid w:val="001E09DE"/>
    <w:rsid w:val="001E0F90"/>
    <w:rsid w:val="001E11EF"/>
    <w:rsid w:val="001E122A"/>
    <w:rsid w:val="001E141D"/>
    <w:rsid w:val="001E1927"/>
    <w:rsid w:val="001E1BD9"/>
    <w:rsid w:val="001E2545"/>
    <w:rsid w:val="001E284B"/>
    <w:rsid w:val="001E284E"/>
    <w:rsid w:val="001E2BE1"/>
    <w:rsid w:val="001E35D4"/>
    <w:rsid w:val="001E3D4E"/>
    <w:rsid w:val="001E474E"/>
    <w:rsid w:val="001E4F3E"/>
    <w:rsid w:val="001E5166"/>
    <w:rsid w:val="001E52C2"/>
    <w:rsid w:val="001E5349"/>
    <w:rsid w:val="001E5606"/>
    <w:rsid w:val="001E6262"/>
    <w:rsid w:val="001E65A6"/>
    <w:rsid w:val="001E6E7E"/>
    <w:rsid w:val="001E6EE4"/>
    <w:rsid w:val="001E786A"/>
    <w:rsid w:val="001E7ADE"/>
    <w:rsid w:val="001E7CBF"/>
    <w:rsid w:val="001E7D16"/>
    <w:rsid w:val="001F044F"/>
    <w:rsid w:val="001F04F9"/>
    <w:rsid w:val="001F082D"/>
    <w:rsid w:val="001F1C0A"/>
    <w:rsid w:val="001F2671"/>
    <w:rsid w:val="001F2A1F"/>
    <w:rsid w:val="001F2F9F"/>
    <w:rsid w:val="001F2FFB"/>
    <w:rsid w:val="001F34F1"/>
    <w:rsid w:val="001F359B"/>
    <w:rsid w:val="001F41FC"/>
    <w:rsid w:val="001F4374"/>
    <w:rsid w:val="001F4768"/>
    <w:rsid w:val="001F4C0E"/>
    <w:rsid w:val="001F4E99"/>
    <w:rsid w:val="001F527A"/>
    <w:rsid w:val="001F5345"/>
    <w:rsid w:val="001F563E"/>
    <w:rsid w:val="001F5F8A"/>
    <w:rsid w:val="001F6377"/>
    <w:rsid w:val="001F65A9"/>
    <w:rsid w:val="001F685E"/>
    <w:rsid w:val="001F6907"/>
    <w:rsid w:val="001F740E"/>
    <w:rsid w:val="001F792C"/>
    <w:rsid w:val="001F7AA3"/>
    <w:rsid w:val="001F7F99"/>
    <w:rsid w:val="002001FF"/>
    <w:rsid w:val="00200720"/>
    <w:rsid w:val="00200CDE"/>
    <w:rsid w:val="0020138D"/>
    <w:rsid w:val="00201868"/>
    <w:rsid w:val="00201D3E"/>
    <w:rsid w:val="002020ED"/>
    <w:rsid w:val="002024AA"/>
    <w:rsid w:val="002028C8"/>
    <w:rsid w:val="002028DE"/>
    <w:rsid w:val="00202A29"/>
    <w:rsid w:val="00202B0A"/>
    <w:rsid w:val="00202D65"/>
    <w:rsid w:val="00202E49"/>
    <w:rsid w:val="0020391D"/>
    <w:rsid w:val="002039EF"/>
    <w:rsid w:val="00203CB4"/>
    <w:rsid w:val="00203E2D"/>
    <w:rsid w:val="0020472B"/>
    <w:rsid w:val="00204A06"/>
    <w:rsid w:val="00204F13"/>
    <w:rsid w:val="002051E1"/>
    <w:rsid w:val="00205A6F"/>
    <w:rsid w:val="00205C61"/>
    <w:rsid w:val="00205D5C"/>
    <w:rsid w:val="00205DD0"/>
    <w:rsid w:val="00205F78"/>
    <w:rsid w:val="00205F80"/>
    <w:rsid w:val="00207B49"/>
    <w:rsid w:val="00207D3A"/>
    <w:rsid w:val="00207DFF"/>
    <w:rsid w:val="002100B1"/>
    <w:rsid w:val="002105D6"/>
    <w:rsid w:val="00210AE6"/>
    <w:rsid w:val="00210BBA"/>
    <w:rsid w:val="00210C44"/>
    <w:rsid w:val="00210CEE"/>
    <w:rsid w:val="0021143E"/>
    <w:rsid w:val="002114C3"/>
    <w:rsid w:val="002115F8"/>
    <w:rsid w:val="002116F4"/>
    <w:rsid w:val="00211A4A"/>
    <w:rsid w:val="002122F5"/>
    <w:rsid w:val="002123CC"/>
    <w:rsid w:val="0021242C"/>
    <w:rsid w:val="00212479"/>
    <w:rsid w:val="00212B4E"/>
    <w:rsid w:val="00213680"/>
    <w:rsid w:val="00213BD7"/>
    <w:rsid w:val="00213E92"/>
    <w:rsid w:val="002140D8"/>
    <w:rsid w:val="00214514"/>
    <w:rsid w:val="00214BAE"/>
    <w:rsid w:val="00215032"/>
    <w:rsid w:val="0021543E"/>
    <w:rsid w:val="002157C3"/>
    <w:rsid w:val="00215F75"/>
    <w:rsid w:val="0021615E"/>
    <w:rsid w:val="0021689F"/>
    <w:rsid w:val="00216B69"/>
    <w:rsid w:val="00216BF7"/>
    <w:rsid w:val="00217161"/>
    <w:rsid w:val="002173F0"/>
    <w:rsid w:val="00217472"/>
    <w:rsid w:val="00220793"/>
    <w:rsid w:val="00220D86"/>
    <w:rsid w:val="002210A6"/>
    <w:rsid w:val="00221256"/>
    <w:rsid w:val="0022142B"/>
    <w:rsid w:val="00221433"/>
    <w:rsid w:val="0022171E"/>
    <w:rsid w:val="00221786"/>
    <w:rsid w:val="002217A5"/>
    <w:rsid w:val="002219E6"/>
    <w:rsid w:val="00221B1F"/>
    <w:rsid w:val="00221D55"/>
    <w:rsid w:val="00221E56"/>
    <w:rsid w:val="00222688"/>
    <w:rsid w:val="00222C46"/>
    <w:rsid w:val="00222C7A"/>
    <w:rsid w:val="00222CA1"/>
    <w:rsid w:val="00223A09"/>
    <w:rsid w:val="00223AF0"/>
    <w:rsid w:val="002248E3"/>
    <w:rsid w:val="00224E4A"/>
    <w:rsid w:val="00224ED0"/>
    <w:rsid w:val="0022502C"/>
    <w:rsid w:val="00226572"/>
    <w:rsid w:val="00226A08"/>
    <w:rsid w:val="00226BD5"/>
    <w:rsid w:val="00226C39"/>
    <w:rsid w:val="0022724A"/>
    <w:rsid w:val="00227722"/>
    <w:rsid w:val="00227B71"/>
    <w:rsid w:val="00230244"/>
    <w:rsid w:val="002309D6"/>
    <w:rsid w:val="00230DF7"/>
    <w:rsid w:val="0023102C"/>
    <w:rsid w:val="0023125B"/>
    <w:rsid w:val="00231812"/>
    <w:rsid w:val="00231A41"/>
    <w:rsid w:val="00231C45"/>
    <w:rsid w:val="00232DD8"/>
    <w:rsid w:val="0023312A"/>
    <w:rsid w:val="00233199"/>
    <w:rsid w:val="002333ED"/>
    <w:rsid w:val="0023360A"/>
    <w:rsid w:val="00234B39"/>
    <w:rsid w:val="00234DD5"/>
    <w:rsid w:val="002351A9"/>
    <w:rsid w:val="00235569"/>
    <w:rsid w:val="00235D37"/>
    <w:rsid w:val="002362D6"/>
    <w:rsid w:val="00236750"/>
    <w:rsid w:val="002367A0"/>
    <w:rsid w:val="002372E0"/>
    <w:rsid w:val="00237CAA"/>
    <w:rsid w:val="00240415"/>
    <w:rsid w:val="00240681"/>
    <w:rsid w:val="00240CAE"/>
    <w:rsid w:val="00241267"/>
    <w:rsid w:val="00241E0C"/>
    <w:rsid w:val="0024258B"/>
    <w:rsid w:val="00242E3C"/>
    <w:rsid w:val="00242E4A"/>
    <w:rsid w:val="002433E9"/>
    <w:rsid w:val="002438AA"/>
    <w:rsid w:val="00244683"/>
    <w:rsid w:val="002449BC"/>
    <w:rsid w:val="00244E89"/>
    <w:rsid w:val="0024622D"/>
    <w:rsid w:val="00246B03"/>
    <w:rsid w:val="0024703F"/>
    <w:rsid w:val="00247C30"/>
    <w:rsid w:val="00247FF3"/>
    <w:rsid w:val="00250746"/>
    <w:rsid w:val="00250BA5"/>
    <w:rsid w:val="002518C8"/>
    <w:rsid w:val="0025190F"/>
    <w:rsid w:val="00251966"/>
    <w:rsid w:val="002529F7"/>
    <w:rsid w:val="00252A62"/>
    <w:rsid w:val="00252C9C"/>
    <w:rsid w:val="00252C9E"/>
    <w:rsid w:val="00252FE1"/>
    <w:rsid w:val="00253668"/>
    <w:rsid w:val="00253832"/>
    <w:rsid w:val="0025392E"/>
    <w:rsid w:val="00253A67"/>
    <w:rsid w:val="00254229"/>
    <w:rsid w:val="00254BBE"/>
    <w:rsid w:val="0025573C"/>
    <w:rsid w:val="002557E9"/>
    <w:rsid w:val="00255C3E"/>
    <w:rsid w:val="00256013"/>
    <w:rsid w:val="00256CD9"/>
    <w:rsid w:val="00257738"/>
    <w:rsid w:val="00257EF9"/>
    <w:rsid w:val="00260016"/>
    <w:rsid w:val="002602E1"/>
    <w:rsid w:val="00260951"/>
    <w:rsid w:val="00261446"/>
    <w:rsid w:val="00261E30"/>
    <w:rsid w:val="002623AA"/>
    <w:rsid w:val="00262EC6"/>
    <w:rsid w:val="00263006"/>
    <w:rsid w:val="00263D21"/>
    <w:rsid w:val="002640E8"/>
    <w:rsid w:val="0026445F"/>
    <w:rsid w:val="00264D43"/>
    <w:rsid w:val="0026586C"/>
    <w:rsid w:val="002659AD"/>
    <w:rsid w:val="00265FB9"/>
    <w:rsid w:val="00266821"/>
    <w:rsid w:val="00266858"/>
    <w:rsid w:val="0026752C"/>
    <w:rsid w:val="00267AA7"/>
    <w:rsid w:val="00267B7A"/>
    <w:rsid w:val="0027001B"/>
    <w:rsid w:val="00270314"/>
    <w:rsid w:val="00270495"/>
    <w:rsid w:val="00270A47"/>
    <w:rsid w:val="00270AB1"/>
    <w:rsid w:val="00270E03"/>
    <w:rsid w:val="00271FD6"/>
    <w:rsid w:val="002728ED"/>
    <w:rsid w:val="00273161"/>
    <w:rsid w:val="002748A6"/>
    <w:rsid w:val="00274F02"/>
    <w:rsid w:val="0027520C"/>
    <w:rsid w:val="0027538E"/>
    <w:rsid w:val="00275439"/>
    <w:rsid w:val="002755F7"/>
    <w:rsid w:val="00275955"/>
    <w:rsid w:val="00275AFF"/>
    <w:rsid w:val="00276069"/>
    <w:rsid w:val="00276649"/>
    <w:rsid w:val="00276684"/>
    <w:rsid w:val="00276DA7"/>
    <w:rsid w:val="0027746F"/>
    <w:rsid w:val="002775C2"/>
    <w:rsid w:val="002778D4"/>
    <w:rsid w:val="00277E52"/>
    <w:rsid w:val="00277FE4"/>
    <w:rsid w:val="00280375"/>
    <w:rsid w:val="00280AE2"/>
    <w:rsid w:val="00280B83"/>
    <w:rsid w:val="00280BF1"/>
    <w:rsid w:val="00280C0B"/>
    <w:rsid w:val="00280EF0"/>
    <w:rsid w:val="002819BC"/>
    <w:rsid w:val="00281ACB"/>
    <w:rsid w:val="00281B43"/>
    <w:rsid w:val="00281FA8"/>
    <w:rsid w:val="00282B1B"/>
    <w:rsid w:val="0028370F"/>
    <w:rsid w:val="002837E4"/>
    <w:rsid w:val="0028438A"/>
    <w:rsid w:val="00284D1F"/>
    <w:rsid w:val="00284DE0"/>
    <w:rsid w:val="0028526B"/>
    <w:rsid w:val="00286333"/>
    <w:rsid w:val="0028678B"/>
    <w:rsid w:val="00286888"/>
    <w:rsid w:val="00287AE2"/>
    <w:rsid w:val="00287E65"/>
    <w:rsid w:val="0029022F"/>
    <w:rsid w:val="00290327"/>
    <w:rsid w:val="002906A4"/>
    <w:rsid w:val="002909F7"/>
    <w:rsid w:val="00290FC4"/>
    <w:rsid w:val="0029142B"/>
    <w:rsid w:val="00291876"/>
    <w:rsid w:val="002918CE"/>
    <w:rsid w:val="00291C3E"/>
    <w:rsid w:val="00292222"/>
    <w:rsid w:val="00292253"/>
    <w:rsid w:val="00292460"/>
    <w:rsid w:val="00293973"/>
    <w:rsid w:val="0029423A"/>
    <w:rsid w:val="0029470E"/>
    <w:rsid w:val="00295008"/>
    <w:rsid w:val="00295628"/>
    <w:rsid w:val="00295B0B"/>
    <w:rsid w:val="00295B9D"/>
    <w:rsid w:val="00295CBF"/>
    <w:rsid w:val="00295D13"/>
    <w:rsid w:val="00296366"/>
    <w:rsid w:val="002967E9"/>
    <w:rsid w:val="0029698B"/>
    <w:rsid w:val="002973C7"/>
    <w:rsid w:val="002976E1"/>
    <w:rsid w:val="00297728"/>
    <w:rsid w:val="002977C8"/>
    <w:rsid w:val="00297A05"/>
    <w:rsid w:val="00297C8E"/>
    <w:rsid w:val="00297E1D"/>
    <w:rsid w:val="00297E21"/>
    <w:rsid w:val="00297F2F"/>
    <w:rsid w:val="002A00A5"/>
    <w:rsid w:val="002A019A"/>
    <w:rsid w:val="002A037B"/>
    <w:rsid w:val="002A0B66"/>
    <w:rsid w:val="002A0CE4"/>
    <w:rsid w:val="002A0D8A"/>
    <w:rsid w:val="002A147A"/>
    <w:rsid w:val="002A1566"/>
    <w:rsid w:val="002A15DF"/>
    <w:rsid w:val="002A1D1D"/>
    <w:rsid w:val="002A282E"/>
    <w:rsid w:val="002A29BE"/>
    <w:rsid w:val="002A32DA"/>
    <w:rsid w:val="002A34CC"/>
    <w:rsid w:val="002A3BDC"/>
    <w:rsid w:val="002A3D61"/>
    <w:rsid w:val="002A3D81"/>
    <w:rsid w:val="002A3EF5"/>
    <w:rsid w:val="002A3EFB"/>
    <w:rsid w:val="002A4056"/>
    <w:rsid w:val="002A42D6"/>
    <w:rsid w:val="002A4B4E"/>
    <w:rsid w:val="002A4E5F"/>
    <w:rsid w:val="002A5458"/>
    <w:rsid w:val="002A56A3"/>
    <w:rsid w:val="002A58CC"/>
    <w:rsid w:val="002A5CBF"/>
    <w:rsid w:val="002A65E0"/>
    <w:rsid w:val="002A66EC"/>
    <w:rsid w:val="002A6939"/>
    <w:rsid w:val="002A6963"/>
    <w:rsid w:val="002A79FF"/>
    <w:rsid w:val="002A7EBB"/>
    <w:rsid w:val="002B008F"/>
    <w:rsid w:val="002B088E"/>
    <w:rsid w:val="002B0E62"/>
    <w:rsid w:val="002B1390"/>
    <w:rsid w:val="002B1DD6"/>
    <w:rsid w:val="002B207C"/>
    <w:rsid w:val="002B2552"/>
    <w:rsid w:val="002B2D5C"/>
    <w:rsid w:val="002B2F80"/>
    <w:rsid w:val="002B30A4"/>
    <w:rsid w:val="002B3178"/>
    <w:rsid w:val="002B48B2"/>
    <w:rsid w:val="002B4A08"/>
    <w:rsid w:val="002B4D1B"/>
    <w:rsid w:val="002B56F2"/>
    <w:rsid w:val="002B57C5"/>
    <w:rsid w:val="002B5B16"/>
    <w:rsid w:val="002B66A5"/>
    <w:rsid w:val="002B6944"/>
    <w:rsid w:val="002B6E84"/>
    <w:rsid w:val="002B6F62"/>
    <w:rsid w:val="002B7760"/>
    <w:rsid w:val="002C0376"/>
    <w:rsid w:val="002C0564"/>
    <w:rsid w:val="002C0567"/>
    <w:rsid w:val="002C05A0"/>
    <w:rsid w:val="002C063E"/>
    <w:rsid w:val="002C11ED"/>
    <w:rsid w:val="002C2DFB"/>
    <w:rsid w:val="002C38BE"/>
    <w:rsid w:val="002C3B72"/>
    <w:rsid w:val="002C3D60"/>
    <w:rsid w:val="002C47AA"/>
    <w:rsid w:val="002C5072"/>
    <w:rsid w:val="002C55B7"/>
    <w:rsid w:val="002C5A3C"/>
    <w:rsid w:val="002C60E4"/>
    <w:rsid w:val="002C6260"/>
    <w:rsid w:val="002C6307"/>
    <w:rsid w:val="002C65A5"/>
    <w:rsid w:val="002C7599"/>
    <w:rsid w:val="002C7F41"/>
    <w:rsid w:val="002D00C8"/>
    <w:rsid w:val="002D0D05"/>
    <w:rsid w:val="002D2004"/>
    <w:rsid w:val="002D205D"/>
    <w:rsid w:val="002D474B"/>
    <w:rsid w:val="002D4FEB"/>
    <w:rsid w:val="002D5674"/>
    <w:rsid w:val="002D58B9"/>
    <w:rsid w:val="002D5B54"/>
    <w:rsid w:val="002D60EB"/>
    <w:rsid w:val="002D61CA"/>
    <w:rsid w:val="002D6601"/>
    <w:rsid w:val="002D68EF"/>
    <w:rsid w:val="002D74D3"/>
    <w:rsid w:val="002D765D"/>
    <w:rsid w:val="002D7757"/>
    <w:rsid w:val="002D7767"/>
    <w:rsid w:val="002D7D27"/>
    <w:rsid w:val="002D7E89"/>
    <w:rsid w:val="002D7EEF"/>
    <w:rsid w:val="002E0085"/>
    <w:rsid w:val="002E09BB"/>
    <w:rsid w:val="002E1431"/>
    <w:rsid w:val="002E1728"/>
    <w:rsid w:val="002E2C5F"/>
    <w:rsid w:val="002E38BC"/>
    <w:rsid w:val="002E39BB"/>
    <w:rsid w:val="002E3A6C"/>
    <w:rsid w:val="002E3CE6"/>
    <w:rsid w:val="002E3E56"/>
    <w:rsid w:val="002E46A2"/>
    <w:rsid w:val="002E4787"/>
    <w:rsid w:val="002E4B1A"/>
    <w:rsid w:val="002E58AB"/>
    <w:rsid w:val="002E5AD9"/>
    <w:rsid w:val="002E5D40"/>
    <w:rsid w:val="002E5F5E"/>
    <w:rsid w:val="002E6577"/>
    <w:rsid w:val="002E6AC4"/>
    <w:rsid w:val="002E6E6D"/>
    <w:rsid w:val="002E6E86"/>
    <w:rsid w:val="002E7E10"/>
    <w:rsid w:val="002F003B"/>
    <w:rsid w:val="002F0084"/>
    <w:rsid w:val="002F0110"/>
    <w:rsid w:val="002F03FD"/>
    <w:rsid w:val="002F051B"/>
    <w:rsid w:val="002F07E5"/>
    <w:rsid w:val="002F1014"/>
    <w:rsid w:val="002F1247"/>
    <w:rsid w:val="002F13BB"/>
    <w:rsid w:val="002F173F"/>
    <w:rsid w:val="002F226A"/>
    <w:rsid w:val="002F2678"/>
    <w:rsid w:val="002F2BEE"/>
    <w:rsid w:val="002F3BBA"/>
    <w:rsid w:val="002F3DDF"/>
    <w:rsid w:val="002F40DC"/>
    <w:rsid w:val="002F4111"/>
    <w:rsid w:val="002F5622"/>
    <w:rsid w:val="002F56C7"/>
    <w:rsid w:val="002F578B"/>
    <w:rsid w:val="002F651E"/>
    <w:rsid w:val="002F6E27"/>
    <w:rsid w:val="002F6E56"/>
    <w:rsid w:val="002F729E"/>
    <w:rsid w:val="002F73E8"/>
    <w:rsid w:val="002F7C12"/>
    <w:rsid w:val="003004CD"/>
    <w:rsid w:val="003005F7"/>
    <w:rsid w:val="00300654"/>
    <w:rsid w:val="00300788"/>
    <w:rsid w:val="00300E9D"/>
    <w:rsid w:val="00301242"/>
    <w:rsid w:val="003013E7"/>
    <w:rsid w:val="00301A2F"/>
    <w:rsid w:val="00301FD0"/>
    <w:rsid w:val="003020E9"/>
    <w:rsid w:val="0030231E"/>
    <w:rsid w:val="003026A5"/>
    <w:rsid w:val="00302B71"/>
    <w:rsid w:val="00302C56"/>
    <w:rsid w:val="003036CD"/>
    <w:rsid w:val="003039F7"/>
    <w:rsid w:val="00303BCE"/>
    <w:rsid w:val="00303DC2"/>
    <w:rsid w:val="003043C1"/>
    <w:rsid w:val="00304BC6"/>
    <w:rsid w:val="00304EC0"/>
    <w:rsid w:val="00304F29"/>
    <w:rsid w:val="00304F44"/>
    <w:rsid w:val="00304F83"/>
    <w:rsid w:val="00305457"/>
    <w:rsid w:val="003063F9"/>
    <w:rsid w:val="003065F2"/>
    <w:rsid w:val="00307731"/>
    <w:rsid w:val="00310144"/>
    <w:rsid w:val="00310165"/>
    <w:rsid w:val="003108CF"/>
    <w:rsid w:val="0031099B"/>
    <w:rsid w:val="00310DE5"/>
    <w:rsid w:val="003112D0"/>
    <w:rsid w:val="00311C0F"/>
    <w:rsid w:val="00312223"/>
    <w:rsid w:val="0031230F"/>
    <w:rsid w:val="00312687"/>
    <w:rsid w:val="003127B7"/>
    <w:rsid w:val="0031299D"/>
    <w:rsid w:val="003133E1"/>
    <w:rsid w:val="003134C4"/>
    <w:rsid w:val="003137D6"/>
    <w:rsid w:val="00314944"/>
    <w:rsid w:val="00315D83"/>
    <w:rsid w:val="00315FD2"/>
    <w:rsid w:val="0031626E"/>
    <w:rsid w:val="0031758A"/>
    <w:rsid w:val="0032002C"/>
    <w:rsid w:val="00320751"/>
    <w:rsid w:val="0032090F"/>
    <w:rsid w:val="00320E1B"/>
    <w:rsid w:val="00320E34"/>
    <w:rsid w:val="00321079"/>
    <w:rsid w:val="003217CB"/>
    <w:rsid w:val="00322262"/>
    <w:rsid w:val="003222E3"/>
    <w:rsid w:val="00322A32"/>
    <w:rsid w:val="00322EBD"/>
    <w:rsid w:val="00322FFE"/>
    <w:rsid w:val="0032350B"/>
    <w:rsid w:val="00323B70"/>
    <w:rsid w:val="00324352"/>
    <w:rsid w:val="0032472E"/>
    <w:rsid w:val="00324A73"/>
    <w:rsid w:val="00324BFF"/>
    <w:rsid w:val="00324C9C"/>
    <w:rsid w:val="00325059"/>
    <w:rsid w:val="003251C9"/>
    <w:rsid w:val="00325E81"/>
    <w:rsid w:val="00327853"/>
    <w:rsid w:val="00327B25"/>
    <w:rsid w:val="00330285"/>
    <w:rsid w:val="00330401"/>
    <w:rsid w:val="00330404"/>
    <w:rsid w:val="003309C9"/>
    <w:rsid w:val="00330BE4"/>
    <w:rsid w:val="003311E9"/>
    <w:rsid w:val="0033131F"/>
    <w:rsid w:val="00331C17"/>
    <w:rsid w:val="00331F20"/>
    <w:rsid w:val="003320CE"/>
    <w:rsid w:val="00332669"/>
    <w:rsid w:val="003328D7"/>
    <w:rsid w:val="00332BB3"/>
    <w:rsid w:val="00334130"/>
    <w:rsid w:val="00334245"/>
    <w:rsid w:val="003346D9"/>
    <w:rsid w:val="0033496E"/>
    <w:rsid w:val="00334E81"/>
    <w:rsid w:val="003354E7"/>
    <w:rsid w:val="00335668"/>
    <w:rsid w:val="0033573D"/>
    <w:rsid w:val="00336248"/>
    <w:rsid w:val="003362C0"/>
    <w:rsid w:val="00336513"/>
    <w:rsid w:val="00336653"/>
    <w:rsid w:val="003366E8"/>
    <w:rsid w:val="003376C3"/>
    <w:rsid w:val="00337814"/>
    <w:rsid w:val="00337CD9"/>
    <w:rsid w:val="0034004C"/>
    <w:rsid w:val="003400FE"/>
    <w:rsid w:val="00340134"/>
    <w:rsid w:val="0034019A"/>
    <w:rsid w:val="0034038E"/>
    <w:rsid w:val="00340523"/>
    <w:rsid w:val="00340567"/>
    <w:rsid w:val="003406FC"/>
    <w:rsid w:val="00340BD9"/>
    <w:rsid w:val="00340CE5"/>
    <w:rsid w:val="00340DAC"/>
    <w:rsid w:val="00340DBC"/>
    <w:rsid w:val="0034103D"/>
    <w:rsid w:val="003410D7"/>
    <w:rsid w:val="0034171A"/>
    <w:rsid w:val="0034196B"/>
    <w:rsid w:val="00341FE5"/>
    <w:rsid w:val="003424F0"/>
    <w:rsid w:val="003427D6"/>
    <w:rsid w:val="003434AA"/>
    <w:rsid w:val="00343A78"/>
    <w:rsid w:val="00344306"/>
    <w:rsid w:val="003444A3"/>
    <w:rsid w:val="00344736"/>
    <w:rsid w:val="003449C7"/>
    <w:rsid w:val="00344B4D"/>
    <w:rsid w:val="00344C2A"/>
    <w:rsid w:val="00345B0F"/>
    <w:rsid w:val="0034627C"/>
    <w:rsid w:val="003462C9"/>
    <w:rsid w:val="00346701"/>
    <w:rsid w:val="00346714"/>
    <w:rsid w:val="00346C34"/>
    <w:rsid w:val="00346F53"/>
    <w:rsid w:val="003472C9"/>
    <w:rsid w:val="00347A54"/>
    <w:rsid w:val="00347F7F"/>
    <w:rsid w:val="0035018C"/>
    <w:rsid w:val="00350EBF"/>
    <w:rsid w:val="003511C6"/>
    <w:rsid w:val="0035236F"/>
    <w:rsid w:val="00352961"/>
    <w:rsid w:val="00352ECF"/>
    <w:rsid w:val="00353052"/>
    <w:rsid w:val="003531FB"/>
    <w:rsid w:val="00353270"/>
    <w:rsid w:val="003533BC"/>
    <w:rsid w:val="0035347A"/>
    <w:rsid w:val="003534D0"/>
    <w:rsid w:val="00353A16"/>
    <w:rsid w:val="00354971"/>
    <w:rsid w:val="003555FA"/>
    <w:rsid w:val="0035568D"/>
    <w:rsid w:val="003568FA"/>
    <w:rsid w:val="00357130"/>
    <w:rsid w:val="0035727A"/>
    <w:rsid w:val="0035748C"/>
    <w:rsid w:val="00357C54"/>
    <w:rsid w:val="0036062C"/>
    <w:rsid w:val="0036131E"/>
    <w:rsid w:val="00361777"/>
    <w:rsid w:val="003618F3"/>
    <w:rsid w:val="00361D00"/>
    <w:rsid w:val="00361D87"/>
    <w:rsid w:val="0036208A"/>
    <w:rsid w:val="00362112"/>
    <w:rsid w:val="00362294"/>
    <w:rsid w:val="00362D39"/>
    <w:rsid w:val="00362D86"/>
    <w:rsid w:val="00362E7A"/>
    <w:rsid w:val="003632B5"/>
    <w:rsid w:val="00363851"/>
    <w:rsid w:val="00363B38"/>
    <w:rsid w:val="00364115"/>
    <w:rsid w:val="003643CA"/>
    <w:rsid w:val="00364559"/>
    <w:rsid w:val="003645D5"/>
    <w:rsid w:val="00364CB7"/>
    <w:rsid w:val="003659DD"/>
    <w:rsid w:val="00365AF7"/>
    <w:rsid w:val="00366AF3"/>
    <w:rsid w:val="003674D3"/>
    <w:rsid w:val="003701FB"/>
    <w:rsid w:val="00370476"/>
    <w:rsid w:val="00370F5C"/>
    <w:rsid w:val="00370FD1"/>
    <w:rsid w:val="00371125"/>
    <w:rsid w:val="00371400"/>
    <w:rsid w:val="00371555"/>
    <w:rsid w:val="00372657"/>
    <w:rsid w:val="0037265B"/>
    <w:rsid w:val="0037268A"/>
    <w:rsid w:val="003728C8"/>
    <w:rsid w:val="00372C2B"/>
    <w:rsid w:val="00373B7B"/>
    <w:rsid w:val="0037455A"/>
    <w:rsid w:val="003746F7"/>
    <w:rsid w:val="00374750"/>
    <w:rsid w:val="00374BC5"/>
    <w:rsid w:val="00374CB2"/>
    <w:rsid w:val="00374F48"/>
    <w:rsid w:val="003753C8"/>
    <w:rsid w:val="00375BB4"/>
    <w:rsid w:val="00375EE2"/>
    <w:rsid w:val="00376B3B"/>
    <w:rsid w:val="0037770B"/>
    <w:rsid w:val="00377765"/>
    <w:rsid w:val="00377881"/>
    <w:rsid w:val="00380C9E"/>
    <w:rsid w:val="003810BA"/>
    <w:rsid w:val="0038168F"/>
    <w:rsid w:val="00381C95"/>
    <w:rsid w:val="00381E3E"/>
    <w:rsid w:val="00382378"/>
    <w:rsid w:val="003833EA"/>
    <w:rsid w:val="00383C9E"/>
    <w:rsid w:val="00383D99"/>
    <w:rsid w:val="00384990"/>
    <w:rsid w:val="00384DDA"/>
    <w:rsid w:val="00384DF8"/>
    <w:rsid w:val="003855E2"/>
    <w:rsid w:val="00385FC7"/>
    <w:rsid w:val="00387810"/>
    <w:rsid w:val="00387F59"/>
    <w:rsid w:val="003900AF"/>
    <w:rsid w:val="003907B2"/>
    <w:rsid w:val="00391092"/>
    <w:rsid w:val="00391258"/>
    <w:rsid w:val="00391262"/>
    <w:rsid w:val="003921CF"/>
    <w:rsid w:val="003928C1"/>
    <w:rsid w:val="00392A25"/>
    <w:rsid w:val="00392B05"/>
    <w:rsid w:val="00392BD9"/>
    <w:rsid w:val="00392C8C"/>
    <w:rsid w:val="00392D7A"/>
    <w:rsid w:val="00392ED3"/>
    <w:rsid w:val="0039343D"/>
    <w:rsid w:val="0039380C"/>
    <w:rsid w:val="0039470A"/>
    <w:rsid w:val="003949C5"/>
    <w:rsid w:val="00395001"/>
    <w:rsid w:val="0039536E"/>
    <w:rsid w:val="00396256"/>
    <w:rsid w:val="0039647E"/>
    <w:rsid w:val="003969C6"/>
    <w:rsid w:val="00396E43"/>
    <w:rsid w:val="003970DC"/>
    <w:rsid w:val="003971BE"/>
    <w:rsid w:val="00397367"/>
    <w:rsid w:val="00397531"/>
    <w:rsid w:val="0039779D"/>
    <w:rsid w:val="003A092C"/>
    <w:rsid w:val="003A0E1D"/>
    <w:rsid w:val="003A1FCF"/>
    <w:rsid w:val="003A2F9A"/>
    <w:rsid w:val="003A321D"/>
    <w:rsid w:val="003A36BA"/>
    <w:rsid w:val="003A393D"/>
    <w:rsid w:val="003A3CF1"/>
    <w:rsid w:val="003A413A"/>
    <w:rsid w:val="003A423B"/>
    <w:rsid w:val="003A4799"/>
    <w:rsid w:val="003A491A"/>
    <w:rsid w:val="003A5573"/>
    <w:rsid w:val="003A5C1B"/>
    <w:rsid w:val="003A62B2"/>
    <w:rsid w:val="003A62F9"/>
    <w:rsid w:val="003A6650"/>
    <w:rsid w:val="003A666F"/>
    <w:rsid w:val="003A6950"/>
    <w:rsid w:val="003A6CC6"/>
    <w:rsid w:val="003A6D8F"/>
    <w:rsid w:val="003A6DAA"/>
    <w:rsid w:val="003A6ED1"/>
    <w:rsid w:val="003A704A"/>
    <w:rsid w:val="003A71A9"/>
    <w:rsid w:val="003A74E5"/>
    <w:rsid w:val="003A757E"/>
    <w:rsid w:val="003A770B"/>
    <w:rsid w:val="003A7D92"/>
    <w:rsid w:val="003B0393"/>
    <w:rsid w:val="003B0A40"/>
    <w:rsid w:val="003B0C09"/>
    <w:rsid w:val="003B0F7A"/>
    <w:rsid w:val="003B1D05"/>
    <w:rsid w:val="003B1DE1"/>
    <w:rsid w:val="003B2145"/>
    <w:rsid w:val="003B28B9"/>
    <w:rsid w:val="003B2AB6"/>
    <w:rsid w:val="003B2DBF"/>
    <w:rsid w:val="003B319D"/>
    <w:rsid w:val="003B3742"/>
    <w:rsid w:val="003B3A9D"/>
    <w:rsid w:val="003B3CA9"/>
    <w:rsid w:val="003B466F"/>
    <w:rsid w:val="003B4C25"/>
    <w:rsid w:val="003B4F86"/>
    <w:rsid w:val="003B527D"/>
    <w:rsid w:val="003B5A94"/>
    <w:rsid w:val="003B5D6B"/>
    <w:rsid w:val="003B5FE8"/>
    <w:rsid w:val="003B6100"/>
    <w:rsid w:val="003B6114"/>
    <w:rsid w:val="003B62A0"/>
    <w:rsid w:val="003B667F"/>
    <w:rsid w:val="003B6ED3"/>
    <w:rsid w:val="003B723A"/>
    <w:rsid w:val="003B7433"/>
    <w:rsid w:val="003B7BE4"/>
    <w:rsid w:val="003B7F79"/>
    <w:rsid w:val="003C00FE"/>
    <w:rsid w:val="003C0368"/>
    <w:rsid w:val="003C0721"/>
    <w:rsid w:val="003C0D94"/>
    <w:rsid w:val="003C1598"/>
    <w:rsid w:val="003C1747"/>
    <w:rsid w:val="003C1B9C"/>
    <w:rsid w:val="003C1CC7"/>
    <w:rsid w:val="003C23CC"/>
    <w:rsid w:val="003C2EC1"/>
    <w:rsid w:val="003C2FCD"/>
    <w:rsid w:val="003C30AE"/>
    <w:rsid w:val="003C368F"/>
    <w:rsid w:val="003C3989"/>
    <w:rsid w:val="003C3F6A"/>
    <w:rsid w:val="003C48F1"/>
    <w:rsid w:val="003C53E8"/>
    <w:rsid w:val="003C58D6"/>
    <w:rsid w:val="003C58DF"/>
    <w:rsid w:val="003C5EA1"/>
    <w:rsid w:val="003C66AD"/>
    <w:rsid w:val="003C68B8"/>
    <w:rsid w:val="003C6DC8"/>
    <w:rsid w:val="003C6E58"/>
    <w:rsid w:val="003C6E90"/>
    <w:rsid w:val="003C72A5"/>
    <w:rsid w:val="003C7362"/>
    <w:rsid w:val="003C7384"/>
    <w:rsid w:val="003C7A96"/>
    <w:rsid w:val="003C7D68"/>
    <w:rsid w:val="003D0020"/>
    <w:rsid w:val="003D0676"/>
    <w:rsid w:val="003D0968"/>
    <w:rsid w:val="003D0A5F"/>
    <w:rsid w:val="003D1E96"/>
    <w:rsid w:val="003D1FAA"/>
    <w:rsid w:val="003D2154"/>
    <w:rsid w:val="003D2887"/>
    <w:rsid w:val="003D3362"/>
    <w:rsid w:val="003D3895"/>
    <w:rsid w:val="003D3D6D"/>
    <w:rsid w:val="003D3EC7"/>
    <w:rsid w:val="003D447B"/>
    <w:rsid w:val="003D51BE"/>
    <w:rsid w:val="003D5560"/>
    <w:rsid w:val="003D58ED"/>
    <w:rsid w:val="003D5C9C"/>
    <w:rsid w:val="003D639E"/>
    <w:rsid w:val="003D700A"/>
    <w:rsid w:val="003D7648"/>
    <w:rsid w:val="003D7704"/>
    <w:rsid w:val="003D7AF1"/>
    <w:rsid w:val="003E0870"/>
    <w:rsid w:val="003E09E3"/>
    <w:rsid w:val="003E1070"/>
    <w:rsid w:val="003E11E8"/>
    <w:rsid w:val="003E1791"/>
    <w:rsid w:val="003E18C2"/>
    <w:rsid w:val="003E1D11"/>
    <w:rsid w:val="003E1FE5"/>
    <w:rsid w:val="003E1FEF"/>
    <w:rsid w:val="003E2ACC"/>
    <w:rsid w:val="003E2BFA"/>
    <w:rsid w:val="003E2FE2"/>
    <w:rsid w:val="003E34E2"/>
    <w:rsid w:val="003E3556"/>
    <w:rsid w:val="003E364E"/>
    <w:rsid w:val="003E3689"/>
    <w:rsid w:val="003E3DE3"/>
    <w:rsid w:val="003E3EC0"/>
    <w:rsid w:val="003E3F77"/>
    <w:rsid w:val="003E42D8"/>
    <w:rsid w:val="003E43A7"/>
    <w:rsid w:val="003E457D"/>
    <w:rsid w:val="003E46E7"/>
    <w:rsid w:val="003E4800"/>
    <w:rsid w:val="003E4812"/>
    <w:rsid w:val="003E4AA2"/>
    <w:rsid w:val="003E4DC7"/>
    <w:rsid w:val="003E4F17"/>
    <w:rsid w:val="003E50C7"/>
    <w:rsid w:val="003E5381"/>
    <w:rsid w:val="003E566F"/>
    <w:rsid w:val="003E5903"/>
    <w:rsid w:val="003E6241"/>
    <w:rsid w:val="003E648C"/>
    <w:rsid w:val="003E6522"/>
    <w:rsid w:val="003E6A43"/>
    <w:rsid w:val="003E6B60"/>
    <w:rsid w:val="003E6CF2"/>
    <w:rsid w:val="003E6D0E"/>
    <w:rsid w:val="003E6E27"/>
    <w:rsid w:val="003E7301"/>
    <w:rsid w:val="003E73B7"/>
    <w:rsid w:val="003E7443"/>
    <w:rsid w:val="003E785C"/>
    <w:rsid w:val="003F01D6"/>
    <w:rsid w:val="003F0522"/>
    <w:rsid w:val="003F07A0"/>
    <w:rsid w:val="003F07D8"/>
    <w:rsid w:val="003F098E"/>
    <w:rsid w:val="003F0B02"/>
    <w:rsid w:val="003F14F3"/>
    <w:rsid w:val="003F158D"/>
    <w:rsid w:val="003F1BE1"/>
    <w:rsid w:val="003F1FD3"/>
    <w:rsid w:val="003F2BBD"/>
    <w:rsid w:val="003F2C9D"/>
    <w:rsid w:val="003F2F06"/>
    <w:rsid w:val="003F309D"/>
    <w:rsid w:val="003F39D3"/>
    <w:rsid w:val="003F3B96"/>
    <w:rsid w:val="003F4C1B"/>
    <w:rsid w:val="003F4FC0"/>
    <w:rsid w:val="003F51FA"/>
    <w:rsid w:val="003F62D7"/>
    <w:rsid w:val="003F6302"/>
    <w:rsid w:val="003F63F9"/>
    <w:rsid w:val="003F6A2D"/>
    <w:rsid w:val="003F6ADC"/>
    <w:rsid w:val="003F6FBA"/>
    <w:rsid w:val="003F7133"/>
    <w:rsid w:val="003F7519"/>
    <w:rsid w:val="003F7604"/>
    <w:rsid w:val="003F7850"/>
    <w:rsid w:val="00400AA3"/>
    <w:rsid w:val="00401D9C"/>
    <w:rsid w:val="00401ED4"/>
    <w:rsid w:val="00402177"/>
    <w:rsid w:val="00402341"/>
    <w:rsid w:val="004027F5"/>
    <w:rsid w:val="00402D75"/>
    <w:rsid w:val="0040321A"/>
    <w:rsid w:val="00403B45"/>
    <w:rsid w:val="00403E7B"/>
    <w:rsid w:val="00403EF3"/>
    <w:rsid w:val="00404757"/>
    <w:rsid w:val="00404B52"/>
    <w:rsid w:val="00404BF0"/>
    <w:rsid w:val="00404D07"/>
    <w:rsid w:val="0040535C"/>
    <w:rsid w:val="00405C1F"/>
    <w:rsid w:val="00406302"/>
    <w:rsid w:val="00407616"/>
    <w:rsid w:val="00407A8B"/>
    <w:rsid w:val="00407AD1"/>
    <w:rsid w:val="00407B23"/>
    <w:rsid w:val="004101F5"/>
    <w:rsid w:val="004103ED"/>
    <w:rsid w:val="00410872"/>
    <w:rsid w:val="00411173"/>
    <w:rsid w:val="00411C83"/>
    <w:rsid w:val="00411D6F"/>
    <w:rsid w:val="00411DC5"/>
    <w:rsid w:val="00411E6F"/>
    <w:rsid w:val="00412399"/>
    <w:rsid w:val="004126B5"/>
    <w:rsid w:val="00413037"/>
    <w:rsid w:val="00413594"/>
    <w:rsid w:val="00413EFF"/>
    <w:rsid w:val="00413F5A"/>
    <w:rsid w:val="00414518"/>
    <w:rsid w:val="00414BC6"/>
    <w:rsid w:val="00415952"/>
    <w:rsid w:val="00415E35"/>
    <w:rsid w:val="004161BD"/>
    <w:rsid w:val="00416D01"/>
    <w:rsid w:val="004172CE"/>
    <w:rsid w:val="004173F3"/>
    <w:rsid w:val="004175A9"/>
    <w:rsid w:val="0041769B"/>
    <w:rsid w:val="00417850"/>
    <w:rsid w:val="00417A50"/>
    <w:rsid w:val="00417EBB"/>
    <w:rsid w:val="004208C2"/>
    <w:rsid w:val="00420D4A"/>
    <w:rsid w:val="0042267F"/>
    <w:rsid w:val="004228C5"/>
    <w:rsid w:val="0042328A"/>
    <w:rsid w:val="0042354B"/>
    <w:rsid w:val="00423B99"/>
    <w:rsid w:val="00423DBB"/>
    <w:rsid w:val="004244EB"/>
    <w:rsid w:val="004251B9"/>
    <w:rsid w:val="00425364"/>
    <w:rsid w:val="00425E07"/>
    <w:rsid w:val="00426277"/>
    <w:rsid w:val="00426319"/>
    <w:rsid w:val="004265F7"/>
    <w:rsid w:val="004267E1"/>
    <w:rsid w:val="00426C48"/>
    <w:rsid w:val="00426D71"/>
    <w:rsid w:val="00426FAC"/>
    <w:rsid w:val="0042741F"/>
    <w:rsid w:val="00430C5C"/>
    <w:rsid w:val="004312BB"/>
    <w:rsid w:val="00431923"/>
    <w:rsid w:val="00431AD1"/>
    <w:rsid w:val="00431BF6"/>
    <w:rsid w:val="00431E78"/>
    <w:rsid w:val="00432869"/>
    <w:rsid w:val="00432A16"/>
    <w:rsid w:val="00432FDD"/>
    <w:rsid w:val="00433481"/>
    <w:rsid w:val="00433C22"/>
    <w:rsid w:val="00433D1E"/>
    <w:rsid w:val="00433F7B"/>
    <w:rsid w:val="0043426C"/>
    <w:rsid w:val="004346BD"/>
    <w:rsid w:val="00434886"/>
    <w:rsid w:val="004355EC"/>
    <w:rsid w:val="004356CB"/>
    <w:rsid w:val="004357F3"/>
    <w:rsid w:val="004360FF"/>
    <w:rsid w:val="00436635"/>
    <w:rsid w:val="0043674D"/>
    <w:rsid w:val="004367D6"/>
    <w:rsid w:val="004368CC"/>
    <w:rsid w:val="00437485"/>
    <w:rsid w:val="004375F6"/>
    <w:rsid w:val="004378A7"/>
    <w:rsid w:val="004400C4"/>
    <w:rsid w:val="00440A92"/>
    <w:rsid w:val="00440DEA"/>
    <w:rsid w:val="00441423"/>
    <w:rsid w:val="0044184D"/>
    <w:rsid w:val="00441DD5"/>
    <w:rsid w:val="00441E6A"/>
    <w:rsid w:val="00441E8C"/>
    <w:rsid w:val="00441FD4"/>
    <w:rsid w:val="00442A91"/>
    <w:rsid w:val="00442F49"/>
    <w:rsid w:val="00443052"/>
    <w:rsid w:val="004430DF"/>
    <w:rsid w:val="004433D2"/>
    <w:rsid w:val="004434A2"/>
    <w:rsid w:val="00443772"/>
    <w:rsid w:val="004443C1"/>
    <w:rsid w:val="00444614"/>
    <w:rsid w:val="00444E95"/>
    <w:rsid w:val="0044500B"/>
    <w:rsid w:val="004454AB"/>
    <w:rsid w:val="004458CD"/>
    <w:rsid w:val="00446065"/>
    <w:rsid w:val="004468C4"/>
    <w:rsid w:val="00446C0E"/>
    <w:rsid w:val="00446ED6"/>
    <w:rsid w:val="004472B3"/>
    <w:rsid w:val="004473B7"/>
    <w:rsid w:val="0044754F"/>
    <w:rsid w:val="004475D2"/>
    <w:rsid w:val="00447720"/>
    <w:rsid w:val="00447BF1"/>
    <w:rsid w:val="00447F5C"/>
    <w:rsid w:val="00450386"/>
    <w:rsid w:val="004509B8"/>
    <w:rsid w:val="00450A0D"/>
    <w:rsid w:val="00450A14"/>
    <w:rsid w:val="00450BBA"/>
    <w:rsid w:val="00450ED5"/>
    <w:rsid w:val="0045124A"/>
    <w:rsid w:val="00451360"/>
    <w:rsid w:val="004513C9"/>
    <w:rsid w:val="004513E8"/>
    <w:rsid w:val="00451FAD"/>
    <w:rsid w:val="00452419"/>
    <w:rsid w:val="004529BB"/>
    <w:rsid w:val="00452BD3"/>
    <w:rsid w:val="00452D25"/>
    <w:rsid w:val="0045323E"/>
    <w:rsid w:val="0045369F"/>
    <w:rsid w:val="0045371D"/>
    <w:rsid w:val="0045408B"/>
    <w:rsid w:val="00454CF8"/>
    <w:rsid w:val="00454F5B"/>
    <w:rsid w:val="00455BE3"/>
    <w:rsid w:val="0045635B"/>
    <w:rsid w:val="00456458"/>
    <w:rsid w:val="0045646D"/>
    <w:rsid w:val="0045732D"/>
    <w:rsid w:val="00457587"/>
    <w:rsid w:val="00457D0F"/>
    <w:rsid w:val="004603D9"/>
    <w:rsid w:val="004607E2"/>
    <w:rsid w:val="00460975"/>
    <w:rsid w:val="00460A55"/>
    <w:rsid w:val="00460CCE"/>
    <w:rsid w:val="00461108"/>
    <w:rsid w:val="004622D6"/>
    <w:rsid w:val="00462705"/>
    <w:rsid w:val="00462F89"/>
    <w:rsid w:val="004638D2"/>
    <w:rsid w:val="00463E3C"/>
    <w:rsid w:val="004644D3"/>
    <w:rsid w:val="004649EB"/>
    <w:rsid w:val="00464A01"/>
    <w:rsid w:val="00464D12"/>
    <w:rsid w:val="00464E40"/>
    <w:rsid w:val="004650B4"/>
    <w:rsid w:val="004650C1"/>
    <w:rsid w:val="004654D0"/>
    <w:rsid w:val="0046581C"/>
    <w:rsid w:val="00466774"/>
    <w:rsid w:val="004667BA"/>
    <w:rsid w:val="0046685D"/>
    <w:rsid w:val="004668B9"/>
    <w:rsid w:val="004669DF"/>
    <w:rsid w:val="00467473"/>
    <w:rsid w:val="004676AA"/>
    <w:rsid w:val="004676F2"/>
    <w:rsid w:val="00467983"/>
    <w:rsid w:val="00467AE5"/>
    <w:rsid w:val="0047061B"/>
    <w:rsid w:val="0047074E"/>
    <w:rsid w:val="004716BB"/>
    <w:rsid w:val="00471F79"/>
    <w:rsid w:val="00472058"/>
    <w:rsid w:val="00472AE0"/>
    <w:rsid w:val="00472AFF"/>
    <w:rsid w:val="00473397"/>
    <w:rsid w:val="00473746"/>
    <w:rsid w:val="0047375E"/>
    <w:rsid w:val="00473D2D"/>
    <w:rsid w:val="004745B5"/>
    <w:rsid w:val="00474B82"/>
    <w:rsid w:val="00474FFC"/>
    <w:rsid w:val="00475377"/>
    <w:rsid w:val="004753FD"/>
    <w:rsid w:val="00475CDC"/>
    <w:rsid w:val="00475E16"/>
    <w:rsid w:val="0047627D"/>
    <w:rsid w:val="00476395"/>
    <w:rsid w:val="00476779"/>
    <w:rsid w:val="00476E1D"/>
    <w:rsid w:val="004771B0"/>
    <w:rsid w:val="004777C0"/>
    <w:rsid w:val="00477EB0"/>
    <w:rsid w:val="0048022D"/>
    <w:rsid w:val="0048030A"/>
    <w:rsid w:val="004804D1"/>
    <w:rsid w:val="00480757"/>
    <w:rsid w:val="00480962"/>
    <w:rsid w:val="00480E4C"/>
    <w:rsid w:val="004810AB"/>
    <w:rsid w:val="00481201"/>
    <w:rsid w:val="0048167C"/>
    <w:rsid w:val="0048206F"/>
    <w:rsid w:val="004822A8"/>
    <w:rsid w:val="004825D1"/>
    <w:rsid w:val="00482638"/>
    <w:rsid w:val="00482DD9"/>
    <w:rsid w:val="004831EE"/>
    <w:rsid w:val="0048347E"/>
    <w:rsid w:val="004834D8"/>
    <w:rsid w:val="00483592"/>
    <w:rsid w:val="00483787"/>
    <w:rsid w:val="00483E88"/>
    <w:rsid w:val="00484015"/>
    <w:rsid w:val="0048465E"/>
    <w:rsid w:val="00484891"/>
    <w:rsid w:val="00485340"/>
    <w:rsid w:val="00485456"/>
    <w:rsid w:val="004854E1"/>
    <w:rsid w:val="00485D75"/>
    <w:rsid w:val="00485EEA"/>
    <w:rsid w:val="00486339"/>
    <w:rsid w:val="004866CE"/>
    <w:rsid w:val="00486F33"/>
    <w:rsid w:val="004870E8"/>
    <w:rsid w:val="004876A5"/>
    <w:rsid w:val="00487C72"/>
    <w:rsid w:val="00491563"/>
    <w:rsid w:val="004920E8"/>
    <w:rsid w:val="004925D4"/>
    <w:rsid w:val="00492A1B"/>
    <w:rsid w:val="00492A4D"/>
    <w:rsid w:val="004931E1"/>
    <w:rsid w:val="004935A2"/>
    <w:rsid w:val="00493911"/>
    <w:rsid w:val="00493AE9"/>
    <w:rsid w:val="00494197"/>
    <w:rsid w:val="00494318"/>
    <w:rsid w:val="004944CF"/>
    <w:rsid w:val="00494A27"/>
    <w:rsid w:val="00494ED8"/>
    <w:rsid w:val="00494F6F"/>
    <w:rsid w:val="004951C3"/>
    <w:rsid w:val="00495266"/>
    <w:rsid w:val="00495A9A"/>
    <w:rsid w:val="00495FCF"/>
    <w:rsid w:val="004961C0"/>
    <w:rsid w:val="00496626"/>
    <w:rsid w:val="00496840"/>
    <w:rsid w:val="0049687A"/>
    <w:rsid w:val="00496FE4"/>
    <w:rsid w:val="004970EE"/>
    <w:rsid w:val="00497A82"/>
    <w:rsid w:val="00497D91"/>
    <w:rsid w:val="004A06D9"/>
    <w:rsid w:val="004A093E"/>
    <w:rsid w:val="004A0C8A"/>
    <w:rsid w:val="004A0DF9"/>
    <w:rsid w:val="004A101E"/>
    <w:rsid w:val="004A1221"/>
    <w:rsid w:val="004A13FE"/>
    <w:rsid w:val="004A224A"/>
    <w:rsid w:val="004A225B"/>
    <w:rsid w:val="004A254B"/>
    <w:rsid w:val="004A25A4"/>
    <w:rsid w:val="004A2B07"/>
    <w:rsid w:val="004A2B35"/>
    <w:rsid w:val="004A33F6"/>
    <w:rsid w:val="004A3498"/>
    <w:rsid w:val="004A3682"/>
    <w:rsid w:val="004A39AC"/>
    <w:rsid w:val="004A3B74"/>
    <w:rsid w:val="004A4574"/>
    <w:rsid w:val="004A4AC8"/>
    <w:rsid w:val="004A4CD1"/>
    <w:rsid w:val="004A4EA4"/>
    <w:rsid w:val="004A58FF"/>
    <w:rsid w:val="004A625F"/>
    <w:rsid w:val="004A6DA8"/>
    <w:rsid w:val="004A70D3"/>
    <w:rsid w:val="004A730C"/>
    <w:rsid w:val="004A7D9E"/>
    <w:rsid w:val="004A7E02"/>
    <w:rsid w:val="004B077B"/>
    <w:rsid w:val="004B08F9"/>
    <w:rsid w:val="004B0D0A"/>
    <w:rsid w:val="004B0D56"/>
    <w:rsid w:val="004B109B"/>
    <w:rsid w:val="004B13A7"/>
    <w:rsid w:val="004B1932"/>
    <w:rsid w:val="004B1C00"/>
    <w:rsid w:val="004B1DBE"/>
    <w:rsid w:val="004B1E79"/>
    <w:rsid w:val="004B1FF9"/>
    <w:rsid w:val="004B229B"/>
    <w:rsid w:val="004B2373"/>
    <w:rsid w:val="004B2FA8"/>
    <w:rsid w:val="004B330F"/>
    <w:rsid w:val="004B34B7"/>
    <w:rsid w:val="004B3A61"/>
    <w:rsid w:val="004B3BF3"/>
    <w:rsid w:val="004B442C"/>
    <w:rsid w:val="004B4876"/>
    <w:rsid w:val="004B5593"/>
    <w:rsid w:val="004B5693"/>
    <w:rsid w:val="004B5938"/>
    <w:rsid w:val="004B5B99"/>
    <w:rsid w:val="004B613F"/>
    <w:rsid w:val="004B6908"/>
    <w:rsid w:val="004B6DEF"/>
    <w:rsid w:val="004B758E"/>
    <w:rsid w:val="004B796A"/>
    <w:rsid w:val="004B7C83"/>
    <w:rsid w:val="004C0050"/>
    <w:rsid w:val="004C0592"/>
    <w:rsid w:val="004C0960"/>
    <w:rsid w:val="004C0A97"/>
    <w:rsid w:val="004C0CAB"/>
    <w:rsid w:val="004C0D42"/>
    <w:rsid w:val="004C10E9"/>
    <w:rsid w:val="004C1282"/>
    <w:rsid w:val="004C13E8"/>
    <w:rsid w:val="004C15CA"/>
    <w:rsid w:val="004C1721"/>
    <w:rsid w:val="004C17BC"/>
    <w:rsid w:val="004C1DC8"/>
    <w:rsid w:val="004C21FA"/>
    <w:rsid w:val="004C2683"/>
    <w:rsid w:val="004C2B80"/>
    <w:rsid w:val="004C2EAD"/>
    <w:rsid w:val="004C3817"/>
    <w:rsid w:val="004C3908"/>
    <w:rsid w:val="004C3BBB"/>
    <w:rsid w:val="004C3DCE"/>
    <w:rsid w:val="004C410C"/>
    <w:rsid w:val="004C546D"/>
    <w:rsid w:val="004C5BD7"/>
    <w:rsid w:val="004C63A1"/>
    <w:rsid w:val="004C78B8"/>
    <w:rsid w:val="004C7E50"/>
    <w:rsid w:val="004C7E91"/>
    <w:rsid w:val="004D020F"/>
    <w:rsid w:val="004D0DC7"/>
    <w:rsid w:val="004D0F34"/>
    <w:rsid w:val="004D217B"/>
    <w:rsid w:val="004D2A50"/>
    <w:rsid w:val="004D3243"/>
    <w:rsid w:val="004D36A9"/>
    <w:rsid w:val="004D380E"/>
    <w:rsid w:val="004D3C7C"/>
    <w:rsid w:val="004D3F34"/>
    <w:rsid w:val="004D4C51"/>
    <w:rsid w:val="004D510D"/>
    <w:rsid w:val="004D5760"/>
    <w:rsid w:val="004D5EAD"/>
    <w:rsid w:val="004D60CD"/>
    <w:rsid w:val="004D63B4"/>
    <w:rsid w:val="004D6A4E"/>
    <w:rsid w:val="004D6BA2"/>
    <w:rsid w:val="004D70E2"/>
    <w:rsid w:val="004D7219"/>
    <w:rsid w:val="004D739A"/>
    <w:rsid w:val="004D7AFD"/>
    <w:rsid w:val="004D7CA2"/>
    <w:rsid w:val="004E04DD"/>
    <w:rsid w:val="004E09DC"/>
    <w:rsid w:val="004E11E8"/>
    <w:rsid w:val="004E18AC"/>
    <w:rsid w:val="004E231C"/>
    <w:rsid w:val="004E2559"/>
    <w:rsid w:val="004E29A2"/>
    <w:rsid w:val="004E2BDD"/>
    <w:rsid w:val="004E2F2F"/>
    <w:rsid w:val="004E2F3D"/>
    <w:rsid w:val="004E35C8"/>
    <w:rsid w:val="004E3DE3"/>
    <w:rsid w:val="004E3F2D"/>
    <w:rsid w:val="004E4834"/>
    <w:rsid w:val="004E5158"/>
    <w:rsid w:val="004E51A8"/>
    <w:rsid w:val="004E5829"/>
    <w:rsid w:val="004E59A4"/>
    <w:rsid w:val="004E5C93"/>
    <w:rsid w:val="004E5D79"/>
    <w:rsid w:val="004E634D"/>
    <w:rsid w:val="004E6559"/>
    <w:rsid w:val="004E7693"/>
    <w:rsid w:val="004E7F16"/>
    <w:rsid w:val="004E7F25"/>
    <w:rsid w:val="004F095B"/>
    <w:rsid w:val="004F1082"/>
    <w:rsid w:val="004F1222"/>
    <w:rsid w:val="004F1513"/>
    <w:rsid w:val="004F166A"/>
    <w:rsid w:val="004F1761"/>
    <w:rsid w:val="004F19E1"/>
    <w:rsid w:val="004F1A07"/>
    <w:rsid w:val="004F1B2F"/>
    <w:rsid w:val="004F1D78"/>
    <w:rsid w:val="004F364B"/>
    <w:rsid w:val="004F36AC"/>
    <w:rsid w:val="004F36EB"/>
    <w:rsid w:val="004F3B1E"/>
    <w:rsid w:val="004F5195"/>
    <w:rsid w:val="004F523D"/>
    <w:rsid w:val="004F54EA"/>
    <w:rsid w:val="004F5993"/>
    <w:rsid w:val="004F5C91"/>
    <w:rsid w:val="004F5EA6"/>
    <w:rsid w:val="004F613D"/>
    <w:rsid w:val="004F6618"/>
    <w:rsid w:val="004F6725"/>
    <w:rsid w:val="004F690C"/>
    <w:rsid w:val="004F6923"/>
    <w:rsid w:val="004F694F"/>
    <w:rsid w:val="004F6D08"/>
    <w:rsid w:val="004F6D0F"/>
    <w:rsid w:val="004F6D4E"/>
    <w:rsid w:val="004F6E9B"/>
    <w:rsid w:val="004F7A89"/>
    <w:rsid w:val="004F7B91"/>
    <w:rsid w:val="00500123"/>
    <w:rsid w:val="0050070E"/>
    <w:rsid w:val="0050094A"/>
    <w:rsid w:val="00501439"/>
    <w:rsid w:val="00501AAD"/>
    <w:rsid w:val="00502076"/>
    <w:rsid w:val="00502169"/>
    <w:rsid w:val="005029B8"/>
    <w:rsid w:val="00502FBE"/>
    <w:rsid w:val="005033B4"/>
    <w:rsid w:val="00503E1F"/>
    <w:rsid w:val="00504C7B"/>
    <w:rsid w:val="00504F65"/>
    <w:rsid w:val="00505505"/>
    <w:rsid w:val="00505DE5"/>
    <w:rsid w:val="005069BF"/>
    <w:rsid w:val="00506A65"/>
    <w:rsid w:val="005070C4"/>
    <w:rsid w:val="00507309"/>
    <w:rsid w:val="00507486"/>
    <w:rsid w:val="00507E62"/>
    <w:rsid w:val="00507E72"/>
    <w:rsid w:val="0051025C"/>
    <w:rsid w:val="0051081F"/>
    <w:rsid w:val="00510E18"/>
    <w:rsid w:val="00510E7D"/>
    <w:rsid w:val="005113AE"/>
    <w:rsid w:val="0051169C"/>
    <w:rsid w:val="00511EB6"/>
    <w:rsid w:val="005124CD"/>
    <w:rsid w:val="0051251F"/>
    <w:rsid w:val="00512D73"/>
    <w:rsid w:val="00512E3B"/>
    <w:rsid w:val="00513049"/>
    <w:rsid w:val="005133AE"/>
    <w:rsid w:val="005135DC"/>
    <w:rsid w:val="00513840"/>
    <w:rsid w:val="00513D2A"/>
    <w:rsid w:val="00513E65"/>
    <w:rsid w:val="00514155"/>
    <w:rsid w:val="0051431A"/>
    <w:rsid w:val="00514586"/>
    <w:rsid w:val="00514BFF"/>
    <w:rsid w:val="00514E44"/>
    <w:rsid w:val="005151F5"/>
    <w:rsid w:val="00515214"/>
    <w:rsid w:val="005153DB"/>
    <w:rsid w:val="0051599D"/>
    <w:rsid w:val="005160FE"/>
    <w:rsid w:val="005162B5"/>
    <w:rsid w:val="005166D3"/>
    <w:rsid w:val="005178E4"/>
    <w:rsid w:val="00517C21"/>
    <w:rsid w:val="00517ED6"/>
    <w:rsid w:val="00520173"/>
    <w:rsid w:val="0052025C"/>
    <w:rsid w:val="0052054F"/>
    <w:rsid w:val="00521043"/>
    <w:rsid w:val="0052175D"/>
    <w:rsid w:val="00522114"/>
    <w:rsid w:val="0052254A"/>
    <w:rsid w:val="0052257E"/>
    <w:rsid w:val="00523173"/>
    <w:rsid w:val="00523204"/>
    <w:rsid w:val="005232FB"/>
    <w:rsid w:val="005239FC"/>
    <w:rsid w:val="00524A0B"/>
    <w:rsid w:val="00524B15"/>
    <w:rsid w:val="00525168"/>
    <w:rsid w:val="00525722"/>
    <w:rsid w:val="00525B36"/>
    <w:rsid w:val="005261B4"/>
    <w:rsid w:val="005271AB"/>
    <w:rsid w:val="00527428"/>
    <w:rsid w:val="00527469"/>
    <w:rsid w:val="00527ADA"/>
    <w:rsid w:val="00527BC0"/>
    <w:rsid w:val="00527CBF"/>
    <w:rsid w:val="00530A35"/>
    <w:rsid w:val="00530ABE"/>
    <w:rsid w:val="005310C7"/>
    <w:rsid w:val="00531501"/>
    <w:rsid w:val="0053190F"/>
    <w:rsid w:val="00531C3E"/>
    <w:rsid w:val="00532110"/>
    <w:rsid w:val="00532A95"/>
    <w:rsid w:val="00532D72"/>
    <w:rsid w:val="00532D91"/>
    <w:rsid w:val="0053305C"/>
    <w:rsid w:val="00533D4B"/>
    <w:rsid w:val="00533D61"/>
    <w:rsid w:val="00535759"/>
    <w:rsid w:val="00535C2D"/>
    <w:rsid w:val="00535E50"/>
    <w:rsid w:val="00536020"/>
    <w:rsid w:val="0053634A"/>
    <w:rsid w:val="005365FF"/>
    <w:rsid w:val="00536A17"/>
    <w:rsid w:val="00536AD3"/>
    <w:rsid w:val="00536FDF"/>
    <w:rsid w:val="00536FE2"/>
    <w:rsid w:val="00537498"/>
    <w:rsid w:val="00537E26"/>
    <w:rsid w:val="0054057E"/>
    <w:rsid w:val="0054059E"/>
    <w:rsid w:val="0054062A"/>
    <w:rsid w:val="00540D59"/>
    <w:rsid w:val="00542686"/>
    <w:rsid w:val="00542711"/>
    <w:rsid w:val="00542892"/>
    <w:rsid w:val="005428DD"/>
    <w:rsid w:val="00542BF7"/>
    <w:rsid w:val="00543303"/>
    <w:rsid w:val="00543669"/>
    <w:rsid w:val="00543DFD"/>
    <w:rsid w:val="00544487"/>
    <w:rsid w:val="00544730"/>
    <w:rsid w:val="00544BD7"/>
    <w:rsid w:val="0054500D"/>
    <w:rsid w:val="0054570F"/>
    <w:rsid w:val="00545848"/>
    <w:rsid w:val="00545990"/>
    <w:rsid w:val="00546855"/>
    <w:rsid w:val="00546A26"/>
    <w:rsid w:val="00546C5F"/>
    <w:rsid w:val="00546D99"/>
    <w:rsid w:val="00546ED1"/>
    <w:rsid w:val="00546EE5"/>
    <w:rsid w:val="00547460"/>
    <w:rsid w:val="005478E4"/>
    <w:rsid w:val="005479E5"/>
    <w:rsid w:val="00547B18"/>
    <w:rsid w:val="00547D1F"/>
    <w:rsid w:val="00547E50"/>
    <w:rsid w:val="0055068E"/>
    <w:rsid w:val="0055195D"/>
    <w:rsid w:val="00551CFA"/>
    <w:rsid w:val="00552193"/>
    <w:rsid w:val="0055242F"/>
    <w:rsid w:val="00552630"/>
    <w:rsid w:val="00552904"/>
    <w:rsid w:val="0055291F"/>
    <w:rsid w:val="00552D5C"/>
    <w:rsid w:val="00553B4C"/>
    <w:rsid w:val="00553CAD"/>
    <w:rsid w:val="00553CDB"/>
    <w:rsid w:val="0055420E"/>
    <w:rsid w:val="00554452"/>
    <w:rsid w:val="005547C9"/>
    <w:rsid w:val="00554DC1"/>
    <w:rsid w:val="00556E8A"/>
    <w:rsid w:val="0056009C"/>
    <w:rsid w:val="00560305"/>
    <w:rsid w:val="00560B08"/>
    <w:rsid w:val="00560B5E"/>
    <w:rsid w:val="00560D1D"/>
    <w:rsid w:val="0056162A"/>
    <w:rsid w:val="00561AFE"/>
    <w:rsid w:val="00561DFA"/>
    <w:rsid w:val="00561F79"/>
    <w:rsid w:val="0056248C"/>
    <w:rsid w:val="005624FA"/>
    <w:rsid w:val="00563203"/>
    <w:rsid w:val="00563645"/>
    <w:rsid w:val="00563D08"/>
    <w:rsid w:val="00563F6F"/>
    <w:rsid w:val="00564330"/>
    <w:rsid w:val="00564F52"/>
    <w:rsid w:val="0056538C"/>
    <w:rsid w:val="005662BE"/>
    <w:rsid w:val="005666D1"/>
    <w:rsid w:val="00566C9E"/>
    <w:rsid w:val="00566EBF"/>
    <w:rsid w:val="0056749D"/>
    <w:rsid w:val="00567C9A"/>
    <w:rsid w:val="00570746"/>
    <w:rsid w:val="00570757"/>
    <w:rsid w:val="0057095D"/>
    <w:rsid w:val="00570983"/>
    <w:rsid w:val="00570F40"/>
    <w:rsid w:val="005710F2"/>
    <w:rsid w:val="00571CFA"/>
    <w:rsid w:val="0057227B"/>
    <w:rsid w:val="00572417"/>
    <w:rsid w:val="00572762"/>
    <w:rsid w:val="0057537D"/>
    <w:rsid w:val="00575503"/>
    <w:rsid w:val="005756F0"/>
    <w:rsid w:val="00575EDD"/>
    <w:rsid w:val="00575F4D"/>
    <w:rsid w:val="00576601"/>
    <w:rsid w:val="00576A0A"/>
    <w:rsid w:val="00576ED8"/>
    <w:rsid w:val="00577358"/>
    <w:rsid w:val="005774AF"/>
    <w:rsid w:val="00577C2F"/>
    <w:rsid w:val="0058004C"/>
    <w:rsid w:val="0058008E"/>
    <w:rsid w:val="00580253"/>
    <w:rsid w:val="0058036A"/>
    <w:rsid w:val="0058047F"/>
    <w:rsid w:val="00580A93"/>
    <w:rsid w:val="00580D40"/>
    <w:rsid w:val="00581288"/>
    <w:rsid w:val="00581391"/>
    <w:rsid w:val="00581A3E"/>
    <w:rsid w:val="00581B4C"/>
    <w:rsid w:val="00581C4A"/>
    <w:rsid w:val="00581E06"/>
    <w:rsid w:val="00581F1A"/>
    <w:rsid w:val="0058228D"/>
    <w:rsid w:val="0058270E"/>
    <w:rsid w:val="00582AA1"/>
    <w:rsid w:val="00582DF0"/>
    <w:rsid w:val="00582F2F"/>
    <w:rsid w:val="00582F65"/>
    <w:rsid w:val="00583148"/>
    <w:rsid w:val="00583516"/>
    <w:rsid w:val="005836CC"/>
    <w:rsid w:val="00583BCC"/>
    <w:rsid w:val="005842D7"/>
    <w:rsid w:val="00584E7D"/>
    <w:rsid w:val="0058505B"/>
    <w:rsid w:val="00585332"/>
    <w:rsid w:val="00585650"/>
    <w:rsid w:val="005856CC"/>
    <w:rsid w:val="00585B34"/>
    <w:rsid w:val="00586211"/>
    <w:rsid w:val="0058660A"/>
    <w:rsid w:val="005868BD"/>
    <w:rsid w:val="00586AE3"/>
    <w:rsid w:val="005876D2"/>
    <w:rsid w:val="00587C53"/>
    <w:rsid w:val="00587FAB"/>
    <w:rsid w:val="00590ADB"/>
    <w:rsid w:val="00590DCD"/>
    <w:rsid w:val="00590EC6"/>
    <w:rsid w:val="00590F64"/>
    <w:rsid w:val="00590FB5"/>
    <w:rsid w:val="0059187E"/>
    <w:rsid w:val="0059196E"/>
    <w:rsid w:val="00591A02"/>
    <w:rsid w:val="00592153"/>
    <w:rsid w:val="005923F3"/>
    <w:rsid w:val="00592D0F"/>
    <w:rsid w:val="00593227"/>
    <w:rsid w:val="00593D90"/>
    <w:rsid w:val="00593E2C"/>
    <w:rsid w:val="005944B0"/>
    <w:rsid w:val="00594C24"/>
    <w:rsid w:val="00594FB1"/>
    <w:rsid w:val="005954DC"/>
    <w:rsid w:val="005955E0"/>
    <w:rsid w:val="005958C1"/>
    <w:rsid w:val="005975A1"/>
    <w:rsid w:val="005976C6"/>
    <w:rsid w:val="005978AF"/>
    <w:rsid w:val="005A08F1"/>
    <w:rsid w:val="005A0D93"/>
    <w:rsid w:val="005A115B"/>
    <w:rsid w:val="005A183A"/>
    <w:rsid w:val="005A217A"/>
    <w:rsid w:val="005A260B"/>
    <w:rsid w:val="005A27FB"/>
    <w:rsid w:val="005A2A55"/>
    <w:rsid w:val="005A2D9E"/>
    <w:rsid w:val="005A3BF8"/>
    <w:rsid w:val="005A4A79"/>
    <w:rsid w:val="005A5B09"/>
    <w:rsid w:val="005A6095"/>
    <w:rsid w:val="005A6151"/>
    <w:rsid w:val="005A6286"/>
    <w:rsid w:val="005A7656"/>
    <w:rsid w:val="005A78AF"/>
    <w:rsid w:val="005A7C9A"/>
    <w:rsid w:val="005A7CD2"/>
    <w:rsid w:val="005B05A8"/>
    <w:rsid w:val="005B077E"/>
    <w:rsid w:val="005B0E72"/>
    <w:rsid w:val="005B149D"/>
    <w:rsid w:val="005B1504"/>
    <w:rsid w:val="005B1699"/>
    <w:rsid w:val="005B1D42"/>
    <w:rsid w:val="005B1DE8"/>
    <w:rsid w:val="005B2BFC"/>
    <w:rsid w:val="005B3E8E"/>
    <w:rsid w:val="005B4177"/>
    <w:rsid w:val="005B42E5"/>
    <w:rsid w:val="005B435A"/>
    <w:rsid w:val="005B4BF6"/>
    <w:rsid w:val="005B4F16"/>
    <w:rsid w:val="005B5C15"/>
    <w:rsid w:val="005B5C6B"/>
    <w:rsid w:val="005B6080"/>
    <w:rsid w:val="005B6353"/>
    <w:rsid w:val="005B6CCF"/>
    <w:rsid w:val="005B6EF2"/>
    <w:rsid w:val="005B77B2"/>
    <w:rsid w:val="005B7B0C"/>
    <w:rsid w:val="005C080C"/>
    <w:rsid w:val="005C0D45"/>
    <w:rsid w:val="005C1486"/>
    <w:rsid w:val="005C175F"/>
    <w:rsid w:val="005C1C9F"/>
    <w:rsid w:val="005C1CDE"/>
    <w:rsid w:val="005C1F9F"/>
    <w:rsid w:val="005C2707"/>
    <w:rsid w:val="005C2BAF"/>
    <w:rsid w:val="005C2EC8"/>
    <w:rsid w:val="005C316D"/>
    <w:rsid w:val="005C33CC"/>
    <w:rsid w:val="005C4A27"/>
    <w:rsid w:val="005C4A65"/>
    <w:rsid w:val="005C4B37"/>
    <w:rsid w:val="005C4FB5"/>
    <w:rsid w:val="005C4FFA"/>
    <w:rsid w:val="005C5BDE"/>
    <w:rsid w:val="005C5C1E"/>
    <w:rsid w:val="005C5E7C"/>
    <w:rsid w:val="005C5F5F"/>
    <w:rsid w:val="005C6088"/>
    <w:rsid w:val="005C6184"/>
    <w:rsid w:val="005C7328"/>
    <w:rsid w:val="005C73CD"/>
    <w:rsid w:val="005C7A2E"/>
    <w:rsid w:val="005C7A59"/>
    <w:rsid w:val="005D001E"/>
    <w:rsid w:val="005D0BE4"/>
    <w:rsid w:val="005D1900"/>
    <w:rsid w:val="005D2390"/>
    <w:rsid w:val="005D2722"/>
    <w:rsid w:val="005D2D72"/>
    <w:rsid w:val="005D30AD"/>
    <w:rsid w:val="005D3247"/>
    <w:rsid w:val="005D333A"/>
    <w:rsid w:val="005D37C9"/>
    <w:rsid w:val="005D387B"/>
    <w:rsid w:val="005D3E7D"/>
    <w:rsid w:val="005D4277"/>
    <w:rsid w:val="005D42B0"/>
    <w:rsid w:val="005D440A"/>
    <w:rsid w:val="005D4898"/>
    <w:rsid w:val="005D4E36"/>
    <w:rsid w:val="005D50A4"/>
    <w:rsid w:val="005D50E4"/>
    <w:rsid w:val="005D51E7"/>
    <w:rsid w:val="005D51F1"/>
    <w:rsid w:val="005D5404"/>
    <w:rsid w:val="005D54C4"/>
    <w:rsid w:val="005D5520"/>
    <w:rsid w:val="005D5531"/>
    <w:rsid w:val="005D5AC4"/>
    <w:rsid w:val="005D5B4B"/>
    <w:rsid w:val="005D5D09"/>
    <w:rsid w:val="005D5EE5"/>
    <w:rsid w:val="005D61C5"/>
    <w:rsid w:val="005D66B1"/>
    <w:rsid w:val="005D75BD"/>
    <w:rsid w:val="005D77C5"/>
    <w:rsid w:val="005D7D73"/>
    <w:rsid w:val="005D7E65"/>
    <w:rsid w:val="005E012B"/>
    <w:rsid w:val="005E017E"/>
    <w:rsid w:val="005E05A4"/>
    <w:rsid w:val="005E074D"/>
    <w:rsid w:val="005E08A9"/>
    <w:rsid w:val="005E0B25"/>
    <w:rsid w:val="005E0BE3"/>
    <w:rsid w:val="005E10AA"/>
    <w:rsid w:val="005E1960"/>
    <w:rsid w:val="005E1E88"/>
    <w:rsid w:val="005E26A9"/>
    <w:rsid w:val="005E26BA"/>
    <w:rsid w:val="005E28C0"/>
    <w:rsid w:val="005E34E0"/>
    <w:rsid w:val="005E41AC"/>
    <w:rsid w:val="005E4916"/>
    <w:rsid w:val="005E5A2E"/>
    <w:rsid w:val="005E5BE4"/>
    <w:rsid w:val="005E5C1C"/>
    <w:rsid w:val="005E5D7B"/>
    <w:rsid w:val="005E5D9C"/>
    <w:rsid w:val="005E5DCC"/>
    <w:rsid w:val="005E5E97"/>
    <w:rsid w:val="005E6137"/>
    <w:rsid w:val="005E6992"/>
    <w:rsid w:val="005E6AF9"/>
    <w:rsid w:val="005E6BB8"/>
    <w:rsid w:val="005E6D2B"/>
    <w:rsid w:val="005E76E8"/>
    <w:rsid w:val="005F089B"/>
    <w:rsid w:val="005F0C8E"/>
    <w:rsid w:val="005F0E08"/>
    <w:rsid w:val="005F103D"/>
    <w:rsid w:val="005F1670"/>
    <w:rsid w:val="005F19E8"/>
    <w:rsid w:val="005F1A83"/>
    <w:rsid w:val="005F1EA5"/>
    <w:rsid w:val="005F214F"/>
    <w:rsid w:val="005F2290"/>
    <w:rsid w:val="005F231B"/>
    <w:rsid w:val="005F231C"/>
    <w:rsid w:val="005F39D1"/>
    <w:rsid w:val="005F49EC"/>
    <w:rsid w:val="005F5163"/>
    <w:rsid w:val="005F5174"/>
    <w:rsid w:val="005F566B"/>
    <w:rsid w:val="005F5B53"/>
    <w:rsid w:val="005F6379"/>
    <w:rsid w:val="005F655B"/>
    <w:rsid w:val="005F670C"/>
    <w:rsid w:val="005F698B"/>
    <w:rsid w:val="005F6B80"/>
    <w:rsid w:val="005F6CB3"/>
    <w:rsid w:val="005F6E05"/>
    <w:rsid w:val="005F6E46"/>
    <w:rsid w:val="005F711D"/>
    <w:rsid w:val="005F7A5F"/>
    <w:rsid w:val="005F7F9D"/>
    <w:rsid w:val="00600D62"/>
    <w:rsid w:val="006015BD"/>
    <w:rsid w:val="00601C0C"/>
    <w:rsid w:val="00602529"/>
    <w:rsid w:val="00602C9D"/>
    <w:rsid w:val="00602DB6"/>
    <w:rsid w:val="00602F2F"/>
    <w:rsid w:val="006031EF"/>
    <w:rsid w:val="00603397"/>
    <w:rsid w:val="006039DC"/>
    <w:rsid w:val="00603A5E"/>
    <w:rsid w:val="00604056"/>
    <w:rsid w:val="0060440E"/>
    <w:rsid w:val="00604664"/>
    <w:rsid w:val="0060585F"/>
    <w:rsid w:val="00605CBD"/>
    <w:rsid w:val="00605FDE"/>
    <w:rsid w:val="00606540"/>
    <w:rsid w:val="00606794"/>
    <w:rsid w:val="006068CC"/>
    <w:rsid w:val="006069AA"/>
    <w:rsid w:val="00606DB1"/>
    <w:rsid w:val="00607425"/>
    <w:rsid w:val="006102BE"/>
    <w:rsid w:val="00610801"/>
    <w:rsid w:val="00610B63"/>
    <w:rsid w:val="00610F97"/>
    <w:rsid w:val="00611696"/>
    <w:rsid w:val="00611AB9"/>
    <w:rsid w:val="00611C7E"/>
    <w:rsid w:val="00612424"/>
    <w:rsid w:val="00612616"/>
    <w:rsid w:val="00612ACD"/>
    <w:rsid w:val="00613037"/>
    <w:rsid w:val="0061370B"/>
    <w:rsid w:val="006138C0"/>
    <w:rsid w:val="00613E0A"/>
    <w:rsid w:val="0061489E"/>
    <w:rsid w:val="00615332"/>
    <w:rsid w:val="006154C4"/>
    <w:rsid w:val="00615D92"/>
    <w:rsid w:val="00615EE1"/>
    <w:rsid w:val="006161F5"/>
    <w:rsid w:val="00616D32"/>
    <w:rsid w:val="00616F36"/>
    <w:rsid w:val="00616FF9"/>
    <w:rsid w:val="006170F7"/>
    <w:rsid w:val="00617BB9"/>
    <w:rsid w:val="00617C98"/>
    <w:rsid w:val="00617CB0"/>
    <w:rsid w:val="00620110"/>
    <w:rsid w:val="00620487"/>
    <w:rsid w:val="00620691"/>
    <w:rsid w:val="00620C95"/>
    <w:rsid w:val="00621F61"/>
    <w:rsid w:val="006221ED"/>
    <w:rsid w:val="00622807"/>
    <w:rsid w:val="006228BF"/>
    <w:rsid w:val="006229C8"/>
    <w:rsid w:val="00622B4F"/>
    <w:rsid w:val="00623114"/>
    <w:rsid w:val="00623A7B"/>
    <w:rsid w:val="00623D7A"/>
    <w:rsid w:val="00623DD2"/>
    <w:rsid w:val="00624E60"/>
    <w:rsid w:val="00624E8F"/>
    <w:rsid w:val="00625576"/>
    <w:rsid w:val="00627221"/>
    <w:rsid w:val="006273D1"/>
    <w:rsid w:val="00627C5B"/>
    <w:rsid w:val="00627F39"/>
    <w:rsid w:val="00630A59"/>
    <w:rsid w:val="00631723"/>
    <w:rsid w:val="00631A5C"/>
    <w:rsid w:val="00631DED"/>
    <w:rsid w:val="00632220"/>
    <w:rsid w:val="00632950"/>
    <w:rsid w:val="00632AF6"/>
    <w:rsid w:val="00633E85"/>
    <w:rsid w:val="00634C2C"/>
    <w:rsid w:val="0063508B"/>
    <w:rsid w:val="0063518E"/>
    <w:rsid w:val="00635B9B"/>
    <w:rsid w:val="00635E14"/>
    <w:rsid w:val="00635FD0"/>
    <w:rsid w:val="0063653D"/>
    <w:rsid w:val="00636DE7"/>
    <w:rsid w:val="0063747D"/>
    <w:rsid w:val="00637FA5"/>
    <w:rsid w:val="00640192"/>
    <w:rsid w:val="006403C9"/>
    <w:rsid w:val="00640EEF"/>
    <w:rsid w:val="006410C9"/>
    <w:rsid w:val="006413DD"/>
    <w:rsid w:val="006418E7"/>
    <w:rsid w:val="00641CC3"/>
    <w:rsid w:val="00642438"/>
    <w:rsid w:val="006425C9"/>
    <w:rsid w:val="006427F7"/>
    <w:rsid w:val="00643114"/>
    <w:rsid w:val="006437A7"/>
    <w:rsid w:val="006437C8"/>
    <w:rsid w:val="00643ACD"/>
    <w:rsid w:val="00643D5D"/>
    <w:rsid w:val="00643F41"/>
    <w:rsid w:val="00644292"/>
    <w:rsid w:val="006446C4"/>
    <w:rsid w:val="006446D2"/>
    <w:rsid w:val="0064497A"/>
    <w:rsid w:val="006454FB"/>
    <w:rsid w:val="00645D23"/>
    <w:rsid w:val="00645E24"/>
    <w:rsid w:val="00646257"/>
    <w:rsid w:val="00646355"/>
    <w:rsid w:val="00646995"/>
    <w:rsid w:val="00646B42"/>
    <w:rsid w:val="00647037"/>
    <w:rsid w:val="006472BA"/>
    <w:rsid w:val="006478C3"/>
    <w:rsid w:val="0064798E"/>
    <w:rsid w:val="00647AB8"/>
    <w:rsid w:val="00647B4F"/>
    <w:rsid w:val="00647CF1"/>
    <w:rsid w:val="00647ED3"/>
    <w:rsid w:val="0065009D"/>
    <w:rsid w:val="0065122D"/>
    <w:rsid w:val="00651B23"/>
    <w:rsid w:val="00651C99"/>
    <w:rsid w:val="00652505"/>
    <w:rsid w:val="006525D6"/>
    <w:rsid w:val="006527DB"/>
    <w:rsid w:val="00652942"/>
    <w:rsid w:val="00652EBD"/>
    <w:rsid w:val="006530D7"/>
    <w:rsid w:val="00653248"/>
    <w:rsid w:val="006539A4"/>
    <w:rsid w:val="00653A92"/>
    <w:rsid w:val="00653D3C"/>
    <w:rsid w:val="00654595"/>
    <w:rsid w:val="006545DB"/>
    <w:rsid w:val="00654775"/>
    <w:rsid w:val="00655005"/>
    <w:rsid w:val="00656DE9"/>
    <w:rsid w:val="00656E29"/>
    <w:rsid w:val="00657156"/>
    <w:rsid w:val="00657435"/>
    <w:rsid w:val="00657DC7"/>
    <w:rsid w:val="006605F1"/>
    <w:rsid w:val="00660B00"/>
    <w:rsid w:val="00660DCB"/>
    <w:rsid w:val="00661095"/>
    <w:rsid w:val="00662543"/>
    <w:rsid w:val="00662901"/>
    <w:rsid w:val="0066318B"/>
    <w:rsid w:val="00663D6B"/>
    <w:rsid w:val="00663F8F"/>
    <w:rsid w:val="0066402D"/>
    <w:rsid w:val="00664334"/>
    <w:rsid w:val="00664377"/>
    <w:rsid w:val="00664A47"/>
    <w:rsid w:val="00664B7F"/>
    <w:rsid w:val="00664DB8"/>
    <w:rsid w:val="00664EFF"/>
    <w:rsid w:val="00665253"/>
    <w:rsid w:val="006652F7"/>
    <w:rsid w:val="00665335"/>
    <w:rsid w:val="0066550B"/>
    <w:rsid w:val="00666147"/>
    <w:rsid w:val="00666B63"/>
    <w:rsid w:val="00666D00"/>
    <w:rsid w:val="00666D37"/>
    <w:rsid w:val="00666ED4"/>
    <w:rsid w:val="006672AE"/>
    <w:rsid w:val="006677D3"/>
    <w:rsid w:val="00667BEF"/>
    <w:rsid w:val="00667C41"/>
    <w:rsid w:val="006701FD"/>
    <w:rsid w:val="00670512"/>
    <w:rsid w:val="00670984"/>
    <w:rsid w:val="00670A02"/>
    <w:rsid w:val="00670B81"/>
    <w:rsid w:val="0067136E"/>
    <w:rsid w:val="0067141C"/>
    <w:rsid w:val="00671742"/>
    <w:rsid w:val="006718A7"/>
    <w:rsid w:val="0067195A"/>
    <w:rsid w:val="0067226E"/>
    <w:rsid w:val="00672B31"/>
    <w:rsid w:val="00672BE5"/>
    <w:rsid w:val="0067320A"/>
    <w:rsid w:val="00673F89"/>
    <w:rsid w:val="00674598"/>
    <w:rsid w:val="00674C67"/>
    <w:rsid w:val="00674EBE"/>
    <w:rsid w:val="00675365"/>
    <w:rsid w:val="00675414"/>
    <w:rsid w:val="00675769"/>
    <w:rsid w:val="00675ABD"/>
    <w:rsid w:val="006769AD"/>
    <w:rsid w:val="006769FF"/>
    <w:rsid w:val="00676DA4"/>
    <w:rsid w:val="00676F8A"/>
    <w:rsid w:val="0067767F"/>
    <w:rsid w:val="006776EA"/>
    <w:rsid w:val="00677777"/>
    <w:rsid w:val="00677A8A"/>
    <w:rsid w:val="0068092A"/>
    <w:rsid w:val="0068118C"/>
    <w:rsid w:val="006813F8"/>
    <w:rsid w:val="00681EE7"/>
    <w:rsid w:val="006831BE"/>
    <w:rsid w:val="00683596"/>
    <w:rsid w:val="006853D3"/>
    <w:rsid w:val="006853E0"/>
    <w:rsid w:val="006854CF"/>
    <w:rsid w:val="006859DD"/>
    <w:rsid w:val="006861CE"/>
    <w:rsid w:val="00686884"/>
    <w:rsid w:val="00686B50"/>
    <w:rsid w:val="00687026"/>
    <w:rsid w:val="006871F5"/>
    <w:rsid w:val="006872A7"/>
    <w:rsid w:val="00687497"/>
    <w:rsid w:val="006874D7"/>
    <w:rsid w:val="00690206"/>
    <w:rsid w:val="00691239"/>
    <w:rsid w:val="0069172D"/>
    <w:rsid w:val="006919D2"/>
    <w:rsid w:val="00691B2B"/>
    <w:rsid w:val="00692896"/>
    <w:rsid w:val="00692A5C"/>
    <w:rsid w:val="0069303F"/>
    <w:rsid w:val="00693098"/>
    <w:rsid w:val="0069310E"/>
    <w:rsid w:val="00693E1D"/>
    <w:rsid w:val="0069404C"/>
    <w:rsid w:val="0069437B"/>
    <w:rsid w:val="0069456F"/>
    <w:rsid w:val="00694CFA"/>
    <w:rsid w:val="006970A4"/>
    <w:rsid w:val="00697533"/>
    <w:rsid w:val="006975E3"/>
    <w:rsid w:val="00697A33"/>
    <w:rsid w:val="00697F13"/>
    <w:rsid w:val="006A0484"/>
    <w:rsid w:val="006A0858"/>
    <w:rsid w:val="006A0882"/>
    <w:rsid w:val="006A08B6"/>
    <w:rsid w:val="006A0927"/>
    <w:rsid w:val="006A0947"/>
    <w:rsid w:val="006A09D3"/>
    <w:rsid w:val="006A0B85"/>
    <w:rsid w:val="006A0F93"/>
    <w:rsid w:val="006A105F"/>
    <w:rsid w:val="006A12CF"/>
    <w:rsid w:val="006A1EDF"/>
    <w:rsid w:val="006A22AC"/>
    <w:rsid w:val="006A2558"/>
    <w:rsid w:val="006A29E7"/>
    <w:rsid w:val="006A2A5B"/>
    <w:rsid w:val="006A2C6D"/>
    <w:rsid w:val="006A316F"/>
    <w:rsid w:val="006A342D"/>
    <w:rsid w:val="006A35AB"/>
    <w:rsid w:val="006A360A"/>
    <w:rsid w:val="006A4879"/>
    <w:rsid w:val="006A4ABB"/>
    <w:rsid w:val="006A4D78"/>
    <w:rsid w:val="006A567B"/>
    <w:rsid w:val="006A56BD"/>
    <w:rsid w:val="006A57C9"/>
    <w:rsid w:val="006A62BF"/>
    <w:rsid w:val="006A6B78"/>
    <w:rsid w:val="006A79EB"/>
    <w:rsid w:val="006A7D59"/>
    <w:rsid w:val="006B010F"/>
    <w:rsid w:val="006B0287"/>
    <w:rsid w:val="006B03CD"/>
    <w:rsid w:val="006B045C"/>
    <w:rsid w:val="006B05E1"/>
    <w:rsid w:val="006B062B"/>
    <w:rsid w:val="006B09C2"/>
    <w:rsid w:val="006B0A7D"/>
    <w:rsid w:val="006B0B4A"/>
    <w:rsid w:val="006B0BFA"/>
    <w:rsid w:val="006B0D2E"/>
    <w:rsid w:val="006B14CE"/>
    <w:rsid w:val="006B1572"/>
    <w:rsid w:val="006B182B"/>
    <w:rsid w:val="006B1CAA"/>
    <w:rsid w:val="006B2949"/>
    <w:rsid w:val="006B2B76"/>
    <w:rsid w:val="006B3504"/>
    <w:rsid w:val="006B3D57"/>
    <w:rsid w:val="006B40EB"/>
    <w:rsid w:val="006B466B"/>
    <w:rsid w:val="006B4776"/>
    <w:rsid w:val="006B4DEC"/>
    <w:rsid w:val="006B5733"/>
    <w:rsid w:val="006B5AE2"/>
    <w:rsid w:val="006B6986"/>
    <w:rsid w:val="006B72D7"/>
    <w:rsid w:val="006B7625"/>
    <w:rsid w:val="006B7FA0"/>
    <w:rsid w:val="006C0FD4"/>
    <w:rsid w:val="006C1270"/>
    <w:rsid w:val="006C14F5"/>
    <w:rsid w:val="006C19F3"/>
    <w:rsid w:val="006C1E8F"/>
    <w:rsid w:val="006C210E"/>
    <w:rsid w:val="006C3226"/>
    <w:rsid w:val="006C3473"/>
    <w:rsid w:val="006C3837"/>
    <w:rsid w:val="006C4030"/>
    <w:rsid w:val="006C41D3"/>
    <w:rsid w:val="006C42F6"/>
    <w:rsid w:val="006C4492"/>
    <w:rsid w:val="006C44A6"/>
    <w:rsid w:val="006C47E3"/>
    <w:rsid w:val="006C5091"/>
    <w:rsid w:val="006C56A7"/>
    <w:rsid w:val="006C5DFF"/>
    <w:rsid w:val="006C6594"/>
    <w:rsid w:val="006C683A"/>
    <w:rsid w:val="006C6B9C"/>
    <w:rsid w:val="006C6D6E"/>
    <w:rsid w:val="006C714E"/>
    <w:rsid w:val="006C7758"/>
    <w:rsid w:val="006C7774"/>
    <w:rsid w:val="006C7AB4"/>
    <w:rsid w:val="006C7D73"/>
    <w:rsid w:val="006D02CE"/>
    <w:rsid w:val="006D06B7"/>
    <w:rsid w:val="006D17D4"/>
    <w:rsid w:val="006D1818"/>
    <w:rsid w:val="006D2224"/>
    <w:rsid w:val="006D23E5"/>
    <w:rsid w:val="006D2518"/>
    <w:rsid w:val="006D3271"/>
    <w:rsid w:val="006D35E3"/>
    <w:rsid w:val="006D35E9"/>
    <w:rsid w:val="006D38BF"/>
    <w:rsid w:val="006D40E1"/>
    <w:rsid w:val="006D43BF"/>
    <w:rsid w:val="006D4810"/>
    <w:rsid w:val="006D4A34"/>
    <w:rsid w:val="006D50ED"/>
    <w:rsid w:val="006D68E6"/>
    <w:rsid w:val="006D6950"/>
    <w:rsid w:val="006D6B50"/>
    <w:rsid w:val="006D6EF8"/>
    <w:rsid w:val="006D772C"/>
    <w:rsid w:val="006D7738"/>
    <w:rsid w:val="006D77F3"/>
    <w:rsid w:val="006D7B51"/>
    <w:rsid w:val="006E06E3"/>
    <w:rsid w:val="006E101B"/>
    <w:rsid w:val="006E151D"/>
    <w:rsid w:val="006E1AF1"/>
    <w:rsid w:val="006E208A"/>
    <w:rsid w:val="006E22BD"/>
    <w:rsid w:val="006E2385"/>
    <w:rsid w:val="006E238F"/>
    <w:rsid w:val="006E2A11"/>
    <w:rsid w:val="006E2E61"/>
    <w:rsid w:val="006E2E9C"/>
    <w:rsid w:val="006E350B"/>
    <w:rsid w:val="006E3F94"/>
    <w:rsid w:val="006E3FFD"/>
    <w:rsid w:val="006E4237"/>
    <w:rsid w:val="006E441C"/>
    <w:rsid w:val="006E4458"/>
    <w:rsid w:val="006E4833"/>
    <w:rsid w:val="006E4A0F"/>
    <w:rsid w:val="006E5040"/>
    <w:rsid w:val="006E50B4"/>
    <w:rsid w:val="006E54AB"/>
    <w:rsid w:val="006E54AE"/>
    <w:rsid w:val="006E5633"/>
    <w:rsid w:val="006E58E6"/>
    <w:rsid w:val="006E5A88"/>
    <w:rsid w:val="006E635B"/>
    <w:rsid w:val="006E69D2"/>
    <w:rsid w:val="006E6B20"/>
    <w:rsid w:val="006E6D4E"/>
    <w:rsid w:val="006E6D67"/>
    <w:rsid w:val="006E6D7A"/>
    <w:rsid w:val="006E707A"/>
    <w:rsid w:val="006E75EF"/>
    <w:rsid w:val="006E7737"/>
    <w:rsid w:val="006E7C01"/>
    <w:rsid w:val="006E7FD5"/>
    <w:rsid w:val="006F03CC"/>
    <w:rsid w:val="006F1E61"/>
    <w:rsid w:val="006F2214"/>
    <w:rsid w:val="006F23B3"/>
    <w:rsid w:val="006F2E30"/>
    <w:rsid w:val="006F38FE"/>
    <w:rsid w:val="006F491F"/>
    <w:rsid w:val="006F4E61"/>
    <w:rsid w:val="006F517C"/>
    <w:rsid w:val="006F55A2"/>
    <w:rsid w:val="006F59B2"/>
    <w:rsid w:val="006F5D76"/>
    <w:rsid w:val="006F5E1D"/>
    <w:rsid w:val="006F615B"/>
    <w:rsid w:val="006F62B7"/>
    <w:rsid w:val="006F6D1C"/>
    <w:rsid w:val="006F7014"/>
    <w:rsid w:val="006F7766"/>
    <w:rsid w:val="006F787D"/>
    <w:rsid w:val="00700ADD"/>
    <w:rsid w:val="00701565"/>
    <w:rsid w:val="00701594"/>
    <w:rsid w:val="00701663"/>
    <w:rsid w:val="00702523"/>
    <w:rsid w:val="007031B6"/>
    <w:rsid w:val="007031F9"/>
    <w:rsid w:val="00703626"/>
    <w:rsid w:val="007036DA"/>
    <w:rsid w:val="00703C32"/>
    <w:rsid w:val="007041C1"/>
    <w:rsid w:val="007043CF"/>
    <w:rsid w:val="007052BC"/>
    <w:rsid w:val="00705A09"/>
    <w:rsid w:val="00706253"/>
    <w:rsid w:val="0070640E"/>
    <w:rsid w:val="00706DB8"/>
    <w:rsid w:val="00707313"/>
    <w:rsid w:val="0070792C"/>
    <w:rsid w:val="00707E53"/>
    <w:rsid w:val="0071011D"/>
    <w:rsid w:val="00710F6F"/>
    <w:rsid w:val="00711014"/>
    <w:rsid w:val="007111A4"/>
    <w:rsid w:val="0071127D"/>
    <w:rsid w:val="0071128B"/>
    <w:rsid w:val="007118FA"/>
    <w:rsid w:val="0071273C"/>
    <w:rsid w:val="00712ACD"/>
    <w:rsid w:val="007130A6"/>
    <w:rsid w:val="0071380D"/>
    <w:rsid w:val="00713A6A"/>
    <w:rsid w:val="00713F40"/>
    <w:rsid w:val="0071408A"/>
    <w:rsid w:val="007145BD"/>
    <w:rsid w:val="007148ED"/>
    <w:rsid w:val="007153C4"/>
    <w:rsid w:val="007155D0"/>
    <w:rsid w:val="007155D1"/>
    <w:rsid w:val="00715628"/>
    <w:rsid w:val="007156F2"/>
    <w:rsid w:val="007159DF"/>
    <w:rsid w:val="00716042"/>
    <w:rsid w:val="00716744"/>
    <w:rsid w:val="007167FB"/>
    <w:rsid w:val="0071707D"/>
    <w:rsid w:val="00717E4C"/>
    <w:rsid w:val="007201DC"/>
    <w:rsid w:val="00720300"/>
    <w:rsid w:val="00720453"/>
    <w:rsid w:val="00720BB6"/>
    <w:rsid w:val="00720E41"/>
    <w:rsid w:val="0072127A"/>
    <w:rsid w:val="007213EE"/>
    <w:rsid w:val="007217B6"/>
    <w:rsid w:val="00722280"/>
    <w:rsid w:val="007226D4"/>
    <w:rsid w:val="00722FD1"/>
    <w:rsid w:val="00723681"/>
    <w:rsid w:val="00723E62"/>
    <w:rsid w:val="00724243"/>
    <w:rsid w:val="007244AC"/>
    <w:rsid w:val="00724B09"/>
    <w:rsid w:val="00724B83"/>
    <w:rsid w:val="00725010"/>
    <w:rsid w:val="00725204"/>
    <w:rsid w:val="007252A7"/>
    <w:rsid w:val="00725734"/>
    <w:rsid w:val="00725AF5"/>
    <w:rsid w:val="00725B7F"/>
    <w:rsid w:val="00725CDA"/>
    <w:rsid w:val="00725F5A"/>
    <w:rsid w:val="00726227"/>
    <w:rsid w:val="00726510"/>
    <w:rsid w:val="007272F2"/>
    <w:rsid w:val="00727CAB"/>
    <w:rsid w:val="00727EAF"/>
    <w:rsid w:val="00731805"/>
    <w:rsid w:val="0073193B"/>
    <w:rsid w:val="00731A96"/>
    <w:rsid w:val="00731E74"/>
    <w:rsid w:val="00732038"/>
    <w:rsid w:val="00732246"/>
    <w:rsid w:val="00732D80"/>
    <w:rsid w:val="00732E75"/>
    <w:rsid w:val="007333FF"/>
    <w:rsid w:val="00733818"/>
    <w:rsid w:val="007339DC"/>
    <w:rsid w:val="007344E4"/>
    <w:rsid w:val="0073453C"/>
    <w:rsid w:val="0073497B"/>
    <w:rsid w:val="00734C8F"/>
    <w:rsid w:val="007358B6"/>
    <w:rsid w:val="00736184"/>
    <w:rsid w:val="00736D18"/>
    <w:rsid w:val="00736E09"/>
    <w:rsid w:val="007372CD"/>
    <w:rsid w:val="007377A5"/>
    <w:rsid w:val="007379A4"/>
    <w:rsid w:val="00737E77"/>
    <w:rsid w:val="007403A3"/>
    <w:rsid w:val="00740612"/>
    <w:rsid w:val="00741819"/>
    <w:rsid w:val="00741EC6"/>
    <w:rsid w:val="0074276C"/>
    <w:rsid w:val="007427AD"/>
    <w:rsid w:val="00742FF5"/>
    <w:rsid w:val="0074351E"/>
    <w:rsid w:val="00744564"/>
    <w:rsid w:val="00744BA8"/>
    <w:rsid w:val="0074508D"/>
    <w:rsid w:val="00745CD8"/>
    <w:rsid w:val="00747058"/>
    <w:rsid w:val="00750AC4"/>
    <w:rsid w:val="007513D1"/>
    <w:rsid w:val="007514C8"/>
    <w:rsid w:val="00751876"/>
    <w:rsid w:val="0075253A"/>
    <w:rsid w:val="00753134"/>
    <w:rsid w:val="00753BCC"/>
    <w:rsid w:val="007541D1"/>
    <w:rsid w:val="00754E5C"/>
    <w:rsid w:val="0075530D"/>
    <w:rsid w:val="00755709"/>
    <w:rsid w:val="007557EF"/>
    <w:rsid w:val="00755E2E"/>
    <w:rsid w:val="00755F48"/>
    <w:rsid w:val="00755F96"/>
    <w:rsid w:val="00755FA9"/>
    <w:rsid w:val="00756354"/>
    <w:rsid w:val="00756378"/>
    <w:rsid w:val="007568C1"/>
    <w:rsid w:val="00756AA5"/>
    <w:rsid w:val="00756DB2"/>
    <w:rsid w:val="007577FD"/>
    <w:rsid w:val="00757808"/>
    <w:rsid w:val="00757A42"/>
    <w:rsid w:val="00757B2B"/>
    <w:rsid w:val="00757F8D"/>
    <w:rsid w:val="00760719"/>
    <w:rsid w:val="007607D3"/>
    <w:rsid w:val="00760C53"/>
    <w:rsid w:val="00760DAD"/>
    <w:rsid w:val="0076102E"/>
    <w:rsid w:val="00761334"/>
    <w:rsid w:val="00761880"/>
    <w:rsid w:val="00761962"/>
    <w:rsid w:val="00761ACC"/>
    <w:rsid w:val="00762984"/>
    <w:rsid w:val="00762CA7"/>
    <w:rsid w:val="00763796"/>
    <w:rsid w:val="00763890"/>
    <w:rsid w:val="00763896"/>
    <w:rsid w:val="007640BC"/>
    <w:rsid w:val="0076435B"/>
    <w:rsid w:val="00764714"/>
    <w:rsid w:val="007651CD"/>
    <w:rsid w:val="00765943"/>
    <w:rsid w:val="007660B0"/>
    <w:rsid w:val="007679BC"/>
    <w:rsid w:val="007704E1"/>
    <w:rsid w:val="0077055E"/>
    <w:rsid w:val="007705DB"/>
    <w:rsid w:val="007714AA"/>
    <w:rsid w:val="007717EF"/>
    <w:rsid w:val="00772796"/>
    <w:rsid w:val="007730EA"/>
    <w:rsid w:val="007735D8"/>
    <w:rsid w:val="007738FA"/>
    <w:rsid w:val="00773AF3"/>
    <w:rsid w:val="00773D6E"/>
    <w:rsid w:val="00773F7F"/>
    <w:rsid w:val="007744FC"/>
    <w:rsid w:val="0077475A"/>
    <w:rsid w:val="00774E79"/>
    <w:rsid w:val="007752CF"/>
    <w:rsid w:val="007756BA"/>
    <w:rsid w:val="00775D18"/>
    <w:rsid w:val="00776394"/>
    <w:rsid w:val="007763F2"/>
    <w:rsid w:val="00776CC3"/>
    <w:rsid w:val="00777427"/>
    <w:rsid w:val="00777F0D"/>
    <w:rsid w:val="007805D6"/>
    <w:rsid w:val="007815DE"/>
    <w:rsid w:val="00781799"/>
    <w:rsid w:val="007819A3"/>
    <w:rsid w:val="007828A8"/>
    <w:rsid w:val="00782B17"/>
    <w:rsid w:val="007831C7"/>
    <w:rsid w:val="007835C9"/>
    <w:rsid w:val="0078390F"/>
    <w:rsid w:val="00783CE0"/>
    <w:rsid w:val="007844A8"/>
    <w:rsid w:val="00784C2D"/>
    <w:rsid w:val="00784C44"/>
    <w:rsid w:val="007860E8"/>
    <w:rsid w:val="0078670E"/>
    <w:rsid w:val="00786BCE"/>
    <w:rsid w:val="00786C92"/>
    <w:rsid w:val="00787080"/>
    <w:rsid w:val="00787B3F"/>
    <w:rsid w:val="00787C3F"/>
    <w:rsid w:val="00790269"/>
    <w:rsid w:val="0079065F"/>
    <w:rsid w:val="0079071B"/>
    <w:rsid w:val="0079094C"/>
    <w:rsid w:val="00790971"/>
    <w:rsid w:val="00790CE8"/>
    <w:rsid w:val="00790F1A"/>
    <w:rsid w:val="007917D9"/>
    <w:rsid w:val="007927C0"/>
    <w:rsid w:val="007929A9"/>
    <w:rsid w:val="00792B1D"/>
    <w:rsid w:val="00792F65"/>
    <w:rsid w:val="00792FEB"/>
    <w:rsid w:val="007936AF"/>
    <w:rsid w:val="00793AD8"/>
    <w:rsid w:val="00793DB5"/>
    <w:rsid w:val="00793DD7"/>
    <w:rsid w:val="007940DD"/>
    <w:rsid w:val="0079451B"/>
    <w:rsid w:val="007945C9"/>
    <w:rsid w:val="007957A7"/>
    <w:rsid w:val="0079620A"/>
    <w:rsid w:val="00796BE7"/>
    <w:rsid w:val="00796DCB"/>
    <w:rsid w:val="00796EC6"/>
    <w:rsid w:val="00797601"/>
    <w:rsid w:val="00797673"/>
    <w:rsid w:val="00797C45"/>
    <w:rsid w:val="00797EAD"/>
    <w:rsid w:val="007A09BD"/>
    <w:rsid w:val="007A0AFC"/>
    <w:rsid w:val="007A1019"/>
    <w:rsid w:val="007A121B"/>
    <w:rsid w:val="007A1C40"/>
    <w:rsid w:val="007A1E39"/>
    <w:rsid w:val="007A1E96"/>
    <w:rsid w:val="007A2517"/>
    <w:rsid w:val="007A26D4"/>
    <w:rsid w:val="007A28C7"/>
    <w:rsid w:val="007A2AF8"/>
    <w:rsid w:val="007A32E5"/>
    <w:rsid w:val="007A35C5"/>
    <w:rsid w:val="007A360A"/>
    <w:rsid w:val="007A3657"/>
    <w:rsid w:val="007A3830"/>
    <w:rsid w:val="007A459D"/>
    <w:rsid w:val="007A48AB"/>
    <w:rsid w:val="007A4A7F"/>
    <w:rsid w:val="007A4AFA"/>
    <w:rsid w:val="007A5093"/>
    <w:rsid w:val="007A5C20"/>
    <w:rsid w:val="007A6E82"/>
    <w:rsid w:val="007A701D"/>
    <w:rsid w:val="007A7298"/>
    <w:rsid w:val="007A767D"/>
    <w:rsid w:val="007B018C"/>
    <w:rsid w:val="007B01EE"/>
    <w:rsid w:val="007B0568"/>
    <w:rsid w:val="007B09E0"/>
    <w:rsid w:val="007B0A26"/>
    <w:rsid w:val="007B16A9"/>
    <w:rsid w:val="007B177C"/>
    <w:rsid w:val="007B178B"/>
    <w:rsid w:val="007B1BAA"/>
    <w:rsid w:val="007B238A"/>
    <w:rsid w:val="007B2958"/>
    <w:rsid w:val="007B299E"/>
    <w:rsid w:val="007B3FC2"/>
    <w:rsid w:val="007B4568"/>
    <w:rsid w:val="007B4BF3"/>
    <w:rsid w:val="007B5071"/>
    <w:rsid w:val="007B53D7"/>
    <w:rsid w:val="007B5F23"/>
    <w:rsid w:val="007B6C6D"/>
    <w:rsid w:val="007B6D09"/>
    <w:rsid w:val="007B74D3"/>
    <w:rsid w:val="007B75D5"/>
    <w:rsid w:val="007B7A56"/>
    <w:rsid w:val="007B7C04"/>
    <w:rsid w:val="007B7FD9"/>
    <w:rsid w:val="007C00CF"/>
    <w:rsid w:val="007C03D0"/>
    <w:rsid w:val="007C0595"/>
    <w:rsid w:val="007C0AE0"/>
    <w:rsid w:val="007C0BDE"/>
    <w:rsid w:val="007C0C13"/>
    <w:rsid w:val="007C0EFB"/>
    <w:rsid w:val="007C11C6"/>
    <w:rsid w:val="007C15FE"/>
    <w:rsid w:val="007C1769"/>
    <w:rsid w:val="007C1B44"/>
    <w:rsid w:val="007C1C10"/>
    <w:rsid w:val="007C2C3F"/>
    <w:rsid w:val="007C351F"/>
    <w:rsid w:val="007C35DE"/>
    <w:rsid w:val="007C36F6"/>
    <w:rsid w:val="007C37C1"/>
    <w:rsid w:val="007C3950"/>
    <w:rsid w:val="007C3A57"/>
    <w:rsid w:val="007C3A5F"/>
    <w:rsid w:val="007C3D7B"/>
    <w:rsid w:val="007C457D"/>
    <w:rsid w:val="007C46B1"/>
    <w:rsid w:val="007C47A7"/>
    <w:rsid w:val="007C4A76"/>
    <w:rsid w:val="007C5387"/>
    <w:rsid w:val="007C5DAC"/>
    <w:rsid w:val="007C61A8"/>
    <w:rsid w:val="007C6306"/>
    <w:rsid w:val="007C6659"/>
    <w:rsid w:val="007C6CE3"/>
    <w:rsid w:val="007C7910"/>
    <w:rsid w:val="007C7C20"/>
    <w:rsid w:val="007D03F1"/>
    <w:rsid w:val="007D044D"/>
    <w:rsid w:val="007D08ED"/>
    <w:rsid w:val="007D09DB"/>
    <w:rsid w:val="007D1507"/>
    <w:rsid w:val="007D151D"/>
    <w:rsid w:val="007D175F"/>
    <w:rsid w:val="007D1862"/>
    <w:rsid w:val="007D1B33"/>
    <w:rsid w:val="007D25C1"/>
    <w:rsid w:val="007D268D"/>
    <w:rsid w:val="007D2CF7"/>
    <w:rsid w:val="007D335B"/>
    <w:rsid w:val="007D3942"/>
    <w:rsid w:val="007D39F9"/>
    <w:rsid w:val="007D3BFC"/>
    <w:rsid w:val="007D40B9"/>
    <w:rsid w:val="007D45F5"/>
    <w:rsid w:val="007D4AEF"/>
    <w:rsid w:val="007D4B62"/>
    <w:rsid w:val="007D4D96"/>
    <w:rsid w:val="007D508E"/>
    <w:rsid w:val="007D525B"/>
    <w:rsid w:val="007D544A"/>
    <w:rsid w:val="007D57D2"/>
    <w:rsid w:val="007D5A08"/>
    <w:rsid w:val="007D5D4D"/>
    <w:rsid w:val="007D5E30"/>
    <w:rsid w:val="007D6405"/>
    <w:rsid w:val="007D6989"/>
    <w:rsid w:val="007D6CD8"/>
    <w:rsid w:val="007D6FF5"/>
    <w:rsid w:val="007D70AF"/>
    <w:rsid w:val="007D78DE"/>
    <w:rsid w:val="007D7C0F"/>
    <w:rsid w:val="007D7D30"/>
    <w:rsid w:val="007E0B00"/>
    <w:rsid w:val="007E0B77"/>
    <w:rsid w:val="007E0DDE"/>
    <w:rsid w:val="007E1409"/>
    <w:rsid w:val="007E2349"/>
    <w:rsid w:val="007E2764"/>
    <w:rsid w:val="007E2B32"/>
    <w:rsid w:val="007E2BCB"/>
    <w:rsid w:val="007E2E23"/>
    <w:rsid w:val="007E2F0A"/>
    <w:rsid w:val="007E3070"/>
    <w:rsid w:val="007E354C"/>
    <w:rsid w:val="007E376B"/>
    <w:rsid w:val="007E3A9E"/>
    <w:rsid w:val="007E3D41"/>
    <w:rsid w:val="007E4FEC"/>
    <w:rsid w:val="007E54AA"/>
    <w:rsid w:val="007E5588"/>
    <w:rsid w:val="007E5651"/>
    <w:rsid w:val="007E5803"/>
    <w:rsid w:val="007E5808"/>
    <w:rsid w:val="007E5F1C"/>
    <w:rsid w:val="007E63E8"/>
    <w:rsid w:val="007E6702"/>
    <w:rsid w:val="007E68B3"/>
    <w:rsid w:val="007E702C"/>
    <w:rsid w:val="007E7065"/>
    <w:rsid w:val="007E71D7"/>
    <w:rsid w:val="007E72C2"/>
    <w:rsid w:val="007E74BC"/>
    <w:rsid w:val="007E761D"/>
    <w:rsid w:val="007E79E1"/>
    <w:rsid w:val="007F02FE"/>
    <w:rsid w:val="007F03C6"/>
    <w:rsid w:val="007F0606"/>
    <w:rsid w:val="007F0C68"/>
    <w:rsid w:val="007F0D9C"/>
    <w:rsid w:val="007F0E96"/>
    <w:rsid w:val="007F0F28"/>
    <w:rsid w:val="007F1078"/>
    <w:rsid w:val="007F1166"/>
    <w:rsid w:val="007F1737"/>
    <w:rsid w:val="007F1C9A"/>
    <w:rsid w:val="007F1EC9"/>
    <w:rsid w:val="007F2178"/>
    <w:rsid w:val="007F23E3"/>
    <w:rsid w:val="007F244C"/>
    <w:rsid w:val="007F29FF"/>
    <w:rsid w:val="007F336D"/>
    <w:rsid w:val="007F339D"/>
    <w:rsid w:val="007F42C5"/>
    <w:rsid w:val="007F4C38"/>
    <w:rsid w:val="007F4E40"/>
    <w:rsid w:val="007F5666"/>
    <w:rsid w:val="007F56D0"/>
    <w:rsid w:val="007F57D4"/>
    <w:rsid w:val="007F5A78"/>
    <w:rsid w:val="007F5F9B"/>
    <w:rsid w:val="007F6C1B"/>
    <w:rsid w:val="007F6C71"/>
    <w:rsid w:val="007F6EDA"/>
    <w:rsid w:val="007F6EE6"/>
    <w:rsid w:val="007F6F5E"/>
    <w:rsid w:val="007F7F19"/>
    <w:rsid w:val="00800353"/>
    <w:rsid w:val="008006FD"/>
    <w:rsid w:val="00800741"/>
    <w:rsid w:val="00800FCF"/>
    <w:rsid w:val="00801FB2"/>
    <w:rsid w:val="0080258F"/>
    <w:rsid w:val="008030F0"/>
    <w:rsid w:val="00803228"/>
    <w:rsid w:val="00803CB8"/>
    <w:rsid w:val="008044F2"/>
    <w:rsid w:val="00804731"/>
    <w:rsid w:val="00804839"/>
    <w:rsid w:val="008049FF"/>
    <w:rsid w:val="00804EA7"/>
    <w:rsid w:val="00805338"/>
    <w:rsid w:val="008056AA"/>
    <w:rsid w:val="008059AC"/>
    <w:rsid w:val="00805B40"/>
    <w:rsid w:val="008065E3"/>
    <w:rsid w:val="008068D8"/>
    <w:rsid w:val="00806E54"/>
    <w:rsid w:val="00806E86"/>
    <w:rsid w:val="0080747F"/>
    <w:rsid w:val="008079EC"/>
    <w:rsid w:val="00807A7B"/>
    <w:rsid w:val="008102B9"/>
    <w:rsid w:val="008102DD"/>
    <w:rsid w:val="0081074A"/>
    <w:rsid w:val="008116A6"/>
    <w:rsid w:val="00812365"/>
    <w:rsid w:val="00812810"/>
    <w:rsid w:val="00812A95"/>
    <w:rsid w:val="00812B0D"/>
    <w:rsid w:val="00812BA7"/>
    <w:rsid w:val="00814CC7"/>
    <w:rsid w:val="008153AF"/>
    <w:rsid w:val="00815598"/>
    <w:rsid w:val="00815A23"/>
    <w:rsid w:val="00815EDB"/>
    <w:rsid w:val="00815EEC"/>
    <w:rsid w:val="00816830"/>
    <w:rsid w:val="00816CA0"/>
    <w:rsid w:val="00817058"/>
    <w:rsid w:val="008179B3"/>
    <w:rsid w:val="00817BE9"/>
    <w:rsid w:val="00817C28"/>
    <w:rsid w:val="00817E92"/>
    <w:rsid w:val="008201A7"/>
    <w:rsid w:val="008219BB"/>
    <w:rsid w:val="00821C5E"/>
    <w:rsid w:val="00821DC9"/>
    <w:rsid w:val="008220D4"/>
    <w:rsid w:val="00823316"/>
    <w:rsid w:val="0082365E"/>
    <w:rsid w:val="00823BED"/>
    <w:rsid w:val="008241D7"/>
    <w:rsid w:val="008242A5"/>
    <w:rsid w:val="008244B0"/>
    <w:rsid w:val="008247AE"/>
    <w:rsid w:val="008247D2"/>
    <w:rsid w:val="008254FF"/>
    <w:rsid w:val="0082550B"/>
    <w:rsid w:val="0082562A"/>
    <w:rsid w:val="00825B64"/>
    <w:rsid w:val="00825D60"/>
    <w:rsid w:val="0082623A"/>
    <w:rsid w:val="00826249"/>
    <w:rsid w:val="00826428"/>
    <w:rsid w:val="00826567"/>
    <w:rsid w:val="00826EB2"/>
    <w:rsid w:val="008278E7"/>
    <w:rsid w:val="00827B83"/>
    <w:rsid w:val="008307AE"/>
    <w:rsid w:val="00830857"/>
    <w:rsid w:val="00830A0C"/>
    <w:rsid w:val="00831050"/>
    <w:rsid w:val="0083106D"/>
    <w:rsid w:val="00831C5C"/>
    <w:rsid w:val="00831D6D"/>
    <w:rsid w:val="00831FA3"/>
    <w:rsid w:val="0083254E"/>
    <w:rsid w:val="0083290C"/>
    <w:rsid w:val="00832A6E"/>
    <w:rsid w:val="00832C52"/>
    <w:rsid w:val="00832F9E"/>
    <w:rsid w:val="00832FDA"/>
    <w:rsid w:val="008331E3"/>
    <w:rsid w:val="0083333F"/>
    <w:rsid w:val="008338A8"/>
    <w:rsid w:val="00833ADC"/>
    <w:rsid w:val="00833DF9"/>
    <w:rsid w:val="00834BE3"/>
    <w:rsid w:val="0083566A"/>
    <w:rsid w:val="00835834"/>
    <w:rsid w:val="0083599C"/>
    <w:rsid w:val="00836023"/>
    <w:rsid w:val="008360A1"/>
    <w:rsid w:val="008360EF"/>
    <w:rsid w:val="008369F0"/>
    <w:rsid w:val="00836D9E"/>
    <w:rsid w:val="00837234"/>
    <w:rsid w:val="00837242"/>
    <w:rsid w:val="008372F1"/>
    <w:rsid w:val="0083740B"/>
    <w:rsid w:val="008376DC"/>
    <w:rsid w:val="008377CB"/>
    <w:rsid w:val="00837B18"/>
    <w:rsid w:val="00837CCC"/>
    <w:rsid w:val="00837FE7"/>
    <w:rsid w:val="00840059"/>
    <w:rsid w:val="0084007E"/>
    <w:rsid w:val="0084085B"/>
    <w:rsid w:val="00840D3A"/>
    <w:rsid w:val="00841115"/>
    <w:rsid w:val="00841299"/>
    <w:rsid w:val="008412ED"/>
    <w:rsid w:val="00842A09"/>
    <w:rsid w:val="00842FB0"/>
    <w:rsid w:val="00843332"/>
    <w:rsid w:val="008439B6"/>
    <w:rsid w:val="00843AB2"/>
    <w:rsid w:val="008440D3"/>
    <w:rsid w:val="00844626"/>
    <w:rsid w:val="00844EDF"/>
    <w:rsid w:val="00844F3F"/>
    <w:rsid w:val="0084517A"/>
    <w:rsid w:val="008454EA"/>
    <w:rsid w:val="00845C87"/>
    <w:rsid w:val="0084671C"/>
    <w:rsid w:val="00846D67"/>
    <w:rsid w:val="0084713C"/>
    <w:rsid w:val="008479A8"/>
    <w:rsid w:val="00847F05"/>
    <w:rsid w:val="0085031D"/>
    <w:rsid w:val="00850673"/>
    <w:rsid w:val="00850848"/>
    <w:rsid w:val="00850E13"/>
    <w:rsid w:val="00851218"/>
    <w:rsid w:val="008515F7"/>
    <w:rsid w:val="00851BB8"/>
    <w:rsid w:val="00851C07"/>
    <w:rsid w:val="00852083"/>
    <w:rsid w:val="0085210E"/>
    <w:rsid w:val="008521C3"/>
    <w:rsid w:val="00852643"/>
    <w:rsid w:val="0085268B"/>
    <w:rsid w:val="008530C5"/>
    <w:rsid w:val="00853A77"/>
    <w:rsid w:val="00853FEE"/>
    <w:rsid w:val="0085417D"/>
    <w:rsid w:val="00854443"/>
    <w:rsid w:val="00854693"/>
    <w:rsid w:val="00854844"/>
    <w:rsid w:val="0085503D"/>
    <w:rsid w:val="008557E4"/>
    <w:rsid w:val="00855A0A"/>
    <w:rsid w:val="00855C5F"/>
    <w:rsid w:val="00855FD2"/>
    <w:rsid w:val="00856520"/>
    <w:rsid w:val="008567AB"/>
    <w:rsid w:val="00856BAA"/>
    <w:rsid w:val="008574D4"/>
    <w:rsid w:val="00857863"/>
    <w:rsid w:val="00857B4B"/>
    <w:rsid w:val="00857FD7"/>
    <w:rsid w:val="0086045D"/>
    <w:rsid w:val="008610FB"/>
    <w:rsid w:val="0086144C"/>
    <w:rsid w:val="008619D8"/>
    <w:rsid w:val="00861A29"/>
    <w:rsid w:val="00861B00"/>
    <w:rsid w:val="0086216A"/>
    <w:rsid w:val="00862580"/>
    <w:rsid w:val="00862D95"/>
    <w:rsid w:val="0086301E"/>
    <w:rsid w:val="00863727"/>
    <w:rsid w:val="00863A6B"/>
    <w:rsid w:val="008640A1"/>
    <w:rsid w:val="0086423A"/>
    <w:rsid w:val="00864B41"/>
    <w:rsid w:val="00864DE5"/>
    <w:rsid w:val="00864F08"/>
    <w:rsid w:val="0086515D"/>
    <w:rsid w:val="0086587D"/>
    <w:rsid w:val="00865BE6"/>
    <w:rsid w:val="00866792"/>
    <w:rsid w:val="00866D2B"/>
    <w:rsid w:val="00866E36"/>
    <w:rsid w:val="00867542"/>
    <w:rsid w:val="00867C3E"/>
    <w:rsid w:val="00870189"/>
    <w:rsid w:val="008707B4"/>
    <w:rsid w:val="00870DE8"/>
    <w:rsid w:val="00871C7D"/>
    <w:rsid w:val="0087220A"/>
    <w:rsid w:val="00872234"/>
    <w:rsid w:val="00872A08"/>
    <w:rsid w:val="00872D7E"/>
    <w:rsid w:val="00873651"/>
    <w:rsid w:val="0087415E"/>
    <w:rsid w:val="00874D3C"/>
    <w:rsid w:val="00875767"/>
    <w:rsid w:val="0087582C"/>
    <w:rsid w:val="00875BE1"/>
    <w:rsid w:val="00875C07"/>
    <w:rsid w:val="00875D09"/>
    <w:rsid w:val="008761E7"/>
    <w:rsid w:val="0087633B"/>
    <w:rsid w:val="00876387"/>
    <w:rsid w:val="0087659B"/>
    <w:rsid w:val="008766ED"/>
    <w:rsid w:val="0087680B"/>
    <w:rsid w:val="00876AE9"/>
    <w:rsid w:val="00876B26"/>
    <w:rsid w:val="00877116"/>
    <w:rsid w:val="00877636"/>
    <w:rsid w:val="00877A3A"/>
    <w:rsid w:val="00880B67"/>
    <w:rsid w:val="00880EFF"/>
    <w:rsid w:val="00880F88"/>
    <w:rsid w:val="00881524"/>
    <w:rsid w:val="00882047"/>
    <w:rsid w:val="00882EE0"/>
    <w:rsid w:val="00882F81"/>
    <w:rsid w:val="008831A5"/>
    <w:rsid w:val="008835B7"/>
    <w:rsid w:val="00883A54"/>
    <w:rsid w:val="00885119"/>
    <w:rsid w:val="00885AB3"/>
    <w:rsid w:val="00885CF2"/>
    <w:rsid w:val="00885F0B"/>
    <w:rsid w:val="00886668"/>
    <w:rsid w:val="008874D0"/>
    <w:rsid w:val="00887574"/>
    <w:rsid w:val="00887B46"/>
    <w:rsid w:val="00887B96"/>
    <w:rsid w:val="00887EA0"/>
    <w:rsid w:val="008901EE"/>
    <w:rsid w:val="00890CA7"/>
    <w:rsid w:val="00891105"/>
    <w:rsid w:val="0089152C"/>
    <w:rsid w:val="0089165F"/>
    <w:rsid w:val="00891AD0"/>
    <w:rsid w:val="00891B13"/>
    <w:rsid w:val="00891B38"/>
    <w:rsid w:val="00891E05"/>
    <w:rsid w:val="00891E2B"/>
    <w:rsid w:val="00891ECB"/>
    <w:rsid w:val="00891FAE"/>
    <w:rsid w:val="00892645"/>
    <w:rsid w:val="0089277D"/>
    <w:rsid w:val="00893F66"/>
    <w:rsid w:val="0089527D"/>
    <w:rsid w:val="00895C91"/>
    <w:rsid w:val="00896135"/>
    <w:rsid w:val="008966BC"/>
    <w:rsid w:val="0089693C"/>
    <w:rsid w:val="0089698E"/>
    <w:rsid w:val="00896CDE"/>
    <w:rsid w:val="00896D7D"/>
    <w:rsid w:val="00896E7A"/>
    <w:rsid w:val="008976A5"/>
    <w:rsid w:val="008978B0"/>
    <w:rsid w:val="00897A6F"/>
    <w:rsid w:val="00897C82"/>
    <w:rsid w:val="00897CDF"/>
    <w:rsid w:val="008A0CBA"/>
    <w:rsid w:val="008A1486"/>
    <w:rsid w:val="008A15C3"/>
    <w:rsid w:val="008A1633"/>
    <w:rsid w:val="008A192F"/>
    <w:rsid w:val="008A1AF5"/>
    <w:rsid w:val="008A1CCB"/>
    <w:rsid w:val="008A265B"/>
    <w:rsid w:val="008A2BCB"/>
    <w:rsid w:val="008A2FBA"/>
    <w:rsid w:val="008A3E83"/>
    <w:rsid w:val="008A4B88"/>
    <w:rsid w:val="008A4F57"/>
    <w:rsid w:val="008A5833"/>
    <w:rsid w:val="008A5AC4"/>
    <w:rsid w:val="008A6773"/>
    <w:rsid w:val="008A6854"/>
    <w:rsid w:val="008A6C43"/>
    <w:rsid w:val="008A7369"/>
    <w:rsid w:val="008A75F9"/>
    <w:rsid w:val="008A7796"/>
    <w:rsid w:val="008A7C25"/>
    <w:rsid w:val="008A7DE6"/>
    <w:rsid w:val="008A7F8E"/>
    <w:rsid w:val="008B0405"/>
    <w:rsid w:val="008B1867"/>
    <w:rsid w:val="008B1A8C"/>
    <w:rsid w:val="008B2BBA"/>
    <w:rsid w:val="008B2E88"/>
    <w:rsid w:val="008B3275"/>
    <w:rsid w:val="008B334D"/>
    <w:rsid w:val="008B3616"/>
    <w:rsid w:val="008B3A51"/>
    <w:rsid w:val="008B3FA4"/>
    <w:rsid w:val="008B4052"/>
    <w:rsid w:val="008B4386"/>
    <w:rsid w:val="008B46FA"/>
    <w:rsid w:val="008B4DAD"/>
    <w:rsid w:val="008B506C"/>
    <w:rsid w:val="008B5EC2"/>
    <w:rsid w:val="008B5F68"/>
    <w:rsid w:val="008B610E"/>
    <w:rsid w:val="008B698E"/>
    <w:rsid w:val="008B6CB5"/>
    <w:rsid w:val="008B7138"/>
    <w:rsid w:val="008B71E7"/>
    <w:rsid w:val="008B7A93"/>
    <w:rsid w:val="008B7C9A"/>
    <w:rsid w:val="008C02A6"/>
    <w:rsid w:val="008C05E6"/>
    <w:rsid w:val="008C091C"/>
    <w:rsid w:val="008C0AAE"/>
    <w:rsid w:val="008C137D"/>
    <w:rsid w:val="008C1790"/>
    <w:rsid w:val="008C185A"/>
    <w:rsid w:val="008C21DC"/>
    <w:rsid w:val="008C2FA9"/>
    <w:rsid w:val="008C30EB"/>
    <w:rsid w:val="008C37BE"/>
    <w:rsid w:val="008C4549"/>
    <w:rsid w:val="008C4CA7"/>
    <w:rsid w:val="008C4E08"/>
    <w:rsid w:val="008C52C9"/>
    <w:rsid w:val="008C5881"/>
    <w:rsid w:val="008C5B2F"/>
    <w:rsid w:val="008C75A9"/>
    <w:rsid w:val="008C7748"/>
    <w:rsid w:val="008C7BD4"/>
    <w:rsid w:val="008D06A6"/>
    <w:rsid w:val="008D06B0"/>
    <w:rsid w:val="008D0863"/>
    <w:rsid w:val="008D0E2B"/>
    <w:rsid w:val="008D0E6A"/>
    <w:rsid w:val="008D1236"/>
    <w:rsid w:val="008D15DB"/>
    <w:rsid w:val="008D1E8D"/>
    <w:rsid w:val="008D23E0"/>
    <w:rsid w:val="008D282E"/>
    <w:rsid w:val="008D3650"/>
    <w:rsid w:val="008D38CF"/>
    <w:rsid w:val="008D4200"/>
    <w:rsid w:val="008D4526"/>
    <w:rsid w:val="008D4A49"/>
    <w:rsid w:val="008D4D8B"/>
    <w:rsid w:val="008D52A2"/>
    <w:rsid w:val="008D53B8"/>
    <w:rsid w:val="008D55E7"/>
    <w:rsid w:val="008D5ABA"/>
    <w:rsid w:val="008D74EB"/>
    <w:rsid w:val="008D75F2"/>
    <w:rsid w:val="008D7659"/>
    <w:rsid w:val="008D7FBF"/>
    <w:rsid w:val="008E0338"/>
    <w:rsid w:val="008E046F"/>
    <w:rsid w:val="008E0708"/>
    <w:rsid w:val="008E09DC"/>
    <w:rsid w:val="008E1554"/>
    <w:rsid w:val="008E17F1"/>
    <w:rsid w:val="008E1B81"/>
    <w:rsid w:val="008E1CCF"/>
    <w:rsid w:val="008E220F"/>
    <w:rsid w:val="008E22B0"/>
    <w:rsid w:val="008E3CDC"/>
    <w:rsid w:val="008E3D87"/>
    <w:rsid w:val="008E3EE5"/>
    <w:rsid w:val="008E42DF"/>
    <w:rsid w:val="008E4529"/>
    <w:rsid w:val="008E4DF4"/>
    <w:rsid w:val="008E4F3C"/>
    <w:rsid w:val="008E533C"/>
    <w:rsid w:val="008E5789"/>
    <w:rsid w:val="008E5797"/>
    <w:rsid w:val="008E59DD"/>
    <w:rsid w:val="008E62B1"/>
    <w:rsid w:val="008E63DA"/>
    <w:rsid w:val="008E6EA3"/>
    <w:rsid w:val="008E6F9E"/>
    <w:rsid w:val="008E7782"/>
    <w:rsid w:val="008E7AD9"/>
    <w:rsid w:val="008E7ED3"/>
    <w:rsid w:val="008F026C"/>
    <w:rsid w:val="008F0374"/>
    <w:rsid w:val="008F0A82"/>
    <w:rsid w:val="008F0C5A"/>
    <w:rsid w:val="008F0FDF"/>
    <w:rsid w:val="008F16B1"/>
    <w:rsid w:val="008F1DB7"/>
    <w:rsid w:val="008F212D"/>
    <w:rsid w:val="008F2A64"/>
    <w:rsid w:val="008F2A67"/>
    <w:rsid w:val="008F2A78"/>
    <w:rsid w:val="008F346C"/>
    <w:rsid w:val="008F3811"/>
    <w:rsid w:val="008F3AC5"/>
    <w:rsid w:val="008F3E42"/>
    <w:rsid w:val="008F3E59"/>
    <w:rsid w:val="008F412E"/>
    <w:rsid w:val="008F52BB"/>
    <w:rsid w:val="008F5340"/>
    <w:rsid w:val="008F53E8"/>
    <w:rsid w:val="008F554D"/>
    <w:rsid w:val="008F5CFD"/>
    <w:rsid w:val="008F5D9B"/>
    <w:rsid w:val="008F6104"/>
    <w:rsid w:val="008F6208"/>
    <w:rsid w:val="008F654E"/>
    <w:rsid w:val="008F6625"/>
    <w:rsid w:val="008F67A8"/>
    <w:rsid w:val="008F763E"/>
    <w:rsid w:val="008F776B"/>
    <w:rsid w:val="008F7D3B"/>
    <w:rsid w:val="0090056E"/>
    <w:rsid w:val="009005B1"/>
    <w:rsid w:val="0090088C"/>
    <w:rsid w:val="00900B27"/>
    <w:rsid w:val="0090125F"/>
    <w:rsid w:val="00901F23"/>
    <w:rsid w:val="0090253D"/>
    <w:rsid w:val="009033CC"/>
    <w:rsid w:val="0090381A"/>
    <w:rsid w:val="00905063"/>
    <w:rsid w:val="00905611"/>
    <w:rsid w:val="009057FF"/>
    <w:rsid w:val="00905AA3"/>
    <w:rsid w:val="00905EB8"/>
    <w:rsid w:val="00906506"/>
    <w:rsid w:val="00906582"/>
    <w:rsid w:val="00906AE8"/>
    <w:rsid w:val="00906B42"/>
    <w:rsid w:val="00907534"/>
    <w:rsid w:val="009078A3"/>
    <w:rsid w:val="00907D40"/>
    <w:rsid w:val="009108DE"/>
    <w:rsid w:val="0091148E"/>
    <w:rsid w:val="0091245E"/>
    <w:rsid w:val="00912884"/>
    <w:rsid w:val="009128EC"/>
    <w:rsid w:val="00913168"/>
    <w:rsid w:val="009132EC"/>
    <w:rsid w:val="009134FD"/>
    <w:rsid w:val="00913519"/>
    <w:rsid w:val="00913575"/>
    <w:rsid w:val="00913813"/>
    <w:rsid w:val="0091408A"/>
    <w:rsid w:val="009147B2"/>
    <w:rsid w:val="00914A8F"/>
    <w:rsid w:val="0091511F"/>
    <w:rsid w:val="0091535D"/>
    <w:rsid w:val="009153C1"/>
    <w:rsid w:val="009162A2"/>
    <w:rsid w:val="0091693B"/>
    <w:rsid w:val="00916DC2"/>
    <w:rsid w:val="00916E43"/>
    <w:rsid w:val="00917904"/>
    <w:rsid w:val="00917C64"/>
    <w:rsid w:val="00920629"/>
    <w:rsid w:val="00920A8D"/>
    <w:rsid w:val="0092102C"/>
    <w:rsid w:val="00921432"/>
    <w:rsid w:val="00921704"/>
    <w:rsid w:val="00921FFD"/>
    <w:rsid w:val="00922D87"/>
    <w:rsid w:val="00922F3D"/>
    <w:rsid w:val="00923572"/>
    <w:rsid w:val="009239FF"/>
    <w:rsid w:val="00923F5D"/>
    <w:rsid w:val="0092525C"/>
    <w:rsid w:val="00925286"/>
    <w:rsid w:val="00925C8D"/>
    <w:rsid w:val="00925EBD"/>
    <w:rsid w:val="00926033"/>
    <w:rsid w:val="00926A88"/>
    <w:rsid w:val="00926E01"/>
    <w:rsid w:val="009279B8"/>
    <w:rsid w:val="009307D0"/>
    <w:rsid w:val="009307FC"/>
    <w:rsid w:val="009308E6"/>
    <w:rsid w:val="00930A1D"/>
    <w:rsid w:val="00930C94"/>
    <w:rsid w:val="00930CA6"/>
    <w:rsid w:val="009310BE"/>
    <w:rsid w:val="0093115D"/>
    <w:rsid w:val="009314D8"/>
    <w:rsid w:val="00931A4F"/>
    <w:rsid w:val="00932098"/>
    <w:rsid w:val="00932156"/>
    <w:rsid w:val="0093266D"/>
    <w:rsid w:val="00932697"/>
    <w:rsid w:val="00932E78"/>
    <w:rsid w:val="00932F29"/>
    <w:rsid w:val="009333DA"/>
    <w:rsid w:val="009337D1"/>
    <w:rsid w:val="00933823"/>
    <w:rsid w:val="00933D09"/>
    <w:rsid w:val="00933FD6"/>
    <w:rsid w:val="00934000"/>
    <w:rsid w:val="00934257"/>
    <w:rsid w:val="0093474B"/>
    <w:rsid w:val="009348E7"/>
    <w:rsid w:val="00934D92"/>
    <w:rsid w:val="00934F62"/>
    <w:rsid w:val="009358A3"/>
    <w:rsid w:val="00935A6B"/>
    <w:rsid w:val="0093602C"/>
    <w:rsid w:val="0093606C"/>
    <w:rsid w:val="00936373"/>
    <w:rsid w:val="0093663A"/>
    <w:rsid w:val="009369C0"/>
    <w:rsid w:val="00936B09"/>
    <w:rsid w:val="00936BA2"/>
    <w:rsid w:val="00936DBD"/>
    <w:rsid w:val="009376C2"/>
    <w:rsid w:val="0093775F"/>
    <w:rsid w:val="00937E8C"/>
    <w:rsid w:val="00937FCE"/>
    <w:rsid w:val="00940093"/>
    <w:rsid w:val="0094028B"/>
    <w:rsid w:val="009402EF"/>
    <w:rsid w:val="0094075A"/>
    <w:rsid w:val="00940773"/>
    <w:rsid w:val="009408D0"/>
    <w:rsid w:val="00940D6A"/>
    <w:rsid w:val="00941845"/>
    <w:rsid w:val="00942E26"/>
    <w:rsid w:val="00943166"/>
    <w:rsid w:val="009434E1"/>
    <w:rsid w:val="00943684"/>
    <w:rsid w:val="00943D3F"/>
    <w:rsid w:val="00943FDC"/>
    <w:rsid w:val="0094495E"/>
    <w:rsid w:val="009471D4"/>
    <w:rsid w:val="009475C1"/>
    <w:rsid w:val="00947A3B"/>
    <w:rsid w:val="00950CB4"/>
    <w:rsid w:val="00951462"/>
    <w:rsid w:val="009516D0"/>
    <w:rsid w:val="00951913"/>
    <w:rsid w:val="00951C5E"/>
    <w:rsid w:val="00951C81"/>
    <w:rsid w:val="00951FC0"/>
    <w:rsid w:val="0095253C"/>
    <w:rsid w:val="00952934"/>
    <w:rsid w:val="00952B0A"/>
    <w:rsid w:val="00952FFB"/>
    <w:rsid w:val="00953C6E"/>
    <w:rsid w:val="0095419E"/>
    <w:rsid w:val="00954206"/>
    <w:rsid w:val="0095430A"/>
    <w:rsid w:val="009547FE"/>
    <w:rsid w:val="00954A9C"/>
    <w:rsid w:val="0095545B"/>
    <w:rsid w:val="0095594F"/>
    <w:rsid w:val="00956013"/>
    <w:rsid w:val="0095666D"/>
    <w:rsid w:val="009574C0"/>
    <w:rsid w:val="00957BC7"/>
    <w:rsid w:val="00957EC5"/>
    <w:rsid w:val="0096044E"/>
    <w:rsid w:val="009606A3"/>
    <w:rsid w:val="00960AB0"/>
    <w:rsid w:val="00960D2D"/>
    <w:rsid w:val="00961FCB"/>
    <w:rsid w:val="0096209A"/>
    <w:rsid w:val="00962270"/>
    <w:rsid w:val="0096256A"/>
    <w:rsid w:val="0096268D"/>
    <w:rsid w:val="00962FDA"/>
    <w:rsid w:val="009631C4"/>
    <w:rsid w:val="009633B5"/>
    <w:rsid w:val="00963757"/>
    <w:rsid w:val="009638A4"/>
    <w:rsid w:val="00963AB9"/>
    <w:rsid w:val="00963E4F"/>
    <w:rsid w:val="0096431F"/>
    <w:rsid w:val="009655D4"/>
    <w:rsid w:val="009660CD"/>
    <w:rsid w:val="00966595"/>
    <w:rsid w:val="00966E61"/>
    <w:rsid w:val="00967A9A"/>
    <w:rsid w:val="00967E51"/>
    <w:rsid w:val="00967EA7"/>
    <w:rsid w:val="0097000E"/>
    <w:rsid w:val="009700FB"/>
    <w:rsid w:val="0097028F"/>
    <w:rsid w:val="00970D31"/>
    <w:rsid w:val="009715AE"/>
    <w:rsid w:val="009716A8"/>
    <w:rsid w:val="00971919"/>
    <w:rsid w:val="009719C3"/>
    <w:rsid w:val="00971DC6"/>
    <w:rsid w:val="00971E67"/>
    <w:rsid w:val="00972257"/>
    <w:rsid w:val="00972D3A"/>
    <w:rsid w:val="00972F13"/>
    <w:rsid w:val="009739F3"/>
    <w:rsid w:val="00973DF0"/>
    <w:rsid w:val="00974153"/>
    <w:rsid w:val="00974325"/>
    <w:rsid w:val="00974B67"/>
    <w:rsid w:val="00975072"/>
    <w:rsid w:val="00975839"/>
    <w:rsid w:val="009758E4"/>
    <w:rsid w:val="009759B2"/>
    <w:rsid w:val="00975C53"/>
    <w:rsid w:val="00975E06"/>
    <w:rsid w:val="00975FAF"/>
    <w:rsid w:val="00976114"/>
    <w:rsid w:val="00976999"/>
    <w:rsid w:val="00976C40"/>
    <w:rsid w:val="00976EA1"/>
    <w:rsid w:val="00977162"/>
    <w:rsid w:val="00977224"/>
    <w:rsid w:val="009778A6"/>
    <w:rsid w:val="009803D2"/>
    <w:rsid w:val="00980A0A"/>
    <w:rsid w:val="00980A8A"/>
    <w:rsid w:val="00980F42"/>
    <w:rsid w:val="009814B7"/>
    <w:rsid w:val="00981788"/>
    <w:rsid w:val="009818ED"/>
    <w:rsid w:val="00981B64"/>
    <w:rsid w:val="00981B66"/>
    <w:rsid w:val="00981DBF"/>
    <w:rsid w:val="0098282E"/>
    <w:rsid w:val="009828DC"/>
    <w:rsid w:val="009833E9"/>
    <w:rsid w:val="00983B79"/>
    <w:rsid w:val="009842F0"/>
    <w:rsid w:val="00984C90"/>
    <w:rsid w:val="00984FB3"/>
    <w:rsid w:val="0098528B"/>
    <w:rsid w:val="00985B16"/>
    <w:rsid w:val="00985C40"/>
    <w:rsid w:val="00986852"/>
    <w:rsid w:val="00986A69"/>
    <w:rsid w:val="00986AE6"/>
    <w:rsid w:val="0098706D"/>
    <w:rsid w:val="009874AC"/>
    <w:rsid w:val="00987EE1"/>
    <w:rsid w:val="009906F6"/>
    <w:rsid w:val="00990A09"/>
    <w:rsid w:val="0099158B"/>
    <w:rsid w:val="00992324"/>
    <w:rsid w:val="009923F2"/>
    <w:rsid w:val="00993507"/>
    <w:rsid w:val="00993AAE"/>
    <w:rsid w:val="00994A2C"/>
    <w:rsid w:val="00994D6B"/>
    <w:rsid w:val="00994ED1"/>
    <w:rsid w:val="00995822"/>
    <w:rsid w:val="00995907"/>
    <w:rsid w:val="00995CA8"/>
    <w:rsid w:val="00996009"/>
    <w:rsid w:val="00996CFF"/>
    <w:rsid w:val="00997B3F"/>
    <w:rsid w:val="009A0835"/>
    <w:rsid w:val="009A08F7"/>
    <w:rsid w:val="009A0BEB"/>
    <w:rsid w:val="009A0EA3"/>
    <w:rsid w:val="009A0EBD"/>
    <w:rsid w:val="009A11EB"/>
    <w:rsid w:val="009A13B2"/>
    <w:rsid w:val="009A2110"/>
    <w:rsid w:val="009A235C"/>
    <w:rsid w:val="009A29A1"/>
    <w:rsid w:val="009A2B69"/>
    <w:rsid w:val="009A2DE3"/>
    <w:rsid w:val="009A36DA"/>
    <w:rsid w:val="009A374B"/>
    <w:rsid w:val="009A3F9F"/>
    <w:rsid w:val="009A4257"/>
    <w:rsid w:val="009A4C1D"/>
    <w:rsid w:val="009A4FB9"/>
    <w:rsid w:val="009A5207"/>
    <w:rsid w:val="009A55C6"/>
    <w:rsid w:val="009A6CA1"/>
    <w:rsid w:val="009A72F7"/>
    <w:rsid w:val="009A78ED"/>
    <w:rsid w:val="009A7E9D"/>
    <w:rsid w:val="009B0719"/>
    <w:rsid w:val="009B07A1"/>
    <w:rsid w:val="009B0F08"/>
    <w:rsid w:val="009B1DB2"/>
    <w:rsid w:val="009B1EC7"/>
    <w:rsid w:val="009B26B7"/>
    <w:rsid w:val="009B2BF1"/>
    <w:rsid w:val="009B2E31"/>
    <w:rsid w:val="009B3596"/>
    <w:rsid w:val="009B367C"/>
    <w:rsid w:val="009B3B7E"/>
    <w:rsid w:val="009B3E03"/>
    <w:rsid w:val="009B3F3C"/>
    <w:rsid w:val="009B44F4"/>
    <w:rsid w:val="009B48A5"/>
    <w:rsid w:val="009B4A70"/>
    <w:rsid w:val="009B54F1"/>
    <w:rsid w:val="009B58CA"/>
    <w:rsid w:val="009B5D04"/>
    <w:rsid w:val="009B5DAC"/>
    <w:rsid w:val="009B603F"/>
    <w:rsid w:val="009B6568"/>
    <w:rsid w:val="009B662C"/>
    <w:rsid w:val="009B6CAB"/>
    <w:rsid w:val="009B6E2B"/>
    <w:rsid w:val="009B7388"/>
    <w:rsid w:val="009B7965"/>
    <w:rsid w:val="009B79F7"/>
    <w:rsid w:val="009B7C75"/>
    <w:rsid w:val="009B7CE2"/>
    <w:rsid w:val="009B7D9E"/>
    <w:rsid w:val="009B7F50"/>
    <w:rsid w:val="009C022F"/>
    <w:rsid w:val="009C0CA7"/>
    <w:rsid w:val="009C13B9"/>
    <w:rsid w:val="009C1AFD"/>
    <w:rsid w:val="009C1D61"/>
    <w:rsid w:val="009C2A90"/>
    <w:rsid w:val="009C2FCA"/>
    <w:rsid w:val="009C3CE8"/>
    <w:rsid w:val="009C4D64"/>
    <w:rsid w:val="009C4F81"/>
    <w:rsid w:val="009C541A"/>
    <w:rsid w:val="009C5939"/>
    <w:rsid w:val="009C596F"/>
    <w:rsid w:val="009C5998"/>
    <w:rsid w:val="009C59C2"/>
    <w:rsid w:val="009C5A0A"/>
    <w:rsid w:val="009C652B"/>
    <w:rsid w:val="009C6B20"/>
    <w:rsid w:val="009C6DEB"/>
    <w:rsid w:val="009C7021"/>
    <w:rsid w:val="009C72D5"/>
    <w:rsid w:val="009C7603"/>
    <w:rsid w:val="009C78D0"/>
    <w:rsid w:val="009C7A10"/>
    <w:rsid w:val="009C7B68"/>
    <w:rsid w:val="009C7C2F"/>
    <w:rsid w:val="009C7EA1"/>
    <w:rsid w:val="009C7F37"/>
    <w:rsid w:val="009D060F"/>
    <w:rsid w:val="009D0D2F"/>
    <w:rsid w:val="009D0DC5"/>
    <w:rsid w:val="009D10AD"/>
    <w:rsid w:val="009D1259"/>
    <w:rsid w:val="009D1276"/>
    <w:rsid w:val="009D142A"/>
    <w:rsid w:val="009D1B2D"/>
    <w:rsid w:val="009D1C8C"/>
    <w:rsid w:val="009D1CAF"/>
    <w:rsid w:val="009D218C"/>
    <w:rsid w:val="009D22E9"/>
    <w:rsid w:val="009D3871"/>
    <w:rsid w:val="009D3A89"/>
    <w:rsid w:val="009D3D40"/>
    <w:rsid w:val="009D3EBE"/>
    <w:rsid w:val="009D42D5"/>
    <w:rsid w:val="009D4873"/>
    <w:rsid w:val="009D5539"/>
    <w:rsid w:val="009D599D"/>
    <w:rsid w:val="009D5B64"/>
    <w:rsid w:val="009D5D14"/>
    <w:rsid w:val="009D6C59"/>
    <w:rsid w:val="009D77B9"/>
    <w:rsid w:val="009D7829"/>
    <w:rsid w:val="009D7AE0"/>
    <w:rsid w:val="009E07A7"/>
    <w:rsid w:val="009E0BA1"/>
    <w:rsid w:val="009E1B20"/>
    <w:rsid w:val="009E213C"/>
    <w:rsid w:val="009E2F75"/>
    <w:rsid w:val="009E3029"/>
    <w:rsid w:val="009E35A8"/>
    <w:rsid w:val="009E3831"/>
    <w:rsid w:val="009E3BBF"/>
    <w:rsid w:val="009E3DEB"/>
    <w:rsid w:val="009E3FBF"/>
    <w:rsid w:val="009E41A3"/>
    <w:rsid w:val="009E4B80"/>
    <w:rsid w:val="009E4FFE"/>
    <w:rsid w:val="009E5A4E"/>
    <w:rsid w:val="009E5B30"/>
    <w:rsid w:val="009E5E3F"/>
    <w:rsid w:val="009E69D8"/>
    <w:rsid w:val="009E7336"/>
    <w:rsid w:val="009E7518"/>
    <w:rsid w:val="009E79B8"/>
    <w:rsid w:val="009E7A3F"/>
    <w:rsid w:val="009F0587"/>
    <w:rsid w:val="009F061E"/>
    <w:rsid w:val="009F0A40"/>
    <w:rsid w:val="009F1B1E"/>
    <w:rsid w:val="009F1F6C"/>
    <w:rsid w:val="009F21BA"/>
    <w:rsid w:val="009F2482"/>
    <w:rsid w:val="009F25C7"/>
    <w:rsid w:val="009F2ACF"/>
    <w:rsid w:val="009F2B99"/>
    <w:rsid w:val="009F2C80"/>
    <w:rsid w:val="009F2D1E"/>
    <w:rsid w:val="009F33F9"/>
    <w:rsid w:val="009F3976"/>
    <w:rsid w:val="009F4152"/>
    <w:rsid w:val="009F44DB"/>
    <w:rsid w:val="009F44E5"/>
    <w:rsid w:val="009F456C"/>
    <w:rsid w:val="009F4750"/>
    <w:rsid w:val="009F47B4"/>
    <w:rsid w:val="009F4ADE"/>
    <w:rsid w:val="009F5A6D"/>
    <w:rsid w:val="009F6109"/>
    <w:rsid w:val="009F6202"/>
    <w:rsid w:val="009F7069"/>
    <w:rsid w:val="009F7276"/>
    <w:rsid w:val="009F7744"/>
    <w:rsid w:val="00A00751"/>
    <w:rsid w:val="00A00AD2"/>
    <w:rsid w:val="00A015A8"/>
    <w:rsid w:val="00A01747"/>
    <w:rsid w:val="00A019F7"/>
    <w:rsid w:val="00A020E6"/>
    <w:rsid w:val="00A0233D"/>
    <w:rsid w:val="00A02D1A"/>
    <w:rsid w:val="00A03EF9"/>
    <w:rsid w:val="00A04535"/>
    <w:rsid w:val="00A04B8A"/>
    <w:rsid w:val="00A05EE6"/>
    <w:rsid w:val="00A065C0"/>
    <w:rsid w:val="00A07145"/>
    <w:rsid w:val="00A07CCB"/>
    <w:rsid w:val="00A07CD1"/>
    <w:rsid w:val="00A07E14"/>
    <w:rsid w:val="00A100F2"/>
    <w:rsid w:val="00A1031D"/>
    <w:rsid w:val="00A10701"/>
    <w:rsid w:val="00A1078F"/>
    <w:rsid w:val="00A10F35"/>
    <w:rsid w:val="00A1111C"/>
    <w:rsid w:val="00A11815"/>
    <w:rsid w:val="00A11A3E"/>
    <w:rsid w:val="00A11B9B"/>
    <w:rsid w:val="00A11E7A"/>
    <w:rsid w:val="00A11EFF"/>
    <w:rsid w:val="00A11FEF"/>
    <w:rsid w:val="00A12522"/>
    <w:rsid w:val="00A12B5B"/>
    <w:rsid w:val="00A13010"/>
    <w:rsid w:val="00A1304E"/>
    <w:rsid w:val="00A135AF"/>
    <w:rsid w:val="00A13605"/>
    <w:rsid w:val="00A1379E"/>
    <w:rsid w:val="00A1387A"/>
    <w:rsid w:val="00A14108"/>
    <w:rsid w:val="00A144BD"/>
    <w:rsid w:val="00A14695"/>
    <w:rsid w:val="00A146FD"/>
    <w:rsid w:val="00A155CF"/>
    <w:rsid w:val="00A15663"/>
    <w:rsid w:val="00A156EB"/>
    <w:rsid w:val="00A15DB0"/>
    <w:rsid w:val="00A15F1A"/>
    <w:rsid w:val="00A15F73"/>
    <w:rsid w:val="00A16534"/>
    <w:rsid w:val="00A16900"/>
    <w:rsid w:val="00A16A88"/>
    <w:rsid w:val="00A1722C"/>
    <w:rsid w:val="00A17465"/>
    <w:rsid w:val="00A17A2D"/>
    <w:rsid w:val="00A20839"/>
    <w:rsid w:val="00A20ED7"/>
    <w:rsid w:val="00A21090"/>
    <w:rsid w:val="00A21680"/>
    <w:rsid w:val="00A2172F"/>
    <w:rsid w:val="00A219A2"/>
    <w:rsid w:val="00A21CFF"/>
    <w:rsid w:val="00A22157"/>
    <w:rsid w:val="00A22AB5"/>
    <w:rsid w:val="00A22D8A"/>
    <w:rsid w:val="00A2304F"/>
    <w:rsid w:val="00A240AB"/>
    <w:rsid w:val="00A24BAA"/>
    <w:rsid w:val="00A24F6F"/>
    <w:rsid w:val="00A25143"/>
    <w:rsid w:val="00A256F6"/>
    <w:rsid w:val="00A25805"/>
    <w:rsid w:val="00A259B5"/>
    <w:rsid w:val="00A25FA6"/>
    <w:rsid w:val="00A26DA8"/>
    <w:rsid w:val="00A26F76"/>
    <w:rsid w:val="00A27101"/>
    <w:rsid w:val="00A27119"/>
    <w:rsid w:val="00A27319"/>
    <w:rsid w:val="00A273D4"/>
    <w:rsid w:val="00A273EF"/>
    <w:rsid w:val="00A27711"/>
    <w:rsid w:val="00A27A24"/>
    <w:rsid w:val="00A27BD9"/>
    <w:rsid w:val="00A27DD6"/>
    <w:rsid w:val="00A3026E"/>
    <w:rsid w:val="00A3066E"/>
    <w:rsid w:val="00A30D54"/>
    <w:rsid w:val="00A311AE"/>
    <w:rsid w:val="00A3162E"/>
    <w:rsid w:val="00A316F7"/>
    <w:rsid w:val="00A31F6B"/>
    <w:rsid w:val="00A325D3"/>
    <w:rsid w:val="00A32793"/>
    <w:rsid w:val="00A32E09"/>
    <w:rsid w:val="00A32E88"/>
    <w:rsid w:val="00A32EBE"/>
    <w:rsid w:val="00A33273"/>
    <w:rsid w:val="00A33518"/>
    <w:rsid w:val="00A3361A"/>
    <w:rsid w:val="00A3364E"/>
    <w:rsid w:val="00A337C7"/>
    <w:rsid w:val="00A337FF"/>
    <w:rsid w:val="00A33C34"/>
    <w:rsid w:val="00A33DD1"/>
    <w:rsid w:val="00A34247"/>
    <w:rsid w:val="00A342C8"/>
    <w:rsid w:val="00A3443A"/>
    <w:rsid w:val="00A346A1"/>
    <w:rsid w:val="00A3497E"/>
    <w:rsid w:val="00A349B2"/>
    <w:rsid w:val="00A34A2C"/>
    <w:rsid w:val="00A34C9D"/>
    <w:rsid w:val="00A3592C"/>
    <w:rsid w:val="00A35A81"/>
    <w:rsid w:val="00A35BD8"/>
    <w:rsid w:val="00A35CDC"/>
    <w:rsid w:val="00A35F4D"/>
    <w:rsid w:val="00A364B3"/>
    <w:rsid w:val="00A36661"/>
    <w:rsid w:val="00A377E6"/>
    <w:rsid w:val="00A378DD"/>
    <w:rsid w:val="00A40067"/>
    <w:rsid w:val="00A4024E"/>
    <w:rsid w:val="00A40684"/>
    <w:rsid w:val="00A41163"/>
    <w:rsid w:val="00A412EE"/>
    <w:rsid w:val="00A414AA"/>
    <w:rsid w:val="00A4197B"/>
    <w:rsid w:val="00A41E87"/>
    <w:rsid w:val="00A41F8C"/>
    <w:rsid w:val="00A422B1"/>
    <w:rsid w:val="00A42327"/>
    <w:rsid w:val="00A424EE"/>
    <w:rsid w:val="00A4254F"/>
    <w:rsid w:val="00A42D4D"/>
    <w:rsid w:val="00A432C9"/>
    <w:rsid w:val="00A4366C"/>
    <w:rsid w:val="00A437D3"/>
    <w:rsid w:val="00A43823"/>
    <w:rsid w:val="00A43DA4"/>
    <w:rsid w:val="00A43E33"/>
    <w:rsid w:val="00A443BE"/>
    <w:rsid w:val="00A4476D"/>
    <w:rsid w:val="00A4488D"/>
    <w:rsid w:val="00A44B76"/>
    <w:rsid w:val="00A44CB3"/>
    <w:rsid w:val="00A44D0A"/>
    <w:rsid w:val="00A451D1"/>
    <w:rsid w:val="00A453B3"/>
    <w:rsid w:val="00A45AB3"/>
    <w:rsid w:val="00A46D8E"/>
    <w:rsid w:val="00A46E94"/>
    <w:rsid w:val="00A471DB"/>
    <w:rsid w:val="00A47DCB"/>
    <w:rsid w:val="00A47EEE"/>
    <w:rsid w:val="00A47F25"/>
    <w:rsid w:val="00A47F3F"/>
    <w:rsid w:val="00A5057D"/>
    <w:rsid w:val="00A50750"/>
    <w:rsid w:val="00A510DA"/>
    <w:rsid w:val="00A51474"/>
    <w:rsid w:val="00A51626"/>
    <w:rsid w:val="00A51D9C"/>
    <w:rsid w:val="00A52ADC"/>
    <w:rsid w:val="00A5320D"/>
    <w:rsid w:val="00A53BD3"/>
    <w:rsid w:val="00A54335"/>
    <w:rsid w:val="00A54697"/>
    <w:rsid w:val="00A54F94"/>
    <w:rsid w:val="00A55604"/>
    <w:rsid w:val="00A55A45"/>
    <w:rsid w:val="00A55F58"/>
    <w:rsid w:val="00A5664A"/>
    <w:rsid w:val="00A5719A"/>
    <w:rsid w:val="00A57458"/>
    <w:rsid w:val="00A575C1"/>
    <w:rsid w:val="00A604EB"/>
    <w:rsid w:val="00A6057D"/>
    <w:rsid w:val="00A60C78"/>
    <w:rsid w:val="00A60F20"/>
    <w:rsid w:val="00A611EA"/>
    <w:rsid w:val="00A619D5"/>
    <w:rsid w:val="00A62493"/>
    <w:rsid w:val="00A626BD"/>
    <w:rsid w:val="00A62D07"/>
    <w:rsid w:val="00A62D52"/>
    <w:rsid w:val="00A637E5"/>
    <w:rsid w:val="00A63AB6"/>
    <w:rsid w:val="00A63BC5"/>
    <w:rsid w:val="00A640CB"/>
    <w:rsid w:val="00A6439F"/>
    <w:rsid w:val="00A643A5"/>
    <w:rsid w:val="00A64831"/>
    <w:rsid w:val="00A65093"/>
    <w:rsid w:val="00A652EE"/>
    <w:rsid w:val="00A65B2B"/>
    <w:rsid w:val="00A660CF"/>
    <w:rsid w:val="00A6610D"/>
    <w:rsid w:val="00A66323"/>
    <w:rsid w:val="00A664ED"/>
    <w:rsid w:val="00A66650"/>
    <w:rsid w:val="00A66BA3"/>
    <w:rsid w:val="00A66CC8"/>
    <w:rsid w:val="00A66E3B"/>
    <w:rsid w:val="00A66F13"/>
    <w:rsid w:val="00A66F39"/>
    <w:rsid w:val="00A66FB4"/>
    <w:rsid w:val="00A6791D"/>
    <w:rsid w:val="00A67F6B"/>
    <w:rsid w:val="00A67FF9"/>
    <w:rsid w:val="00A704C3"/>
    <w:rsid w:val="00A7062C"/>
    <w:rsid w:val="00A7097B"/>
    <w:rsid w:val="00A70A24"/>
    <w:rsid w:val="00A70B36"/>
    <w:rsid w:val="00A70D10"/>
    <w:rsid w:val="00A70FCD"/>
    <w:rsid w:val="00A71172"/>
    <w:rsid w:val="00A718EB"/>
    <w:rsid w:val="00A71E31"/>
    <w:rsid w:val="00A71EB9"/>
    <w:rsid w:val="00A72447"/>
    <w:rsid w:val="00A72968"/>
    <w:rsid w:val="00A7377E"/>
    <w:rsid w:val="00A7391C"/>
    <w:rsid w:val="00A73F4D"/>
    <w:rsid w:val="00A7484C"/>
    <w:rsid w:val="00A749B9"/>
    <w:rsid w:val="00A74A05"/>
    <w:rsid w:val="00A7519F"/>
    <w:rsid w:val="00A751EE"/>
    <w:rsid w:val="00A759AC"/>
    <w:rsid w:val="00A75B2E"/>
    <w:rsid w:val="00A75BF6"/>
    <w:rsid w:val="00A75E7D"/>
    <w:rsid w:val="00A76537"/>
    <w:rsid w:val="00A77009"/>
    <w:rsid w:val="00A77100"/>
    <w:rsid w:val="00A77586"/>
    <w:rsid w:val="00A77D16"/>
    <w:rsid w:val="00A800C3"/>
    <w:rsid w:val="00A80329"/>
    <w:rsid w:val="00A80A51"/>
    <w:rsid w:val="00A81141"/>
    <w:rsid w:val="00A8115E"/>
    <w:rsid w:val="00A8155F"/>
    <w:rsid w:val="00A81A3A"/>
    <w:rsid w:val="00A81B10"/>
    <w:rsid w:val="00A8233F"/>
    <w:rsid w:val="00A824E1"/>
    <w:rsid w:val="00A82980"/>
    <w:rsid w:val="00A82C3C"/>
    <w:rsid w:val="00A82DA8"/>
    <w:rsid w:val="00A833E4"/>
    <w:rsid w:val="00A83835"/>
    <w:rsid w:val="00A83838"/>
    <w:rsid w:val="00A83961"/>
    <w:rsid w:val="00A83CEB"/>
    <w:rsid w:val="00A8445E"/>
    <w:rsid w:val="00A858A8"/>
    <w:rsid w:val="00A85D19"/>
    <w:rsid w:val="00A863BE"/>
    <w:rsid w:val="00A86D71"/>
    <w:rsid w:val="00A876EE"/>
    <w:rsid w:val="00A8792D"/>
    <w:rsid w:val="00A90051"/>
    <w:rsid w:val="00A90185"/>
    <w:rsid w:val="00A90428"/>
    <w:rsid w:val="00A908ED"/>
    <w:rsid w:val="00A90BA0"/>
    <w:rsid w:val="00A9134A"/>
    <w:rsid w:val="00A913C4"/>
    <w:rsid w:val="00A915C5"/>
    <w:rsid w:val="00A915F2"/>
    <w:rsid w:val="00A916F5"/>
    <w:rsid w:val="00A939CA"/>
    <w:rsid w:val="00A93B59"/>
    <w:rsid w:val="00A94532"/>
    <w:rsid w:val="00A94DA6"/>
    <w:rsid w:val="00A94DF6"/>
    <w:rsid w:val="00A94ECF"/>
    <w:rsid w:val="00A95113"/>
    <w:rsid w:val="00A95A2F"/>
    <w:rsid w:val="00A95B17"/>
    <w:rsid w:val="00A9608E"/>
    <w:rsid w:val="00A9616A"/>
    <w:rsid w:val="00A966E4"/>
    <w:rsid w:val="00A966FE"/>
    <w:rsid w:val="00A9684C"/>
    <w:rsid w:val="00A96CB5"/>
    <w:rsid w:val="00A96FA6"/>
    <w:rsid w:val="00A9756E"/>
    <w:rsid w:val="00A978A6"/>
    <w:rsid w:val="00A9790E"/>
    <w:rsid w:val="00AA00D8"/>
    <w:rsid w:val="00AA045F"/>
    <w:rsid w:val="00AA05C2"/>
    <w:rsid w:val="00AA12F7"/>
    <w:rsid w:val="00AA1743"/>
    <w:rsid w:val="00AA1901"/>
    <w:rsid w:val="00AA19B4"/>
    <w:rsid w:val="00AA2475"/>
    <w:rsid w:val="00AA292A"/>
    <w:rsid w:val="00AA3209"/>
    <w:rsid w:val="00AA3547"/>
    <w:rsid w:val="00AA36DF"/>
    <w:rsid w:val="00AA3765"/>
    <w:rsid w:val="00AA39D3"/>
    <w:rsid w:val="00AA3BBD"/>
    <w:rsid w:val="00AA3C56"/>
    <w:rsid w:val="00AA3FD5"/>
    <w:rsid w:val="00AA481B"/>
    <w:rsid w:val="00AA4CFE"/>
    <w:rsid w:val="00AA538D"/>
    <w:rsid w:val="00AA560E"/>
    <w:rsid w:val="00AA56C4"/>
    <w:rsid w:val="00AA5ACD"/>
    <w:rsid w:val="00AA62AE"/>
    <w:rsid w:val="00AA71AB"/>
    <w:rsid w:val="00AA7224"/>
    <w:rsid w:val="00AA75E2"/>
    <w:rsid w:val="00AA7A13"/>
    <w:rsid w:val="00AB0432"/>
    <w:rsid w:val="00AB0A1A"/>
    <w:rsid w:val="00AB33E2"/>
    <w:rsid w:val="00AB4B8C"/>
    <w:rsid w:val="00AB4DC4"/>
    <w:rsid w:val="00AB5191"/>
    <w:rsid w:val="00AB526A"/>
    <w:rsid w:val="00AB669E"/>
    <w:rsid w:val="00AB7868"/>
    <w:rsid w:val="00AB7EC0"/>
    <w:rsid w:val="00AC141D"/>
    <w:rsid w:val="00AC16FA"/>
    <w:rsid w:val="00AC1981"/>
    <w:rsid w:val="00AC1F6E"/>
    <w:rsid w:val="00AC2143"/>
    <w:rsid w:val="00AC268B"/>
    <w:rsid w:val="00AC2E36"/>
    <w:rsid w:val="00AC2EF0"/>
    <w:rsid w:val="00AC4402"/>
    <w:rsid w:val="00AC4A08"/>
    <w:rsid w:val="00AC4C76"/>
    <w:rsid w:val="00AC4EB5"/>
    <w:rsid w:val="00AC543D"/>
    <w:rsid w:val="00AC54EE"/>
    <w:rsid w:val="00AC566B"/>
    <w:rsid w:val="00AC5A27"/>
    <w:rsid w:val="00AC68A8"/>
    <w:rsid w:val="00AC6A37"/>
    <w:rsid w:val="00AC6E2B"/>
    <w:rsid w:val="00AC6EEB"/>
    <w:rsid w:val="00AC74DC"/>
    <w:rsid w:val="00AC7CC8"/>
    <w:rsid w:val="00AD04C9"/>
    <w:rsid w:val="00AD08FF"/>
    <w:rsid w:val="00AD0F75"/>
    <w:rsid w:val="00AD103B"/>
    <w:rsid w:val="00AD2418"/>
    <w:rsid w:val="00AD2CA9"/>
    <w:rsid w:val="00AD3A4F"/>
    <w:rsid w:val="00AD4512"/>
    <w:rsid w:val="00AD45E5"/>
    <w:rsid w:val="00AD4B54"/>
    <w:rsid w:val="00AD4EA6"/>
    <w:rsid w:val="00AD505F"/>
    <w:rsid w:val="00AD5072"/>
    <w:rsid w:val="00AD53EA"/>
    <w:rsid w:val="00AD56D9"/>
    <w:rsid w:val="00AD60C6"/>
    <w:rsid w:val="00AD6497"/>
    <w:rsid w:val="00AD6F0C"/>
    <w:rsid w:val="00AD6FB3"/>
    <w:rsid w:val="00AD7AB7"/>
    <w:rsid w:val="00AD7B89"/>
    <w:rsid w:val="00AD7BCF"/>
    <w:rsid w:val="00AD7D16"/>
    <w:rsid w:val="00AD7E16"/>
    <w:rsid w:val="00AE0107"/>
    <w:rsid w:val="00AE04FA"/>
    <w:rsid w:val="00AE08A7"/>
    <w:rsid w:val="00AE0991"/>
    <w:rsid w:val="00AE1975"/>
    <w:rsid w:val="00AE252E"/>
    <w:rsid w:val="00AE2FF2"/>
    <w:rsid w:val="00AE304F"/>
    <w:rsid w:val="00AE3072"/>
    <w:rsid w:val="00AE315B"/>
    <w:rsid w:val="00AE33A4"/>
    <w:rsid w:val="00AE342A"/>
    <w:rsid w:val="00AE348B"/>
    <w:rsid w:val="00AE356F"/>
    <w:rsid w:val="00AE3683"/>
    <w:rsid w:val="00AE37C0"/>
    <w:rsid w:val="00AE37E3"/>
    <w:rsid w:val="00AE4FB1"/>
    <w:rsid w:val="00AE5905"/>
    <w:rsid w:val="00AE596D"/>
    <w:rsid w:val="00AE60C4"/>
    <w:rsid w:val="00AE6188"/>
    <w:rsid w:val="00AE6756"/>
    <w:rsid w:val="00AE6DA9"/>
    <w:rsid w:val="00AE744A"/>
    <w:rsid w:val="00AE7E0F"/>
    <w:rsid w:val="00AF092F"/>
    <w:rsid w:val="00AF14DF"/>
    <w:rsid w:val="00AF15CD"/>
    <w:rsid w:val="00AF26AF"/>
    <w:rsid w:val="00AF29E5"/>
    <w:rsid w:val="00AF2A0A"/>
    <w:rsid w:val="00AF2FCD"/>
    <w:rsid w:val="00AF386A"/>
    <w:rsid w:val="00AF40B2"/>
    <w:rsid w:val="00AF41A0"/>
    <w:rsid w:val="00AF45F8"/>
    <w:rsid w:val="00AF46E4"/>
    <w:rsid w:val="00AF48D3"/>
    <w:rsid w:val="00AF502E"/>
    <w:rsid w:val="00AF574D"/>
    <w:rsid w:val="00AF58A5"/>
    <w:rsid w:val="00AF5CDF"/>
    <w:rsid w:val="00AF617B"/>
    <w:rsid w:val="00AF6464"/>
    <w:rsid w:val="00AF6679"/>
    <w:rsid w:val="00AF6EA0"/>
    <w:rsid w:val="00AF6EB3"/>
    <w:rsid w:val="00AF7F16"/>
    <w:rsid w:val="00B00359"/>
    <w:rsid w:val="00B0043C"/>
    <w:rsid w:val="00B01059"/>
    <w:rsid w:val="00B01F1F"/>
    <w:rsid w:val="00B02443"/>
    <w:rsid w:val="00B037AA"/>
    <w:rsid w:val="00B03B77"/>
    <w:rsid w:val="00B04038"/>
    <w:rsid w:val="00B04235"/>
    <w:rsid w:val="00B04542"/>
    <w:rsid w:val="00B04775"/>
    <w:rsid w:val="00B04B55"/>
    <w:rsid w:val="00B053F9"/>
    <w:rsid w:val="00B05DB0"/>
    <w:rsid w:val="00B061AA"/>
    <w:rsid w:val="00B063CE"/>
    <w:rsid w:val="00B06A83"/>
    <w:rsid w:val="00B06D5A"/>
    <w:rsid w:val="00B072ED"/>
    <w:rsid w:val="00B07609"/>
    <w:rsid w:val="00B07980"/>
    <w:rsid w:val="00B07C3B"/>
    <w:rsid w:val="00B10865"/>
    <w:rsid w:val="00B10B7E"/>
    <w:rsid w:val="00B10C5D"/>
    <w:rsid w:val="00B11327"/>
    <w:rsid w:val="00B114D7"/>
    <w:rsid w:val="00B117D4"/>
    <w:rsid w:val="00B1220B"/>
    <w:rsid w:val="00B124A3"/>
    <w:rsid w:val="00B12506"/>
    <w:rsid w:val="00B126AA"/>
    <w:rsid w:val="00B1292B"/>
    <w:rsid w:val="00B13372"/>
    <w:rsid w:val="00B13619"/>
    <w:rsid w:val="00B13A44"/>
    <w:rsid w:val="00B13C51"/>
    <w:rsid w:val="00B13C9F"/>
    <w:rsid w:val="00B14116"/>
    <w:rsid w:val="00B141F3"/>
    <w:rsid w:val="00B14306"/>
    <w:rsid w:val="00B1448D"/>
    <w:rsid w:val="00B14A76"/>
    <w:rsid w:val="00B1578B"/>
    <w:rsid w:val="00B16285"/>
    <w:rsid w:val="00B174D0"/>
    <w:rsid w:val="00B17A1D"/>
    <w:rsid w:val="00B17D16"/>
    <w:rsid w:val="00B208F9"/>
    <w:rsid w:val="00B20A2D"/>
    <w:rsid w:val="00B211B5"/>
    <w:rsid w:val="00B21393"/>
    <w:rsid w:val="00B21D06"/>
    <w:rsid w:val="00B21DD0"/>
    <w:rsid w:val="00B21E0F"/>
    <w:rsid w:val="00B22445"/>
    <w:rsid w:val="00B2258D"/>
    <w:rsid w:val="00B22792"/>
    <w:rsid w:val="00B22AB8"/>
    <w:rsid w:val="00B230E2"/>
    <w:rsid w:val="00B2347B"/>
    <w:rsid w:val="00B23992"/>
    <w:rsid w:val="00B252AD"/>
    <w:rsid w:val="00B25449"/>
    <w:rsid w:val="00B25949"/>
    <w:rsid w:val="00B25E28"/>
    <w:rsid w:val="00B26256"/>
    <w:rsid w:val="00B279A5"/>
    <w:rsid w:val="00B27A93"/>
    <w:rsid w:val="00B27BC5"/>
    <w:rsid w:val="00B27D82"/>
    <w:rsid w:val="00B301B0"/>
    <w:rsid w:val="00B3035E"/>
    <w:rsid w:val="00B30748"/>
    <w:rsid w:val="00B3084E"/>
    <w:rsid w:val="00B30B60"/>
    <w:rsid w:val="00B310A8"/>
    <w:rsid w:val="00B31D84"/>
    <w:rsid w:val="00B3210C"/>
    <w:rsid w:val="00B3287B"/>
    <w:rsid w:val="00B3291A"/>
    <w:rsid w:val="00B32FA2"/>
    <w:rsid w:val="00B33E82"/>
    <w:rsid w:val="00B34296"/>
    <w:rsid w:val="00B342CA"/>
    <w:rsid w:val="00B34549"/>
    <w:rsid w:val="00B34AEF"/>
    <w:rsid w:val="00B35413"/>
    <w:rsid w:val="00B35859"/>
    <w:rsid w:val="00B35B7C"/>
    <w:rsid w:val="00B35BF0"/>
    <w:rsid w:val="00B35E11"/>
    <w:rsid w:val="00B35FA6"/>
    <w:rsid w:val="00B36732"/>
    <w:rsid w:val="00B37A38"/>
    <w:rsid w:val="00B37B1D"/>
    <w:rsid w:val="00B37D4A"/>
    <w:rsid w:val="00B4040D"/>
    <w:rsid w:val="00B405BC"/>
    <w:rsid w:val="00B40689"/>
    <w:rsid w:val="00B4099E"/>
    <w:rsid w:val="00B40B34"/>
    <w:rsid w:val="00B40D7C"/>
    <w:rsid w:val="00B40FD3"/>
    <w:rsid w:val="00B4144B"/>
    <w:rsid w:val="00B41475"/>
    <w:rsid w:val="00B418DA"/>
    <w:rsid w:val="00B423F8"/>
    <w:rsid w:val="00B4320E"/>
    <w:rsid w:val="00B439E2"/>
    <w:rsid w:val="00B44996"/>
    <w:rsid w:val="00B44B86"/>
    <w:rsid w:val="00B45633"/>
    <w:rsid w:val="00B45DF5"/>
    <w:rsid w:val="00B46137"/>
    <w:rsid w:val="00B4654D"/>
    <w:rsid w:val="00B469C7"/>
    <w:rsid w:val="00B46FD7"/>
    <w:rsid w:val="00B4791F"/>
    <w:rsid w:val="00B47C52"/>
    <w:rsid w:val="00B47DF2"/>
    <w:rsid w:val="00B503B8"/>
    <w:rsid w:val="00B5047B"/>
    <w:rsid w:val="00B50784"/>
    <w:rsid w:val="00B509B1"/>
    <w:rsid w:val="00B50A83"/>
    <w:rsid w:val="00B50AD1"/>
    <w:rsid w:val="00B50B9B"/>
    <w:rsid w:val="00B516FA"/>
    <w:rsid w:val="00B5175F"/>
    <w:rsid w:val="00B51802"/>
    <w:rsid w:val="00B51861"/>
    <w:rsid w:val="00B51B58"/>
    <w:rsid w:val="00B51D59"/>
    <w:rsid w:val="00B51FBF"/>
    <w:rsid w:val="00B5371D"/>
    <w:rsid w:val="00B53C96"/>
    <w:rsid w:val="00B53D77"/>
    <w:rsid w:val="00B53FED"/>
    <w:rsid w:val="00B54020"/>
    <w:rsid w:val="00B541B5"/>
    <w:rsid w:val="00B54E8A"/>
    <w:rsid w:val="00B54FD4"/>
    <w:rsid w:val="00B5578F"/>
    <w:rsid w:val="00B558F7"/>
    <w:rsid w:val="00B55D92"/>
    <w:rsid w:val="00B5613E"/>
    <w:rsid w:val="00B56148"/>
    <w:rsid w:val="00B561DE"/>
    <w:rsid w:val="00B56EA8"/>
    <w:rsid w:val="00B57778"/>
    <w:rsid w:val="00B60128"/>
    <w:rsid w:val="00B6018F"/>
    <w:rsid w:val="00B60295"/>
    <w:rsid w:val="00B602CA"/>
    <w:rsid w:val="00B603F8"/>
    <w:rsid w:val="00B60B91"/>
    <w:rsid w:val="00B60D8A"/>
    <w:rsid w:val="00B60EC9"/>
    <w:rsid w:val="00B6142A"/>
    <w:rsid w:val="00B617E2"/>
    <w:rsid w:val="00B62116"/>
    <w:rsid w:val="00B6238E"/>
    <w:rsid w:val="00B62426"/>
    <w:rsid w:val="00B62B6B"/>
    <w:rsid w:val="00B62C19"/>
    <w:rsid w:val="00B62CD8"/>
    <w:rsid w:val="00B62E93"/>
    <w:rsid w:val="00B6342A"/>
    <w:rsid w:val="00B63EE2"/>
    <w:rsid w:val="00B64FDE"/>
    <w:rsid w:val="00B6506C"/>
    <w:rsid w:val="00B65339"/>
    <w:rsid w:val="00B65522"/>
    <w:rsid w:val="00B661E8"/>
    <w:rsid w:val="00B663E0"/>
    <w:rsid w:val="00B66CFE"/>
    <w:rsid w:val="00B66E69"/>
    <w:rsid w:val="00B66F68"/>
    <w:rsid w:val="00B6785B"/>
    <w:rsid w:val="00B7003D"/>
    <w:rsid w:val="00B70044"/>
    <w:rsid w:val="00B70075"/>
    <w:rsid w:val="00B70A78"/>
    <w:rsid w:val="00B70B65"/>
    <w:rsid w:val="00B711F5"/>
    <w:rsid w:val="00B7141D"/>
    <w:rsid w:val="00B72250"/>
    <w:rsid w:val="00B72FD7"/>
    <w:rsid w:val="00B736FA"/>
    <w:rsid w:val="00B747E9"/>
    <w:rsid w:val="00B749B9"/>
    <w:rsid w:val="00B754B7"/>
    <w:rsid w:val="00B7653A"/>
    <w:rsid w:val="00B76859"/>
    <w:rsid w:val="00B7708C"/>
    <w:rsid w:val="00B778B9"/>
    <w:rsid w:val="00B77E1B"/>
    <w:rsid w:val="00B80242"/>
    <w:rsid w:val="00B80274"/>
    <w:rsid w:val="00B802E0"/>
    <w:rsid w:val="00B80CB9"/>
    <w:rsid w:val="00B80E8B"/>
    <w:rsid w:val="00B812ED"/>
    <w:rsid w:val="00B81531"/>
    <w:rsid w:val="00B8186C"/>
    <w:rsid w:val="00B81B73"/>
    <w:rsid w:val="00B82A04"/>
    <w:rsid w:val="00B82EC0"/>
    <w:rsid w:val="00B82F2D"/>
    <w:rsid w:val="00B835EC"/>
    <w:rsid w:val="00B83AEE"/>
    <w:rsid w:val="00B83CFB"/>
    <w:rsid w:val="00B8415A"/>
    <w:rsid w:val="00B8471E"/>
    <w:rsid w:val="00B84729"/>
    <w:rsid w:val="00B848D3"/>
    <w:rsid w:val="00B84BD6"/>
    <w:rsid w:val="00B855C0"/>
    <w:rsid w:val="00B85708"/>
    <w:rsid w:val="00B85976"/>
    <w:rsid w:val="00B85B44"/>
    <w:rsid w:val="00B860DC"/>
    <w:rsid w:val="00B867CC"/>
    <w:rsid w:val="00B8685D"/>
    <w:rsid w:val="00B86FD0"/>
    <w:rsid w:val="00B874CF"/>
    <w:rsid w:val="00B87642"/>
    <w:rsid w:val="00B87C8C"/>
    <w:rsid w:val="00B90542"/>
    <w:rsid w:val="00B91D95"/>
    <w:rsid w:val="00B91E50"/>
    <w:rsid w:val="00B929F3"/>
    <w:rsid w:val="00B92D0B"/>
    <w:rsid w:val="00B9315E"/>
    <w:rsid w:val="00B935E8"/>
    <w:rsid w:val="00B93743"/>
    <w:rsid w:val="00B9377F"/>
    <w:rsid w:val="00B93958"/>
    <w:rsid w:val="00B93A08"/>
    <w:rsid w:val="00B93DD6"/>
    <w:rsid w:val="00B940F1"/>
    <w:rsid w:val="00B942FB"/>
    <w:rsid w:val="00B94452"/>
    <w:rsid w:val="00B95008"/>
    <w:rsid w:val="00B9546C"/>
    <w:rsid w:val="00B956CC"/>
    <w:rsid w:val="00B956DD"/>
    <w:rsid w:val="00B957EC"/>
    <w:rsid w:val="00B96028"/>
    <w:rsid w:val="00B9605C"/>
    <w:rsid w:val="00B96328"/>
    <w:rsid w:val="00B96FC2"/>
    <w:rsid w:val="00B974CE"/>
    <w:rsid w:val="00B974E8"/>
    <w:rsid w:val="00B97A55"/>
    <w:rsid w:val="00B97B5C"/>
    <w:rsid w:val="00BA00D8"/>
    <w:rsid w:val="00BA02E3"/>
    <w:rsid w:val="00BA16AD"/>
    <w:rsid w:val="00BA20A3"/>
    <w:rsid w:val="00BA2789"/>
    <w:rsid w:val="00BA2949"/>
    <w:rsid w:val="00BA2BF5"/>
    <w:rsid w:val="00BA2EFE"/>
    <w:rsid w:val="00BA358D"/>
    <w:rsid w:val="00BA37E6"/>
    <w:rsid w:val="00BA3E94"/>
    <w:rsid w:val="00BA4DF8"/>
    <w:rsid w:val="00BA4EE2"/>
    <w:rsid w:val="00BA5328"/>
    <w:rsid w:val="00BA54B5"/>
    <w:rsid w:val="00BA5AC6"/>
    <w:rsid w:val="00BA6093"/>
    <w:rsid w:val="00BA63FD"/>
    <w:rsid w:val="00BA7BCE"/>
    <w:rsid w:val="00BA7FB8"/>
    <w:rsid w:val="00BB0188"/>
    <w:rsid w:val="00BB0287"/>
    <w:rsid w:val="00BB0A38"/>
    <w:rsid w:val="00BB16B2"/>
    <w:rsid w:val="00BB1889"/>
    <w:rsid w:val="00BB1CAE"/>
    <w:rsid w:val="00BB1CFC"/>
    <w:rsid w:val="00BB2885"/>
    <w:rsid w:val="00BB2A2A"/>
    <w:rsid w:val="00BB2C36"/>
    <w:rsid w:val="00BB33FB"/>
    <w:rsid w:val="00BB35DC"/>
    <w:rsid w:val="00BB360F"/>
    <w:rsid w:val="00BB39A3"/>
    <w:rsid w:val="00BB3A8F"/>
    <w:rsid w:val="00BB3B0B"/>
    <w:rsid w:val="00BB3B16"/>
    <w:rsid w:val="00BB3FB3"/>
    <w:rsid w:val="00BB4142"/>
    <w:rsid w:val="00BB5264"/>
    <w:rsid w:val="00BB598E"/>
    <w:rsid w:val="00BB5D08"/>
    <w:rsid w:val="00BB6250"/>
    <w:rsid w:val="00BB6526"/>
    <w:rsid w:val="00BB6771"/>
    <w:rsid w:val="00BB75A4"/>
    <w:rsid w:val="00BB7C8C"/>
    <w:rsid w:val="00BB7D49"/>
    <w:rsid w:val="00BB7D5E"/>
    <w:rsid w:val="00BB7DDB"/>
    <w:rsid w:val="00BC0E23"/>
    <w:rsid w:val="00BC0F3D"/>
    <w:rsid w:val="00BC1540"/>
    <w:rsid w:val="00BC181B"/>
    <w:rsid w:val="00BC18BB"/>
    <w:rsid w:val="00BC224A"/>
    <w:rsid w:val="00BC26C9"/>
    <w:rsid w:val="00BC28FD"/>
    <w:rsid w:val="00BC2972"/>
    <w:rsid w:val="00BC3013"/>
    <w:rsid w:val="00BC3147"/>
    <w:rsid w:val="00BC3C16"/>
    <w:rsid w:val="00BC3CD5"/>
    <w:rsid w:val="00BC3DB7"/>
    <w:rsid w:val="00BC47AD"/>
    <w:rsid w:val="00BC4D75"/>
    <w:rsid w:val="00BC51B1"/>
    <w:rsid w:val="00BC5841"/>
    <w:rsid w:val="00BC588A"/>
    <w:rsid w:val="00BC5D54"/>
    <w:rsid w:val="00BC623A"/>
    <w:rsid w:val="00BC6740"/>
    <w:rsid w:val="00BC677C"/>
    <w:rsid w:val="00BC6E38"/>
    <w:rsid w:val="00BC72B5"/>
    <w:rsid w:val="00BC73F4"/>
    <w:rsid w:val="00BC74D7"/>
    <w:rsid w:val="00BC7BB2"/>
    <w:rsid w:val="00BC7E27"/>
    <w:rsid w:val="00BC7E52"/>
    <w:rsid w:val="00BD00DB"/>
    <w:rsid w:val="00BD094F"/>
    <w:rsid w:val="00BD0954"/>
    <w:rsid w:val="00BD109E"/>
    <w:rsid w:val="00BD14C0"/>
    <w:rsid w:val="00BD17D7"/>
    <w:rsid w:val="00BD181A"/>
    <w:rsid w:val="00BD1B68"/>
    <w:rsid w:val="00BD1D88"/>
    <w:rsid w:val="00BD220A"/>
    <w:rsid w:val="00BD2590"/>
    <w:rsid w:val="00BD2773"/>
    <w:rsid w:val="00BD2A93"/>
    <w:rsid w:val="00BD38BB"/>
    <w:rsid w:val="00BD4646"/>
    <w:rsid w:val="00BD46B6"/>
    <w:rsid w:val="00BD4A39"/>
    <w:rsid w:val="00BD55B1"/>
    <w:rsid w:val="00BD568F"/>
    <w:rsid w:val="00BD5B21"/>
    <w:rsid w:val="00BD5F0F"/>
    <w:rsid w:val="00BD612D"/>
    <w:rsid w:val="00BD61D1"/>
    <w:rsid w:val="00BD6226"/>
    <w:rsid w:val="00BD63E6"/>
    <w:rsid w:val="00BD64A0"/>
    <w:rsid w:val="00BD67A8"/>
    <w:rsid w:val="00BD68AA"/>
    <w:rsid w:val="00BD68C2"/>
    <w:rsid w:val="00BD6A32"/>
    <w:rsid w:val="00BD6D06"/>
    <w:rsid w:val="00BD7317"/>
    <w:rsid w:val="00BD733B"/>
    <w:rsid w:val="00BD738D"/>
    <w:rsid w:val="00BD763A"/>
    <w:rsid w:val="00BE0370"/>
    <w:rsid w:val="00BE06AD"/>
    <w:rsid w:val="00BE06DA"/>
    <w:rsid w:val="00BE0C60"/>
    <w:rsid w:val="00BE0FAA"/>
    <w:rsid w:val="00BE11CE"/>
    <w:rsid w:val="00BE13DF"/>
    <w:rsid w:val="00BE19A9"/>
    <w:rsid w:val="00BE1A6C"/>
    <w:rsid w:val="00BE206D"/>
    <w:rsid w:val="00BE2295"/>
    <w:rsid w:val="00BE24A5"/>
    <w:rsid w:val="00BE2554"/>
    <w:rsid w:val="00BE2BEF"/>
    <w:rsid w:val="00BE4B1A"/>
    <w:rsid w:val="00BE4B42"/>
    <w:rsid w:val="00BE4F47"/>
    <w:rsid w:val="00BE5296"/>
    <w:rsid w:val="00BE5742"/>
    <w:rsid w:val="00BE5F4D"/>
    <w:rsid w:val="00BE683E"/>
    <w:rsid w:val="00BE6EAF"/>
    <w:rsid w:val="00BE7178"/>
    <w:rsid w:val="00BE72B4"/>
    <w:rsid w:val="00BE77B4"/>
    <w:rsid w:val="00BF0570"/>
    <w:rsid w:val="00BF0EF1"/>
    <w:rsid w:val="00BF110C"/>
    <w:rsid w:val="00BF1398"/>
    <w:rsid w:val="00BF1505"/>
    <w:rsid w:val="00BF17D4"/>
    <w:rsid w:val="00BF1DEC"/>
    <w:rsid w:val="00BF1E76"/>
    <w:rsid w:val="00BF236D"/>
    <w:rsid w:val="00BF299B"/>
    <w:rsid w:val="00BF2DF3"/>
    <w:rsid w:val="00BF43EE"/>
    <w:rsid w:val="00BF48D7"/>
    <w:rsid w:val="00BF508F"/>
    <w:rsid w:val="00BF5915"/>
    <w:rsid w:val="00BF5FE2"/>
    <w:rsid w:val="00BF6102"/>
    <w:rsid w:val="00BF63A1"/>
    <w:rsid w:val="00BF6E43"/>
    <w:rsid w:val="00BF7012"/>
    <w:rsid w:val="00BF7568"/>
    <w:rsid w:val="00BF7BD4"/>
    <w:rsid w:val="00BF7FFB"/>
    <w:rsid w:val="00C0007A"/>
    <w:rsid w:val="00C0012E"/>
    <w:rsid w:val="00C006A6"/>
    <w:rsid w:val="00C00ECA"/>
    <w:rsid w:val="00C01003"/>
    <w:rsid w:val="00C019C4"/>
    <w:rsid w:val="00C01A56"/>
    <w:rsid w:val="00C028B3"/>
    <w:rsid w:val="00C02EDD"/>
    <w:rsid w:val="00C03392"/>
    <w:rsid w:val="00C03725"/>
    <w:rsid w:val="00C03956"/>
    <w:rsid w:val="00C03B54"/>
    <w:rsid w:val="00C03F91"/>
    <w:rsid w:val="00C04057"/>
    <w:rsid w:val="00C0409F"/>
    <w:rsid w:val="00C04482"/>
    <w:rsid w:val="00C047F2"/>
    <w:rsid w:val="00C04A4D"/>
    <w:rsid w:val="00C04B39"/>
    <w:rsid w:val="00C04EA3"/>
    <w:rsid w:val="00C05DFF"/>
    <w:rsid w:val="00C06353"/>
    <w:rsid w:val="00C06934"/>
    <w:rsid w:val="00C06B98"/>
    <w:rsid w:val="00C06D8C"/>
    <w:rsid w:val="00C0731E"/>
    <w:rsid w:val="00C0748E"/>
    <w:rsid w:val="00C07C0D"/>
    <w:rsid w:val="00C1001D"/>
    <w:rsid w:val="00C103EB"/>
    <w:rsid w:val="00C104C1"/>
    <w:rsid w:val="00C1072C"/>
    <w:rsid w:val="00C10B01"/>
    <w:rsid w:val="00C1102E"/>
    <w:rsid w:val="00C111FF"/>
    <w:rsid w:val="00C113CF"/>
    <w:rsid w:val="00C118B4"/>
    <w:rsid w:val="00C11ABD"/>
    <w:rsid w:val="00C11D6A"/>
    <w:rsid w:val="00C11E89"/>
    <w:rsid w:val="00C1295C"/>
    <w:rsid w:val="00C134E7"/>
    <w:rsid w:val="00C13B80"/>
    <w:rsid w:val="00C14115"/>
    <w:rsid w:val="00C1416B"/>
    <w:rsid w:val="00C14236"/>
    <w:rsid w:val="00C151B0"/>
    <w:rsid w:val="00C15AB0"/>
    <w:rsid w:val="00C15E79"/>
    <w:rsid w:val="00C16336"/>
    <w:rsid w:val="00C16368"/>
    <w:rsid w:val="00C166D4"/>
    <w:rsid w:val="00C167B1"/>
    <w:rsid w:val="00C16DEF"/>
    <w:rsid w:val="00C17116"/>
    <w:rsid w:val="00C17CE8"/>
    <w:rsid w:val="00C17DC0"/>
    <w:rsid w:val="00C20782"/>
    <w:rsid w:val="00C20932"/>
    <w:rsid w:val="00C20CC3"/>
    <w:rsid w:val="00C20D12"/>
    <w:rsid w:val="00C20FDF"/>
    <w:rsid w:val="00C21480"/>
    <w:rsid w:val="00C2159A"/>
    <w:rsid w:val="00C21921"/>
    <w:rsid w:val="00C22A79"/>
    <w:rsid w:val="00C22CA1"/>
    <w:rsid w:val="00C22D09"/>
    <w:rsid w:val="00C233F6"/>
    <w:rsid w:val="00C2362F"/>
    <w:rsid w:val="00C2368A"/>
    <w:rsid w:val="00C236DC"/>
    <w:rsid w:val="00C24285"/>
    <w:rsid w:val="00C2442E"/>
    <w:rsid w:val="00C2443C"/>
    <w:rsid w:val="00C247F0"/>
    <w:rsid w:val="00C25319"/>
    <w:rsid w:val="00C257EA"/>
    <w:rsid w:val="00C25DB0"/>
    <w:rsid w:val="00C26123"/>
    <w:rsid w:val="00C2621A"/>
    <w:rsid w:val="00C2639C"/>
    <w:rsid w:val="00C263C5"/>
    <w:rsid w:val="00C26553"/>
    <w:rsid w:val="00C26642"/>
    <w:rsid w:val="00C26982"/>
    <w:rsid w:val="00C27184"/>
    <w:rsid w:val="00C272F0"/>
    <w:rsid w:val="00C27538"/>
    <w:rsid w:val="00C27CED"/>
    <w:rsid w:val="00C27E48"/>
    <w:rsid w:val="00C27F62"/>
    <w:rsid w:val="00C30264"/>
    <w:rsid w:val="00C30DC8"/>
    <w:rsid w:val="00C315EE"/>
    <w:rsid w:val="00C319B3"/>
    <w:rsid w:val="00C31ACC"/>
    <w:rsid w:val="00C31C5D"/>
    <w:rsid w:val="00C328C7"/>
    <w:rsid w:val="00C334CA"/>
    <w:rsid w:val="00C34092"/>
    <w:rsid w:val="00C343C8"/>
    <w:rsid w:val="00C34565"/>
    <w:rsid w:val="00C3457E"/>
    <w:rsid w:val="00C349DF"/>
    <w:rsid w:val="00C34E1A"/>
    <w:rsid w:val="00C34EC3"/>
    <w:rsid w:val="00C35867"/>
    <w:rsid w:val="00C3625A"/>
    <w:rsid w:val="00C3666E"/>
    <w:rsid w:val="00C3699D"/>
    <w:rsid w:val="00C36D08"/>
    <w:rsid w:val="00C36F80"/>
    <w:rsid w:val="00C37BF8"/>
    <w:rsid w:val="00C37CDD"/>
    <w:rsid w:val="00C37E59"/>
    <w:rsid w:val="00C40050"/>
    <w:rsid w:val="00C40FE6"/>
    <w:rsid w:val="00C41143"/>
    <w:rsid w:val="00C41795"/>
    <w:rsid w:val="00C418D0"/>
    <w:rsid w:val="00C41A15"/>
    <w:rsid w:val="00C4202C"/>
    <w:rsid w:val="00C43F1B"/>
    <w:rsid w:val="00C43FD7"/>
    <w:rsid w:val="00C44054"/>
    <w:rsid w:val="00C440D4"/>
    <w:rsid w:val="00C44264"/>
    <w:rsid w:val="00C44439"/>
    <w:rsid w:val="00C447D6"/>
    <w:rsid w:val="00C44849"/>
    <w:rsid w:val="00C4490C"/>
    <w:rsid w:val="00C44ACA"/>
    <w:rsid w:val="00C44D6C"/>
    <w:rsid w:val="00C44F00"/>
    <w:rsid w:val="00C44F92"/>
    <w:rsid w:val="00C44FAC"/>
    <w:rsid w:val="00C450E6"/>
    <w:rsid w:val="00C45102"/>
    <w:rsid w:val="00C4519C"/>
    <w:rsid w:val="00C45628"/>
    <w:rsid w:val="00C457CE"/>
    <w:rsid w:val="00C459AB"/>
    <w:rsid w:val="00C45C0D"/>
    <w:rsid w:val="00C46375"/>
    <w:rsid w:val="00C477F8"/>
    <w:rsid w:val="00C504EA"/>
    <w:rsid w:val="00C508BA"/>
    <w:rsid w:val="00C50BEB"/>
    <w:rsid w:val="00C50CA5"/>
    <w:rsid w:val="00C51466"/>
    <w:rsid w:val="00C51EA6"/>
    <w:rsid w:val="00C51FDD"/>
    <w:rsid w:val="00C524D2"/>
    <w:rsid w:val="00C5277C"/>
    <w:rsid w:val="00C52B5F"/>
    <w:rsid w:val="00C538F4"/>
    <w:rsid w:val="00C54319"/>
    <w:rsid w:val="00C546E5"/>
    <w:rsid w:val="00C549D8"/>
    <w:rsid w:val="00C54C9A"/>
    <w:rsid w:val="00C55756"/>
    <w:rsid w:val="00C55E79"/>
    <w:rsid w:val="00C55F4D"/>
    <w:rsid w:val="00C565D7"/>
    <w:rsid w:val="00C5666B"/>
    <w:rsid w:val="00C56D20"/>
    <w:rsid w:val="00C572D5"/>
    <w:rsid w:val="00C57464"/>
    <w:rsid w:val="00C5771F"/>
    <w:rsid w:val="00C57D96"/>
    <w:rsid w:val="00C57E52"/>
    <w:rsid w:val="00C6016B"/>
    <w:rsid w:val="00C608E4"/>
    <w:rsid w:val="00C60A22"/>
    <w:rsid w:val="00C60B3D"/>
    <w:rsid w:val="00C60CC1"/>
    <w:rsid w:val="00C60CDC"/>
    <w:rsid w:val="00C60EE8"/>
    <w:rsid w:val="00C6119A"/>
    <w:rsid w:val="00C6124C"/>
    <w:rsid w:val="00C614EB"/>
    <w:rsid w:val="00C616C1"/>
    <w:rsid w:val="00C61F5E"/>
    <w:rsid w:val="00C62289"/>
    <w:rsid w:val="00C623B9"/>
    <w:rsid w:val="00C63323"/>
    <w:rsid w:val="00C63529"/>
    <w:rsid w:val="00C635B6"/>
    <w:rsid w:val="00C63757"/>
    <w:rsid w:val="00C643F8"/>
    <w:rsid w:val="00C64456"/>
    <w:rsid w:val="00C6499D"/>
    <w:rsid w:val="00C64D3E"/>
    <w:rsid w:val="00C65375"/>
    <w:rsid w:val="00C65CAB"/>
    <w:rsid w:val="00C665E3"/>
    <w:rsid w:val="00C667F5"/>
    <w:rsid w:val="00C66D71"/>
    <w:rsid w:val="00C6714D"/>
    <w:rsid w:val="00C673FF"/>
    <w:rsid w:val="00C6748E"/>
    <w:rsid w:val="00C67543"/>
    <w:rsid w:val="00C675A0"/>
    <w:rsid w:val="00C67BEF"/>
    <w:rsid w:val="00C70564"/>
    <w:rsid w:val="00C7079D"/>
    <w:rsid w:val="00C70804"/>
    <w:rsid w:val="00C70956"/>
    <w:rsid w:val="00C70968"/>
    <w:rsid w:val="00C710DC"/>
    <w:rsid w:val="00C7194C"/>
    <w:rsid w:val="00C71990"/>
    <w:rsid w:val="00C71B77"/>
    <w:rsid w:val="00C71F91"/>
    <w:rsid w:val="00C72020"/>
    <w:rsid w:val="00C72113"/>
    <w:rsid w:val="00C72D86"/>
    <w:rsid w:val="00C73076"/>
    <w:rsid w:val="00C731A6"/>
    <w:rsid w:val="00C74097"/>
    <w:rsid w:val="00C747E5"/>
    <w:rsid w:val="00C74892"/>
    <w:rsid w:val="00C749B7"/>
    <w:rsid w:val="00C74C0F"/>
    <w:rsid w:val="00C75879"/>
    <w:rsid w:val="00C75A8F"/>
    <w:rsid w:val="00C75DCA"/>
    <w:rsid w:val="00C7626B"/>
    <w:rsid w:val="00C762B6"/>
    <w:rsid w:val="00C7636A"/>
    <w:rsid w:val="00C766E9"/>
    <w:rsid w:val="00C76844"/>
    <w:rsid w:val="00C769BB"/>
    <w:rsid w:val="00C76A58"/>
    <w:rsid w:val="00C7718B"/>
    <w:rsid w:val="00C7760F"/>
    <w:rsid w:val="00C77883"/>
    <w:rsid w:val="00C77BE0"/>
    <w:rsid w:val="00C77DB4"/>
    <w:rsid w:val="00C77E9B"/>
    <w:rsid w:val="00C8160C"/>
    <w:rsid w:val="00C817D5"/>
    <w:rsid w:val="00C818F2"/>
    <w:rsid w:val="00C818F3"/>
    <w:rsid w:val="00C825A3"/>
    <w:rsid w:val="00C826B2"/>
    <w:rsid w:val="00C831E1"/>
    <w:rsid w:val="00C832E7"/>
    <w:rsid w:val="00C83454"/>
    <w:rsid w:val="00C83715"/>
    <w:rsid w:val="00C84067"/>
    <w:rsid w:val="00C841B1"/>
    <w:rsid w:val="00C844C8"/>
    <w:rsid w:val="00C8476E"/>
    <w:rsid w:val="00C8484D"/>
    <w:rsid w:val="00C84AAE"/>
    <w:rsid w:val="00C85211"/>
    <w:rsid w:val="00C85A13"/>
    <w:rsid w:val="00C85C4A"/>
    <w:rsid w:val="00C85E04"/>
    <w:rsid w:val="00C85EF3"/>
    <w:rsid w:val="00C85F3C"/>
    <w:rsid w:val="00C86214"/>
    <w:rsid w:val="00C86330"/>
    <w:rsid w:val="00C866CF"/>
    <w:rsid w:val="00C86A5D"/>
    <w:rsid w:val="00C86B95"/>
    <w:rsid w:val="00C86C66"/>
    <w:rsid w:val="00C86DC9"/>
    <w:rsid w:val="00C86F4C"/>
    <w:rsid w:val="00C87326"/>
    <w:rsid w:val="00C8764A"/>
    <w:rsid w:val="00C87764"/>
    <w:rsid w:val="00C90704"/>
    <w:rsid w:val="00C90A6F"/>
    <w:rsid w:val="00C90F88"/>
    <w:rsid w:val="00C914A3"/>
    <w:rsid w:val="00C915AF"/>
    <w:rsid w:val="00C9185B"/>
    <w:rsid w:val="00C920D4"/>
    <w:rsid w:val="00C9236B"/>
    <w:rsid w:val="00C926F7"/>
    <w:rsid w:val="00C928E3"/>
    <w:rsid w:val="00C92D82"/>
    <w:rsid w:val="00C93247"/>
    <w:rsid w:val="00C94600"/>
    <w:rsid w:val="00C96258"/>
    <w:rsid w:val="00C96364"/>
    <w:rsid w:val="00C96BED"/>
    <w:rsid w:val="00C973DE"/>
    <w:rsid w:val="00C97577"/>
    <w:rsid w:val="00C976E2"/>
    <w:rsid w:val="00C977F3"/>
    <w:rsid w:val="00CA014E"/>
    <w:rsid w:val="00CA02E6"/>
    <w:rsid w:val="00CA0495"/>
    <w:rsid w:val="00CA04F0"/>
    <w:rsid w:val="00CA06CD"/>
    <w:rsid w:val="00CA0BA8"/>
    <w:rsid w:val="00CA0E3A"/>
    <w:rsid w:val="00CA11A5"/>
    <w:rsid w:val="00CA1412"/>
    <w:rsid w:val="00CA176E"/>
    <w:rsid w:val="00CA184C"/>
    <w:rsid w:val="00CA1C88"/>
    <w:rsid w:val="00CA2C90"/>
    <w:rsid w:val="00CA2F84"/>
    <w:rsid w:val="00CA3001"/>
    <w:rsid w:val="00CA3488"/>
    <w:rsid w:val="00CA3781"/>
    <w:rsid w:val="00CA3E9F"/>
    <w:rsid w:val="00CA4604"/>
    <w:rsid w:val="00CA4C86"/>
    <w:rsid w:val="00CA4E7E"/>
    <w:rsid w:val="00CA501D"/>
    <w:rsid w:val="00CA51F1"/>
    <w:rsid w:val="00CA5314"/>
    <w:rsid w:val="00CA59F6"/>
    <w:rsid w:val="00CA59FD"/>
    <w:rsid w:val="00CA614C"/>
    <w:rsid w:val="00CA62BE"/>
    <w:rsid w:val="00CA6EC1"/>
    <w:rsid w:val="00CA7F22"/>
    <w:rsid w:val="00CB053C"/>
    <w:rsid w:val="00CB0889"/>
    <w:rsid w:val="00CB0BED"/>
    <w:rsid w:val="00CB0F8F"/>
    <w:rsid w:val="00CB14AE"/>
    <w:rsid w:val="00CB159A"/>
    <w:rsid w:val="00CB1FDB"/>
    <w:rsid w:val="00CB248F"/>
    <w:rsid w:val="00CB33B3"/>
    <w:rsid w:val="00CB3573"/>
    <w:rsid w:val="00CB3AA2"/>
    <w:rsid w:val="00CB3CCB"/>
    <w:rsid w:val="00CB3CDC"/>
    <w:rsid w:val="00CB3D8B"/>
    <w:rsid w:val="00CB4C7E"/>
    <w:rsid w:val="00CB508B"/>
    <w:rsid w:val="00CB5388"/>
    <w:rsid w:val="00CB53F4"/>
    <w:rsid w:val="00CB6115"/>
    <w:rsid w:val="00CB6FBD"/>
    <w:rsid w:val="00CB7281"/>
    <w:rsid w:val="00CC0B0E"/>
    <w:rsid w:val="00CC0BDD"/>
    <w:rsid w:val="00CC130C"/>
    <w:rsid w:val="00CC164A"/>
    <w:rsid w:val="00CC16A7"/>
    <w:rsid w:val="00CC1BC8"/>
    <w:rsid w:val="00CC1D89"/>
    <w:rsid w:val="00CC1EFC"/>
    <w:rsid w:val="00CC20F0"/>
    <w:rsid w:val="00CC2B75"/>
    <w:rsid w:val="00CC2D53"/>
    <w:rsid w:val="00CC2F83"/>
    <w:rsid w:val="00CC3351"/>
    <w:rsid w:val="00CC3CC5"/>
    <w:rsid w:val="00CC41BD"/>
    <w:rsid w:val="00CC4C15"/>
    <w:rsid w:val="00CC4E23"/>
    <w:rsid w:val="00CC4F3B"/>
    <w:rsid w:val="00CC504D"/>
    <w:rsid w:val="00CC5584"/>
    <w:rsid w:val="00CC55D3"/>
    <w:rsid w:val="00CC565D"/>
    <w:rsid w:val="00CC5A2B"/>
    <w:rsid w:val="00CC5ABF"/>
    <w:rsid w:val="00CC5BC7"/>
    <w:rsid w:val="00CC5C40"/>
    <w:rsid w:val="00CC624F"/>
    <w:rsid w:val="00CC6A48"/>
    <w:rsid w:val="00CC7844"/>
    <w:rsid w:val="00CD031F"/>
    <w:rsid w:val="00CD0E17"/>
    <w:rsid w:val="00CD119F"/>
    <w:rsid w:val="00CD17FD"/>
    <w:rsid w:val="00CD1A97"/>
    <w:rsid w:val="00CD1FE7"/>
    <w:rsid w:val="00CD223A"/>
    <w:rsid w:val="00CD25C4"/>
    <w:rsid w:val="00CD2768"/>
    <w:rsid w:val="00CD2FA4"/>
    <w:rsid w:val="00CD303B"/>
    <w:rsid w:val="00CD3371"/>
    <w:rsid w:val="00CD3853"/>
    <w:rsid w:val="00CD3F87"/>
    <w:rsid w:val="00CD48C5"/>
    <w:rsid w:val="00CD4B4B"/>
    <w:rsid w:val="00CD52A9"/>
    <w:rsid w:val="00CD5357"/>
    <w:rsid w:val="00CD54B4"/>
    <w:rsid w:val="00CD5ED3"/>
    <w:rsid w:val="00CD6438"/>
    <w:rsid w:val="00CD67EA"/>
    <w:rsid w:val="00CD69AC"/>
    <w:rsid w:val="00CD6E75"/>
    <w:rsid w:val="00CD6F35"/>
    <w:rsid w:val="00CD7C52"/>
    <w:rsid w:val="00CD7C71"/>
    <w:rsid w:val="00CE0445"/>
    <w:rsid w:val="00CE0589"/>
    <w:rsid w:val="00CE0689"/>
    <w:rsid w:val="00CE0998"/>
    <w:rsid w:val="00CE0A88"/>
    <w:rsid w:val="00CE0B89"/>
    <w:rsid w:val="00CE0C08"/>
    <w:rsid w:val="00CE15F8"/>
    <w:rsid w:val="00CE1833"/>
    <w:rsid w:val="00CE29A7"/>
    <w:rsid w:val="00CE2DE4"/>
    <w:rsid w:val="00CE3448"/>
    <w:rsid w:val="00CE4587"/>
    <w:rsid w:val="00CE50E8"/>
    <w:rsid w:val="00CE518D"/>
    <w:rsid w:val="00CE58CF"/>
    <w:rsid w:val="00CE5A43"/>
    <w:rsid w:val="00CE5F82"/>
    <w:rsid w:val="00CE67AA"/>
    <w:rsid w:val="00CE6C3E"/>
    <w:rsid w:val="00CE7107"/>
    <w:rsid w:val="00CE74C5"/>
    <w:rsid w:val="00CE7896"/>
    <w:rsid w:val="00CE7D85"/>
    <w:rsid w:val="00CE7E6D"/>
    <w:rsid w:val="00CF00D4"/>
    <w:rsid w:val="00CF101C"/>
    <w:rsid w:val="00CF1471"/>
    <w:rsid w:val="00CF1A18"/>
    <w:rsid w:val="00CF20A9"/>
    <w:rsid w:val="00CF2438"/>
    <w:rsid w:val="00CF27CB"/>
    <w:rsid w:val="00CF284D"/>
    <w:rsid w:val="00CF2E17"/>
    <w:rsid w:val="00CF3170"/>
    <w:rsid w:val="00CF31BC"/>
    <w:rsid w:val="00CF4278"/>
    <w:rsid w:val="00CF48FA"/>
    <w:rsid w:val="00CF4B0F"/>
    <w:rsid w:val="00CF4E7B"/>
    <w:rsid w:val="00CF52D4"/>
    <w:rsid w:val="00CF5A78"/>
    <w:rsid w:val="00CF5AEA"/>
    <w:rsid w:val="00CF5B7D"/>
    <w:rsid w:val="00CF5E99"/>
    <w:rsid w:val="00CF6177"/>
    <w:rsid w:val="00CF6429"/>
    <w:rsid w:val="00CF64FA"/>
    <w:rsid w:val="00CF6679"/>
    <w:rsid w:val="00CF667A"/>
    <w:rsid w:val="00CF6C76"/>
    <w:rsid w:val="00CF6D64"/>
    <w:rsid w:val="00CF7427"/>
    <w:rsid w:val="00CF7627"/>
    <w:rsid w:val="00CF7669"/>
    <w:rsid w:val="00CF79E8"/>
    <w:rsid w:val="00CF7BCB"/>
    <w:rsid w:val="00D003D2"/>
    <w:rsid w:val="00D0057C"/>
    <w:rsid w:val="00D01817"/>
    <w:rsid w:val="00D01DDC"/>
    <w:rsid w:val="00D0256D"/>
    <w:rsid w:val="00D026E2"/>
    <w:rsid w:val="00D02A65"/>
    <w:rsid w:val="00D03120"/>
    <w:rsid w:val="00D032CB"/>
    <w:rsid w:val="00D03A78"/>
    <w:rsid w:val="00D03CD9"/>
    <w:rsid w:val="00D04364"/>
    <w:rsid w:val="00D048AE"/>
    <w:rsid w:val="00D04EA9"/>
    <w:rsid w:val="00D0534E"/>
    <w:rsid w:val="00D059E3"/>
    <w:rsid w:val="00D05F22"/>
    <w:rsid w:val="00D05F64"/>
    <w:rsid w:val="00D060FE"/>
    <w:rsid w:val="00D065CB"/>
    <w:rsid w:val="00D0667B"/>
    <w:rsid w:val="00D07FA2"/>
    <w:rsid w:val="00D104B3"/>
    <w:rsid w:val="00D10507"/>
    <w:rsid w:val="00D11012"/>
    <w:rsid w:val="00D11AE9"/>
    <w:rsid w:val="00D11B8F"/>
    <w:rsid w:val="00D125FF"/>
    <w:rsid w:val="00D12D5F"/>
    <w:rsid w:val="00D13094"/>
    <w:rsid w:val="00D1342E"/>
    <w:rsid w:val="00D13792"/>
    <w:rsid w:val="00D138B3"/>
    <w:rsid w:val="00D13F79"/>
    <w:rsid w:val="00D141ED"/>
    <w:rsid w:val="00D14467"/>
    <w:rsid w:val="00D14765"/>
    <w:rsid w:val="00D14883"/>
    <w:rsid w:val="00D14E4B"/>
    <w:rsid w:val="00D1535F"/>
    <w:rsid w:val="00D15A09"/>
    <w:rsid w:val="00D15B6D"/>
    <w:rsid w:val="00D15BD8"/>
    <w:rsid w:val="00D15BFA"/>
    <w:rsid w:val="00D15C61"/>
    <w:rsid w:val="00D16060"/>
    <w:rsid w:val="00D16374"/>
    <w:rsid w:val="00D1648A"/>
    <w:rsid w:val="00D164F5"/>
    <w:rsid w:val="00D16A96"/>
    <w:rsid w:val="00D16B35"/>
    <w:rsid w:val="00D17526"/>
    <w:rsid w:val="00D17549"/>
    <w:rsid w:val="00D17793"/>
    <w:rsid w:val="00D17D9C"/>
    <w:rsid w:val="00D17F62"/>
    <w:rsid w:val="00D2103D"/>
    <w:rsid w:val="00D21355"/>
    <w:rsid w:val="00D22034"/>
    <w:rsid w:val="00D221F8"/>
    <w:rsid w:val="00D2271B"/>
    <w:rsid w:val="00D22D40"/>
    <w:rsid w:val="00D2306D"/>
    <w:rsid w:val="00D2311D"/>
    <w:rsid w:val="00D23F84"/>
    <w:rsid w:val="00D244D1"/>
    <w:rsid w:val="00D24952"/>
    <w:rsid w:val="00D24BF6"/>
    <w:rsid w:val="00D25AA2"/>
    <w:rsid w:val="00D25CE0"/>
    <w:rsid w:val="00D266DB"/>
    <w:rsid w:val="00D26A67"/>
    <w:rsid w:val="00D26E15"/>
    <w:rsid w:val="00D27620"/>
    <w:rsid w:val="00D27BC5"/>
    <w:rsid w:val="00D27E0C"/>
    <w:rsid w:val="00D30061"/>
    <w:rsid w:val="00D30484"/>
    <w:rsid w:val="00D307FB"/>
    <w:rsid w:val="00D30D5D"/>
    <w:rsid w:val="00D31456"/>
    <w:rsid w:val="00D31469"/>
    <w:rsid w:val="00D319B3"/>
    <w:rsid w:val="00D31DCA"/>
    <w:rsid w:val="00D31E14"/>
    <w:rsid w:val="00D31E1F"/>
    <w:rsid w:val="00D32131"/>
    <w:rsid w:val="00D33066"/>
    <w:rsid w:val="00D339BB"/>
    <w:rsid w:val="00D33A38"/>
    <w:rsid w:val="00D33F34"/>
    <w:rsid w:val="00D34C6A"/>
    <w:rsid w:val="00D3501C"/>
    <w:rsid w:val="00D35047"/>
    <w:rsid w:val="00D35166"/>
    <w:rsid w:val="00D354D2"/>
    <w:rsid w:val="00D36145"/>
    <w:rsid w:val="00D364D2"/>
    <w:rsid w:val="00D37457"/>
    <w:rsid w:val="00D375FB"/>
    <w:rsid w:val="00D37E3F"/>
    <w:rsid w:val="00D40C5C"/>
    <w:rsid w:val="00D40F71"/>
    <w:rsid w:val="00D411DA"/>
    <w:rsid w:val="00D41BDC"/>
    <w:rsid w:val="00D422AE"/>
    <w:rsid w:val="00D4257F"/>
    <w:rsid w:val="00D43362"/>
    <w:rsid w:val="00D43B47"/>
    <w:rsid w:val="00D43D10"/>
    <w:rsid w:val="00D43D48"/>
    <w:rsid w:val="00D45275"/>
    <w:rsid w:val="00D4566A"/>
    <w:rsid w:val="00D45D57"/>
    <w:rsid w:val="00D45DA0"/>
    <w:rsid w:val="00D467BC"/>
    <w:rsid w:val="00D46CD8"/>
    <w:rsid w:val="00D47D71"/>
    <w:rsid w:val="00D47DD7"/>
    <w:rsid w:val="00D5053C"/>
    <w:rsid w:val="00D50A2D"/>
    <w:rsid w:val="00D50D08"/>
    <w:rsid w:val="00D51075"/>
    <w:rsid w:val="00D5108D"/>
    <w:rsid w:val="00D51DEF"/>
    <w:rsid w:val="00D51E90"/>
    <w:rsid w:val="00D51F92"/>
    <w:rsid w:val="00D52745"/>
    <w:rsid w:val="00D5284F"/>
    <w:rsid w:val="00D5288F"/>
    <w:rsid w:val="00D53262"/>
    <w:rsid w:val="00D533D9"/>
    <w:rsid w:val="00D53919"/>
    <w:rsid w:val="00D5449A"/>
    <w:rsid w:val="00D55007"/>
    <w:rsid w:val="00D553F5"/>
    <w:rsid w:val="00D5549D"/>
    <w:rsid w:val="00D55728"/>
    <w:rsid w:val="00D55C39"/>
    <w:rsid w:val="00D55FBE"/>
    <w:rsid w:val="00D55FF0"/>
    <w:rsid w:val="00D56A6D"/>
    <w:rsid w:val="00D56A9B"/>
    <w:rsid w:val="00D56FD6"/>
    <w:rsid w:val="00D572DD"/>
    <w:rsid w:val="00D574B5"/>
    <w:rsid w:val="00D576F3"/>
    <w:rsid w:val="00D5778C"/>
    <w:rsid w:val="00D57CC1"/>
    <w:rsid w:val="00D60001"/>
    <w:rsid w:val="00D6073D"/>
    <w:rsid w:val="00D60891"/>
    <w:rsid w:val="00D608A2"/>
    <w:rsid w:val="00D608BD"/>
    <w:rsid w:val="00D60ACD"/>
    <w:rsid w:val="00D610D9"/>
    <w:rsid w:val="00D620B0"/>
    <w:rsid w:val="00D62BE6"/>
    <w:rsid w:val="00D63138"/>
    <w:rsid w:val="00D63169"/>
    <w:rsid w:val="00D634BC"/>
    <w:rsid w:val="00D6358A"/>
    <w:rsid w:val="00D638B6"/>
    <w:rsid w:val="00D63D04"/>
    <w:rsid w:val="00D63F0E"/>
    <w:rsid w:val="00D64930"/>
    <w:rsid w:val="00D658EF"/>
    <w:rsid w:val="00D65FB2"/>
    <w:rsid w:val="00D6641F"/>
    <w:rsid w:val="00D665E7"/>
    <w:rsid w:val="00D66672"/>
    <w:rsid w:val="00D66BD7"/>
    <w:rsid w:val="00D66FA5"/>
    <w:rsid w:val="00D675A7"/>
    <w:rsid w:val="00D67749"/>
    <w:rsid w:val="00D70074"/>
    <w:rsid w:val="00D70E99"/>
    <w:rsid w:val="00D71B9D"/>
    <w:rsid w:val="00D71D66"/>
    <w:rsid w:val="00D71FFA"/>
    <w:rsid w:val="00D7200F"/>
    <w:rsid w:val="00D72657"/>
    <w:rsid w:val="00D726C5"/>
    <w:rsid w:val="00D72E5C"/>
    <w:rsid w:val="00D735BB"/>
    <w:rsid w:val="00D73F79"/>
    <w:rsid w:val="00D7442E"/>
    <w:rsid w:val="00D7477F"/>
    <w:rsid w:val="00D74F51"/>
    <w:rsid w:val="00D75012"/>
    <w:rsid w:val="00D75682"/>
    <w:rsid w:val="00D765A2"/>
    <w:rsid w:val="00D76644"/>
    <w:rsid w:val="00D776FD"/>
    <w:rsid w:val="00D80139"/>
    <w:rsid w:val="00D805D6"/>
    <w:rsid w:val="00D813AB"/>
    <w:rsid w:val="00D81501"/>
    <w:rsid w:val="00D817B6"/>
    <w:rsid w:val="00D81C0B"/>
    <w:rsid w:val="00D81EB6"/>
    <w:rsid w:val="00D82B12"/>
    <w:rsid w:val="00D82BBA"/>
    <w:rsid w:val="00D8335D"/>
    <w:rsid w:val="00D83CEA"/>
    <w:rsid w:val="00D84702"/>
    <w:rsid w:val="00D84D93"/>
    <w:rsid w:val="00D84E3C"/>
    <w:rsid w:val="00D84EC4"/>
    <w:rsid w:val="00D85484"/>
    <w:rsid w:val="00D8555A"/>
    <w:rsid w:val="00D855B7"/>
    <w:rsid w:val="00D856BF"/>
    <w:rsid w:val="00D865F7"/>
    <w:rsid w:val="00D8678A"/>
    <w:rsid w:val="00D86F37"/>
    <w:rsid w:val="00D875AE"/>
    <w:rsid w:val="00D90295"/>
    <w:rsid w:val="00D90B34"/>
    <w:rsid w:val="00D90D41"/>
    <w:rsid w:val="00D90EA3"/>
    <w:rsid w:val="00D9122C"/>
    <w:rsid w:val="00D91C79"/>
    <w:rsid w:val="00D91C81"/>
    <w:rsid w:val="00D92847"/>
    <w:rsid w:val="00D9289E"/>
    <w:rsid w:val="00D92FEF"/>
    <w:rsid w:val="00D9324B"/>
    <w:rsid w:val="00D93422"/>
    <w:rsid w:val="00D93510"/>
    <w:rsid w:val="00D938ED"/>
    <w:rsid w:val="00D938F5"/>
    <w:rsid w:val="00D939DE"/>
    <w:rsid w:val="00D949D6"/>
    <w:rsid w:val="00D94B91"/>
    <w:rsid w:val="00D9504A"/>
    <w:rsid w:val="00D95C74"/>
    <w:rsid w:val="00D95DC3"/>
    <w:rsid w:val="00D95DDF"/>
    <w:rsid w:val="00D96D4C"/>
    <w:rsid w:val="00D971E3"/>
    <w:rsid w:val="00D977A2"/>
    <w:rsid w:val="00D97A18"/>
    <w:rsid w:val="00DA0F11"/>
    <w:rsid w:val="00DA1068"/>
    <w:rsid w:val="00DA15A4"/>
    <w:rsid w:val="00DA1DEF"/>
    <w:rsid w:val="00DA1F46"/>
    <w:rsid w:val="00DA1FE7"/>
    <w:rsid w:val="00DA3303"/>
    <w:rsid w:val="00DA36E0"/>
    <w:rsid w:val="00DA371B"/>
    <w:rsid w:val="00DA3A7C"/>
    <w:rsid w:val="00DA3E40"/>
    <w:rsid w:val="00DA3F64"/>
    <w:rsid w:val="00DA419E"/>
    <w:rsid w:val="00DA4373"/>
    <w:rsid w:val="00DA4833"/>
    <w:rsid w:val="00DA4D22"/>
    <w:rsid w:val="00DA51ED"/>
    <w:rsid w:val="00DA5934"/>
    <w:rsid w:val="00DA609C"/>
    <w:rsid w:val="00DA63D4"/>
    <w:rsid w:val="00DA67B5"/>
    <w:rsid w:val="00DA6B68"/>
    <w:rsid w:val="00DA70C0"/>
    <w:rsid w:val="00DA73F6"/>
    <w:rsid w:val="00DA7CBF"/>
    <w:rsid w:val="00DA7CE0"/>
    <w:rsid w:val="00DA7E42"/>
    <w:rsid w:val="00DB03BC"/>
    <w:rsid w:val="00DB120E"/>
    <w:rsid w:val="00DB1EF8"/>
    <w:rsid w:val="00DB21D8"/>
    <w:rsid w:val="00DB295C"/>
    <w:rsid w:val="00DB2BD4"/>
    <w:rsid w:val="00DB2D68"/>
    <w:rsid w:val="00DB3324"/>
    <w:rsid w:val="00DB42CC"/>
    <w:rsid w:val="00DB4952"/>
    <w:rsid w:val="00DB49F0"/>
    <w:rsid w:val="00DB4A56"/>
    <w:rsid w:val="00DB4CE5"/>
    <w:rsid w:val="00DB4F39"/>
    <w:rsid w:val="00DB5299"/>
    <w:rsid w:val="00DB6449"/>
    <w:rsid w:val="00DB64FE"/>
    <w:rsid w:val="00DB73E2"/>
    <w:rsid w:val="00DB75FC"/>
    <w:rsid w:val="00DB7858"/>
    <w:rsid w:val="00DB78A0"/>
    <w:rsid w:val="00DB79ED"/>
    <w:rsid w:val="00DC009E"/>
    <w:rsid w:val="00DC019B"/>
    <w:rsid w:val="00DC07D7"/>
    <w:rsid w:val="00DC0996"/>
    <w:rsid w:val="00DC09F8"/>
    <w:rsid w:val="00DC16D8"/>
    <w:rsid w:val="00DC2469"/>
    <w:rsid w:val="00DC246C"/>
    <w:rsid w:val="00DC2B4D"/>
    <w:rsid w:val="00DC3827"/>
    <w:rsid w:val="00DC3970"/>
    <w:rsid w:val="00DC4D5C"/>
    <w:rsid w:val="00DC549D"/>
    <w:rsid w:val="00DC59DB"/>
    <w:rsid w:val="00DC5E65"/>
    <w:rsid w:val="00DC69C6"/>
    <w:rsid w:val="00DD07F3"/>
    <w:rsid w:val="00DD0AD9"/>
    <w:rsid w:val="00DD1139"/>
    <w:rsid w:val="00DD12FD"/>
    <w:rsid w:val="00DD1776"/>
    <w:rsid w:val="00DD1C91"/>
    <w:rsid w:val="00DD28F0"/>
    <w:rsid w:val="00DD29B6"/>
    <w:rsid w:val="00DD33C7"/>
    <w:rsid w:val="00DD34EF"/>
    <w:rsid w:val="00DD3617"/>
    <w:rsid w:val="00DD3794"/>
    <w:rsid w:val="00DD4370"/>
    <w:rsid w:val="00DD45BF"/>
    <w:rsid w:val="00DD479C"/>
    <w:rsid w:val="00DD4825"/>
    <w:rsid w:val="00DD493A"/>
    <w:rsid w:val="00DD5235"/>
    <w:rsid w:val="00DD5395"/>
    <w:rsid w:val="00DD54B3"/>
    <w:rsid w:val="00DD5EDF"/>
    <w:rsid w:val="00DD6060"/>
    <w:rsid w:val="00DD653E"/>
    <w:rsid w:val="00DD6C30"/>
    <w:rsid w:val="00DD73F6"/>
    <w:rsid w:val="00DD754C"/>
    <w:rsid w:val="00DD75F2"/>
    <w:rsid w:val="00DD764C"/>
    <w:rsid w:val="00DD7803"/>
    <w:rsid w:val="00DD786D"/>
    <w:rsid w:val="00DD7927"/>
    <w:rsid w:val="00DD79D8"/>
    <w:rsid w:val="00DD7D11"/>
    <w:rsid w:val="00DD7D80"/>
    <w:rsid w:val="00DD7E0A"/>
    <w:rsid w:val="00DE0427"/>
    <w:rsid w:val="00DE06DB"/>
    <w:rsid w:val="00DE115B"/>
    <w:rsid w:val="00DE17C9"/>
    <w:rsid w:val="00DE20D9"/>
    <w:rsid w:val="00DE25F2"/>
    <w:rsid w:val="00DE2FB1"/>
    <w:rsid w:val="00DE3048"/>
    <w:rsid w:val="00DE31E7"/>
    <w:rsid w:val="00DE3344"/>
    <w:rsid w:val="00DE36FA"/>
    <w:rsid w:val="00DE3839"/>
    <w:rsid w:val="00DE3904"/>
    <w:rsid w:val="00DE3E65"/>
    <w:rsid w:val="00DE49CD"/>
    <w:rsid w:val="00DE4A36"/>
    <w:rsid w:val="00DE4FD4"/>
    <w:rsid w:val="00DE524D"/>
    <w:rsid w:val="00DE5386"/>
    <w:rsid w:val="00DE5A58"/>
    <w:rsid w:val="00DE5A73"/>
    <w:rsid w:val="00DE654D"/>
    <w:rsid w:val="00DE676A"/>
    <w:rsid w:val="00DE689C"/>
    <w:rsid w:val="00DE7E50"/>
    <w:rsid w:val="00DF00CA"/>
    <w:rsid w:val="00DF0450"/>
    <w:rsid w:val="00DF0700"/>
    <w:rsid w:val="00DF0953"/>
    <w:rsid w:val="00DF0A98"/>
    <w:rsid w:val="00DF0E62"/>
    <w:rsid w:val="00DF0F9A"/>
    <w:rsid w:val="00DF1004"/>
    <w:rsid w:val="00DF10EC"/>
    <w:rsid w:val="00DF140B"/>
    <w:rsid w:val="00DF1453"/>
    <w:rsid w:val="00DF273E"/>
    <w:rsid w:val="00DF3497"/>
    <w:rsid w:val="00DF3807"/>
    <w:rsid w:val="00DF3AC8"/>
    <w:rsid w:val="00DF3AFA"/>
    <w:rsid w:val="00DF3DFF"/>
    <w:rsid w:val="00DF4302"/>
    <w:rsid w:val="00DF489F"/>
    <w:rsid w:val="00DF4934"/>
    <w:rsid w:val="00DF4A90"/>
    <w:rsid w:val="00DF5197"/>
    <w:rsid w:val="00DF5510"/>
    <w:rsid w:val="00DF55E4"/>
    <w:rsid w:val="00DF5831"/>
    <w:rsid w:val="00DF5FE7"/>
    <w:rsid w:val="00DF6583"/>
    <w:rsid w:val="00DF6A24"/>
    <w:rsid w:val="00DF73D0"/>
    <w:rsid w:val="00DF7766"/>
    <w:rsid w:val="00DF77A2"/>
    <w:rsid w:val="00DF7BD0"/>
    <w:rsid w:val="00E00CC2"/>
    <w:rsid w:val="00E01344"/>
    <w:rsid w:val="00E01FEA"/>
    <w:rsid w:val="00E022E7"/>
    <w:rsid w:val="00E023C2"/>
    <w:rsid w:val="00E02CC9"/>
    <w:rsid w:val="00E03216"/>
    <w:rsid w:val="00E03232"/>
    <w:rsid w:val="00E0331E"/>
    <w:rsid w:val="00E0332F"/>
    <w:rsid w:val="00E034F8"/>
    <w:rsid w:val="00E035F0"/>
    <w:rsid w:val="00E036FB"/>
    <w:rsid w:val="00E03B9F"/>
    <w:rsid w:val="00E03CD9"/>
    <w:rsid w:val="00E0471A"/>
    <w:rsid w:val="00E0498B"/>
    <w:rsid w:val="00E04C16"/>
    <w:rsid w:val="00E05424"/>
    <w:rsid w:val="00E060FD"/>
    <w:rsid w:val="00E064DA"/>
    <w:rsid w:val="00E065E0"/>
    <w:rsid w:val="00E0692E"/>
    <w:rsid w:val="00E0773D"/>
    <w:rsid w:val="00E1105B"/>
    <w:rsid w:val="00E11461"/>
    <w:rsid w:val="00E118C6"/>
    <w:rsid w:val="00E123CF"/>
    <w:rsid w:val="00E124D2"/>
    <w:rsid w:val="00E12701"/>
    <w:rsid w:val="00E12860"/>
    <w:rsid w:val="00E12D90"/>
    <w:rsid w:val="00E130AE"/>
    <w:rsid w:val="00E13BCA"/>
    <w:rsid w:val="00E13C49"/>
    <w:rsid w:val="00E1415C"/>
    <w:rsid w:val="00E149C3"/>
    <w:rsid w:val="00E153E0"/>
    <w:rsid w:val="00E15B88"/>
    <w:rsid w:val="00E161D5"/>
    <w:rsid w:val="00E163EB"/>
    <w:rsid w:val="00E16552"/>
    <w:rsid w:val="00E1666F"/>
    <w:rsid w:val="00E168BE"/>
    <w:rsid w:val="00E16AD9"/>
    <w:rsid w:val="00E16CFF"/>
    <w:rsid w:val="00E16EB7"/>
    <w:rsid w:val="00E1729A"/>
    <w:rsid w:val="00E1766D"/>
    <w:rsid w:val="00E177B4"/>
    <w:rsid w:val="00E17B47"/>
    <w:rsid w:val="00E207F4"/>
    <w:rsid w:val="00E2092C"/>
    <w:rsid w:val="00E217D7"/>
    <w:rsid w:val="00E21CFB"/>
    <w:rsid w:val="00E22235"/>
    <w:rsid w:val="00E22332"/>
    <w:rsid w:val="00E227E8"/>
    <w:rsid w:val="00E22F70"/>
    <w:rsid w:val="00E23ADF"/>
    <w:rsid w:val="00E23B9A"/>
    <w:rsid w:val="00E2431E"/>
    <w:rsid w:val="00E24376"/>
    <w:rsid w:val="00E2449F"/>
    <w:rsid w:val="00E2496C"/>
    <w:rsid w:val="00E2500E"/>
    <w:rsid w:val="00E25489"/>
    <w:rsid w:val="00E255B1"/>
    <w:rsid w:val="00E25DC8"/>
    <w:rsid w:val="00E2648E"/>
    <w:rsid w:val="00E2654E"/>
    <w:rsid w:val="00E266D0"/>
    <w:rsid w:val="00E27B62"/>
    <w:rsid w:val="00E3005A"/>
    <w:rsid w:val="00E30330"/>
    <w:rsid w:val="00E30361"/>
    <w:rsid w:val="00E30528"/>
    <w:rsid w:val="00E305F5"/>
    <w:rsid w:val="00E3108C"/>
    <w:rsid w:val="00E31204"/>
    <w:rsid w:val="00E312FF"/>
    <w:rsid w:val="00E31777"/>
    <w:rsid w:val="00E31996"/>
    <w:rsid w:val="00E31C66"/>
    <w:rsid w:val="00E323BF"/>
    <w:rsid w:val="00E326FC"/>
    <w:rsid w:val="00E32771"/>
    <w:rsid w:val="00E32B3E"/>
    <w:rsid w:val="00E32DE9"/>
    <w:rsid w:val="00E3387B"/>
    <w:rsid w:val="00E34591"/>
    <w:rsid w:val="00E345EC"/>
    <w:rsid w:val="00E34615"/>
    <w:rsid w:val="00E3482C"/>
    <w:rsid w:val="00E34BC0"/>
    <w:rsid w:val="00E34BFB"/>
    <w:rsid w:val="00E35764"/>
    <w:rsid w:val="00E35B50"/>
    <w:rsid w:val="00E35F84"/>
    <w:rsid w:val="00E36033"/>
    <w:rsid w:val="00E36ADA"/>
    <w:rsid w:val="00E36B06"/>
    <w:rsid w:val="00E378CB"/>
    <w:rsid w:val="00E37BD8"/>
    <w:rsid w:val="00E4029C"/>
    <w:rsid w:val="00E405DB"/>
    <w:rsid w:val="00E408D4"/>
    <w:rsid w:val="00E40F94"/>
    <w:rsid w:val="00E41675"/>
    <w:rsid w:val="00E416BA"/>
    <w:rsid w:val="00E41774"/>
    <w:rsid w:val="00E417DE"/>
    <w:rsid w:val="00E41B1C"/>
    <w:rsid w:val="00E41B42"/>
    <w:rsid w:val="00E41B5F"/>
    <w:rsid w:val="00E41C98"/>
    <w:rsid w:val="00E4208E"/>
    <w:rsid w:val="00E42667"/>
    <w:rsid w:val="00E430A1"/>
    <w:rsid w:val="00E430BD"/>
    <w:rsid w:val="00E434F7"/>
    <w:rsid w:val="00E4380D"/>
    <w:rsid w:val="00E43ED8"/>
    <w:rsid w:val="00E444DE"/>
    <w:rsid w:val="00E448C1"/>
    <w:rsid w:val="00E44AF1"/>
    <w:rsid w:val="00E45EBE"/>
    <w:rsid w:val="00E4606E"/>
    <w:rsid w:val="00E46480"/>
    <w:rsid w:val="00E4652B"/>
    <w:rsid w:val="00E4654F"/>
    <w:rsid w:val="00E46BA8"/>
    <w:rsid w:val="00E46F78"/>
    <w:rsid w:val="00E4743E"/>
    <w:rsid w:val="00E474EB"/>
    <w:rsid w:val="00E4754F"/>
    <w:rsid w:val="00E477CA"/>
    <w:rsid w:val="00E47B79"/>
    <w:rsid w:val="00E47E5C"/>
    <w:rsid w:val="00E5063A"/>
    <w:rsid w:val="00E51B86"/>
    <w:rsid w:val="00E52079"/>
    <w:rsid w:val="00E520C7"/>
    <w:rsid w:val="00E522AB"/>
    <w:rsid w:val="00E52406"/>
    <w:rsid w:val="00E52428"/>
    <w:rsid w:val="00E525E5"/>
    <w:rsid w:val="00E52C83"/>
    <w:rsid w:val="00E52D51"/>
    <w:rsid w:val="00E52F76"/>
    <w:rsid w:val="00E5315E"/>
    <w:rsid w:val="00E531C9"/>
    <w:rsid w:val="00E54D50"/>
    <w:rsid w:val="00E54EB5"/>
    <w:rsid w:val="00E55985"/>
    <w:rsid w:val="00E561E3"/>
    <w:rsid w:val="00E562AB"/>
    <w:rsid w:val="00E567BA"/>
    <w:rsid w:val="00E56860"/>
    <w:rsid w:val="00E56FD3"/>
    <w:rsid w:val="00E574EC"/>
    <w:rsid w:val="00E57571"/>
    <w:rsid w:val="00E57578"/>
    <w:rsid w:val="00E57808"/>
    <w:rsid w:val="00E605A9"/>
    <w:rsid w:val="00E606EE"/>
    <w:rsid w:val="00E607BA"/>
    <w:rsid w:val="00E607C0"/>
    <w:rsid w:val="00E60E69"/>
    <w:rsid w:val="00E610F5"/>
    <w:rsid w:val="00E61BD6"/>
    <w:rsid w:val="00E61E9D"/>
    <w:rsid w:val="00E62A88"/>
    <w:rsid w:val="00E633C2"/>
    <w:rsid w:val="00E634FE"/>
    <w:rsid w:val="00E63941"/>
    <w:rsid w:val="00E63BE9"/>
    <w:rsid w:val="00E64505"/>
    <w:rsid w:val="00E64607"/>
    <w:rsid w:val="00E64D75"/>
    <w:rsid w:val="00E6558C"/>
    <w:rsid w:val="00E65B0B"/>
    <w:rsid w:val="00E65F7A"/>
    <w:rsid w:val="00E65FDF"/>
    <w:rsid w:val="00E6605F"/>
    <w:rsid w:val="00E6619F"/>
    <w:rsid w:val="00E663B5"/>
    <w:rsid w:val="00E6702B"/>
    <w:rsid w:val="00E675A8"/>
    <w:rsid w:val="00E676B8"/>
    <w:rsid w:val="00E67BC8"/>
    <w:rsid w:val="00E67C7E"/>
    <w:rsid w:val="00E703C5"/>
    <w:rsid w:val="00E7053A"/>
    <w:rsid w:val="00E7071D"/>
    <w:rsid w:val="00E70FB5"/>
    <w:rsid w:val="00E71C29"/>
    <w:rsid w:val="00E71F78"/>
    <w:rsid w:val="00E728FE"/>
    <w:rsid w:val="00E72FB0"/>
    <w:rsid w:val="00E733CF"/>
    <w:rsid w:val="00E74150"/>
    <w:rsid w:val="00E749F3"/>
    <w:rsid w:val="00E74C25"/>
    <w:rsid w:val="00E74E02"/>
    <w:rsid w:val="00E74E44"/>
    <w:rsid w:val="00E74E76"/>
    <w:rsid w:val="00E74F59"/>
    <w:rsid w:val="00E7501C"/>
    <w:rsid w:val="00E750F1"/>
    <w:rsid w:val="00E751E2"/>
    <w:rsid w:val="00E75360"/>
    <w:rsid w:val="00E75EBC"/>
    <w:rsid w:val="00E7610C"/>
    <w:rsid w:val="00E763B9"/>
    <w:rsid w:val="00E764A9"/>
    <w:rsid w:val="00E76934"/>
    <w:rsid w:val="00E76BDB"/>
    <w:rsid w:val="00E773B8"/>
    <w:rsid w:val="00E775C3"/>
    <w:rsid w:val="00E77895"/>
    <w:rsid w:val="00E77FA5"/>
    <w:rsid w:val="00E80686"/>
    <w:rsid w:val="00E808A8"/>
    <w:rsid w:val="00E80BAC"/>
    <w:rsid w:val="00E81211"/>
    <w:rsid w:val="00E818DB"/>
    <w:rsid w:val="00E81F8A"/>
    <w:rsid w:val="00E833BD"/>
    <w:rsid w:val="00E83592"/>
    <w:rsid w:val="00E83AD9"/>
    <w:rsid w:val="00E83F06"/>
    <w:rsid w:val="00E84044"/>
    <w:rsid w:val="00E841C2"/>
    <w:rsid w:val="00E8509C"/>
    <w:rsid w:val="00E85468"/>
    <w:rsid w:val="00E85ADD"/>
    <w:rsid w:val="00E85C93"/>
    <w:rsid w:val="00E8691C"/>
    <w:rsid w:val="00E86FA8"/>
    <w:rsid w:val="00E8764C"/>
    <w:rsid w:val="00E87689"/>
    <w:rsid w:val="00E87BC2"/>
    <w:rsid w:val="00E902FD"/>
    <w:rsid w:val="00E911B6"/>
    <w:rsid w:val="00E91338"/>
    <w:rsid w:val="00E917BC"/>
    <w:rsid w:val="00E91B89"/>
    <w:rsid w:val="00E91CA8"/>
    <w:rsid w:val="00E91E0E"/>
    <w:rsid w:val="00E91E7E"/>
    <w:rsid w:val="00E92274"/>
    <w:rsid w:val="00E925BB"/>
    <w:rsid w:val="00E92885"/>
    <w:rsid w:val="00E92BE4"/>
    <w:rsid w:val="00E92EA4"/>
    <w:rsid w:val="00E934E2"/>
    <w:rsid w:val="00E93C6B"/>
    <w:rsid w:val="00E943CC"/>
    <w:rsid w:val="00E94441"/>
    <w:rsid w:val="00E94E9C"/>
    <w:rsid w:val="00E95428"/>
    <w:rsid w:val="00E95A14"/>
    <w:rsid w:val="00E95A73"/>
    <w:rsid w:val="00E96025"/>
    <w:rsid w:val="00E9761C"/>
    <w:rsid w:val="00E9788B"/>
    <w:rsid w:val="00E97912"/>
    <w:rsid w:val="00E97AC0"/>
    <w:rsid w:val="00E97DA1"/>
    <w:rsid w:val="00EA04B0"/>
    <w:rsid w:val="00EA053A"/>
    <w:rsid w:val="00EA053D"/>
    <w:rsid w:val="00EA076A"/>
    <w:rsid w:val="00EA0CC2"/>
    <w:rsid w:val="00EA1B73"/>
    <w:rsid w:val="00EA1FF5"/>
    <w:rsid w:val="00EA301E"/>
    <w:rsid w:val="00EA3060"/>
    <w:rsid w:val="00EA326F"/>
    <w:rsid w:val="00EA3402"/>
    <w:rsid w:val="00EA3708"/>
    <w:rsid w:val="00EA3CA9"/>
    <w:rsid w:val="00EA3F52"/>
    <w:rsid w:val="00EA4409"/>
    <w:rsid w:val="00EA49C6"/>
    <w:rsid w:val="00EA51C7"/>
    <w:rsid w:val="00EA5C16"/>
    <w:rsid w:val="00EA61AD"/>
    <w:rsid w:val="00EA676C"/>
    <w:rsid w:val="00EA6B66"/>
    <w:rsid w:val="00EA6BCC"/>
    <w:rsid w:val="00EA7166"/>
    <w:rsid w:val="00EB04EB"/>
    <w:rsid w:val="00EB054E"/>
    <w:rsid w:val="00EB0574"/>
    <w:rsid w:val="00EB1784"/>
    <w:rsid w:val="00EB2399"/>
    <w:rsid w:val="00EB2947"/>
    <w:rsid w:val="00EB3AA7"/>
    <w:rsid w:val="00EB499E"/>
    <w:rsid w:val="00EB4A26"/>
    <w:rsid w:val="00EB4CF8"/>
    <w:rsid w:val="00EB4E46"/>
    <w:rsid w:val="00EB4FF4"/>
    <w:rsid w:val="00EB504E"/>
    <w:rsid w:val="00EB5318"/>
    <w:rsid w:val="00EB547B"/>
    <w:rsid w:val="00EB5661"/>
    <w:rsid w:val="00EB5993"/>
    <w:rsid w:val="00EB77A0"/>
    <w:rsid w:val="00EC009E"/>
    <w:rsid w:val="00EC010D"/>
    <w:rsid w:val="00EC044C"/>
    <w:rsid w:val="00EC04FF"/>
    <w:rsid w:val="00EC0C9F"/>
    <w:rsid w:val="00EC0E17"/>
    <w:rsid w:val="00EC122B"/>
    <w:rsid w:val="00EC139E"/>
    <w:rsid w:val="00EC13EE"/>
    <w:rsid w:val="00EC1404"/>
    <w:rsid w:val="00EC1522"/>
    <w:rsid w:val="00EC226C"/>
    <w:rsid w:val="00EC25BE"/>
    <w:rsid w:val="00EC2605"/>
    <w:rsid w:val="00EC2B26"/>
    <w:rsid w:val="00EC2B92"/>
    <w:rsid w:val="00EC30AC"/>
    <w:rsid w:val="00EC30BB"/>
    <w:rsid w:val="00EC3770"/>
    <w:rsid w:val="00EC5DB1"/>
    <w:rsid w:val="00EC60EC"/>
    <w:rsid w:val="00EC671A"/>
    <w:rsid w:val="00EC6857"/>
    <w:rsid w:val="00EC6F70"/>
    <w:rsid w:val="00EC6FF5"/>
    <w:rsid w:val="00EC7089"/>
    <w:rsid w:val="00EC713F"/>
    <w:rsid w:val="00EC75F5"/>
    <w:rsid w:val="00EC7691"/>
    <w:rsid w:val="00EC79BD"/>
    <w:rsid w:val="00EC7D6A"/>
    <w:rsid w:val="00ED02D6"/>
    <w:rsid w:val="00ED0864"/>
    <w:rsid w:val="00ED1202"/>
    <w:rsid w:val="00ED1BFC"/>
    <w:rsid w:val="00ED2F6E"/>
    <w:rsid w:val="00ED3A96"/>
    <w:rsid w:val="00ED3CD8"/>
    <w:rsid w:val="00ED47F4"/>
    <w:rsid w:val="00ED4CE0"/>
    <w:rsid w:val="00ED4E29"/>
    <w:rsid w:val="00ED4E79"/>
    <w:rsid w:val="00ED4F34"/>
    <w:rsid w:val="00ED534D"/>
    <w:rsid w:val="00ED5414"/>
    <w:rsid w:val="00ED54C5"/>
    <w:rsid w:val="00ED591C"/>
    <w:rsid w:val="00ED6F4B"/>
    <w:rsid w:val="00ED74B9"/>
    <w:rsid w:val="00EE00AC"/>
    <w:rsid w:val="00EE01AB"/>
    <w:rsid w:val="00EE0DBA"/>
    <w:rsid w:val="00EE1859"/>
    <w:rsid w:val="00EE1F42"/>
    <w:rsid w:val="00EE20DF"/>
    <w:rsid w:val="00EE2393"/>
    <w:rsid w:val="00EE23D7"/>
    <w:rsid w:val="00EE25E4"/>
    <w:rsid w:val="00EE2F0D"/>
    <w:rsid w:val="00EE31E9"/>
    <w:rsid w:val="00EE3792"/>
    <w:rsid w:val="00EE3FD1"/>
    <w:rsid w:val="00EE41A1"/>
    <w:rsid w:val="00EE43F7"/>
    <w:rsid w:val="00EE4651"/>
    <w:rsid w:val="00EE49CF"/>
    <w:rsid w:val="00EE64E2"/>
    <w:rsid w:val="00EE67E5"/>
    <w:rsid w:val="00EE68EA"/>
    <w:rsid w:val="00EE71BD"/>
    <w:rsid w:val="00EE7203"/>
    <w:rsid w:val="00EE747E"/>
    <w:rsid w:val="00EE7B5D"/>
    <w:rsid w:val="00EF00C5"/>
    <w:rsid w:val="00EF07AF"/>
    <w:rsid w:val="00EF0B96"/>
    <w:rsid w:val="00EF0D38"/>
    <w:rsid w:val="00EF0EF9"/>
    <w:rsid w:val="00EF11AF"/>
    <w:rsid w:val="00EF124E"/>
    <w:rsid w:val="00EF13F2"/>
    <w:rsid w:val="00EF163D"/>
    <w:rsid w:val="00EF22D1"/>
    <w:rsid w:val="00EF2470"/>
    <w:rsid w:val="00EF2594"/>
    <w:rsid w:val="00EF2741"/>
    <w:rsid w:val="00EF278E"/>
    <w:rsid w:val="00EF2E9B"/>
    <w:rsid w:val="00EF307E"/>
    <w:rsid w:val="00EF33B0"/>
    <w:rsid w:val="00EF3BD7"/>
    <w:rsid w:val="00EF4343"/>
    <w:rsid w:val="00EF4354"/>
    <w:rsid w:val="00EF48E1"/>
    <w:rsid w:val="00EF4AFE"/>
    <w:rsid w:val="00EF4E12"/>
    <w:rsid w:val="00EF5005"/>
    <w:rsid w:val="00EF5341"/>
    <w:rsid w:val="00EF5906"/>
    <w:rsid w:val="00EF5A7C"/>
    <w:rsid w:val="00EF5D63"/>
    <w:rsid w:val="00EF6693"/>
    <w:rsid w:val="00EF67BB"/>
    <w:rsid w:val="00EF6C26"/>
    <w:rsid w:val="00EF741C"/>
    <w:rsid w:val="00EF7D4A"/>
    <w:rsid w:val="00F0070A"/>
    <w:rsid w:val="00F00DD1"/>
    <w:rsid w:val="00F013DD"/>
    <w:rsid w:val="00F016EE"/>
    <w:rsid w:val="00F019EA"/>
    <w:rsid w:val="00F0218E"/>
    <w:rsid w:val="00F0239D"/>
    <w:rsid w:val="00F02A3F"/>
    <w:rsid w:val="00F02D77"/>
    <w:rsid w:val="00F02E61"/>
    <w:rsid w:val="00F038DF"/>
    <w:rsid w:val="00F0393B"/>
    <w:rsid w:val="00F03BCB"/>
    <w:rsid w:val="00F03C8C"/>
    <w:rsid w:val="00F03D2F"/>
    <w:rsid w:val="00F05521"/>
    <w:rsid w:val="00F05A27"/>
    <w:rsid w:val="00F05C2A"/>
    <w:rsid w:val="00F05E9E"/>
    <w:rsid w:val="00F060FC"/>
    <w:rsid w:val="00F0627B"/>
    <w:rsid w:val="00F0629B"/>
    <w:rsid w:val="00F066C3"/>
    <w:rsid w:val="00F06BE6"/>
    <w:rsid w:val="00F06D81"/>
    <w:rsid w:val="00F07050"/>
    <w:rsid w:val="00F074DA"/>
    <w:rsid w:val="00F077C5"/>
    <w:rsid w:val="00F0791F"/>
    <w:rsid w:val="00F07D8C"/>
    <w:rsid w:val="00F07EE3"/>
    <w:rsid w:val="00F10794"/>
    <w:rsid w:val="00F1092B"/>
    <w:rsid w:val="00F1177D"/>
    <w:rsid w:val="00F11C70"/>
    <w:rsid w:val="00F11C9B"/>
    <w:rsid w:val="00F120ED"/>
    <w:rsid w:val="00F1216C"/>
    <w:rsid w:val="00F1242F"/>
    <w:rsid w:val="00F12A3E"/>
    <w:rsid w:val="00F12C85"/>
    <w:rsid w:val="00F13A28"/>
    <w:rsid w:val="00F13BAC"/>
    <w:rsid w:val="00F147A4"/>
    <w:rsid w:val="00F14F71"/>
    <w:rsid w:val="00F150FE"/>
    <w:rsid w:val="00F15268"/>
    <w:rsid w:val="00F15527"/>
    <w:rsid w:val="00F15692"/>
    <w:rsid w:val="00F1584E"/>
    <w:rsid w:val="00F15CCE"/>
    <w:rsid w:val="00F160F9"/>
    <w:rsid w:val="00F1634F"/>
    <w:rsid w:val="00F172B0"/>
    <w:rsid w:val="00F173C4"/>
    <w:rsid w:val="00F177BF"/>
    <w:rsid w:val="00F17ED5"/>
    <w:rsid w:val="00F201A8"/>
    <w:rsid w:val="00F20492"/>
    <w:rsid w:val="00F2091C"/>
    <w:rsid w:val="00F2107A"/>
    <w:rsid w:val="00F21182"/>
    <w:rsid w:val="00F211BD"/>
    <w:rsid w:val="00F2135D"/>
    <w:rsid w:val="00F2190B"/>
    <w:rsid w:val="00F23179"/>
    <w:rsid w:val="00F23635"/>
    <w:rsid w:val="00F23812"/>
    <w:rsid w:val="00F2441C"/>
    <w:rsid w:val="00F244ED"/>
    <w:rsid w:val="00F24582"/>
    <w:rsid w:val="00F247DD"/>
    <w:rsid w:val="00F24B2F"/>
    <w:rsid w:val="00F25393"/>
    <w:rsid w:val="00F2548B"/>
    <w:rsid w:val="00F25E5E"/>
    <w:rsid w:val="00F269CF"/>
    <w:rsid w:val="00F26D71"/>
    <w:rsid w:val="00F26FF9"/>
    <w:rsid w:val="00F271F7"/>
    <w:rsid w:val="00F27252"/>
    <w:rsid w:val="00F2752D"/>
    <w:rsid w:val="00F27B3C"/>
    <w:rsid w:val="00F27CAA"/>
    <w:rsid w:val="00F30586"/>
    <w:rsid w:val="00F30739"/>
    <w:rsid w:val="00F307F6"/>
    <w:rsid w:val="00F30CA4"/>
    <w:rsid w:val="00F30ECF"/>
    <w:rsid w:val="00F311E0"/>
    <w:rsid w:val="00F313A6"/>
    <w:rsid w:val="00F3180D"/>
    <w:rsid w:val="00F32D1A"/>
    <w:rsid w:val="00F32E23"/>
    <w:rsid w:val="00F32E5A"/>
    <w:rsid w:val="00F32F41"/>
    <w:rsid w:val="00F334DC"/>
    <w:rsid w:val="00F33891"/>
    <w:rsid w:val="00F33FE6"/>
    <w:rsid w:val="00F342AC"/>
    <w:rsid w:val="00F3433E"/>
    <w:rsid w:val="00F34385"/>
    <w:rsid w:val="00F34B20"/>
    <w:rsid w:val="00F35193"/>
    <w:rsid w:val="00F35820"/>
    <w:rsid w:val="00F3598A"/>
    <w:rsid w:val="00F35C9A"/>
    <w:rsid w:val="00F361AA"/>
    <w:rsid w:val="00F3620F"/>
    <w:rsid w:val="00F36940"/>
    <w:rsid w:val="00F36C8C"/>
    <w:rsid w:val="00F37135"/>
    <w:rsid w:val="00F371A0"/>
    <w:rsid w:val="00F374EF"/>
    <w:rsid w:val="00F37539"/>
    <w:rsid w:val="00F3778D"/>
    <w:rsid w:val="00F3788A"/>
    <w:rsid w:val="00F37C8F"/>
    <w:rsid w:val="00F409EA"/>
    <w:rsid w:val="00F40C30"/>
    <w:rsid w:val="00F40FEB"/>
    <w:rsid w:val="00F4136B"/>
    <w:rsid w:val="00F413E3"/>
    <w:rsid w:val="00F413ED"/>
    <w:rsid w:val="00F41A5F"/>
    <w:rsid w:val="00F4226F"/>
    <w:rsid w:val="00F42815"/>
    <w:rsid w:val="00F42890"/>
    <w:rsid w:val="00F42B9A"/>
    <w:rsid w:val="00F42BAB"/>
    <w:rsid w:val="00F43216"/>
    <w:rsid w:val="00F43771"/>
    <w:rsid w:val="00F4377E"/>
    <w:rsid w:val="00F4389C"/>
    <w:rsid w:val="00F43BF0"/>
    <w:rsid w:val="00F43CE1"/>
    <w:rsid w:val="00F4402F"/>
    <w:rsid w:val="00F44D71"/>
    <w:rsid w:val="00F45049"/>
    <w:rsid w:val="00F4514E"/>
    <w:rsid w:val="00F4520A"/>
    <w:rsid w:val="00F45652"/>
    <w:rsid w:val="00F45803"/>
    <w:rsid w:val="00F45973"/>
    <w:rsid w:val="00F459E8"/>
    <w:rsid w:val="00F46098"/>
    <w:rsid w:val="00F461B0"/>
    <w:rsid w:val="00F46479"/>
    <w:rsid w:val="00F4674D"/>
    <w:rsid w:val="00F46B57"/>
    <w:rsid w:val="00F501B1"/>
    <w:rsid w:val="00F50262"/>
    <w:rsid w:val="00F50471"/>
    <w:rsid w:val="00F5063E"/>
    <w:rsid w:val="00F50F30"/>
    <w:rsid w:val="00F52389"/>
    <w:rsid w:val="00F526EC"/>
    <w:rsid w:val="00F52998"/>
    <w:rsid w:val="00F52B3D"/>
    <w:rsid w:val="00F533D5"/>
    <w:rsid w:val="00F53BD4"/>
    <w:rsid w:val="00F54B86"/>
    <w:rsid w:val="00F54B8A"/>
    <w:rsid w:val="00F55ABE"/>
    <w:rsid w:val="00F55B0D"/>
    <w:rsid w:val="00F55BEB"/>
    <w:rsid w:val="00F562EE"/>
    <w:rsid w:val="00F573CD"/>
    <w:rsid w:val="00F579AF"/>
    <w:rsid w:val="00F6099F"/>
    <w:rsid w:val="00F61103"/>
    <w:rsid w:val="00F611A2"/>
    <w:rsid w:val="00F611F2"/>
    <w:rsid w:val="00F6124D"/>
    <w:rsid w:val="00F61986"/>
    <w:rsid w:val="00F626C8"/>
    <w:rsid w:val="00F630A4"/>
    <w:rsid w:val="00F6332C"/>
    <w:rsid w:val="00F633E2"/>
    <w:rsid w:val="00F63EB5"/>
    <w:rsid w:val="00F649C7"/>
    <w:rsid w:val="00F64B16"/>
    <w:rsid w:val="00F65911"/>
    <w:rsid w:val="00F6599A"/>
    <w:rsid w:val="00F65BDA"/>
    <w:rsid w:val="00F66196"/>
    <w:rsid w:val="00F66205"/>
    <w:rsid w:val="00F6632B"/>
    <w:rsid w:val="00F66AE5"/>
    <w:rsid w:val="00F66CD0"/>
    <w:rsid w:val="00F6775B"/>
    <w:rsid w:val="00F7009F"/>
    <w:rsid w:val="00F71045"/>
    <w:rsid w:val="00F71CDA"/>
    <w:rsid w:val="00F722F9"/>
    <w:rsid w:val="00F729C8"/>
    <w:rsid w:val="00F72A21"/>
    <w:rsid w:val="00F7305F"/>
    <w:rsid w:val="00F738F9"/>
    <w:rsid w:val="00F73D16"/>
    <w:rsid w:val="00F73FFA"/>
    <w:rsid w:val="00F74605"/>
    <w:rsid w:val="00F7460D"/>
    <w:rsid w:val="00F746EE"/>
    <w:rsid w:val="00F74BEE"/>
    <w:rsid w:val="00F74C16"/>
    <w:rsid w:val="00F74EC9"/>
    <w:rsid w:val="00F7502A"/>
    <w:rsid w:val="00F75954"/>
    <w:rsid w:val="00F760C6"/>
    <w:rsid w:val="00F7666B"/>
    <w:rsid w:val="00F76D31"/>
    <w:rsid w:val="00F77788"/>
    <w:rsid w:val="00F7782B"/>
    <w:rsid w:val="00F778E4"/>
    <w:rsid w:val="00F77B42"/>
    <w:rsid w:val="00F8029C"/>
    <w:rsid w:val="00F80472"/>
    <w:rsid w:val="00F815F2"/>
    <w:rsid w:val="00F817FD"/>
    <w:rsid w:val="00F81965"/>
    <w:rsid w:val="00F819E3"/>
    <w:rsid w:val="00F82046"/>
    <w:rsid w:val="00F82133"/>
    <w:rsid w:val="00F8234C"/>
    <w:rsid w:val="00F824D2"/>
    <w:rsid w:val="00F82A57"/>
    <w:rsid w:val="00F82ED6"/>
    <w:rsid w:val="00F83622"/>
    <w:rsid w:val="00F84BDC"/>
    <w:rsid w:val="00F85385"/>
    <w:rsid w:val="00F8569E"/>
    <w:rsid w:val="00F856B1"/>
    <w:rsid w:val="00F85733"/>
    <w:rsid w:val="00F8580A"/>
    <w:rsid w:val="00F86715"/>
    <w:rsid w:val="00F873BD"/>
    <w:rsid w:val="00F878DB"/>
    <w:rsid w:val="00F87BD9"/>
    <w:rsid w:val="00F87C57"/>
    <w:rsid w:val="00F87ECE"/>
    <w:rsid w:val="00F904F0"/>
    <w:rsid w:val="00F907BE"/>
    <w:rsid w:val="00F90BA1"/>
    <w:rsid w:val="00F90C02"/>
    <w:rsid w:val="00F90DB5"/>
    <w:rsid w:val="00F90E2E"/>
    <w:rsid w:val="00F91A42"/>
    <w:rsid w:val="00F91BE3"/>
    <w:rsid w:val="00F9212B"/>
    <w:rsid w:val="00F92177"/>
    <w:rsid w:val="00F924B8"/>
    <w:rsid w:val="00F92A8A"/>
    <w:rsid w:val="00F92AF7"/>
    <w:rsid w:val="00F939C6"/>
    <w:rsid w:val="00F93B8F"/>
    <w:rsid w:val="00F93FEA"/>
    <w:rsid w:val="00F9445F"/>
    <w:rsid w:val="00F948A1"/>
    <w:rsid w:val="00F950B8"/>
    <w:rsid w:val="00F95185"/>
    <w:rsid w:val="00F95367"/>
    <w:rsid w:val="00F956B9"/>
    <w:rsid w:val="00F95843"/>
    <w:rsid w:val="00F959AB"/>
    <w:rsid w:val="00F95FDD"/>
    <w:rsid w:val="00F96133"/>
    <w:rsid w:val="00F9687A"/>
    <w:rsid w:val="00F968E6"/>
    <w:rsid w:val="00F9693E"/>
    <w:rsid w:val="00F96E09"/>
    <w:rsid w:val="00F9791D"/>
    <w:rsid w:val="00F97A1B"/>
    <w:rsid w:val="00FA0241"/>
    <w:rsid w:val="00FA046C"/>
    <w:rsid w:val="00FA0640"/>
    <w:rsid w:val="00FA07D7"/>
    <w:rsid w:val="00FA0A72"/>
    <w:rsid w:val="00FA0E38"/>
    <w:rsid w:val="00FA19AE"/>
    <w:rsid w:val="00FA1F64"/>
    <w:rsid w:val="00FA25A7"/>
    <w:rsid w:val="00FA28C5"/>
    <w:rsid w:val="00FA2EAE"/>
    <w:rsid w:val="00FA3022"/>
    <w:rsid w:val="00FA325A"/>
    <w:rsid w:val="00FA3AA8"/>
    <w:rsid w:val="00FA3E11"/>
    <w:rsid w:val="00FA412C"/>
    <w:rsid w:val="00FA480B"/>
    <w:rsid w:val="00FA512B"/>
    <w:rsid w:val="00FA51D9"/>
    <w:rsid w:val="00FA5B31"/>
    <w:rsid w:val="00FA5F5B"/>
    <w:rsid w:val="00FA60A4"/>
    <w:rsid w:val="00FA6485"/>
    <w:rsid w:val="00FA688B"/>
    <w:rsid w:val="00FA69BC"/>
    <w:rsid w:val="00FA7341"/>
    <w:rsid w:val="00FA7352"/>
    <w:rsid w:val="00FA7446"/>
    <w:rsid w:val="00FA7617"/>
    <w:rsid w:val="00FB0381"/>
    <w:rsid w:val="00FB0D09"/>
    <w:rsid w:val="00FB0DF2"/>
    <w:rsid w:val="00FB109B"/>
    <w:rsid w:val="00FB188E"/>
    <w:rsid w:val="00FB19BE"/>
    <w:rsid w:val="00FB1C98"/>
    <w:rsid w:val="00FB1D1A"/>
    <w:rsid w:val="00FB1F08"/>
    <w:rsid w:val="00FB23AE"/>
    <w:rsid w:val="00FB261A"/>
    <w:rsid w:val="00FB27D4"/>
    <w:rsid w:val="00FB2AF8"/>
    <w:rsid w:val="00FB38D5"/>
    <w:rsid w:val="00FB3AEA"/>
    <w:rsid w:val="00FB3C4C"/>
    <w:rsid w:val="00FB3C77"/>
    <w:rsid w:val="00FB405F"/>
    <w:rsid w:val="00FB4433"/>
    <w:rsid w:val="00FB4DEB"/>
    <w:rsid w:val="00FB5289"/>
    <w:rsid w:val="00FB5652"/>
    <w:rsid w:val="00FB5A87"/>
    <w:rsid w:val="00FB5E0D"/>
    <w:rsid w:val="00FB5E54"/>
    <w:rsid w:val="00FB5E86"/>
    <w:rsid w:val="00FB5F7D"/>
    <w:rsid w:val="00FB6389"/>
    <w:rsid w:val="00FB66FD"/>
    <w:rsid w:val="00FB72DE"/>
    <w:rsid w:val="00FB79E1"/>
    <w:rsid w:val="00FB7C9C"/>
    <w:rsid w:val="00FC001F"/>
    <w:rsid w:val="00FC03DB"/>
    <w:rsid w:val="00FC05B4"/>
    <w:rsid w:val="00FC0847"/>
    <w:rsid w:val="00FC0F52"/>
    <w:rsid w:val="00FC11C0"/>
    <w:rsid w:val="00FC1517"/>
    <w:rsid w:val="00FC1B50"/>
    <w:rsid w:val="00FC1C93"/>
    <w:rsid w:val="00FC1F69"/>
    <w:rsid w:val="00FC23BC"/>
    <w:rsid w:val="00FC2A3F"/>
    <w:rsid w:val="00FC2F0D"/>
    <w:rsid w:val="00FC2F40"/>
    <w:rsid w:val="00FC3676"/>
    <w:rsid w:val="00FC368B"/>
    <w:rsid w:val="00FC3B59"/>
    <w:rsid w:val="00FC443A"/>
    <w:rsid w:val="00FC4511"/>
    <w:rsid w:val="00FC4F7B"/>
    <w:rsid w:val="00FC5218"/>
    <w:rsid w:val="00FC5522"/>
    <w:rsid w:val="00FC5845"/>
    <w:rsid w:val="00FC58E7"/>
    <w:rsid w:val="00FC5C42"/>
    <w:rsid w:val="00FC6036"/>
    <w:rsid w:val="00FC6D2C"/>
    <w:rsid w:val="00FC6ECE"/>
    <w:rsid w:val="00FC7188"/>
    <w:rsid w:val="00FC7861"/>
    <w:rsid w:val="00FC78D8"/>
    <w:rsid w:val="00FD0316"/>
    <w:rsid w:val="00FD046D"/>
    <w:rsid w:val="00FD0C52"/>
    <w:rsid w:val="00FD0D98"/>
    <w:rsid w:val="00FD0EA3"/>
    <w:rsid w:val="00FD0FA2"/>
    <w:rsid w:val="00FD0FBE"/>
    <w:rsid w:val="00FD10A2"/>
    <w:rsid w:val="00FD1474"/>
    <w:rsid w:val="00FD17BA"/>
    <w:rsid w:val="00FD1F83"/>
    <w:rsid w:val="00FD2721"/>
    <w:rsid w:val="00FD2B32"/>
    <w:rsid w:val="00FD2C5A"/>
    <w:rsid w:val="00FD2D10"/>
    <w:rsid w:val="00FD33C5"/>
    <w:rsid w:val="00FD3B3C"/>
    <w:rsid w:val="00FD3BFB"/>
    <w:rsid w:val="00FD3F88"/>
    <w:rsid w:val="00FD4160"/>
    <w:rsid w:val="00FD42C4"/>
    <w:rsid w:val="00FD46A0"/>
    <w:rsid w:val="00FD46DE"/>
    <w:rsid w:val="00FD50A3"/>
    <w:rsid w:val="00FD50AF"/>
    <w:rsid w:val="00FD6149"/>
    <w:rsid w:val="00FD628F"/>
    <w:rsid w:val="00FD6471"/>
    <w:rsid w:val="00FD64C6"/>
    <w:rsid w:val="00FD7295"/>
    <w:rsid w:val="00FD73E3"/>
    <w:rsid w:val="00FD74B7"/>
    <w:rsid w:val="00FD7B5E"/>
    <w:rsid w:val="00FD7EB2"/>
    <w:rsid w:val="00FE0416"/>
    <w:rsid w:val="00FE044B"/>
    <w:rsid w:val="00FE05D7"/>
    <w:rsid w:val="00FE067C"/>
    <w:rsid w:val="00FE0AA2"/>
    <w:rsid w:val="00FE1769"/>
    <w:rsid w:val="00FE18EE"/>
    <w:rsid w:val="00FE1929"/>
    <w:rsid w:val="00FE1EB3"/>
    <w:rsid w:val="00FE2837"/>
    <w:rsid w:val="00FE2A5B"/>
    <w:rsid w:val="00FE3440"/>
    <w:rsid w:val="00FE3462"/>
    <w:rsid w:val="00FE3C5E"/>
    <w:rsid w:val="00FE3C95"/>
    <w:rsid w:val="00FE5108"/>
    <w:rsid w:val="00FE5332"/>
    <w:rsid w:val="00FE636D"/>
    <w:rsid w:val="00FE63A6"/>
    <w:rsid w:val="00FE69D6"/>
    <w:rsid w:val="00FE69DD"/>
    <w:rsid w:val="00FE6BFF"/>
    <w:rsid w:val="00FF03F3"/>
    <w:rsid w:val="00FF073F"/>
    <w:rsid w:val="00FF0A64"/>
    <w:rsid w:val="00FF1830"/>
    <w:rsid w:val="00FF245D"/>
    <w:rsid w:val="00FF2B8B"/>
    <w:rsid w:val="00FF326F"/>
    <w:rsid w:val="00FF3B57"/>
    <w:rsid w:val="00FF3C47"/>
    <w:rsid w:val="00FF503F"/>
    <w:rsid w:val="00FF51D7"/>
    <w:rsid w:val="00FF525C"/>
    <w:rsid w:val="00FF5725"/>
    <w:rsid w:val="00FF5730"/>
    <w:rsid w:val="00FF6021"/>
    <w:rsid w:val="00FF668C"/>
    <w:rsid w:val="00FF6D83"/>
    <w:rsid w:val="00FF7368"/>
    <w:rsid w:val="00FF738C"/>
    <w:rsid w:val="00FF797A"/>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6"/>
    <o:shapelayout v:ext="edit">
      <o:idmap v:ext="edit" data="1"/>
    </o:shapelayout>
  </w:shapeDefaults>
  <w:decimalSymbol w:val=","/>
  <w:listSeparator w:val=";"/>
  <w14:docId w14:val="2AD02E8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Calibri" w:eastAsia="Calibri" w:hAnsi="Calibri" w:cs="Times New Roman"/>
        <w:sz w:val="24"/>
        <w:szCs w:val="24"/>
        <w:lang w:val="en-GB" w:eastAsia="en-US"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semiHidden="0" w:uiPriority="9" w:unhideWhenUsed="0" w:qFormat="1"/>
    <w:lsdException w:name="heading 3" w:semiHidden="0" w:uiPriority="9" w:unhideWhenUsed="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iPriority="0"/>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iPriority="67" w:unhideWhenUsed="0"/>
    <w:lsdException w:name="No Spacing" w:semiHidden="0" w:uiPriority="68" w:unhideWhenUsed="0"/>
    <w:lsdException w:name="Light Shading" w:semiHidden="0" w:uiPriority="69" w:unhideWhenUsed="0"/>
    <w:lsdException w:name="Light List" w:semiHidden="0" w:uiPriority="70" w:unhideWhenUsed="0"/>
    <w:lsdException w:name="Light Grid" w:semiHidden="0" w:uiPriority="71" w:unhideWhenUsed="0"/>
    <w:lsdException w:name="Medium Shading 1" w:semiHidden="0" w:uiPriority="72" w:unhideWhenUsed="0"/>
    <w:lsdException w:name="Medium Shading 2" w:semiHidden="0" w:uiPriority="73" w:unhideWhenUsed="0"/>
    <w:lsdException w:name="Medium List 1" w:semiHidden="0" w:uiPriority="60" w:unhideWhenUsed="0"/>
    <w:lsdException w:name="Medium List 2" w:semiHidden="0" w:uiPriority="61" w:unhideWhenUsed="0"/>
    <w:lsdException w:name="Medium Grid 1" w:semiHidden="0" w:uiPriority="62" w:unhideWhenUsed="0"/>
    <w:lsdException w:name="Medium Grid 2" w:semiHidden="0" w:uiPriority="63" w:unhideWhenUsed="0"/>
    <w:lsdException w:name="Medium Grid 3" w:semiHidden="0" w:uiPriority="64" w:unhideWhenUsed="0"/>
    <w:lsdException w:name="Dark List" w:semiHidden="0" w:uiPriority="65" w:unhideWhenUsed="0"/>
    <w:lsdException w:name="Colorful Shading" w:semiHidden="0" w:uiPriority="71" w:unhideWhenUsed="0"/>
    <w:lsdException w:name="Colorful List" w:semiHidden="0" w:uiPriority="34" w:unhideWhenUsed="0" w:qFormat="1"/>
    <w:lsdException w:name="Colorful Grid" w:semiHidden="0" w:uiPriority="29" w:unhideWhenUsed="0" w:qFormat="1"/>
    <w:lsdException w:name="Light Shading Accent 1" w:semiHidden="0" w:uiPriority="30" w:unhideWhenUsed="0" w:qFormat="1"/>
    <w:lsdException w:name="Light List Accent 1" w:semiHidden="0" w:uiPriority="66" w:unhideWhenUsed="0"/>
    <w:lsdException w:name="Light Grid Accent 1" w:semiHidden="0" w:uiPriority="67" w:unhideWhenUsed="0"/>
    <w:lsdException w:name="Medium Shading 1 Accent 1" w:semiHidden="0" w:uiPriority="68" w:unhideWhenUsed="0"/>
    <w:lsdException w:name="Medium Shading 2 Accent 1" w:semiHidden="0" w:uiPriority="69" w:unhideWhenUsed="0"/>
    <w:lsdException w:name="Medium List 1 Accent 1" w:semiHidden="0" w:uiPriority="70" w:unhideWhenUsed="0"/>
    <w:lsdException w:name="Revision" w:uiPriority="71" w:unhideWhenUsed="0"/>
    <w:lsdException w:name="List Paragraph" w:semiHidden="0" w:uiPriority="34" w:unhideWhenUsed="0" w:qFormat="1"/>
    <w:lsdException w:name="Quote" w:semiHidden="0" w:uiPriority="73" w:unhideWhenUsed="0"/>
    <w:lsdException w:name="Intense Quote" w:semiHidden="0" w:uiPriority="60" w:unhideWhenUsed="0"/>
    <w:lsdException w:name="Medium List 2 Accent 1" w:semiHidden="0" w:uiPriority="61" w:unhideWhenUsed="0"/>
    <w:lsdException w:name="Medium Grid 1 Accent 1" w:semiHidden="0" w:uiPriority="62" w:unhideWhenUsed="0"/>
    <w:lsdException w:name="Medium Grid 2 Accent 1" w:semiHidden="0" w:uiPriority="63" w:unhideWhenUsed="0"/>
    <w:lsdException w:name="Medium Grid 3 Accent 1" w:semiHidden="0" w:uiPriority="64" w:unhideWhenUsed="0"/>
    <w:lsdException w:name="Dark List Accent 1" w:semiHidden="0" w:uiPriority="65" w:unhideWhenUsed="0"/>
    <w:lsdException w:name="Colorful Shading Accent 1" w:semiHidden="0" w:uiPriority="66" w:unhideWhenUsed="0"/>
    <w:lsdException w:name="Colorful List Accent 1" w:semiHidden="0" w:uiPriority="67" w:unhideWhenUsed="0"/>
    <w:lsdException w:name="Colorful Grid Accent 1" w:semiHidden="0" w:uiPriority="68" w:unhideWhenUsed="0"/>
    <w:lsdException w:name="Light Shading Accent 2" w:semiHidden="0" w:uiPriority="69" w:unhideWhenUsed="0"/>
    <w:lsdException w:name="Light List Accent 2" w:semiHidden="0" w:uiPriority="61" w:unhideWhenUsed="0"/>
    <w:lsdException w:name="Light Grid Accent 2" w:semiHidden="0" w:uiPriority="71" w:unhideWhenUsed="0"/>
    <w:lsdException w:name="Medium Shading 1 Accent 2" w:semiHidden="0" w:uiPriority="72" w:unhideWhenUsed="0"/>
    <w:lsdException w:name="Medium Shading 2 Accent 2" w:semiHidden="0" w:uiPriority="73" w:unhideWhenUsed="0"/>
    <w:lsdException w:name="Medium List 1 Accent 2" w:semiHidden="0" w:uiPriority="60" w:unhideWhenUsed="0"/>
    <w:lsdException w:name="Medium List 2 Accent 2" w:semiHidden="0" w:uiPriority="61" w:unhideWhenUsed="0"/>
    <w:lsdException w:name="Medium Grid 1 Accent 2" w:semiHidden="0" w:uiPriority="62" w:unhideWhenUsed="0"/>
    <w:lsdException w:name="Medium Grid 2 Accent 2" w:semiHidden="0" w:uiPriority="63" w:unhideWhenUsed="0"/>
    <w:lsdException w:name="Medium Grid 3 Accent 2" w:semiHidden="0" w:uiPriority="60" w:unhideWhenUsed="0"/>
    <w:lsdException w:name="Dark List Accent 2" w:semiHidden="0" w:uiPriority="61" w:unhideWhenUsed="0"/>
    <w:lsdException w:name="Colorful Shading Accent 2" w:semiHidden="0" w:uiPriority="66" w:unhideWhenUsed="0"/>
    <w:lsdException w:name="Colorful List Accent 2" w:semiHidden="0" w:uiPriority="67" w:unhideWhenUsed="0"/>
    <w:lsdException w:name="Colorful Grid Accent 2" w:semiHidden="0" w:uiPriority="68" w:unhideWhenUsed="0"/>
    <w:lsdException w:name="Light Shading Accent 3" w:semiHidden="0" w:uiPriority="69" w:unhideWhenUsed="0"/>
    <w:lsdException w:name="Light List Accent 3" w:semiHidden="0" w:uiPriority="70" w:unhideWhenUsed="0"/>
    <w:lsdException w:name="Light Grid Accent 3" w:semiHidden="0" w:uiPriority="71" w:unhideWhenUsed="0"/>
    <w:lsdException w:name="Medium Shading 1 Accent 3" w:semiHidden="0" w:uiPriority="72" w:unhideWhenUsed="0"/>
    <w:lsdException w:name="Medium Shading 2 Accent 3" w:semiHidden="0" w:uiPriority="60" w:unhideWhenUsed="0"/>
    <w:lsdException w:name="Medium List 1 Accent 3" w:semiHidden="0" w:uiPriority="60" w:unhideWhenUsed="0"/>
    <w:lsdException w:name="Medium List 2 Accent 3" w:semiHidden="0" w:uiPriority="61" w:unhideWhenUsed="0"/>
    <w:lsdException w:name="Medium Grid 1 Accent 3" w:semiHidden="0" w:uiPriority="62" w:unhideWhenUsed="0"/>
    <w:lsdException w:name="Medium Grid 2 Accent 3" w:semiHidden="0" w:uiPriority="63" w:unhideWhenUsed="0"/>
    <w:lsdException w:name="Medium Grid 3 Accent 3" w:semiHidden="0" w:uiPriority="64" w:unhideWhenUsed="0"/>
    <w:lsdException w:name="Dark List Accent 3" w:semiHidden="0" w:uiPriority="65" w:unhideWhenUsed="0"/>
    <w:lsdException w:name="Colorful Shading Accent 3" w:semiHidden="0" w:uiPriority="66" w:unhideWhenUsed="0"/>
    <w:lsdException w:name="Colorful List Accent 3" w:semiHidden="0" w:uiPriority="67" w:unhideWhenUsed="0"/>
    <w:lsdException w:name="Colorful Grid Accent 3" w:semiHidden="0" w:uiPriority="60" w:unhideWhenUsed="0"/>
    <w:lsdException w:name="Light Shading Accent 4" w:semiHidden="0" w:uiPriority="69" w:unhideWhenUsed="0"/>
    <w:lsdException w:name="Light List Accent 4" w:semiHidden="0" w:uiPriority="70" w:unhideWhenUsed="0"/>
    <w:lsdException w:name="Light Grid Accent 4" w:semiHidden="0" w:uiPriority="71" w:unhideWhenUsed="0"/>
    <w:lsdException w:name="Medium Shading 1 Accent 4" w:semiHidden="0" w:uiPriority="72" w:unhideWhenUsed="0"/>
    <w:lsdException w:name="Medium Shading 2 Accent 4" w:semiHidden="0" w:uiPriority="73" w:unhideWhenUsed="0"/>
    <w:lsdException w:name="Medium List 1 Accent 4" w:semiHidden="0" w:uiPriority="60" w:unhideWhenUsed="0"/>
    <w:lsdException w:name="Medium List 2 Accent 4" w:semiHidden="0" w:uiPriority="61" w:unhideWhenUsed="0"/>
    <w:lsdException w:name="Medium Grid 1 Accent 4" w:semiHidden="0" w:uiPriority="62" w:unhideWhenUsed="0"/>
    <w:lsdException w:name="Medium Grid 2 Accent 4" w:semiHidden="0" w:uiPriority="63" w:unhideWhenUsed="0"/>
    <w:lsdException w:name="Medium Grid 3 Accent 4" w:semiHidden="0" w:uiPriority="61" w:unhideWhenUsed="0"/>
    <w:lsdException w:name="Dark List Accent 4" w:semiHidden="0" w:uiPriority="65" w:unhideWhenUsed="0"/>
    <w:lsdException w:name="Colorful Shading Accent 4" w:semiHidden="0" w:uiPriority="66" w:unhideWhenUsed="0"/>
    <w:lsdException w:name="Colorful List Accent 4" w:semiHidden="0" w:uiPriority="67" w:unhideWhenUsed="0"/>
    <w:lsdException w:name="Colorful Grid Accent 4" w:semiHidden="0" w:uiPriority="68" w:unhideWhenUsed="0"/>
    <w:lsdException w:name="Light Shading Accent 5" w:semiHidden="0" w:uiPriority="69" w:unhideWhenUsed="0"/>
    <w:lsdException w:name="Light List Accent 5" w:semiHidden="0" w:uiPriority="70" w:unhideWhenUsed="0"/>
    <w:lsdException w:name="Light Grid Accent 5" w:semiHidden="0" w:uiPriority="71" w:unhideWhenUsed="0"/>
    <w:lsdException w:name="Medium Shading 1 Accent 5" w:semiHidden="0" w:uiPriority="72" w:unhideWhenUsed="0"/>
    <w:lsdException w:name="Medium Shading 2 Accent 5" w:semiHidden="0" w:uiPriority="73" w:unhideWhenUsed="0"/>
    <w:lsdException w:name="Medium List 1 Accent 5" w:semiHidden="0" w:uiPriority="60" w:unhideWhenUsed="0"/>
    <w:lsdException w:name="Medium List 2 Accent 5" w:semiHidden="0" w:uiPriority="61" w:unhideWhenUsed="0"/>
    <w:lsdException w:name="Medium Grid 1 Accent 5" w:semiHidden="0" w:uiPriority="62" w:unhideWhenUsed="0"/>
    <w:lsdException w:name="Medium Grid 2 Accent 5" w:semiHidden="0" w:uiPriority="63" w:unhideWhenUsed="0"/>
    <w:lsdException w:name="Medium Grid 3 Accent 5" w:semiHidden="0" w:uiPriority="64" w:unhideWhenUsed="0"/>
    <w:lsdException w:name="Dark List Accent 5" w:semiHidden="0" w:uiPriority="65" w:unhideWhenUsed="0"/>
    <w:lsdException w:name="Colorful Shading Accent 5" w:semiHidden="0" w:uiPriority="66" w:unhideWhenUsed="0"/>
    <w:lsdException w:name="Colorful List Accent 5" w:semiHidden="0" w:uiPriority="60" w:unhideWhenUsed="0"/>
    <w:lsdException w:name="Colorful Grid Accent 5" w:semiHidden="0" w:uiPriority="68" w:unhideWhenUsed="0"/>
    <w:lsdException w:name="Light Shading Accent 6" w:semiHidden="0" w:uiPriority="69" w:unhideWhenUsed="0"/>
    <w:lsdException w:name="Light List Accent 6" w:semiHidden="0" w:uiPriority="70" w:unhideWhenUsed="0"/>
    <w:lsdException w:name="Light Grid Accent 6" w:semiHidden="0" w:uiPriority="71" w:unhideWhenUsed="0"/>
    <w:lsdException w:name="Medium Shading 1 Accent 6" w:semiHidden="0" w:uiPriority="72" w:unhideWhenUsed="0"/>
    <w:lsdException w:name="Medium Shading 2 Accent 6" w:semiHidden="0" w:uiPriority="73" w:unhideWhenUsed="0"/>
    <w:lsdException w:name="Medium List 1 Accent 6" w:semiHidden="0" w:uiPriority="19" w:unhideWhenUsed="0" w:qFormat="1"/>
    <w:lsdException w:name="Medium List 2 Accent 6" w:semiHidden="0" w:uiPriority="21" w:unhideWhenUsed="0" w:qFormat="1"/>
    <w:lsdException w:name="Medium Grid 1 Accent 6" w:semiHidden="0" w:uiPriority="31" w:unhideWhenUsed="0" w:qFormat="1"/>
    <w:lsdException w:name="Medium Grid 2 Accent 6" w:semiHidden="0" w:uiPriority="32" w:unhideWhenUsed="0" w:qFormat="1"/>
    <w:lsdException w:name="Medium Grid 3 Accent 6" w:semiHidden="0" w:uiPriority="33" w:unhideWhenUsed="0" w:qFormat="1"/>
    <w:lsdException w:name="Dark List Accent 6" w:semiHidden="0" w:uiPriority="37" w:unhideWhenUsed="0"/>
    <w:lsdException w:name="Colorful Shading Accent 6" w:semiHidden="0" w:uiPriority="39" w:unhideWhenUsed="0" w:qFormat="1"/>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Standard">
    <w:name w:val="Normal"/>
    <w:qFormat/>
    <w:rsid w:val="00AA3547"/>
    <w:pPr>
      <w:spacing w:after="200" w:line="360" w:lineRule="auto"/>
    </w:pPr>
    <w:rPr>
      <w:rFonts w:ascii="Times New Roman" w:hAnsi="Times New Roman"/>
      <w:lang w:val="en-US"/>
    </w:rPr>
  </w:style>
  <w:style w:type="paragraph" w:styleId="berschrift1">
    <w:name w:val="heading 1"/>
    <w:basedOn w:val="Standard"/>
    <w:next w:val="Standard"/>
    <w:link w:val="berschrift1Zchn"/>
    <w:uiPriority w:val="9"/>
    <w:qFormat/>
    <w:rsid w:val="0006005C"/>
    <w:pPr>
      <w:keepNext/>
      <w:spacing w:before="240" w:after="60"/>
      <w:outlineLvl w:val="0"/>
    </w:pPr>
    <w:rPr>
      <w:rFonts w:ascii="Cambria" w:eastAsia="Times New Roman" w:hAnsi="Cambria"/>
      <w:b/>
      <w:bCs/>
      <w:kern w:val="32"/>
      <w:sz w:val="32"/>
      <w:szCs w:val="32"/>
    </w:rPr>
  </w:style>
  <w:style w:type="paragraph" w:styleId="berschrift2">
    <w:name w:val="heading 2"/>
    <w:basedOn w:val="Standard"/>
    <w:next w:val="Standard"/>
    <w:link w:val="berschrift2Zchn"/>
    <w:uiPriority w:val="9"/>
    <w:qFormat/>
    <w:rsid w:val="007B178B"/>
    <w:pPr>
      <w:keepNext/>
      <w:spacing w:before="240" w:after="60"/>
      <w:outlineLvl w:val="1"/>
    </w:pPr>
    <w:rPr>
      <w:rFonts w:ascii="Cambria" w:eastAsia="Times New Roman" w:hAnsi="Cambria"/>
      <w:b/>
      <w:bCs/>
      <w:i/>
      <w:iCs/>
      <w:sz w:val="28"/>
      <w:szCs w:val="28"/>
    </w:rPr>
  </w:style>
  <w:style w:type="paragraph" w:styleId="berschrift3">
    <w:name w:val="heading 3"/>
    <w:basedOn w:val="Standard"/>
    <w:next w:val="Standard"/>
    <w:link w:val="berschrift3Zchn"/>
    <w:uiPriority w:val="9"/>
    <w:qFormat/>
    <w:rsid w:val="00916E43"/>
    <w:pPr>
      <w:keepNext/>
      <w:spacing w:before="240" w:after="60"/>
      <w:outlineLvl w:val="2"/>
    </w:pPr>
    <w:rPr>
      <w:rFonts w:ascii="Cambria" w:eastAsia="Times New Roman" w:hAnsi="Cambria"/>
      <w:b/>
      <w:bCs/>
      <w:sz w:val="26"/>
      <w:szCs w:val="26"/>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table" w:styleId="Tabellenraster">
    <w:name w:val="Table Grid"/>
    <w:basedOn w:val="NormaleTabelle"/>
    <w:uiPriority w:val="59"/>
    <w:rsid w:val="008242A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uiPriority w:val="99"/>
    <w:unhideWhenUsed/>
    <w:rsid w:val="00B64FDE"/>
    <w:rPr>
      <w:color w:val="0000FF"/>
      <w:u w:val="single"/>
    </w:rPr>
  </w:style>
  <w:style w:type="character" w:customStyle="1" w:styleId="berschrift2Zchn">
    <w:name w:val="Überschrift 2 Zchn"/>
    <w:link w:val="berschrift2"/>
    <w:uiPriority w:val="9"/>
    <w:rsid w:val="007B178B"/>
    <w:rPr>
      <w:rFonts w:ascii="Cambria" w:eastAsia="Times New Roman" w:hAnsi="Cambria" w:cs="Times New Roman"/>
      <w:b/>
      <w:bCs/>
      <w:i/>
      <w:iCs/>
      <w:sz w:val="28"/>
      <w:szCs w:val="28"/>
    </w:rPr>
  </w:style>
  <w:style w:type="character" w:styleId="Zeilennummer">
    <w:name w:val="line number"/>
    <w:basedOn w:val="Absatz-Standardschriftart"/>
    <w:uiPriority w:val="99"/>
    <w:semiHidden/>
    <w:unhideWhenUsed/>
    <w:rsid w:val="009842F0"/>
  </w:style>
  <w:style w:type="paragraph" w:styleId="Kopfzeile">
    <w:name w:val="header"/>
    <w:basedOn w:val="Standard"/>
    <w:link w:val="KopfzeileZchn"/>
    <w:uiPriority w:val="99"/>
    <w:unhideWhenUsed/>
    <w:rsid w:val="00AF574D"/>
    <w:pPr>
      <w:tabs>
        <w:tab w:val="center" w:pos="4680"/>
        <w:tab w:val="right" w:pos="9360"/>
      </w:tabs>
    </w:pPr>
    <w:rPr>
      <w:rFonts w:ascii="Calibri" w:hAnsi="Calibri"/>
      <w:sz w:val="22"/>
      <w:szCs w:val="22"/>
    </w:rPr>
  </w:style>
  <w:style w:type="character" w:customStyle="1" w:styleId="KopfzeileZchn">
    <w:name w:val="Kopfzeile Zchn"/>
    <w:link w:val="Kopfzeile"/>
    <w:uiPriority w:val="99"/>
    <w:rsid w:val="00AF574D"/>
    <w:rPr>
      <w:sz w:val="22"/>
      <w:szCs w:val="22"/>
    </w:rPr>
  </w:style>
  <w:style w:type="paragraph" w:styleId="Fuzeile">
    <w:name w:val="footer"/>
    <w:basedOn w:val="Standard"/>
    <w:link w:val="FuzeileZchn"/>
    <w:uiPriority w:val="99"/>
    <w:unhideWhenUsed/>
    <w:rsid w:val="00AF574D"/>
    <w:pPr>
      <w:tabs>
        <w:tab w:val="center" w:pos="4680"/>
        <w:tab w:val="right" w:pos="9360"/>
      </w:tabs>
    </w:pPr>
    <w:rPr>
      <w:rFonts w:ascii="Calibri" w:hAnsi="Calibri"/>
      <w:sz w:val="22"/>
      <w:szCs w:val="22"/>
    </w:rPr>
  </w:style>
  <w:style w:type="character" w:customStyle="1" w:styleId="FuzeileZchn">
    <w:name w:val="Fußzeile Zchn"/>
    <w:link w:val="Fuzeile"/>
    <w:uiPriority w:val="99"/>
    <w:rsid w:val="00AF574D"/>
    <w:rPr>
      <w:sz w:val="22"/>
      <w:szCs w:val="22"/>
    </w:rPr>
  </w:style>
  <w:style w:type="table" w:customStyle="1" w:styleId="LightShading-Accent11">
    <w:name w:val="Light Shading - Accent 11"/>
    <w:basedOn w:val="NormaleTabelle"/>
    <w:uiPriority w:val="60"/>
    <w:rsid w:val="002210A6"/>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paragraph" w:customStyle="1" w:styleId="Pa4">
    <w:name w:val="Pa4"/>
    <w:basedOn w:val="Standard"/>
    <w:next w:val="Standard"/>
    <w:uiPriority w:val="99"/>
    <w:rsid w:val="00F03C8C"/>
    <w:pPr>
      <w:autoSpaceDE w:val="0"/>
      <w:autoSpaceDN w:val="0"/>
      <w:adjustRightInd w:val="0"/>
      <w:spacing w:after="0" w:line="181" w:lineRule="atLeast"/>
    </w:pPr>
    <w:rPr>
      <w:rFonts w:ascii="Minion Pro" w:hAnsi="Minion Pro"/>
    </w:rPr>
  </w:style>
  <w:style w:type="paragraph" w:customStyle="1" w:styleId="Pa5">
    <w:name w:val="Pa5"/>
    <w:basedOn w:val="Standard"/>
    <w:next w:val="Standard"/>
    <w:uiPriority w:val="99"/>
    <w:rsid w:val="00F03C8C"/>
    <w:pPr>
      <w:autoSpaceDE w:val="0"/>
      <w:autoSpaceDN w:val="0"/>
      <w:adjustRightInd w:val="0"/>
      <w:spacing w:after="0" w:line="181" w:lineRule="atLeast"/>
    </w:pPr>
    <w:rPr>
      <w:rFonts w:ascii="Minion Pro" w:hAnsi="Minion Pro"/>
    </w:rPr>
  </w:style>
  <w:style w:type="paragraph" w:styleId="StandardWeb">
    <w:name w:val="Normal (Web)"/>
    <w:basedOn w:val="Standard"/>
    <w:uiPriority w:val="99"/>
    <w:unhideWhenUsed/>
    <w:rsid w:val="00AC6EEB"/>
    <w:pPr>
      <w:spacing w:before="100" w:beforeAutospacing="1" w:after="100" w:afterAutospacing="1" w:line="240" w:lineRule="auto"/>
    </w:pPr>
    <w:rPr>
      <w:rFonts w:eastAsia="Times New Roman"/>
    </w:rPr>
  </w:style>
  <w:style w:type="paragraph" w:styleId="Sprechblasentext">
    <w:name w:val="Balloon Text"/>
    <w:basedOn w:val="Standard"/>
    <w:link w:val="SprechblasentextZchn"/>
    <w:uiPriority w:val="99"/>
    <w:semiHidden/>
    <w:unhideWhenUsed/>
    <w:rsid w:val="00CD52A9"/>
    <w:pPr>
      <w:spacing w:after="0" w:line="240" w:lineRule="auto"/>
    </w:pPr>
    <w:rPr>
      <w:rFonts w:ascii="Tahoma" w:hAnsi="Tahoma"/>
      <w:sz w:val="16"/>
      <w:szCs w:val="16"/>
    </w:rPr>
  </w:style>
  <w:style w:type="character" w:customStyle="1" w:styleId="SprechblasentextZchn">
    <w:name w:val="Sprechblasentext Zchn"/>
    <w:link w:val="Sprechblasentext"/>
    <w:uiPriority w:val="99"/>
    <w:semiHidden/>
    <w:rsid w:val="00CD52A9"/>
    <w:rPr>
      <w:rFonts w:ascii="Tahoma" w:hAnsi="Tahoma" w:cs="Tahoma"/>
      <w:sz w:val="16"/>
      <w:szCs w:val="16"/>
      <w:lang w:val="en-US" w:eastAsia="en-US"/>
    </w:rPr>
  </w:style>
  <w:style w:type="character" w:styleId="Hervorhebung">
    <w:name w:val="Emphasis"/>
    <w:uiPriority w:val="20"/>
    <w:qFormat/>
    <w:rsid w:val="0095430A"/>
    <w:rPr>
      <w:i/>
      <w:iCs/>
    </w:rPr>
  </w:style>
  <w:style w:type="character" w:styleId="Kommentarzeichen">
    <w:name w:val="annotation reference"/>
    <w:uiPriority w:val="99"/>
    <w:semiHidden/>
    <w:unhideWhenUsed/>
    <w:rsid w:val="00D22D40"/>
    <w:rPr>
      <w:sz w:val="16"/>
      <w:szCs w:val="16"/>
    </w:rPr>
  </w:style>
  <w:style w:type="paragraph" w:styleId="Kommentartext">
    <w:name w:val="annotation text"/>
    <w:basedOn w:val="Standard"/>
    <w:link w:val="KommentartextZchn"/>
    <w:uiPriority w:val="99"/>
    <w:unhideWhenUsed/>
    <w:rsid w:val="002659AD"/>
    <w:rPr>
      <w:rFonts w:ascii="Calibri" w:hAnsi="Calibri"/>
      <w:sz w:val="20"/>
      <w:szCs w:val="20"/>
    </w:rPr>
  </w:style>
  <w:style w:type="character" w:customStyle="1" w:styleId="KommentartextZchn">
    <w:name w:val="Kommentartext Zchn"/>
    <w:link w:val="Kommentartext"/>
    <w:uiPriority w:val="99"/>
    <w:rsid w:val="002659AD"/>
    <w:rPr>
      <w:lang w:val="en-US" w:eastAsia="en-US"/>
    </w:rPr>
  </w:style>
  <w:style w:type="paragraph" w:styleId="Kommentarthema">
    <w:name w:val="annotation subject"/>
    <w:basedOn w:val="Kommentartext"/>
    <w:next w:val="Kommentartext"/>
    <w:link w:val="KommentarthemaZchn"/>
    <w:uiPriority w:val="99"/>
    <w:semiHidden/>
    <w:unhideWhenUsed/>
    <w:rsid w:val="00D22D40"/>
    <w:rPr>
      <w:b/>
      <w:bCs/>
    </w:rPr>
  </w:style>
  <w:style w:type="character" w:customStyle="1" w:styleId="KommentarthemaZchn">
    <w:name w:val="Kommentarthema Zchn"/>
    <w:link w:val="Kommentarthema"/>
    <w:uiPriority w:val="99"/>
    <w:semiHidden/>
    <w:rsid w:val="00D22D40"/>
    <w:rPr>
      <w:b/>
      <w:bCs/>
      <w:lang w:val="en-US" w:eastAsia="en-US"/>
    </w:rPr>
  </w:style>
  <w:style w:type="table" w:styleId="FarbigeListe-Akzent5">
    <w:name w:val="Colorful List Accent 5"/>
    <w:basedOn w:val="NormaleTabelle"/>
    <w:uiPriority w:val="60"/>
    <w:rsid w:val="00D138B3"/>
    <w:rPr>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styleId="MittleresRaster3-Akzent4">
    <w:name w:val="Medium Grid 3 Accent 4"/>
    <w:basedOn w:val="NormaleTabelle"/>
    <w:uiPriority w:val="61"/>
    <w:rsid w:val="00D138B3"/>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character" w:customStyle="1" w:styleId="berschrift1Zchn">
    <w:name w:val="Überschrift 1 Zchn"/>
    <w:link w:val="berschrift1"/>
    <w:uiPriority w:val="9"/>
    <w:rsid w:val="0006005C"/>
    <w:rPr>
      <w:rFonts w:ascii="Cambria" w:eastAsia="Times New Roman" w:hAnsi="Cambria" w:cs="Times New Roman"/>
      <w:b/>
      <w:bCs/>
      <w:kern w:val="32"/>
      <w:sz w:val="32"/>
      <w:szCs w:val="32"/>
      <w:lang w:val="en-US" w:eastAsia="en-US"/>
    </w:rPr>
  </w:style>
  <w:style w:type="character" w:customStyle="1" w:styleId="highlight">
    <w:name w:val="highlight"/>
    <w:basedOn w:val="Absatz-Standardschriftart"/>
    <w:rsid w:val="0006005C"/>
  </w:style>
  <w:style w:type="paragraph" w:customStyle="1" w:styleId="MediumList2-Accent21">
    <w:name w:val="Medium List 2 - Accent 21"/>
    <w:hidden/>
    <w:uiPriority w:val="99"/>
    <w:semiHidden/>
    <w:rsid w:val="00815598"/>
    <w:rPr>
      <w:sz w:val="22"/>
      <w:szCs w:val="22"/>
      <w:lang w:val="en-US"/>
    </w:rPr>
  </w:style>
  <w:style w:type="character" w:customStyle="1" w:styleId="snptipgenomicdatanotloaded">
    <w:name w:val="snptipgenomicdatanotloaded"/>
    <w:basedOn w:val="Absatz-Standardschriftart"/>
    <w:rsid w:val="009D4873"/>
  </w:style>
  <w:style w:type="paragraph" w:customStyle="1" w:styleId="ColorfulShading-Accent11">
    <w:name w:val="Colorful Shading - Accent 11"/>
    <w:hidden/>
    <w:uiPriority w:val="71"/>
    <w:rsid w:val="004126B5"/>
    <w:rPr>
      <w:sz w:val="22"/>
      <w:szCs w:val="22"/>
      <w:lang w:val="en-US"/>
    </w:rPr>
  </w:style>
  <w:style w:type="character" w:customStyle="1" w:styleId="berschrift3Zchn">
    <w:name w:val="Überschrift 3 Zchn"/>
    <w:link w:val="berschrift3"/>
    <w:uiPriority w:val="9"/>
    <w:rsid w:val="00916E43"/>
    <w:rPr>
      <w:rFonts w:ascii="Cambria" w:eastAsia="Times New Roman" w:hAnsi="Cambria"/>
      <w:b/>
      <w:bCs/>
      <w:sz w:val="26"/>
      <w:szCs w:val="26"/>
      <w:lang w:val="en-US" w:eastAsia="en-US"/>
    </w:rPr>
  </w:style>
  <w:style w:type="paragraph" w:customStyle="1" w:styleId="ColorfulShading-Accent12">
    <w:name w:val="Colorful Shading - Accent 12"/>
    <w:hidden/>
    <w:uiPriority w:val="99"/>
    <w:semiHidden/>
    <w:rsid w:val="009A78ED"/>
    <w:rPr>
      <w:sz w:val="22"/>
      <w:szCs w:val="22"/>
      <w:lang w:val="en-US"/>
    </w:rPr>
  </w:style>
  <w:style w:type="character" w:customStyle="1" w:styleId="slug-doi">
    <w:name w:val="slug-doi"/>
    <w:rsid w:val="00FB1D1A"/>
  </w:style>
  <w:style w:type="character" w:styleId="BesuchterHyperlink">
    <w:name w:val="FollowedHyperlink"/>
    <w:uiPriority w:val="99"/>
    <w:semiHidden/>
    <w:unhideWhenUsed/>
    <w:rsid w:val="00FB1D1A"/>
    <w:rPr>
      <w:color w:val="800080"/>
      <w:u w:val="single"/>
    </w:rPr>
  </w:style>
  <w:style w:type="character" w:customStyle="1" w:styleId="apple-converted-space">
    <w:name w:val="apple-converted-space"/>
    <w:rsid w:val="00FB1D1A"/>
  </w:style>
  <w:style w:type="paragraph" w:customStyle="1" w:styleId="LightList-Accent31">
    <w:name w:val="Light List - Accent 31"/>
    <w:hidden/>
    <w:uiPriority w:val="71"/>
    <w:rsid w:val="00FB1D1A"/>
    <w:rPr>
      <w:rFonts w:ascii="Times New Roman" w:hAnsi="Times New Roman"/>
      <w:lang w:val="en-US"/>
    </w:rPr>
  </w:style>
  <w:style w:type="character" w:customStyle="1" w:styleId="h14">
    <w:name w:val="h14"/>
    <w:rsid w:val="00117694"/>
    <w:rPr>
      <w:b/>
      <w:bCs/>
      <w:vanish w:val="0"/>
      <w:webHidden w:val="0"/>
      <w:color w:val="336633"/>
      <w:bdr w:val="double" w:sz="6" w:space="3" w:color="CCCCCC" w:frame="1"/>
      <w:specVanish w:val="0"/>
    </w:rPr>
  </w:style>
  <w:style w:type="paragraph" w:customStyle="1" w:styleId="headinganchor9">
    <w:name w:val="headinganchor9"/>
    <w:basedOn w:val="Standard"/>
    <w:rsid w:val="00117694"/>
    <w:pPr>
      <w:spacing w:after="150" w:line="336" w:lineRule="auto"/>
    </w:pPr>
    <w:rPr>
      <w:rFonts w:eastAsia="Times New Roman"/>
      <w:lang w:val="en-GB" w:eastAsia="en-GB"/>
    </w:rPr>
  </w:style>
  <w:style w:type="paragraph" w:customStyle="1" w:styleId="MediumList2-Accent22">
    <w:name w:val="Medium List 2 - Accent 22"/>
    <w:hidden/>
    <w:uiPriority w:val="71"/>
    <w:semiHidden/>
    <w:rsid w:val="00AA71AB"/>
    <w:rPr>
      <w:rFonts w:ascii="Times New Roman" w:hAnsi="Times New Roman"/>
      <w:lang w:val="en-US"/>
    </w:rPr>
  </w:style>
  <w:style w:type="table" w:styleId="HelleListe-Akzent2">
    <w:name w:val="Light List Accent 2"/>
    <w:basedOn w:val="NormaleTabelle"/>
    <w:uiPriority w:val="61"/>
    <w:rsid w:val="00AF7F16"/>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paragraph" w:styleId="NurText">
    <w:name w:val="Plain Text"/>
    <w:basedOn w:val="Standard"/>
    <w:link w:val="NurTextZchn"/>
    <w:uiPriority w:val="99"/>
    <w:semiHidden/>
    <w:unhideWhenUsed/>
    <w:rsid w:val="00891ECB"/>
    <w:pPr>
      <w:spacing w:after="0" w:line="240" w:lineRule="auto"/>
    </w:pPr>
    <w:rPr>
      <w:rFonts w:ascii="Consolas" w:hAnsi="Consolas"/>
      <w:sz w:val="21"/>
      <w:szCs w:val="21"/>
    </w:rPr>
  </w:style>
  <w:style w:type="character" w:customStyle="1" w:styleId="NurTextZchn">
    <w:name w:val="Nur Text Zchn"/>
    <w:link w:val="NurText"/>
    <w:uiPriority w:val="99"/>
    <w:semiHidden/>
    <w:rsid w:val="00891ECB"/>
    <w:rPr>
      <w:rFonts w:ascii="Consolas" w:eastAsia="Calibri" w:hAnsi="Consolas" w:cs="Times New Roman"/>
      <w:sz w:val="21"/>
      <w:szCs w:val="21"/>
      <w:lang w:eastAsia="en-US"/>
    </w:rPr>
  </w:style>
  <w:style w:type="paragraph" w:styleId="Listenabsatz">
    <w:name w:val="List Paragraph"/>
    <w:basedOn w:val="Standard"/>
    <w:uiPriority w:val="34"/>
    <w:qFormat/>
    <w:rsid w:val="00312223"/>
    <w:pPr>
      <w:ind w:left="720"/>
      <w:contextualSpacing/>
    </w:pPr>
    <w:rPr>
      <w:rFonts w:ascii="Calibri" w:hAnsi="Calibri" w:cs="Calibri"/>
    </w:rPr>
  </w:style>
  <w:style w:type="paragraph" w:customStyle="1" w:styleId="Default">
    <w:name w:val="Default"/>
    <w:rsid w:val="00A07CD1"/>
    <w:pPr>
      <w:autoSpaceDE w:val="0"/>
      <w:autoSpaceDN w:val="0"/>
      <w:adjustRightInd w:val="0"/>
    </w:pPr>
    <w:rPr>
      <w:rFonts w:cs="Calibri"/>
      <w:color w:val="000000"/>
      <w:lang w:eastAsia="en-GB"/>
    </w:rPr>
  </w:style>
  <w:style w:type="paragraph" w:styleId="berarbeitung">
    <w:name w:val="Revision"/>
    <w:hidden/>
    <w:uiPriority w:val="71"/>
    <w:semiHidden/>
    <w:rsid w:val="00972F13"/>
    <w:rPr>
      <w:rFonts w:ascii="Times New Roman" w:hAnsi="Times New Roman"/>
      <w:lang w:val="en-US"/>
    </w:rPr>
  </w:style>
  <w:style w:type="character" w:customStyle="1" w:styleId="st">
    <w:name w:val="st"/>
    <w:basedOn w:val="Absatz-Standardschriftart"/>
    <w:rsid w:val="00161B05"/>
  </w:style>
  <w:style w:type="table" w:customStyle="1" w:styleId="TableGrid1">
    <w:name w:val="Table Grid1"/>
    <w:basedOn w:val="NormaleTabelle"/>
    <w:next w:val="Tabellenraster"/>
    <w:rsid w:val="001F2F9F"/>
    <w:rPr>
      <w:rFonts w:ascii="Times New Roman" w:eastAsia="Times New Roman" w:hAnsi="Times New Roman"/>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itation-abbreviation">
    <w:name w:val="citation-abbreviation"/>
    <w:basedOn w:val="Absatz-Standardschriftart"/>
    <w:rsid w:val="003833EA"/>
  </w:style>
  <w:style w:type="character" w:customStyle="1" w:styleId="citation-volume">
    <w:name w:val="citation-volume"/>
    <w:basedOn w:val="Absatz-Standardschriftart"/>
    <w:rsid w:val="003833EA"/>
  </w:style>
  <w:style w:type="character" w:customStyle="1" w:styleId="citation-issue">
    <w:name w:val="citation-issue"/>
    <w:basedOn w:val="Absatz-Standardschriftart"/>
    <w:rsid w:val="003833EA"/>
  </w:style>
  <w:style w:type="character" w:customStyle="1" w:styleId="citation-flpages">
    <w:name w:val="citation-flpages"/>
    <w:basedOn w:val="Absatz-Standardschriftart"/>
    <w:rsid w:val="003833EA"/>
  </w:style>
  <w:style w:type="character" w:customStyle="1" w:styleId="A15">
    <w:name w:val="A15"/>
    <w:uiPriority w:val="99"/>
    <w:rsid w:val="000D6404"/>
    <w:rPr>
      <w:rFonts w:cs="Trade Gothic LT Std"/>
      <w:color w:val="000000"/>
      <w:sz w:val="9"/>
      <w:szCs w:val="9"/>
    </w:rPr>
  </w:style>
  <w:style w:type="character" w:customStyle="1" w:styleId="tgc">
    <w:name w:val="_tgc"/>
    <w:basedOn w:val="Absatz-Standardschriftart"/>
    <w:rsid w:val="005A4A79"/>
  </w:style>
  <w:style w:type="character" w:styleId="Platzhaltertext">
    <w:name w:val="Placeholder Text"/>
    <w:basedOn w:val="Absatz-Standardschriftart"/>
    <w:uiPriority w:val="67"/>
    <w:rsid w:val="00793DB5"/>
    <w:rPr>
      <w:color w:val="808080"/>
    </w:rPr>
  </w:style>
  <w:style w:type="paragraph" w:customStyle="1" w:styleId="EndNoteBibliographyTitle">
    <w:name w:val="EndNote Bibliography Title"/>
    <w:basedOn w:val="Standard"/>
    <w:link w:val="EndNoteBibliographyTitleChar"/>
    <w:rsid w:val="00CD2FA4"/>
    <w:pPr>
      <w:spacing w:after="0"/>
      <w:jc w:val="center"/>
    </w:pPr>
    <w:rPr>
      <w:rFonts w:ascii="Calibri" w:hAnsi="Calibri"/>
      <w:noProof/>
      <w:sz w:val="22"/>
    </w:rPr>
  </w:style>
  <w:style w:type="character" w:customStyle="1" w:styleId="EndNoteBibliographyTitleChar">
    <w:name w:val="EndNote Bibliography Title Char"/>
    <w:basedOn w:val="Absatz-Standardschriftart"/>
    <w:link w:val="EndNoteBibliographyTitle"/>
    <w:rsid w:val="00CD2FA4"/>
    <w:rPr>
      <w:noProof/>
      <w:sz w:val="22"/>
      <w:lang w:val="en-US"/>
    </w:rPr>
  </w:style>
  <w:style w:type="paragraph" w:customStyle="1" w:styleId="EndNoteBibliography">
    <w:name w:val="EndNote Bibliography"/>
    <w:basedOn w:val="Standard"/>
    <w:link w:val="EndNoteBibliographyChar"/>
    <w:rsid w:val="00CD2FA4"/>
    <w:pPr>
      <w:spacing w:line="240" w:lineRule="auto"/>
      <w:jc w:val="both"/>
    </w:pPr>
    <w:rPr>
      <w:rFonts w:ascii="Calibri" w:hAnsi="Calibri"/>
      <w:noProof/>
      <w:sz w:val="22"/>
    </w:rPr>
  </w:style>
  <w:style w:type="character" w:customStyle="1" w:styleId="EndNoteBibliographyChar">
    <w:name w:val="EndNote Bibliography Char"/>
    <w:basedOn w:val="Absatz-Standardschriftart"/>
    <w:link w:val="EndNoteBibliography"/>
    <w:rsid w:val="00CD2FA4"/>
    <w:rPr>
      <w:noProof/>
      <w:sz w:val="22"/>
      <w:lang w:val="en-US"/>
    </w:rPr>
  </w:style>
  <w:style w:type="paragraph" w:customStyle="1" w:styleId="desc">
    <w:name w:val="desc"/>
    <w:basedOn w:val="Standard"/>
    <w:rsid w:val="005D50E4"/>
    <w:pPr>
      <w:spacing w:before="100" w:beforeAutospacing="1" w:after="100" w:afterAutospacing="1" w:line="240" w:lineRule="auto"/>
    </w:pPr>
    <w:rPr>
      <w:rFonts w:ascii="Times" w:hAnsi="Times"/>
      <w:sz w:val="20"/>
      <w:szCs w:val="20"/>
    </w:rPr>
  </w:style>
  <w:style w:type="paragraph" w:customStyle="1" w:styleId="details">
    <w:name w:val="details"/>
    <w:basedOn w:val="Standard"/>
    <w:rsid w:val="005D50E4"/>
    <w:pPr>
      <w:spacing w:before="100" w:beforeAutospacing="1" w:after="100" w:afterAutospacing="1" w:line="240" w:lineRule="auto"/>
    </w:pPr>
    <w:rPr>
      <w:rFonts w:ascii="Times" w:hAnsi="Times"/>
      <w:sz w:val="20"/>
      <w:szCs w:val="20"/>
    </w:rPr>
  </w:style>
  <w:style w:type="character" w:customStyle="1" w:styleId="jrnl">
    <w:name w:val="jrnl"/>
    <w:basedOn w:val="Absatz-Standardschriftart"/>
    <w:rsid w:val="005D50E4"/>
  </w:style>
  <w:style w:type="character" w:customStyle="1" w:styleId="st1">
    <w:name w:val="st1"/>
    <w:basedOn w:val="Absatz-Standardschriftart"/>
    <w:rsid w:val="000D50F0"/>
  </w:style>
  <w:style w:type="character" w:customStyle="1" w:styleId="FootnoteAnchor">
    <w:name w:val="Footnote Anchor"/>
    <w:rsid w:val="00885CF2"/>
    <w:rPr>
      <w:vertAlign w:val="superscript"/>
    </w:rPr>
  </w:style>
  <w:style w:type="character" w:customStyle="1" w:styleId="InternetLink">
    <w:name w:val="Internet Link"/>
    <w:rsid w:val="00885CF2"/>
    <w:rPr>
      <w:color w:val="000080"/>
      <w:u w:val="single"/>
      <w:lang w:val="uz-Cyrl-UZ" w:eastAsia="uz-Cyrl-UZ" w:bidi="uz-Cyrl-UZ"/>
    </w:rPr>
  </w:style>
  <w:style w:type="paragraph" w:styleId="Funotentext">
    <w:name w:val="footnote text"/>
    <w:basedOn w:val="Standard"/>
    <w:link w:val="FunotentextZchn"/>
    <w:rsid w:val="00885CF2"/>
    <w:pPr>
      <w:suppressLineNumbers/>
      <w:spacing w:after="0" w:line="240" w:lineRule="auto"/>
      <w:ind w:left="339" w:hanging="339"/>
    </w:pPr>
    <w:rPr>
      <w:rFonts w:ascii="Liberation Serif" w:eastAsia="Noto Sans CJK SC Regular" w:hAnsi="Liberation Serif" w:cs="FreeSans"/>
      <w:sz w:val="20"/>
      <w:szCs w:val="20"/>
      <w:lang w:val="en-GB" w:eastAsia="zh-CN" w:bidi="hi-IN"/>
    </w:rPr>
  </w:style>
  <w:style w:type="character" w:customStyle="1" w:styleId="FunotentextZchn">
    <w:name w:val="Fußnotentext Zchn"/>
    <w:basedOn w:val="Absatz-Standardschriftart"/>
    <w:link w:val="Funotentext"/>
    <w:rsid w:val="00885CF2"/>
    <w:rPr>
      <w:rFonts w:ascii="Liberation Serif" w:eastAsia="Noto Sans CJK SC Regular" w:hAnsi="Liberation Serif" w:cs="FreeSans"/>
      <w:sz w:val="20"/>
      <w:szCs w:val="20"/>
      <w:lang w:eastAsia="zh-CN" w:bidi="hi-IN"/>
    </w:rPr>
  </w:style>
  <w:style w:type="character" w:styleId="Endnotenzeichen">
    <w:name w:val="endnote reference"/>
    <w:basedOn w:val="Absatz-Standardschriftart"/>
    <w:uiPriority w:val="99"/>
    <w:semiHidden/>
    <w:unhideWhenUsed/>
    <w:rsid w:val="00B439E2"/>
    <w:rPr>
      <w:vertAlign w:val="superscript"/>
    </w:rPr>
  </w:style>
  <w:style w:type="character" w:styleId="Funotenzeichen">
    <w:name w:val="footnote reference"/>
    <w:basedOn w:val="Absatz-Standardschriftart"/>
    <w:uiPriority w:val="99"/>
    <w:semiHidden/>
    <w:unhideWhenUsed/>
    <w:rsid w:val="00B439E2"/>
    <w:rPr>
      <w:vertAlign w:val="superscript"/>
    </w:rPr>
  </w:style>
  <w:style w:type="character" w:styleId="Fett">
    <w:name w:val="Strong"/>
    <w:basedOn w:val="Absatz-Standardschriftart"/>
    <w:uiPriority w:val="22"/>
    <w:qFormat/>
    <w:rsid w:val="00967A9A"/>
    <w:rPr>
      <w:b/>
      <w:bC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Calibri" w:eastAsia="Calibri" w:hAnsi="Calibri" w:cs="Times New Roman"/>
        <w:sz w:val="24"/>
        <w:szCs w:val="24"/>
        <w:lang w:val="en-GB" w:eastAsia="en-US"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semiHidden="0" w:uiPriority="9" w:unhideWhenUsed="0" w:qFormat="1"/>
    <w:lsdException w:name="heading 3" w:semiHidden="0" w:uiPriority="9" w:unhideWhenUsed="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iPriority="0"/>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iPriority="67" w:unhideWhenUsed="0"/>
    <w:lsdException w:name="No Spacing" w:semiHidden="0" w:uiPriority="68" w:unhideWhenUsed="0"/>
    <w:lsdException w:name="Light Shading" w:semiHidden="0" w:uiPriority="69" w:unhideWhenUsed="0"/>
    <w:lsdException w:name="Light List" w:semiHidden="0" w:uiPriority="70" w:unhideWhenUsed="0"/>
    <w:lsdException w:name="Light Grid" w:semiHidden="0" w:uiPriority="71" w:unhideWhenUsed="0"/>
    <w:lsdException w:name="Medium Shading 1" w:semiHidden="0" w:uiPriority="72" w:unhideWhenUsed="0"/>
    <w:lsdException w:name="Medium Shading 2" w:semiHidden="0" w:uiPriority="73" w:unhideWhenUsed="0"/>
    <w:lsdException w:name="Medium List 1" w:semiHidden="0" w:uiPriority="60" w:unhideWhenUsed="0"/>
    <w:lsdException w:name="Medium List 2" w:semiHidden="0" w:uiPriority="61" w:unhideWhenUsed="0"/>
    <w:lsdException w:name="Medium Grid 1" w:semiHidden="0" w:uiPriority="62" w:unhideWhenUsed="0"/>
    <w:lsdException w:name="Medium Grid 2" w:semiHidden="0" w:uiPriority="63" w:unhideWhenUsed="0"/>
    <w:lsdException w:name="Medium Grid 3" w:semiHidden="0" w:uiPriority="64" w:unhideWhenUsed="0"/>
    <w:lsdException w:name="Dark List" w:semiHidden="0" w:uiPriority="65" w:unhideWhenUsed="0"/>
    <w:lsdException w:name="Colorful Shading" w:semiHidden="0" w:uiPriority="71" w:unhideWhenUsed="0"/>
    <w:lsdException w:name="Colorful List" w:semiHidden="0" w:uiPriority="34" w:unhideWhenUsed="0" w:qFormat="1"/>
    <w:lsdException w:name="Colorful Grid" w:semiHidden="0" w:uiPriority="29" w:unhideWhenUsed="0" w:qFormat="1"/>
    <w:lsdException w:name="Light Shading Accent 1" w:semiHidden="0" w:uiPriority="30" w:unhideWhenUsed="0" w:qFormat="1"/>
    <w:lsdException w:name="Light List Accent 1" w:semiHidden="0" w:uiPriority="66" w:unhideWhenUsed="0"/>
    <w:lsdException w:name="Light Grid Accent 1" w:semiHidden="0" w:uiPriority="67" w:unhideWhenUsed="0"/>
    <w:lsdException w:name="Medium Shading 1 Accent 1" w:semiHidden="0" w:uiPriority="68" w:unhideWhenUsed="0"/>
    <w:lsdException w:name="Medium Shading 2 Accent 1" w:semiHidden="0" w:uiPriority="69" w:unhideWhenUsed="0"/>
    <w:lsdException w:name="Medium List 1 Accent 1" w:semiHidden="0" w:uiPriority="70" w:unhideWhenUsed="0"/>
    <w:lsdException w:name="Revision" w:uiPriority="71" w:unhideWhenUsed="0"/>
    <w:lsdException w:name="List Paragraph" w:semiHidden="0" w:uiPriority="34" w:unhideWhenUsed="0" w:qFormat="1"/>
    <w:lsdException w:name="Quote" w:semiHidden="0" w:uiPriority="73" w:unhideWhenUsed="0"/>
    <w:lsdException w:name="Intense Quote" w:semiHidden="0" w:uiPriority="60" w:unhideWhenUsed="0"/>
    <w:lsdException w:name="Medium List 2 Accent 1" w:semiHidden="0" w:uiPriority="61" w:unhideWhenUsed="0"/>
    <w:lsdException w:name="Medium Grid 1 Accent 1" w:semiHidden="0" w:uiPriority="62" w:unhideWhenUsed="0"/>
    <w:lsdException w:name="Medium Grid 2 Accent 1" w:semiHidden="0" w:uiPriority="63" w:unhideWhenUsed="0"/>
    <w:lsdException w:name="Medium Grid 3 Accent 1" w:semiHidden="0" w:uiPriority="64" w:unhideWhenUsed="0"/>
    <w:lsdException w:name="Dark List Accent 1" w:semiHidden="0" w:uiPriority="65" w:unhideWhenUsed="0"/>
    <w:lsdException w:name="Colorful Shading Accent 1" w:semiHidden="0" w:uiPriority="66" w:unhideWhenUsed="0"/>
    <w:lsdException w:name="Colorful List Accent 1" w:semiHidden="0" w:uiPriority="67" w:unhideWhenUsed="0"/>
    <w:lsdException w:name="Colorful Grid Accent 1" w:semiHidden="0" w:uiPriority="68" w:unhideWhenUsed="0"/>
    <w:lsdException w:name="Light Shading Accent 2" w:semiHidden="0" w:uiPriority="69" w:unhideWhenUsed="0"/>
    <w:lsdException w:name="Light List Accent 2" w:semiHidden="0" w:uiPriority="61" w:unhideWhenUsed="0"/>
    <w:lsdException w:name="Light Grid Accent 2" w:semiHidden="0" w:uiPriority="71" w:unhideWhenUsed="0"/>
    <w:lsdException w:name="Medium Shading 1 Accent 2" w:semiHidden="0" w:uiPriority="72" w:unhideWhenUsed="0"/>
    <w:lsdException w:name="Medium Shading 2 Accent 2" w:semiHidden="0" w:uiPriority="73" w:unhideWhenUsed="0"/>
    <w:lsdException w:name="Medium List 1 Accent 2" w:semiHidden="0" w:uiPriority="60" w:unhideWhenUsed="0"/>
    <w:lsdException w:name="Medium List 2 Accent 2" w:semiHidden="0" w:uiPriority="61" w:unhideWhenUsed="0"/>
    <w:lsdException w:name="Medium Grid 1 Accent 2" w:semiHidden="0" w:uiPriority="62" w:unhideWhenUsed="0"/>
    <w:lsdException w:name="Medium Grid 2 Accent 2" w:semiHidden="0" w:uiPriority="63" w:unhideWhenUsed="0"/>
    <w:lsdException w:name="Medium Grid 3 Accent 2" w:semiHidden="0" w:uiPriority="60" w:unhideWhenUsed="0"/>
    <w:lsdException w:name="Dark List Accent 2" w:semiHidden="0" w:uiPriority="61" w:unhideWhenUsed="0"/>
    <w:lsdException w:name="Colorful Shading Accent 2" w:semiHidden="0" w:uiPriority="66" w:unhideWhenUsed="0"/>
    <w:lsdException w:name="Colorful List Accent 2" w:semiHidden="0" w:uiPriority="67" w:unhideWhenUsed="0"/>
    <w:lsdException w:name="Colorful Grid Accent 2" w:semiHidden="0" w:uiPriority="68" w:unhideWhenUsed="0"/>
    <w:lsdException w:name="Light Shading Accent 3" w:semiHidden="0" w:uiPriority="69" w:unhideWhenUsed="0"/>
    <w:lsdException w:name="Light List Accent 3" w:semiHidden="0" w:uiPriority="70" w:unhideWhenUsed="0"/>
    <w:lsdException w:name="Light Grid Accent 3" w:semiHidden="0" w:uiPriority="71" w:unhideWhenUsed="0"/>
    <w:lsdException w:name="Medium Shading 1 Accent 3" w:semiHidden="0" w:uiPriority="72" w:unhideWhenUsed="0"/>
    <w:lsdException w:name="Medium Shading 2 Accent 3" w:semiHidden="0" w:uiPriority="60" w:unhideWhenUsed="0"/>
    <w:lsdException w:name="Medium List 1 Accent 3" w:semiHidden="0" w:uiPriority="60" w:unhideWhenUsed="0"/>
    <w:lsdException w:name="Medium List 2 Accent 3" w:semiHidden="0" w:uiPriority="61" w:unhideWhenUsed="0"/>
    <w:lsdException w:name="Medium Grid 1 Accent 3" w:semiHidden="0" w:uiPriority="62" w:unhideWhenUsed="0"/>
    <w:lsdException w:name="Medium Grid 2 Accent 3" w:semiHidden="0" w:uiPriority="63" w:unhideWhenUsed="0"/>
    <w:lsdException w:name="Medium Grid 3 Accent 3" w:semiHidden="0" w:uiPriority="64" w:unhideWhenUsed="0"/>
    <w:lsdException w:name="Dark List Accent 3" w:semiHidden="0" w:uiPriority="65" w:unhideWhenUsed="0"/>
    <w:lsdException w:name="Colorful Shading Accent 3" w:semiHidden="0" w:uiPriority="66" w:unhideWhenUsed="0"/>
    <w:lsdException w:name="Colorful List Accent 3" w:semiHidden="0" w:uiPriority="67" w:unhideWhenUsed="0"/>
    <w:lsdException w:name="Colorful Grid Accent 3" w:semiHidden="0" w:uiPriority="60" w:unhideWhenUsed="0"/>
    <w:lsdException w:name="Light Shading Accent 4" w:semiHidden="0" w:uiPriority="69" w:unhideWhenUsed="0"/>
    <w:lsdException w:name="Light List Accent 4" w:semiHidden="0" w:uiPriority="70" w:unhideWhenUsed="0"/>
    <w:lsdException w:name="Light Grid Accent 4" w:semiHidden="0" w:uiPriority="71" w:unhideWhenUsed="0"/>
    <w:lsdException w:name="Medium Shading 1 Accent 4" w:semiHidden="0" w:uiPriority="72" w:unhideWhenUsed="0"/>
    <w:lsdException w:name="Medium Shading 2 Accent 4" w:semiHidden="0" w:uiPriority="73" w:unhideWhenUsed="0"/>
    <w:lsdException w:name="Medium List 1 Accent 4" w:semiHidden="0" w:uiPriority="60" w:unhideWhenUsed="0"/>
    <w:lsdException w:name="Medium List 2 Accent 4" w:semiHidden="0" w:uiPriority="61" w:unhideWhenUsed="0"/>
    <w:lsdException w:name="Medium Grid 1 Accent 4" w:semiHidden="0" w:uiPriority="62" w:unhideWhenUsed="0"/>
    <w:lsdException w:name="Medium Grid 2 Accent 4" w:semiHidden="0" w:uiPriority="63" w:unhideWhenUsed="0"/>
    <w:lsdException w:name="Medium Grid 3 Accent 4" w:semiHidden="0" w:uiPriority="61" w:unhideWhenUsed="0"/>
    <w:lsdException w:name="Dark List Accent 4" w:semiHidden="0" w:uiPriority="65" w:unhideWhenUsed="0"/>
    <w:lsdException w:name="Colorful Shading Accent 4" w:semiHidden="0" w:uiPriority="66" w:unhideWhenUsed="0"/>
    <w:lsdException w:name="Colorful List Accent 4" w:semiHidden="0" w:uiPriority="67" w:unhideWhenUsed="0"/>
    <w:lsdException w:name="Colorful Grid Accent 4" w:semiHidden="0" w:uiPriority="68" w:unhideWhenUsed="0"/>
    <w:lsdException w:name="Light Shading Accent 5" w:semiHidden="0" w:uiPriority="69" w:unhideWhenUsed="0"/>
    <w:lsdException w:name="Light List Accent 5" w:semiHidden="0" w:uiPriority="70" w:unhideWhenUsed="0"/>
    <w:lsdException w:name="Light Grid Accent 5" w:semiHidden="0" w:uiPriority="71" w:unhideWhenUsed="0"/>
    <w:lsdException w:name="Medium Shading 1 Accent 5" w:semiHidden="0" w:uiPriority="72" w:unhideWhenUsed="0"/>
    <w:lsdException w:name="Medium Shading 2 Accent 5" w:semiHidden="0" w:uiPriority="73" w:unhideWhenUsed="0"/>
    <w:lsdException w:name="Medium List 1 Accent 5" w:semiHidden="0" w:uiPriority="60" w:unhideWhenUsed="0"/>
    <w:lsdException w:name="Medium List 2 Accent 5" w:semiHidden="0" w:uiPriority="61" w:unhideWhenUsed="0"/>
    <w:lsdException w:name="Medium Grid 1 Accent 5" w:semiHidden="0" w:uiPriority="62" w:unhideWhenUsed="0"/>
    <w:lsdException w:name="Medium Grid 2 Accent 5" w:semiHidden="0" w:uiPriority="63" w:unhideWhenUsed="0"/>
    <w:lsdException w:name="Medium Grid 3 Accent 5" w:semiHidden="0" w:uiPriority="64" w:unhideWhenUsed="0"/>
    <w:lsdException w:name="Dark List Accent 5" w:semiHidden="0" w:uiPriority="65" w:unhideWhenUsed="0"/>
    <w:lsdException w:name="Colorful Shading Accent 5" w:semiHidden="0" w:uiPriority="66" w:unhideWhenUsed="0"/>
    <w:lsdException w:name="Colorful List Accent 5" w:semiHidden="0" w:uiPriority="60" w:unhideWhenUsed="0"/>
    <w:lsdException w:name="Colorful Grid Accent 5" w:semiHidden="0" w:uiPriority="68" w:unhideWhenUsed="0"/>
    <w:lsdException w:name="Light Shading Accent 6" w:semiHidden="0" w:uiPriority="69" w:unhideWhenUsed="0"/>
    <w:lsdException w:name="Light List Accent 6" w:semiHidden="0" w:uiPriority="70" w:unhideWhenUsed="0"/>
    <w:lsdException w:name="Light Grid Accent 6" w:semiHidden="0" w:uiPriority="71" w:unhideWhenUsed="0"/>
    <w:lsdException w:name="Medium Shading 1 Accent 6" w:semiHidden="0" w:uiPriority="72" w:unhideWhenUsed="0"/>
    <w:lsdException w:name="Medium Shading 2 Accent 6" w:semiHidden="0" w:uiPriority="73" w:unhideWhenUsed="0"/>
    <w:lsdException w:name="Medium List 1 Accent 6" w:semiHidden="0" w:uiPriority="19" w:unhideWhenUsed="0" w:qFormat="1"/>
    <w:lsdException w:name="Medium List 2 Accent 6" w:semiHidden="0" w:uiPriority="21" w:unhideWhenUsed="0" w:qFormat="1"/>
    <w:lsdException w:name="Medium Grid 1 Accent 6" w:semiHidden="0" w:uiPriority="31" w:unhideWhenUsed="0" w:qFormat="1"/>
    <w:lsdException w:name="Medium Grid 2 Accent 6" w:semiHidden="0" w:uiPriority="32" w:unhideWhenUsed="0" w:qFormat="1"/>
    <w:lsdException w:name="Medium Grid 3 Accent 6" w:semiHidden="0" w:uiPriority="33" w:unhideWhenUsed="0" w:qFormat="1"/>
    <w:lsdException w:name="Dark List Accent 6" w:semiHidden="0" w:uiPriority="37" w:unhideWhenUsed="0"/>
    <w:lsdException w:name="Colorful Shading Accent 6" w:semiHidden="0" w:uiPriority="39" w:unhideWhenUsed="0" w:qFormat="1"/>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Standard">
    <w:name w:val="Normal"/>
    <w:qFormat/>
    <w:rsid w:val="00AA3547"/>
    <w:pPr>
      <w:spacing w:after="200" w:line="360" w:lineRule="auto"/>
    </w:pPr>
    <w:rPr>
      <w:rFonts w:ascii="Times New Roman" w:hAnsi="Times New Roman"/>
      <w:lang w:val="en-US"/>
    </w:rPr>
  </w:style>
  <w:style w:type="paragraph" w:styleId="berschrift1">
    <w:name w:val="heading 1"/>
    <w:basedOn w:val="Standard"/>
    <w:next w:val="Standard"/>
    <w:link w:val="berschrift1Zchn"/>
    <w:uiPriority w:val="9"/>
    <w:qFormat/>
    <w:rsid w:val="0006005C"/>
    <w:pPr>
      <w:keepNext/>
      <w:spacing w:before="240" w:after="60"/>
      <w:outlineLvl w:val="0"/>
    </w:pPr>
    <w:rPr>
      <w:rFonts w:ascii="Cambria" w:eastAsia="Times New Roman" w:hAnsi="Cambria"/>
      <w:b/>
      <w:bCs/>
      <w:kern w:val="32"/>
      <w:sz w:val="32"/>
      <w:szCs w:val="32"/>
    </w:rPr>
  </w:style>
  <w:style w:type="paragraph" w:styleId="berschrift2">
    <w:name w:val="heading 2"/>
    <w:basedOn w:val="Standard"/>
    <w:next w:val="Standard"/>
    <w:link w:val="berschrift2Zchn"/>
    <w:uiPriority w:val="9"/>
    <w:qFormat/>
    <w:rsid w:val="007B178B"/>
    <w:pPr>
      <w:keepNext/>
      <w:spacing w:before="240" w:after="60"/>
      <w:outlineLvl w:val="1"/>
    </w:pPr>
    <w:rPr>
      <w:rFonts w:ascii="Cambria" w:eastAsia="Times New Roman" w:hAnsi="Cambria"/>
      <w:b/>
      <w:bCs/>
      <w:i/>
      <w:iCs/>
      <w:sz w:val="28"/>
      <w:szCs w:val="28"/>
    </w:rPr>
  </w:style>
  <w:style w:type="paragraph" w:styleId="berschrift3">
    <w:name w:val="heading 3"/>
    <w:basedOn w:val="Standard"/>
    <w:next w:val="Standard"/>
    <w:link w:val="berschrift3Zchn"/>
    <w:uiPriority w:val="9"/>
    <w:qFormat/>
    <w:rsid w:val="00916E43"/>
    <w:pPr>
      <w:keepNext/>
      <w:spacing w:before="240" w:after="60"/>
      <w:outlineLvl w:val="2"/>
    </w:pPr>
    <w:rPr>
      <w:rFonts w:ascii="Cambria" w:eastAsia="Times New Roman" w:hAnsi="Cambria"/>
      <w:b/>
      <w:bCs/>
      <w:sz w:val="26"/>
      <w:szCs w:val="26"/>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table" w:styleId="Tabellenraster">
    <w:name w:val="Table Grid"/>
    <w:basedOn w:val="NormaleTabelle"/>
    <w:uiPriority w:val="59"/>
    <w:rsid w:val="008242A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uiPriority w:val="99"/>
    <w:unhideWhenUsed/>
    <w:rsid w:val="00B64FDE"/>
    <w:rPr>
      <w:color w:val="0000FF"/>
      <w:u w:val="single"/>
    </w:rPr>
  </w:style>
  <w:style w:type="character" w:customStyle="1" w:styleId="berschrift2Zchn">
    <w:name w:val="Überschrift 2 Zchn"/>
    <w:link w:val="berschrift2"/>
    <w:uiPriority w:val="9"/>
    <w:rsid w:val="007B178B"/>
    <w:rPr>
      <w:rFonts w:ascii="Cambria" w:eastAsia="Times New Roman" w:hAnsi="Cambria" w:cs="Times New Roman"/>
      <w:b/>
      <w:bCs/>
      <w:i/>
      <w:iCs/>
      <w:sz w:val="28"/>
      <w:szCs w:val="28"/>
    </w:rPr>
  </w:style>
  <w:style w:type="character" w:styleId="Zeilennummer">
    <w:name w:val="line number"/>
    <w:basedOn w:val="Absatz-Standardschriftart"/>
    <w:uiPriority w:val="99"/>
    <w:semiHidden/>
    <w:unhideWhenUsed/>
    <w:rsid w:val="009842F0"/>
  </w:style>
  <w:style w:type="paragraph" w:styleId="Kopfzeile">
    <w:name w:val="header"/>
    <w:basedOn w:val="Standard"/>
    <w:link w:val="KopfzeileZchn"/>
    <w:uiPriority w:val="99"/>
    <w:unhideWhenUsed/>
    <w:rsid w:val="00AF574D"/>
    <w:pPr>
      <w:tabs>
        <w:tab w:val="center" w:pos="4680"/>
        <w:tab w:val="right" w:pos="9360"/>
      </w:tabs>
    </w:pPr>
    <w:rPr>
      <w:rFonts w:ascii="Calibri" w:hAnsi="Calibri"/>
      <w:sz w:val="22"/>
      <w:szCs w:val="22"/>
    </w:rPr>
  </w:style>
  <w:style w:type="character" w:customStyle="1" w:styleId="KopfzeileZchn">
    <w:name w:val="Kopfzeile Zchn"/>
    <w:link w:val="Kopfzeile"/>
    <w:uiPriority w:val="99"/>
    <w:rsid w:val="00AF574D"/>
    <w:rPr>
      <w:sz w:val="22"/>
      <w:szCs w:val="22"/>
    </w:rPr>
  </w:style>
  <w:style w:type="paragraph" w:styleId="Fuzeile">
    <w:name w:val="footer"/>
    <w:basedOn w:val="Standard"/>
    <w:link w:val="FuzeileZchn"/>
    <w:uiPriority w:val="99"/>
    <w:unhideWhenUsed/>
    <w:rsid w:val="00AF574D"/>
    <w:pPr>
      <w:tabs>
        <w:tab w:val="center" w:pos="4680"/>
        <w:tab w:val="right" w:pos="9360"/>
      </w:tabs>
    </w:pPr>
    <w:rPr>
      <w:rFonts w:ascii="Calibri" w:hAnsi="Calibri"/>
      <w:sz w:val="22"/>
      <w:szCs w:val="22"/>
    </w:rPr>
  </w:style>
  <w:style w:type="character" w:customStyle="1" w:styleId="FuzeileZchn">
    <w:name w:val="Fußzeile Zchn"/>
    <w:link w:val="Fuzeile"/>
    <w:uiPriority w:val="99"/>
    <w:rsid w:val="00AF574D"/>
    <w:rPr>
      <w:sz w:val="22"/>
      <w:szCs w:val="22"/>
    </w:rPr>
  </w:style>
  <w:style w:type="table" w:customStyle="1" w:styleId="LightShading-Accent11">
    <w:name w:val="Light Shading - Accent 11"/>
    <w:basedOn w:val="NormaleTabelle"/>
    <w:uiPriority w:val="60"/>
    <w:rsid w:val="002210A6"/>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paragraph" w:customStyle="1" w:styleId="Pa4">
    <w:name w:val="Pa4"/>
    <w:basedOn w:val="Standard"/>
    <w:next w:val="Standard"/>
    <w:uiPriority w:val="99"/>
    <w:rsid w:val="00F03C8C"/>
    <w:pPr>
      <w:autoSpaceDE w:val="0"/>
      <w:autoSpaceDN w:val="0"/>
      <w:adjustRightInd w:val="0"/>
      <w:spacing w:after="0" w:line="181" w:lineRule="atLeast"/>
    </w:pPr>
    <w:rPr>
      <w:rFonts w:ascii="Minion Pro" w:hAnsi="Minion Pro"/>
    </w:rPr>
  </w:style>
  <w:style w:type="paragraph" w:customStyle="1" w:styleId="Pa5">
    <w:name w:val="Pa5"/>
    <w:basedOn w:val="Standard"/>
    <w:next w:val="Standard"/>
    <w:uiPriority w:val="99"/>
    <w:rsid w:val="00F03C8C"/>
    <w:pPr>
      <w:autoSpaceDE w:val="0"/>
      <w:autoSpaceDN w:val="0"/>
      <w:adjustRightInd w:val="0"/>
      <w:spacing w:after="0" w:line="181" w:lineRule="atLeast"/>
    </w:pPr>
    <w:rPr>
      <w:rFonts w:ascii="Minion Pro" w:hAnsi="Minion Pro"/>
    </w:rPr>
  </w:style>
  <w:style w:type="paragraph" w:styleId="StandardWeb">
    <w:name w:val="Normal (Web)"/>
    <w:basedOn w:val="Standard"/>
    <w:uiPriority w:val="99"/>
    <w:unhideWhenUsed/>
    <w:rsid w:val="00AC6EEB"/>
    <w:pPr>
      <w:spacing w:before="100" w:beforeAutospacing="1" w:after="100" w:afterAutospacing="1" w:line="240" w:lineRule="auto"/>
    </w:pPr>
    <w:rPr>
      <w:rFonts w:eastAsia="Times New Roman"/>
    </w:rPr>
  </w:style>
  <w:style w:type="paragraph" w:styleId="Sprechblasentext">
    <w:name w:val="Balloon Text"/>
    <w:basedOn w:val="Standard"/>
    <w:link w:val="SprechblasentextZchn"/>
    <w:uiPriority w:val="99"/>
    <w:semiHidden/>
    <w:unhideWhenUsed/>
    <w:rsid w:val="00CD52A9"/>
    <w:pPr>
      <w:spacing w:after="0" w:line="240" w:lineRule="auto"/>
    </w:pPr>
    <w:rPr>
      <w:rFonts w:ascii="Tahoma" w:hAnsi="Tahoma"/>
      <w:sz w:val="16"/>
      <w:szCs w:val="16"/>
    </w:rPr>
  </w:style>
  <w:style w:type="character" w:customStyle="1" w:styleId="SprechblasentextZchn">
    <w:name w:val="Sprechblasentext Zchn"/>
    <w:link w:val="Sprechblasentext"/>
    <w:uiPriority w:val="99"/>
    <w:semiHidden/>
    <w:rsid w:val="00CD52A9"/>
    <w:rPr>
      <w:rFonts w:ascii="Tahoma" w:hAnsi="Tahoma" w:cs="Tahoma"/>
      <w:sz w:val="16"/>
      <w:szCs w:val="16"/>
      <w:lang w:val="en-US" w:eastAsia="en-US"/>
    </w:rPr>
  </w:style>
  <w:style w:type="character" w:styleId="Hervorhebung">
    <w:name w:val="Emphasis"/>
    <w:uiPriority w:val="20"/>
    <w:qFormat/>
    <w:rsid w:val="0095430A"/>
    <w:rPr>
      <w:i/>
      <w:iCs/>
    </w:rPr>
  </w:style>
  <w:style w:type="character" w:styleId="Kommentarzeichen">
    <w:name w:val="annotation reference"/>
    <w:uiPriority w:val="99"/>
    <w:semiHidden/>
    <w:unhideWhenUsed/>
    <w:rsid w:val="00D22D40"/>
    <w:rPr>
      <w:sz w:val="16"/>
      <w:szCs w:val="16"/>
    </w:rPr>
  </w:style>
  <w:style w:type="paragraph" w:styleId="Kommentartext">
    <w:name w:val="annotation text"/>
    <w:basedOn w:val="Standard"/>
    <w:link w:val="KommentartextZchn"/>
    <w:uiPriority w:val="99"/>
    <w:unhideWhenUsed/>
    <w:rsid w:val="002659AD"/>
    <w:rPr>
      <w:rFonts w:ascii="Calibri" w:hAnsi="Calibri"/>
      <w:sz w:val="20"/>
      <w:szCs w:val="20"/>
    </w:rPr>
  </w:style>
  <w:style w:type="character" w:customStyle="1" w:styleId="KommentartextZchn">
    <w:name w:val="Kommentartext Zchn"/>
    <w:link w:val="Kommentartext"/>
    <w:uiPriority w:val="99"/>
    <w:rsid w:val="002659AD"/>
    <w:rPr>
      <w:lang w:val="en-US" w:eastAsia="en-US"/>
    </w:rPr>
  </w:style>
  <w:style w:type="paragraph" w:styleId="Kommentarthema">
    <w:name w:val="annotation subject"/>
    <w:basedOn w:val="Kommentartext"/>
    <w:next w:val="Kommentartext"/>
    <w:link w:val="KommentarthemaZchn"/>
    <w:uiPriority w:val="99"/>
    <w:semiHidden/>
    <w:unhideWhenUsed/>
    <w:rsid w:val="00D22D40"/>
    <w:rPr>
      <w:b/>
      <w:bCs/>
    </w:rPr>
  </w:style>
  <w:style w:type="character" w:customStyle="1" w:styleId="KommentarthemaZchn">
    <w:name w:val="Kommentarthema Zchn"/>
    <w:link w:val="Kommentarthema"/>
    <w:uiPriority w:val="99"/>
    <w:semiHidden/>
    <w:rsid w:val="00D22D40"/>
    <w:rPr>
      <w:b/>
      <w:bCs/>
      <w:lang w:val="en-US" w:eastAsia="en-US"/>
    </w:rPr>
  </w:style>
  <w:style w:type="table" w:styleId="FarbigeListe-Akzent5">
    <w:name w:val="Colorful List Accent 5"/>
    <w:basedOn w:val="NormaleTabelle"/>
    <w:uiPriority w:val="60"/>
    <w:rsid w:val="00D138B3"/>
    <w:rPr>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styleId="MittleresRaster3-Akzent4">
    <w:name w:val="Medium Grid 3 Accent 4"/>
    <w:basedOn w:val="NormaleTabelle"/>
    <w:uiPriority w:val="61"/>
    <w:rsid w:val="00D138B3"/>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character" w:customStyle="1" w:styleId="berschrift1Zchn">
    <w:name w:val="Überschrift 1 Zchn"/>
    <w:link w:val="berschrift1"/>
    <w:uiPriority w:val="9"/>
    <w:rsid w:val="0006005C"/>
    <w:rPr>
      <w:rFonts w:ascii="Cambria" w:eastAsia="Times New Roman" w:hAnsi="Cambria" w:cs="Times New Roman"/>
      <w:b/>
      <w:bCs/>
      <w:kern w:val="32"/>
      <w:sz w:val="32"/>
      <w:szCs w:val="32"/>
      <w:lang w:val="en-US" w:eastAsia="en-US"/>
    </w:rPr>
  </w:style>
  <w:style w:type="character" w:customStyle="1" w:styleId="highlight">
    <w:name w:val="highlight"/>
    <w:basedOn w:val="Absatz-Standardschriftart"/>
    <w:rsid w:val="0006005C"/>
  </w:style>
  <w:style w:type="paragraph" w:customStyle="1" w:styleId="MediumList2-Accent21">
    <w:name w:val="Medium List 2 - Accent 21"/>
    <w:hidden/>
    <w:uiPriority w:val="99"/>
    <w:semiHidden/>
    <w:rsid w:val="00815598"/>
    <w:rPr>
      <w:sz w:val="22"/>
      <w:szCs w:val="22"/>
      <w:lang w:val="en-US"/>
    </w:rPr>
  </w:style>
  <w:style w:type="character" w:customStyle="1" w:styleId="snptipgenomicdatanotloaded">
    <w:name w:val="snptipgenomicdatanotloaded"/>
    <w:basedOn w:val="Absatz-Standardschriftart"/>
    <w:rsid w:val="009D4873"/>
  </w:style>
  <w:style w:type="paragraph" w:customStyle="1" w:styleId="ColorfulShading-Accent11">
    <w:name w:val="Colorful Shading - Accent 11"/>
    <w:hidden/>
    <w:uiPriority w:val="71"/>
    <w:rsid w:val="004126B5"/>
    <w:rPr>
      <w:sz w:val="22"/>
      <w:szCs w:val="22"/>
      <w:lang w:val="en-US"/>
    </w:rPr>
  </w:style>
  <w:style w:type="character" w:customStyle="1" w:styleId="berschrift3Zchn">
    <w:name w:val="Überschrift 3 Zchn"/>
    <w:link w:val="berschrift3"/>
    <w:uiPriority w:val="9"/>
    <w:rsid w:val="00916E43"/>
    <w:rPr>
      <w:rFonts w:ascii="Cambria" w:eastAsia="Times New Roman" w:hAnsi="Cambria"/>
      <w:b/>
      <w:bCs/>
      <w:sz w:val="26"/>
      <w:szCs w:val="26"/>
      <w:lang w:val="en-US" w:eastAsia="en-US"/>
    </w:rPr>
  </w:style>
  <w:style w:type="paragraph" w:customStyle="1" w:styleId="ColorfulShading-Accent12">
    <w:name w:val="Colorful Shading - Accent 12"/>
    <w:hidden/>
    <w:uiPriority w:val="99"/>
    <w:semiHidden/>
    <w:rsid w:val="009A78ED"/>
    <w:rPr>
      <w:sz w:val="22"/>
      <w:szCs w:val="22"/>
      <w:lang w:val="en-US"/>
    </w:rPr>
  </w:style>
  <w:style w:type="character" w:customStyle="1" w:styleId="slug-doi">
    <w:name w:val="slug-doi"/>
    <w:rsid w:val="00FB1D1A"/>
  </w:style>
  <w:style w:type="character" w:styleId="BesuchterHyperlink">
    <w:name w:val="FollowedHyperlink"/>
    <w:uiPriority w:val="99"/>
    <w:semiHidden/>
    <w:unhideWhenUsed/>
    <w:rsid w:val="00FB1D1A"/>
    <w:rPr>
      <w:color w:val="800080"/>
      <w:u w:val="single"/>
    </w:rPr>
  </w:style>
  <w:style w:type="character" w:customStyle="1" w:styleId="apple-converted-space">
    <w:name w:val="apple-converted-space"/>
    <w:rsid w:val="00FB1D1A"/>
  </w:style>
  <w:style w:type="paragraph" w:customStyle="1" w:styleId="LightList-Accent31">
    <w:name w:val="Light List - Accent 31"/>
    <w:hidden/>
    <w:uiPriority w:val="71"/>
    <w:rsid w:val="00FB1D1A"/>
    <w:rPr>
      <w:rFonts w:ascii="Times New Roman" w:hAnsi="Times New Roman"/>
      <w:lang w:val="en-US"/>
    </w:rPr>
  </w:style>
  <w:style w:type="character" w:customStyle="1" w:styleId="h14">
    <w:name w:val="h14"/>
    <w:rsid w:val="00117694"/>
    <w:rPr>
      <w:b/>
      <w:bCs/>
      <w:vanish w:val="0"/>
      <w:webHidden w:val="0"/>
      <w:color w:val="336633"/>
      <w:bdr w:val="double" w:sz="6" w:space="3" w:color="CCCCCC" w:frame="1"/>
      <w:specVanish w:val="0"/>
    </w:rPr>
  </w:style>
  <w:style w:type="paragraph" w:customStyle="1" w:styleId="headinganchor9">
    <w:name w:val="headinganchor9"/>
    <w:basedOn w:val="Standard"/>
    <w:rsid w:val="00117694"/>
    <w:pPr>
      <w:spacing w:after="150" w:line="336" w:lineRule="auto"/>
    </w:pPr>
    <w:rPr>
      <w:rFonts w:eastAsia="Times New Roman"/>
      <w:lang w:val="en-GB" w:eastAsia="en-GB"/>
    </w:rPr>
  </w:style>
  <w:style w:type="paragraph" w:customStyle="1" w:styleId="MediumList2-Accent22">
    <w:name w:val="Medium List 2 - Accent 22"/>
    <w:hidden/>
    <w:uiPriority w:val="71"/>
    <w:semiHidden/>
    <w:rsid w:val="00AA71AB"/>
    <w:rPr>
      <w:rFonts w:ascii="Times New Roman" w:hAnsi="Times New Roman"/>
      <w:lang w:val="en-US"/>
    </w:rPr>
  </w:style>
  <w:style w:type="table" w:styleId="HelleListe-Akzent2">
    <w:name w:val="Light List Accent 2"/>
    <w:basedOn w:val="NormaleTabelle"/>
    <w:uiPriority w:val="61"/>
    <w:rsid w:val="00AF7F16"/>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paragraph" w:styleId="NurText">
    <w:name w:val="Plain Text"/>
    <w:basedOn w:val="Standard"/>
    <w:link w:val="NurTextZchn"/>
    <w:uiPriority w:val="99"/>
    <w:semiHidden/>
    <w:unhideWhenUsed/>
    <w:rsid w:val="00891ECB"/>
    <w:pPr>
      <w:spacing w:after="0" w:line="240" w:lineRule="auto"/>
    </w:pPr>
    <w:rPr>
      <w:rFonts w:ascii="Consolas" w:hAnsi="Consolas"/>
      <w:sz w:val="21"/>
      <w:szCs w:val="21"/>
    </w:rPr>
  </w:style>
  <w:style w:type="character" w:customStyle="1" w:styleId="NurTextZchn">
    <w:name w:val="Nur Text Zchn"/>
    <w:link w:val="NurText"/>
    <w:uiPriority w:val="99"/>
    <w:semiHidden/>
    <w:rsid w:val="00891ECB"/>
    <w:rPr>
      <w:rFonts w:ascii="Consolas" w:eastAsia="Calibri" w:hAnsi="Consolas" w:cs="Times New Roman"/>
      <w:sz w:val="21"/>
      <w:szCs w:val="21"/>
      <w:lang w:eastAsia="en-US"/>
    </w:rPr>
  </w:style>
  <w:style w:type="paragraph" w:styleId="Listenabsatz">
    <w:name w:val="List Paragraph"/>
    <w:basedOn w:val="Standard"/>
    <w:uiPriority w:val="34"/>
    <w:qFormat/>
    <w:rsid w:val="00312223"/>
    <w:pPr>
      <w:ind w:left="720"/>
      <w:contextualSpacing/>
    </w:pPr>
    <w:rPr>
      <w:rFonts w:ascii="Calibri" w:hAnsi="Calibri" w:cs="Calibri"/>
    </w:rPr>
  </w:style>
  <w:style w:type="paragraph" w:customStyle="1" w:styleId="Default">
    <w:name w:val="Default"/>
    <w:rsid w:val="00A07CD1"/>
    <w:pPr>
      <w:autoSpaceDE w:val="0"/>
      <w:autoSpaceDN w:val="0"/>
      <w:adjustRightInd w:val="0"/>
    </w:pPr>
    <w:rPr>
      <w:rFonts w:cs="Calibri"/>
      <w:color w:val="000000"/>
      <w:lang w:eastAsia="en-GB"/>
    </w:rPr>
  </w:style>
  <w:style w:type="paragraph" w:styleId="berarbeitung">
    <w:name w:val="Revision"/>
    <w:hidden/>
    <w:uiPriority w:val="71"/>
    <w:semiHidden/>
    <w:rsid w:val="00972F13"/>
    <w:rPr>
      <w:rFonts w:ascii="Times New Roman" w:hAnsi="Times New Roman"/>
      <w:lang w:val="en-US"/>
    </w:rPr>
  </w:style>
  <w:style w:type="character" w:customStyle="1" w:styleId="st">
    <w:name w:val="st"/>
    <w:basedOn w:val="Absatz-Standardschriftart"/>
    <w:rsid w:val="00161B05"/>
  </w:style>
  <w:style w:type="table" w:customStyle="1" w:styleId="TableGrid1">
    <w:name w:val="Table Grid1"/>
    <w:basedOn w:val="NormaleTabelle"/>
    <w:next w:val="Tabellenraster"/>
    <w:rsid w:val="001F2F9F"/>
    <w:rPr>
      <w:rFonts w:ascii="Times New Roman" w:eastAsia="Times New Roman" w:hAnsi="Times New Roman"/>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itation-abbreviation">
    <w:name w:val="citation-abbreviation"/>
    <w:basedOn w:val="Absatz-Standardschriftart"/>
    <w:rsid w:val="003833EA"/>
  </w:style>
  <w:style w:type="character" w:customStyle="1" w:styleId="citation-volume">
    <w:name w:val="citation-volume"/>
    <w:basedOn w:val="Absatz-Standardschriftart"/>
    <w:rsid w:val="003833EA"/>
  </w:style>
  <w:style w:type="character" w:customStyle="1" w:styleId="citation-issue">
    <w:name w:val="citation-issue"/>
    <w:basedOn w:val="Absatz-Standardschriftart"/>
    <w:rsid w:val="003833EA"/>
  </w:style>
  <w:style w:type="character" w:customStyle="1" w:styleId="citation-flpages">
    <w:name w:val="citation-flpages"/>
    <w:basedOn w:val="Absatz-Standardschriftart"/>
    <w:rsid w:val="003833EA"/>
  </w:style>
  <w:style w:type="character" w:customStyle="1" w:styleId="A15">
    <w:name w:val="A15"/>
    <w:uiPriority w:val="99"/>
    <w:rsid w:val="000D6404"/>
    <w:rPr>
      <w:rFonts w:cs="Trade Gothic LT Std"/>
      <w:color w:val="000000"/>
      <w:sz w:val="9"/>
      <w:szCs w:val="9"/>
    </w:rPr>
  </w:style>
  <w:style w:type="character" w:customStyle="1" w:styleId="tgc">
    <w:name w:val="_tgc"/>
    <w:basedOn w:val="Absatz-Standardschriftart"/>
    <w:rsid w:val="005A4A79"/>
  </w:style>
  <w:style w:type="character" w:styleId="Platzhaltertext">
    <w:name w:val="Placeholder Text"/>
    <w:basedOn w:val="Absatz-Standardschriftart"/>
    <w:uiPriority w:val="67"/>
    <w:rsid w:val="00793DB5"/>
    <w:rPr>
      <w:color w:val="808080"/>
    </w:rPr>
  </w:style>
  <w:style w:type="paragraph" w:customStyle="1" w:styleId="EndNoteBibliographyTitle">
    <w:name w:val="EndNote Bibliography Title"/>
    <w:basedOn w:val="Standard"/>
    <w:link w:val="EndNoteBibliographyTitleChar"/>
    <w:rsid w:val="00CD2FA4"/>
    <w:pPr>
      <w:spacing w:after="0"/>
      <w:jc w:val="center"/>
    </w:pPr>
    <w:rPr>
      <w:rFonts w:ascii="Calibri" w:hAnsi="Calibri"/>
      <w:noProof/>
      <w:sz w:val="22"/>
    </w:rPr>
  </w:style>
  <w:style w:type="character" w:customStyle="1" w:styleId="EndNoteBibliographyTitleChar">
    <w:name w:val="EndNote Bibliography Title Char"/>
    <w:basedOn w:val="Absatz-Standardschriftart"/>
    <w:link w:val="EndNoteBibliographyTitle"/>
    <w:rsid w:val="00CD2FA4"/>
    <w:rPr>
      <w:noProof/>
      <w:sz w:val="22"/>
      <w:lang w:val="en-US"/>
    </w:rPr>
  </w:style>
  <w:style w:type="paragraph" w:customStyle="1" w:styleId="EndNoteBibliography">
    <w:name w:val="EndNote Bibliography"/>
    <w:basedOn w:val="Standard"/>
    <w:link w:val="EndNoteBibliographyChar"/>
    <w:rsid w:val="00CD2FA4"/>
    <w:pPr>
      <w:spacing w:line="240" w:lineRule="auto"/>
      <w:jc w:val="both"/>
    </w:pPr>
    <w:rPr>
      <w:rFonts w:ascii="Calibri" w:hAnsi="Calibri"/>
      <w:noProof/>
      <w:sz w:val="22"/>
    </w:rPr>
  </w:style>
  <w:style w:type="character" w:customStyle="1" w:styleId="EndNoteBibliographyChar">
    <w:name w:val="EndNote Bibliography Char"/>
    <w:basedOn w:val="Absatz-Standardschriftart"/>
    <w:link w:val="EndNoteBibliography"/>
    <w:rsid w:val="00CD2FA4"/>
    <w:rPr>
      <w:noProof/>
      <w:sz w:val="22"/>
      <w:lang w:val="en-US"/>
    </w:rPr>
  </w:style>
  <w:style w:type="paragraph" w:customStyle="1" w:styleId="desc">
    <w:name w:val="desc"/>
    <w:basedOn w:val="Standard"/>
    <w:rsid w:val="005D50E4"/>
    <w:pPr>
      <w:spacing w:before="100" w:beforeAutospacing="1" w:after="100" w:afterAutospacing="1" w:line="240" w:lineRule="auto"/>
    </w:pPr>
    <w:rPr>
      <w:rFonts w:ascii="Times" w:hAnsi="Times"/>
      <w:sz w:val="20"/>
      <w:szCs w:val="20"/>
    </w:rPr>
  </w:style>
  <w:style w:type="paragraph" w:customStyle="1" w:styleId="details">
    <w:name w:val="details"/>
    <w:basedOn w:val="Standard"/>
    <w:rsid w:val="005D50E4"/>
    <w:pPr>
      <w:spacing w:before="100" w:beforeAutospacing="1" w:after="100" w:afterAutospacing="1" w:line="240" w:lineRule="auto"/>
    </w:pPr>
    <w:rPr>
      <w:rFonts w:ascii="Times" w:hAnsi="Times"/>
      <w:sz w:val="20"/>
      <w:szCs w:val="20"/>
    </w:rPr>
  </w:style>
  <w:style w:type="character" w:customStyle="1" w:styleId="jrnl">
    <w:name w:val="jrnl"/>
    <w:basedOn w:val="Absatz-Standardschriftart"/>
    <w:rsid w:val="005D50E4"/>
  </w:style>
  <w:style w:type="character" w:customStyle="1" w:styleId="st1">
    <w:name w:val="st1"/>
    <w:basedOn w:val="Absatz-Standardschriftart"/>
    <w:rsid w:val="000D50F0"/>
  </w:style>
  <w:style w:type="character" w:customStyle="1" w:styleId="FootnoteAnchor">
    <w:name w:val="Footnote Anchor"/>
    <w:rsid w:val="00885CF2"/>
    <w:rPr>
      <w:vertAlign w:val="superscript"/>
    </w:rPr>
  </w:style>
  <w:style w:type="character" w:customStyle="1" w:styleId="InternetLink">
    <w:name w:val="Internet Link"/>
    <w:rsid w:val="00885CF2"/>
    <w:rPr>
      <w:color w:val="000080"/>
      <w:u w:val="single"/>
      <w:lang w:val="uz-Cyrl-UZ" w:eastAsia="uz-Cyrl-UZ" w:bidi="uz-Cyrl-UZ"/>
    </w:rPr>
  </w:style>
  <w:style w:type="paragraph" w:styleId="Funotentext">
    <w:name w:val="footnote text"/>
    <w:basedOn w:val="Standard"/>
    <w:link w:val="FunotentextZchn"/>
    <w:rsid w:val="00885CF2"/>
    <w:pPr>
      <w:suppressLineNumbers/>
      <w:spacing w:after="0" w:line="240" w:lineRule="auto"/>
      <w:ind w:left="339" w:hanging="339"/>
    </w:pPr>
    <w:rPr>
      <w:rFonts w:ascii="Liberation Serif" w:eastAsia="Noto Sans CJK SC Regular" w:hAnsi="Liberation Serif" w:cs="FreeSans"/>
      <w:sz w:val="20"/>
      <w:szCs w:val="20"/>
      <w:lang w:val="en-GB" w:eastAsia="zh-CN" w:bidi="hi-IN"/>
    </w:rPr>
  </w:style>
  <w:style w:type="character" w:customStyle="1" w:styleId="FunotentextZchn">
    <w:name w:val="Fußnotentext Zchn"/>
    <w:basedOn w:val="Absatz-Standardschriftart"/>
    <w:link w:val="Funotentext"/>
    <w:rsid w:val="00885CF2"/>
    <w:rPr>
      <w:rFonts w:ascii="Liberation Serif" w:eastAsia="Noto Sans CJK SC Regular" w:hAnsi="Liberation Serif" w:cs="FreeSans"/>
      <w:sz w:val="20"/>
      <w:szCs w:val="20"/>
      <w:lang w:eastAsia="zh-CN" w:bidi="hi-IN"/>
    </w:rPr>
  </w:style>
  <w:style w:type="character" w:styleId="Endnotenzeichen">
    <w:name w:val="endnote reference"/>
    <w:basedOn w:val="Absatz-Standardschriftart"/>
    <w:uiPriority w:val="99"/>
    <w:semiHidden/>
    <w:unhideWhenUsed/>
    <w:rsid w:val="00B439E2"/>
    <w:rPr>
      <w:vertAlign w:val="superscript"/>
    </w:rPr>
  </w:style>
  <w:style w:type="character" w:styleId="Funotenzeichen">
    <w:name w:val="footnote reference"/>
    <w:basedOn w:val="Absatz-Standardschriftart"/>
    <w:uiPriority w:val="99"/>
    <w:semiHidden/>
    <w:unhideWhenUsed/>
    <w:rsid w:val="00B439E2"/>
    <w:rPr>
      <w:vertAlign w:val="superscript"/>
    </w:rPr>
  </w:style>
  <w:style w:type="character" w:styleId="Fett">
    <w:name w:val="Strong"/>
    <w:basedOn w:val="Absatz-Standardschriftart"/>
    <w:uiPriority w:val="22"/>
    <w:qFormat/>
    <w:rsid w:val="00967A9A"/>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558613">
      <w:bodyDiv w:val="1"/>
      <w:marLeft w:val="0"/>
      <w:marRight w:val="0"/>
      <w:marTop w:val="0"/>
      <w:marBottom w:val="0"/>
      <w:divBdr>
        <w:top w:val="none" w:sz="0" w:space="0" w:color="auto"/>
        <w:left w:val="none" w:sz="0" w:space="0" w:color="auto"/>
        <w:bottom w:val="none" w:sz="0" w:space="0" w:color="auto"/>
        <w:right w:val="none" w:sz="0" w:space="0" w:color="auto"/>
      </w:divBdr>
    </w:div>
    <w:div w:id="16347905">
      <w:bodyDiv w:val="1"/>
      <w:marLeft w:val="0"/>
      <w:marRight w:val="0"/>
      <w:marTop w:val="0"/>
      <w:marBottom w:val="0"/>
      <w:divBdr>
        <w:top w:val="none" w:sz="0" w:space="0" w:color="auto"/>
        <w:left w:val="none" w:sz="0" w:space="0" w:color="auto"/>
        <w:bottom w:val="none" w:sz="0" w:space="0" w:color="auto"/>
        <w:right w:val="none" w:sz="0" w:space="0" w:color="auto"/>
      </w:divBdr>
    </w:div>
    <w:div w:id="18897259">
      <w:bodyDiv w:val="1"/>
      <w:marLeft w:val="0"/>
      <w:marRight w:val="0"/>
      <w:marTop w:val="0"/>
      <w:marBottom w:val="0"/>
      <w:divBdr>
        <w:top w:val="none" w:sz="0" w:space="0" w:color="auto"/>
        <w:left w:val="none" w:sz="0" w:space="0" w:color="auto"/>
        <w:bottom w:val="none" w:sz="0" w:space="0" w:color="auto"/>
        <w:right w:val="none" w:sz="0" w:space="0" w:color="auto"/>
      </w:divBdr>
    </w:div>
    <w:div w:id="25718199">
      <w:bodyDiv w:val="1"/>
      <w:marLeft w:val="0"/>
      <w:marRight w:val="0"/>
      <w:marTop w:val="0"/>
      <w:marBottom w:val="0"/>
      <w:divBdr>
        <w:top w:val="none" w:sz="0" w:space="0" w:color="auto"/>
        <w:left w:val="none" w:sz="0" w:space="0" w:color="auto"/>
        <w:bottom w:val="none" w:sz="0" w:space="0" w:color="auto"/>
        <w:right w:val="none" w:sz="0" w:space="0" w:color="auto"/>
      </w:divBdr>
    </w:div>
    <w:div w:id="25835959">
      <w:bodyDiv w:val="1"/>
      <w:marLeft w:val="0"/>
      <w:marRight w:val="0"/>
      <w:marTop w:val="0"/>
      <w:marBottom w:val="0"/>
      <w:divBdr>
        <w:top w:val="none" w:sz="0" w:space="0" w:color="auto"/>
        <w:left w:val="none" w:sz="0" w:space="0" w:color="auto"/>
        <w:bottom w:val="none" w:sz="0" w:space="0" w:color="auto"/>
        <w:right w:val="none" w:sz="0" w:space="0" w:color="auto"/>
      </w:divBdr>
    </w:div>
    <w:div w:id="66658005">
      <w:bodyDiv w:val="1"/>
      <w:marLeft w:val="0"/>
      <w:marRight w:val="0"/>
      <w:marTop w:val="0"/>
      <w:marBottom w:val="0"/>
      <w:divBdr>
        <w:top w:val="none" w:sz="0" w:space="0" w:color="auto"/>
        <w:left w:val="none" w:sz="0" w:space="0" w:color="auto"/>
        <w:bottom w:val="none" w:sz="0" w:space="0" w:color="auto"/>
        <w:right w:val="none" w:sz="0" w:space="0" w:color="auto"/>
      </w:divBdr>
    </w:div>
    <w:div w:id="121969874">
      <w:bodyDiv w:val="1"/>
      <w:marLeft w:val="0"/>
      <w:marRight w:val="0"/>
      <w:marTop w:val="0"/>
      <w:marBottom w:val="0"/>
      <w:divBdr>
        <w:top w:val="none" w:sz="0" w:space="0" w:color="auto"/>
        <w:left w:val="none" w:sz="0" w:space="0" w:color="auto"/>
        <w:bottom w:val="none" w:sz="0" w:space="0" w:color="auto"/>
        <w:right w:val="none" w:sz="0" w:space="0" w:color="auto"/>
      </w:divBdr>
    </w:div>
    <w:div w:id="165295071">
      <w:bodyDiv w:val="1"/>
      <w:marLeft w:val="0"/>
      <w:marRight w:val="0"/>
      <w:marTop w:val="0"/>
      <w:marBottom w:val="0"/>
      <w:divBdr>
        <w:top w:val="none" w:sz="0" w:space="0" w:color="auto"/>
        <w:left w:val="none" w:sz="0" w:space="0" w:color="auto"/>
        <w:bottom w:val="none" w:sz="0" w:space="0" w:color="auto"/>
        <w:right w:val="none" w:sz="0" w:space="0" w:color="auto"/>
      </w:divBdr>
    </w:div>
    <w:div w:id="202717128">
      <w:bodyDiv w:val="1"/>
      <w:marLeft w:val="0"/>
      <w:marRight w:val="0"/>
      <w:marTop w:val="0"/>
      <w:marBottom w:val="0"/>
      <w:divBdr>
        <w:top w:val="none" w:sz="0" w:space="0" w:color="auto"/>
        <w:left w:val="none" w:sz="0" w:space="0" w:color="auto"/>
        <w:bottom w:val="none" w:sz="0" w:space="0" w:color="auto"/>
        <w:right w:val="none" w:sz="0" w:space="0" w:color="auto"/>
      </w:divBdr>
    </w:div>
    <w:div w:id="238560893">
      <w:bodyDiv w:val="1"/>
      <w:marLeft w:val="0"/>
      <w:marRight w:val="0"/>
      <w:marTop w:val="0"/>
      <w:marBottom w:val="0"/>
      <w:divBdr>
        <w:top w:val="none" w:sz="0" w:space="0" w:color="auto"/>
        <w:left w:val="none" w:sz="0" w:space="0" w:color="auto"/>
        <w:bottom w:val="none" w:sz="0" w:space="0" w:color="auto"/>
        <w:right w:val="none" w:sz="0" w:space="0" w:color="auto"/>
      </w:divBdr>
    </w:div>
    <w:div w:id="241985018">
      <w:bodyDiv w:val="1"/>
      <w:marLeft w:val="0"/>
      <w:marRight w:val="0"/>
      <w:marTop w:val="0"/>
      <w:marBottom w:val="0"/>
      <w:divBdr>
        <w:top w:val="none" w:sz="0" w:space="0" w:color="auto"/>
        <w:left w:val="none" w:sz="0" w:space="0" w:color="auto"/>
        <w:bottom w:val="none" w:sz="0" w:space="0" w:color="auto"/>
        <w:right w:val="none" w:sz="0" w:space="0" w:color="auto"/>
      </w:divBdr>
      <w:divsChild>
        <w:div w:id="1245339311">
          <w:marLeft w:val="0"/>
          <w:marRight w:val="0"/>
          <w:marTop w:val="0"/>
          <w:marBottom w:val="0"/>
          <w:divBdr>
            <w:top w:val="none" w:sz="0" w:space="0" w:color="auto"/>
            <w:left w:val="none" w:sz="0" w:space="0" w:color="auto"/>
            <w:bottom w:val="none" w:sz="0" w:space="0" w:color="auto"/>
            <w:right w:val="none" w:sz="0" w:space="0" w:color="auto"/>
          </w:divBdr>
          <w:divsChild>
            <w:div w:id="307518706">
              <w:marLeft w:val="0"/>
              <w:marRight w:val="0"/>
              <w:marTop w:val="0"/>
              <w:marBottom w:val="0"/>
              <w:divBdr>
                <w:top w:val="none" w:sz="0" w:space="0" w:color="auto"/>
                <w:left w:val="none" w:sz="0" w:space="0" w:color="auto"/>
                <w:bottom w:val="none" w:sz="0" w:space="0" w:color="auto"/>
                <w:right w:val="none" w:sz="0" w:space="0" w:color="auto"/>
              </w:divBdr>
              <w:divsChild>
                <w:div w:id="1312324811">
                  <w:marLeft w:val="0"/>
                  <w:marRight w:val="0"/>
                  <w:marTop w:val="0"/>
                  <w:marBottom w:val="0"/>
                  <w:divBdr>
                    <w:top w:val="none" w:sz="0" w:space="0" w:color="auto"/>
                    <w:left w:val="none" w:sz="0" w:space="0" w:color="auto"/>
                    <w:bottom w:val="none" w:sz="0" w:space="0" w:color="auto"/>
                    <w:right w:val="none" w:sz="0" w:space="0" w:color="auto"/>
                  </w:divBdr>
                  <w:divsChild>
                    <w:div w:id="1849368483">
                      <w:marLeft w:val="0"/>
                      <w:marRight w:val="0"/>
                      <w:marTop w:val="0"/>
                      <w:marBottom w:val="0"/>
                      <w:divBdr>
                        <w:top w:val="none" w:sz="0" w:space="0" w:color="auto"/>
                        <w:left w:val="none" w:sz="0" w:space="0" w:color="auto"/>
                        <w:bottom w:val="none" w:sz="0" w:space="0" w:color="auto"/>
                        <w:right w:val="none" w:sz="0" w:space="0" w:color="auto"/>
                      </w:divBdr>
                      <w:divsChild>
                        <w:div w:id="1481967446">
                          <w:marLeft w:val="0"/>
                          <w:marRight w:val="0"/>
                          <w:marTop w:val="0"/>
                          <w:marBottom w:val="0"/>
                          <w:divBdr>
                            <w:top w:val="none" w:sz="0" w:space="0" w:color="auto"/>
                            <w:left w:val="none" w:sz="0" w:space="0" w:color="auto"/>
                            <w:bottom w:val="none" w:sz="0" w:space="0" w:color="auto"/>
                            <w:right w:val="none" w:sz="0" w:space="0" w:color="auto"/>
                          </w:divBdr>
                          <w:divsChild>
                            <w:div w:id="1836603410">
                              <w:marLeft w:val="0"/>
                              <w:marRight w:val="0"/>
                              <w:marTop w:val="0"/>
                              <w:marBottom w:val="0"/>
                              <w:divBdr>
                                <w:top w:val="none" w:sz="0" w:space="0" w:color="auto"/>
                                <w:left w:val="none" w:sz="0" w:space="0" w:color="auto"/>
                                <w:bottom w:val="none" w:sz="0" w:space="0" w:color="auto"/>
                                <w:right w:val="none" w:sz="0" w:space="0" w:color="auto"/>
                              </w:divBdr>
                              <w:divsChild>
                                <w:div w:id="1019358621">
                                  <w:marLeft w:val="0"/>
                                  <w:marRight w:val="0"/>
                                  <w:marTop w:val="0"/>
                                  <w:marBottom w:val="0"/>
                                  <w:divBdr>
                                    <w:top w:val="none" w:sz="0" w:space="0" w:color="auto"/>
                                    <w:left w:val="none" w:sz="0" w:space="0" w:color="auto"/>
                                    <w:bottom w:val="none" w:sz="0" w:space="0" w:color="auto"/>
                                    <w:right w:val="none" w:sz="0" w:space="0" w:color="auto"/>
                                  </w:divBdr>
                                  <w:divsChild>
                                    <w:div w:id="1060709016">
                                      <w:marLeft w:val="0"/>
                                      <w:marRight w:val="0"/>
                                      <w:marTop w:val="0"/>
                                      <w:marBottom w:val="0"/>
                                      <w:divBdr>
                                        <w:top w:val="none" w:sz="0" w:space="0" w:color="auto"/>
                                        <w:left w:val="none" w:sz="0" w:space="0" w:color="auto"/>
                                        <w:bottom w:val="none" w:sz="0" w:space="0" w:color="auto"/>
                                        <w:right w:val="none" w:sz="0" w:space="0" w:color="auto"/>
                                      </w:divBdr>
                                      <w:divsChild>
                                        <w:div w:id="6049954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271592746">
      <w:bodyDiv w:val="1"/>
      <w:marLeft w:val="0"/>
      <w:marRight w:val="0"/>
      <w:marTop w:val="0"/>
      <w:marBottom w:val="0"/>
      <w:divBdr>
        <w:top w:val="none" w:sz="0" w:space="0" w:color="auto"/>
        <w:left w:val="none" w:sz="0" w:space="0" w:color="auto"/>
        <w:bottom w:val="none" w:sz="0" w:space="0" w:color="auto"/>
        <w:right w:val="none" w:sz="0" w:space="0" w:color="auto"/>
      </w:divBdr>
    </w:div>
    <w:div w:id="309138741">
      <w:bodyDiv w:val="1"/>
      <w:marLeft w:val="0"/>
      <w:marRight w:val="0"/>
      <w:marTop w:val="0"/>
      <w:marBottom w:val="0"/>
      <w:divBdr>
        <w:top w:val="none" w:sz="0" w:space="0" w:color="auto"/>
        <w:left w:val="none" w:sz="0" w:space="0" w:color="auto"/>
        <w:bottom w:val="none" w:sz="0" w:space="0" w:color="auto"/>
        <w:right w:val="none" w:sz="0" w:space="0" w:color="auto"/>
      </w:divBdr>
    </w:div>
    <w:div w:id="338192548">
      <w:bodyDiv w:val="1"/>
      <w:marLeft w:val="0"/>
      <w:marRight w:val="0"/>
      <w:marTop w:val="0"/>
      <w:marBottom w:val="0"/>
      <w:divBdr>
        <w:top w:val="none" w:sz="0" w:space="0" w:color="auto"/>
        <w:left w:val="none" w:sz="0" w:space="0" w:color="auto"/>
        <w:bottom w:val="none" w:sz="0" w:space="0" w:color="auto"/>
        <w:right w:val="none" w:sz="0" w:space="0" w:color="auto"/>
      </w:divBdr>
      <w:divsChild>
        <w:div w:id="402803721">
          <w:marLeft w:val="0"/>
          <w:marRight w:val="0"/>
          <w:marTop w:val="0"/>
          <w:marBottom w:val="0"/>
          <w:divBdr>
            <w:top w:val="none" w:sz="0" w:space="0" w:color="auto"/>
            <w:left w:val="none" w:sz="0" w:space="0" w:color="auto"/>
            <w:bottom w:val="none" w:sz="0" w:space="0" w:color="auto"/>
            <w:right w:val="none" w:sz="0" w:space="0" w:color="auto"/>
          </w:divBdr>
          <w:divsChild>
            <w:div w:id="1706640996">
              <w:marLeft w:val="0"/>
              <w:marRight w:val="0"/>
              <w:marTop w:val="0"/>
              <w:marBottom w:val="0"/>
              <w:divBdr>
                <w:top w:val="none" w:sz="0" w:space="0" w:color="auto"/>
                <w:left w:val="none" w:sz="0" w:space="0" w:color="auto"/>
                <w:bottom w:val="none" w:sz="0" w:space="0" w:color="auto"/>
                <w:right w:val="none" w:sz="0" w:space="0" w:color="auto"/>
              </w:divBdr>
              <w:divsChild>
                <w:div w:id="2023165505">
                  <w:marLeft w:val="0"/>
                  <w:marRight w:val="0"/>
                  <w:marTop w:val="0"/>
                  <w:marBottom w:val="0"/>
                  <w:divBdr>
                    <w:top w:val="none" w:sz="0" w:space="0" w:color="auto"/>
                    <w:left w:val="none" w:sz="0" w:space="0" w:color="auto"/>
                    <w:bottom w:val="none" w:sz="0" w:space="0" w:color="auto"/>
                    <w:right w:val="none" w:sz="0" w:space="0" w:color="auto"/>
                  </w:divBdr>
                  <w:divsChild>
                    <w:div w:id="471018445">
                      <w:marLeft w:val="0"/>
                      <w:marRight w:val="0"/>
                      <w:marTop w:val="0"/>
                      <w:marBottom w:val="0"/>
                      <w:divBdr>
                        <w:top w:val="none" w:sz="0" w:space="0" w:color="auto"/>
                        <w:left w:val="none" w:sz="0" w:space="0" w:color="auto"/>
                        <w:bottom w:val="none" w:sz="0" w:space="0" w:color="auto"/>
                        <w:right w:val="none" w:sz="0" w:space="0" w:color="auto"/>
                      </w:divBdr>
                      <w:divsChild>
                        <w:div w:id="1533955105">
                          <w:marLeft w:val="0"/>
                          <w:marRight w:val="0"/>
                          <w:marTop w:val="0"/>
                          <w:marBottom w:val="0"/>
                          <w:divBdr>
                            <w:top w:val="none" w:sz="0" w:space="0" w:color="auto"/>
                            <w:left w:val="none" w:sz="0" w:space="0" w:color="auto"/>
                            <w:bottom w:val="none" w:sz="0" w:space="0" w:color="auto"/>
                            <w:right w:val="none" w:sz="0" w:space="0" w:color="auto"/>
                          </w:divBdr>
                          <w:divsChild>
                            <w:div w:id="579675081">
                              <w:marLeft w:val="0"/>
                              <w:marRight w:val="0"/>
                              <w:marTop w:val="0"/>
                              <w:marBottom w:val="0"/>
                              <w:divBdr>
                                <w:top w:val="none" w:sz="0" w:space="0" w:color="auto"/>
                                <w:left w:val="none" w:sz="0" w:space="0" w:color="auto"/>
                                <w:bottom w:val="none" w:sz="0" w:space="0" w:color="auto"/>
                                <w:right w:val="none" w:sz="0" w:space="0" w:color="auto"/>
                              </w:divBdr>
                              <w:divsChild>
                                <w:div w:id="861476433">
                                  <w:marLeft w:val="0"/>
                                  <w:marRight w:val="0"/>
                                  <w:marTop w:val="0"/>
                                  <w:marBottom w:val="0"/>
                                  <w:divBdr>
                                    <w:top w:val="none" w:sz="0" w:space="0" w:color="auto"/>
                                    <w:left w:val="none" w:sz="0" w:space="0" w:color="auto"/>
                                    <w:bottom w:val="none" w:sz="0" w:space="0" w:color="auto"/>
                                    <w:right w:val="none" w:sz="0" w:space="0" w:color="auto"/>
                                  </w:divBdr>
                                  <w:divsChild>
                                    <w:div w:id="714238007">
                                      <w:marLeft w:val="0"/>
                                      <w:marRight w:val="0"/>
                                      <w:marTop w:val="0"/>
                                      <w:marBottom w:val="0"/>
                                      <w:divBdr>
                                        <w:top w:val="none" w:sz="0" w:space="0" w:color="auto"/>
                                        <w:left w:val="none" w:sz="0" w:space="0" w:color="auto"/>
                                        <w:bottom w:val="none" w:sz="0" w:space="0" w:color="auto"/>
                                        <w:right w:val="none" w:sz="0" w:space="0" w:color="auto"/>
                                      </w:divBdr>
                                      <w:divsChild>
                                        <w:div w:id="14237234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344552057">
      <w:bodyDiv w:val="1"/>
      <w:marLeft w:val="0"/>
      <w:marRight w:val="0"/>
      <w:marTop w:val="0"/>
      <w:marBottom w:val="0"/>
      <w:divBdr>
        <w:top w:val="none" w:sz="0" w:space="0" w:color="auto"/>
        <w:left w:val="none" w:sz="0" w:space="0" w:color="auto"/>
        <w:bottom w:val="none" w:sz="0" w:space="0" w:color="auto"/>
        <w:right w:val="none" w:sz="0" w:space="0" w:color="auto"/>
      </w:divBdr>
      <w:divsChild>
        <w:div w:id="1453983988">
          <w:marLeft w:val="0"/>
          <w:marRight w:val="0"/>
          <w:marTop w:val="0"/>
          <w:marBottom w:val="0"/>
          <w:divBdr>
            <w:top w:val="none" w:sz="0" w:space="0" w:color="auto"/>
            <w:left w:val="none" w:sz="0" w:space="0" w:color="auto"/>
            <w:bottom w:val="none" w:sz="0" w:space="0" w:color="auto"/>
            <w:right w:val="none" w:sz="0" w:space="0" w:color="auto"/>
          </w:divBdr>
          <w:divsChild>
            <w:div w:id="318314780">
              <w:marLeft w:val="0"/>
              <w:marRight w:val="0"/>
              <w:marTop w:val="0"/>
              <w:marBottom w:val="0"/>
              <w:divBdr>
                <w:top w:val="none" w:sz="0" w:space="0" w:color="auto"/>
                <w:left w:val="none" w:sz="0" w:space="0" w:color="auto"/>
                <w:bottom w:val="none" w:sz="0" w:space="0" w:color="auto"/>
                <w:right w:val="none" w:sz="0" w:space="0" w:color="auto"/>
              </w:divBdr>
              <w:divsChild>
                <w:div w:id="968978700">
                  <w:marLeft w:val="0"/>
                  <w:marRight w:val="0"/>
                  <w:marTop w:val="0"/>
                  <w:marBottom w:val="0"/>
                  <w:divBdr>
                    <w:top w:val="none" w:sz="0" w:space="0" w:color="auto"/>
                    <w:left w:val="none" w:sz="0" w:space="0" w:color="auto"/>
                    <w:bottom w:val="none" w:sz="0" w:space="0" w:color="auto"/>
                    <w:right w:val="none" w:sz="0" w:space="0" w:color="auto"/>
                  </w:divBdr>
                  <w:divsChild>
                    <w:div w:id="2080440922">
                      <w:marLeft w:val="0"/>
                      <w:marRight w:val="0"/>
                      <w:marTop w:val="0"/>
                      <w:marBottom w:val="0"/>
                      <w:divBdr>
                        <w:top w:val="none" w:sz="0" w:space="0" w:color="auto"/>
                        <w:left w:val="none" w:sz="0" w:space="0" w:color="auto"/>
                        <w:bottom w:val="none" w:sz="0" w:space="0" w:color="auto"/>
                        <w:right w:val="none" w:sz="0" w:space="0" w:color="auto"/>
                      </w:divBdr>
                      <w:divsChild>
                        <w:div w:id="1675494437">
                          <w:marLeft w:val="0"/>
                          <w:marRight w:val="0"/>
                          <w:marTop w:val="0"/>
                          <w:marBottom w:val="0"/>
                          <w:divBdr>
                            <w:top w:val="none" w:sz="0" w:space="0" w:color="auto"/>
                            <w:left w:val="none" w:sz="0" w:space="0" w:color="auto"/>
                            <w:bottom w:val="none" w:sz="0" w:space="0" w:color="auto"/>
                            <w:right w:val="none" w:sz="0" w:space="0" w:color="auto"/>
                          </w:divBdr>
                          <w:divsChild>
                            <w:div w:id="1042554201">
                              <w:marLeft w:val="0"/>
                              <w:marRight w:val="0"/>
                              <w:marTop w:val="0"/>
                              <w:marBottom w:val="0"/>
                              <w:divBdr>
                                <w:top w:val="none" w:sz="0" w:space="0" w:color="auto"/>
                                <w:left w:val="none" w:sz="0" w:space="0" w:color="auto"/>
                                <w:bottom w:val="none" w:sz="0" w:space="0" w:color="auto"/>
                                <w:right w:val="none" w:sz="0" w:space="0" w:color="auto"/>
                              </w:divBdr>
                              <w:divsChild>
                                <w:div w:id="1166821923">
                                  <w:marLeft w:val="0"/>
                                  <w:marRight w:val="0"/>
                                  <w:marTop w:val="0"/>
                                  <w:marBottom w:val="0"/>
                                  <w:divBdr>
                                    <w:top w:val="none" w:sz="0" w:space="0" w:color="auto"/>
                                    <w:left w:val="none" w:sz="0" w:space="0" w:color="auto"/>
                                    <w:bottom w:val="none" w:sz="0" w:space="0" w:color="auto"/>
                                    <w:right w:val="none" w:sz="0" w:space="0" w:color="auto"/>
                                  </w:divBdr>
                                  <w:divsChild>
                                    <w:div w:id="1572232944">
                                      <w:marLeft w:val="0"/>
                                      <w:marRight w:val="0"/>
                                      <w:marTop w:val="0"/>
                                      <w:marBottom w:val="0"/>
                                      <w:divBdr>
                                        <w:top w:val="none" w:sz="0" w:space="0" w:color="auto"/>
                                        <w:left w:val="none" w:sz="0" w:space="0" w:color="auto"/>
                                        <w:bottom w:val="none" w:sz="0" w:space="0" w:color="auto"/>
                                        <w:right w:val="none" w:sz="0" w:space="0" w:color="auto"/>
                                      </w:divBdr>
                                      <w:divsChild>
                                        <w:div w:id="18050033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381561664">
      <w:bodyDiv w:val="1"/>
      <w:marLeft w:val="0"/>
      <w:marRight w:val="0"/>
      <w:marTop w:val="0"/>
      <w:marBottom w:val="0"/>
      <w:divBdr>
        <w:top w:val="none" w:sz="0" w:space="0" w:color="auto"/>
        <w:left w:val="none" w:sz="0" w:space="0" w:color="auto"/>
        <w:bottom w:val="none" w:sz="0" w:space="0" w:color="auto"/>
        <w:right w:val="none" w:sz="0" w:space="0" w:color="auto"/>
      </w:divBdr>
    </w:div>
    <w:div w:id="422410571">
      <w:bodyDiv w:val="1"/>
      <w:marLeft w:val="0"/>
      <w:marRight w:val="0"/>
      <w:marTop w:val="0"/>
      <w:marBottom w:val="0"/>
      <w:divBdr>
        <w:top w:val="none" w:sz="0" w:space="0" w:color="auto"/>
        <w:left w:val="none" w:sz="0" w:space="0" w:color="auto"/>
        <w:bottom w:val="none" w:sz="0" w:space="0" w:color="auto"/>
        <w:right w:val="none" w:sz="0" w:space="0" w:color="auto"/>
      </w:divBdr>
    </w:div>
    <w:div w:id="431704025">
      <w:bodyDiv w:val="1"/>
      <w:marLeft w:val="0"/>
      <w:marRight w:val="0"/>
      <w:marTop w:val="0"/>
      <w:marBottom w:val="0"/>
      <w:divBdr>
        <w:top w:val="none" w:sz="0" w:space="0" w:color="auto"/>
        <w:left w:val="none" w:sz="0" w:space="0" w:color="auto"/>
        <w:bottom w:val="none" w:sz="0" w:space="0" w:color="auto"/>
        <w:right w:val="none" w:sz="0" w:space="0" w:color="auto"/>
      </w:divBdr>
    </w:div>
    <w:div w:id="436609041">
      <w:bodyDiv w:val="1"/>
      <w:marLeft w:val="0"/>
      <w:marRight w:val="0"/>
      <w:marTop w:val="0"/>
      <w:marBottom w:val="0"/>
      <w:divBdr>
        <w:top w:val="none" w:sz="0" w:space="0" w:color="auto"/>
        <w:left w:val="none" w:sz="0" w:space="0" w:color="auto"/>
        <w:bottom w:val="none" w:sz="0" w:space="0" w:color="auto"/>
        <w:right w:val="none" w:sz="0" w:space="0" w:color="auto"/>
      </w:divBdr>
    </w:div>
    <w:div w:id="444080420">
      <w:bodyDiv w:val="1"/>
      <w:marLeft w:val="0"/>
      <w:marRight w:val="0"/>
      <w:marTop w:val="0"/>
      <w:marBottom w:val="0"/>
      <w:divBdr>
        <w:top w:val="none" w:sz="0" w:space="0" w:color="auto"/>
        <w:left w:val="none" w:sz="0" w:space="0" w:color="auto"/>
        <w:bottom w:val="none" w:sz="0" w:space="0" w:color="auto"/>
        <w:right w:val="none" w:sz="0" w:space="0" w:color="auto"/>
      </w:divBdr>
    </w:div>
    <w:div w:id="450246204">
      <w:bodyDiv w:val="1"/>
      <w:marLeft w:val="0"/>
      <w:marRight w:val="0"/>
      <w:marTop w:val="0"/>
      <w:marBottom w:val="0"/>
      <w:divBdr>
        <w:top w:val="none" w:sz="0" w:space="0" w:color="auto"/>
        <w:left w:val="none" w:sz="0" w:space="0" w:color="auto"/>
        <w:bottom w:val="none" w:sz="0" w:space="0" w:color="auto"/>
        <w:right w:val="none" w:sz="0" w:space="0" w:color="auto"/>
      </w:divBdr>
    </w:div>
    <w:div w:id="476994828">
      <w:bodyDiv w:val="1"/>
      <w:marLeft w:val="0"/>
      <w:marRight w:val="0"/>
      <w:marTop w:val="0"/>
      <w:marBottom w:val="0"/>
      <w:divBdr>
        <w:top w:val="none" w:sz="0" w:space="0" w:color="auto"/>
        <w:left w:val="none" w:sz="0" w:space="0" w:color="auto"/>
        <w:bottom w:val="none" w:sz="0" w:space="0" w:color="auto"/>
        <w:right w:val="none" w:sz="0" w:space="0" w:color="auto"/>
      </w:divBdr>
    </w:div>
    <w:div w:id="506942530">
      <w:bodyDiv w:val="1"/>
      <w:marLeft w:val="0"/>
      <w:marRight w:val="0"/>
      <w:marTop w:val="0"/>
      <w:marBottom w:val="0"/>
      <w:divBdr>
        <w:top w:val="none" w:sz="0" w:space="0" w:color="auto"/>
        <w:left w:val="none" w:sz="0" w:space="0" w:color="auto"/>
        <w:bottom w:val="none" w:sz="0" w:space="0" w:color="auto"/>
        <w:right w:val="none" w:sz="0" w:space="0" w:color="auto"/>
      </w:divBdr>
    </w:div>
    <w:div w:id="565724072">
      <w:bodyDiv w:val="1"/>
      <w:marLeft w:val="0"/>
      <w:marRight w:val="0"/>
      <w:marTop w:val="0"/>
      <w:marBottom w:val="0"/>
      <w:divBdr>
        <w:top w:val="none" w:sz="0" w:space="0" w:color="auto"/>
        <w:left w:val="none" w:sz="0" w:space="0" w:color="auto"/>
        <w:bottom w:val="none" w:sz="0" w:space="0" w:color="auto"/>
        <w:right w:val="none" w:sz="0" w:space="0" w:color="auto"/>
      </w:divBdr>
    </w:div>
    <w:div w:id="599609896">
      <w:bodyDiv w:val="1"/>
      <w:marLeft w:val="0"/>
      <w:marRight w:val="0"/>
      <w:marTop w:val="0"/>
      <w:marBottom w:val="0"/>
      <w:divBdr>
        <w:top w:val="none" w:sz="0" w:space="0" w:color="auto"/>
        <w:left w:val="none" w:sz="0" w:space="0" w:color="auto"/>
        <w:bottom w:val="none" w:sz="0" w:space="0" w:color="auto"/>
        <w:right w:val="none" w:sz="0" w:space="0" w:color="auto"/>
      </w:divBdr>
    </w:div>
    <w:div w:id="604579327">
      <w:bodyDiv w:val="1"/>
      <w:marLeft w:val="0"/>
      <w:marRight w:val="0"/>
      <w:marTop w:val="0"/>
      <w:marBottom w:val="0"/>
      <w:divBdr>
        <w:top w:val="none" w:sz="0" w:space="0" w:color="auto"/>
        <w:left w:val="none" w:sz="0" w:space="0" w:color="auto"/>
        <w:bottom w:val="none" w:sz="0" w:space="0" w:color="auto"/>
        <w:right w:val="none" w:sz="0" w:space="0" w:color="auto"/>
      </w:divBdr>
      <w:divsChild>
        <w:div w:id="169874888">
          <w:marLeft w:val="0"/>
          <w:marRight w:val="0"/>
          <w:marTop w:val="0"/>
          <w:marBottom w:val="0"/>
          <w:divBdr>
            <w:top w:val="none" w:sz="0" w:space="0" w:color="auto"/>
            <w:left w:val="none" w:sz="0" w:space="0" w:color="auto"/>
            <w:bottom w:val="none" w:sz="0" w:space="0" w:color="auto"/>
            <w:right w:val="none" w:sz="0" w:space="0" w:color="auto"/>
          </w:divBdr>
        </w:div>
        <w:div w:id="897594222">
          <w:marLeft w:val="0"/>
          <w:marRight w:val="0"/>
          <w:marTop w:val="0"/>
          <w:marBottom w:val="0"/>
          <w:divBdr>
            <w:top w:val="none" w:sz="0" w:space="0" w:color="auto"/>
            <w:left w:val="none" w:sz="0" w:space="0" w:color="auto"/>
            <w:bottom w:val="none" w:sz="0" w:space="0" w:color="auto"/>
            <w:right w:val="none" w:sz="0" w:space="0" w:color="auto"/>
          </w:divBdr>
        </w:div>
      </w:divsChild>
    </w:div>
    <w:div w:id="609699635">
      <w:bodyDiv w:val="1"/>
      <w:marLeft w:val="0"/>
      <w:marRight w:val="0"/>
      <w:marTop w:val="0"/>
      <w:marBottom w:val="0"/>
      <w:divBdr>
        <w:top w:val="none" w:sz="0" w:space="0" w:color="auto"/>
        <w:left w:val="none" w:sz="0" w:space="0" w:color="auto"/>
        <w:bottom w:val="none" w:sz="0" w:space="0" w:color="auto"/>
        <w:right w:val="none" w:sz="0" w:space="0" w:color="auto"/>
      </w:divBdr>
    </w:div>
    <w:div w:id="703598925">
      <w:bodyDiv w:val="1"/>
      <w:marLeft w:val="0"/>
      <w:marRight w:val="0"/>
      <w:marTop w:val="0"/>
      <w:marBottom w:val="0"/>
      <w:divBdr>
        <w:top w:val="none" w:sz="0" w:space="0" w:color="auto"/>
        <w:left w:val="none" w:sz="0" w:space="0" w:color="auto"/>
        <w:bottom w:val="none" w:sz="0" w:space="0" w:color="auto"/>
        <w:right w:val="none" w:sz="0" w:space="0" w:color="auto"/>
      </w:divBdr>
    </w:div>
    <w:div w:id="716583440">
      <w:bodyDiv w:val="1"/>
      <w:marLeft w:val="0"/>
      <w:marRight w:val="0"/>
      <w:marTop w:val="0"/>
      <w:marBottom w:val="0"/>
      <w:divBdr>
        <w:top w:val="none" w:sz="0" w:space="0" w:color="auto"/>
        <w:left w:val="none" w:sz="0" w:space="0" w:color="auto"/>
        <w:bottom w:val="none" w:sz="0" w:space="0" w:color="auto"/>
        <w:right w:val="none" w:sz="0" w:space="0" w:color="auto"/>
      </w:divBdr>
    </w:div>
    <w:div w:id="717583581">
      <w:bodyDiv w:val="1"/>
      <w:marLeft w:val="0"/>
      <w:marRight w:val="0"/>
      <w:marTop w:val="0"/>
      <w:marBottom w:val="0"/>
      <w:divBdr>
        <w:top w:val="none" w:sz="0" w:space="0" w:color="auto"/>
        <w:left w:val="none" w:sz="0" w:space="0" w:color="auto"/>
        <w:bottom w:val="none" w:sz="0" w:space="0" w:color="auto"/>
        <w:right w:val="none" w:sz="0" w:space="0" w:color="auto"/>
      </w:divBdr>
    </w:div>
    <w:div w:id="765350371">
      <w:bodyDiv w:val="1"/>
      <w:marLeft w:val="0"/>
      <w:marRight w:val="0"/>
      <w:marTop w:val="0"/>
      <w:marBottom w:val="0"/>
      <w:divBdr>
        <w:top w:val="none" w:sz="0" w:space="0" w:color="auto"/>
        <w:left w:val="none" w:sz="0" w:space="0" w:color="auto"/>
        <w:bottom w:val="none" w:sz="0" w:space="0" w:color="auto"/>
        <w:right w:val="none" w:sz="0" w:space="0" w:color="auto"/>
      </w:divBdr>
    </w:div>
    <w:div w:id="769663008">
      <w:bodyDiv w:val="1"/>
      <w:marLeft w:val="0"/>
      <w:marRight w:val="0"/>
      <w:marTop w:val="0"/>
      <w:marBottom w:val="0"/>
      <w:divBdr>
        <w:top w:val="none" w:sz="0" w:space="0" w:color="auto"/>
        <w:left w:val="none" w:sz="0" w:space="0" w:color="auto"/>
        <w:bottom w:val="none" w:sz="0" w:space="0" w:color="auto"/>
        <w:right w:val="none" w:sz="0" w:space="0" w:color="auto"/>
      </w:divBdr>
      <w:divsChild>
        <w:div w:id="1012416901">
          <w:marLeft w:val="0"/>
          <w:marRight w:val="0"/>
          <w:marTop w:val="0"/>
          <w:marBottom w:val="0"/>
          <w:divBdr>
            <w:top w:val="none" w:sz="0" w:space="0" w:color="auto"/>
            <w:left w:val="none" w:sz="0" w:space="0" w:color="auto"/>
            <w:bottom w:val="none" w:sz="0" w:space="0" w:color="auto"/>
            <w:right w:val="none" w:sz="0" w:space="0" w:color="auto"/>
          </w:divBdr>
          <w:divsChild>
            <w:div w:id="845171599">
              <w:marLeft w:val="0"/>
              <w:marRight w:val="0"/>
              <w:marTop w:val="0"/>
              <w:marBottom w:val="0"/>
              <w:divBdr>
                <w:top w:val="none" w:sz="0" w:space="0" w:color="auto"/>
                <w:left w:val="none" w:sz="0" w:space="0" w:color="auto"/>
                <w:bottom w:val="none" w:sz="0" w:space="0" w:color="auto"/>
                <w:right w:val="none" w:sz="0" w:space="0" w:color="auto"/>
              </w:divBdr>
              <w:divsChild>
                <w:div w:id="973633285">
                  <w:marLeft w:val="0"/>
                  <w:marRight w:val="0"/>
                  <w:marTop w:val="0"/>
                  <w:marBottom w:val="0"/>
                  <w:divBdr>
                    <w:top w:val="none" w:sz="0" w:space="0" w:color="auto"/>
                    <w:left w:val="none" w:sz="0" w:space="0" w:color="auto"/>
                    <w:bottom w:val="none" w:sz="0" w:space="0" w:color="auto"/>
                    <w:right w:val="none" w:sz="0" w:space="0" w:color="auto"/>
                  </w:divBdr>
                  <w:divsChild>
                    <w:div w:id="1856920007">
                      <w:marLeft w:val="0"/>
                      <w:marRight w:val="0"/>
                      <w:marTop w:val="0"/>
                      <w:marBottom w:val="0"/>
                      <w:divBdr>
                        <w:top w:val="none" w:sz="0" w:space="0" w:color="auto"/>
                        <w:left w:val="none" w:sz="0" w:space="0" w:color="auto"/>
                        <w:bottom w:val="none" w:sz="0" w:space="0" w:color="auto"/>
                        <w:right w:val="none" w:sz="0" w:space="0" w:color="auto"/>
                      </w:divBdr>
                      <w:divsChild>
                        <w:div w:id="151602053">
                          <w:marLeft w:val="0"/>
                          <w:marRight w:val="0"/>
                          <w:marTop w:val="0"/>
                          <w:marBottom w:val="0"/>
                          <w:divBdr>
                            <w:top w:val="none" w:sz="0" w:space="0" w:color="auto"/>
                            <w:left w:val="none" w:sz="0" w:space="0" w:color="auto"/>
                            <w:bottom w:val="none" w:sz="0" w:space="0" w:color="auto"/>
                            <w:right w:val="none" w:sz="0" w:space="0" w:color="auto"/>
                          </w:divBdr>
                          <w:divsChild>
                            <w:div w:id="736904741">
                              <w:marLeft w:val="0"/>
                              <w:marRight w:val="0"/>
                              <w:marTop w:val="0"/>
                              <w:marBottom w:val="0"/>
                              <w:divBdr>
                                <w:top w:val="none" w:sz="0" w:space="0" w:color="auto"/>
                                <w:left w:val="none" w:sz="0" w:space="0" w:color="auto"/>
                                <w:bottom w:val="none" w:sz="0" w:space="0" w:color="auto"/>
                                <w:right w:val="none" w:sz="0" w:space="0" w:color="auto"/>
                              </w:divBdr>
                              <w:divsChild>
                                <w:div w:id="749695442">
                                  <w:marLeft w:val="0"/>
                                  <w:marRight w:val="0"/>
                                  <w:marTop w:val="0"/>
                                  <w:marBottom w:val="0"/>
                                  <w:divBdr>
                                    <w:top w:val="none" w:sz="0" w:space="0" w:color="auto"/>
                                    <w:left w:val="none" w:sz="0" w:space="0" w:color="auto"/>
                                    <w:bottom w:val="none" w:sz="0" w:space="0" w:color="auto"/>
                                    <w:right w:val="none" w:sz="0" w:space="0" w:color="auto"/>
                                  </w:divBdr>
                                  <w:divsChild>
                                    <w:div w:id="10572799">
                                      <w:marLeft w:val="0"/>
                                      <w:marRight w:val="0"/>
                                      <w:marTop w:val="0"/>
                                      <w:marBottom w:val="0"/>
                                      <w:divBdr>
                                        <w:top w:val="none" w:sz="0" w:space="0" w:color="auto"/>
                                        <w:left w:val="none" w:sz="0" w:space="0" w:color="auto"/>
                                        <w:bottom w:val="none" w:sz="0" w:space="0" w:color="auto"/>
                                        <w:right w:val="none" w:sz="0" w:space="0" w:color="auto"/>
                                      </w:divBdr>
                                    </w:div>
                                    <w:div w:id="19512050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772287856">
      <w:bodyDiv w:val="1"/>
      <w:marLeft w:val="0"/>
      <w:marRight w:val="0"/>
      <w:marTop w:val="0"/>
      <w:marBottom w:val="0"/>
      <w:divBdr>
        <w:top w:val="none" w:sz="0" w:space="0" w:color="auto"/>
        <w:left w:val="none" w:sz="0" w:space="0" w:color="auto"/>
        <w:bottom w:val="none" w:sz="0" w:space="0" w:color="auto"/>
        <w:right w:val="none" w:sz="0" w:space="0" w:color="auto"/>
      </w:divBdr>
    </w:div>
    <w:div w:id="797648532">
      <w:bodyDiv w:val="1"/>
      <w:marLeft w:val="0"/>
      <w:marRight w:val="0"/>
      <w:marTop w:val="0"/>
      <w:marBottom w:val="0"/>
      <w:divBdr>
        <w:top w:val="none" w:sz="0" w:space="0" w:color="auto"/>
        <w:left w:val="none" w:sz="0" w:space="0" w:color="auto"/>
        <w:bottom w:val="none" w:sz="0" w:space="0" w:color="auto"/>
        <w:right w:val="none" w:sz="0" w:space="0" w:color="auto"/>
      </w:divBdr>
    </w:div>
    <w:div w:id="859705393">
      <w:bodyDiv w:val="1"/>
      <w:marLeft w:val="0"/>
      <w:marRight w:val="0"/>
      <w:marTop w:val="0"/>
      <w:marBottom w:val="0"/>
      <w:divBdr>
        <w:top w:val="none" w:sz="0" w:space="0" w:color="auto"/>
        <w:left w:val="none" w:sz="0" w:space="0" w:color="auto"/>
        <w:bottom w:val="none" w:sz="0" w:space="0" w:color="auto"/>
        <w:right w:val="none" w:sz="0" w:space="0" w:color="auto"/>
      </w:divBdr>
    </w:div>
    <w:div w:id="907181040">
      <w:bodyDiv w:val="1"/>
      <w:marLeft w:val="0"/>
      <w:marRight w:val="0"/>
      <w:marTop w:val="0"/>
      <w:marBottom w:val="0"/>
      <w:divBdr>
        <w:top w:val="none" w:sz="0" w:space="0" w:color="auto"/>
        <w:left w:val="none" w:sz="0" w:space="0" w:color="auto"/>
        <w:bottom w:val="none" w:sz="0" w:space="0" w:color="auto"/>
        <w:right w:val="none" w:sz="0" w:space="0" w:color="auto"/>
      </w:divBdr>
    </w:div>
    <w:div w:id="956182606">
      <w:bodyDiv w:val="1"/>
      <w:marLeft w:val="0"/>
      <w:marRight w:val="0"/>
      <w:marTop w:val="0"/>
      <w:marBottom w:val="0"/>
      <w:divBdr>
        <w:top w:val="none" w:sz="0" w:space="0" w:color="auto"/>
        <w:left w:val="none" w:sz="0" w:space="0" w:color="auto"/>
        <w:bottom w:val="none" w:sz="0" w:space="0" w:color="auto"/>
        <w:right w:val="none" w:sz="0" w:space="0" w:color="auto"/>
      </w:divBdr>
    </w:div>
    <w:div w:id="971325676">
      <w:bodyDiv w:val="1"/>
      <w:marLeft w:val="0"/>
      <w:marRight w:val="0"/>
      <w:marTop w:val="0"/>
      <w:marBottom w:val="0"/>
      <w:divBdr>
        <w:top w:val="none" w:sz="0" w:space="0" w:color="auto"/>
        <w:left w:val="none" w:sz="0" w:space="0" w:color="auto"/>
        <w:bottom w:val="none" w:sz="0" w:space="0" w:color="auto"/>
        <w:right w:val="none" w:sz="0" w:space="0" w:color="auto"/>
      </w:divBdr>
      <w:divsChild>
        <w:div w:id="1580556910">
          <w:marLeft w:val="0"/>
          <w:marRight w:val="0"/>
          <w:marTop w:val="0"/>
          <w:marBottom w:val="0"/>
          <w:divBdr>
            <w:top w:val="none" w:sz="0" w:space="0" w:color="auto"/>
            <w:left w:val="none" w:sz="0" w:space="0" w:color="auto"/>
            <w:bottom w:val="none" w:sz="0" w:space="0" w:color="auto"/>
            <w:right w:val="none" w:sz="0" w:space="0" w:color="auto"/>
          </w:divBdr>
          <w:divsChild>
            <w:div w:id="1049959141">
              <w:marLeft w:val="0"/>
              <w:marRight w:val="0"/>
              <w:marTop w:val="0"/>
              <w:marBottom w:val="0"/>
              <w:divBdr>
                <w:top w:val="none" w:sz="0" w:space="0" w:color="auto"/>
                <w:left w:val="none" w:sz="0" w:space="0" w:color="auto"/>
                <w:bottom w:val="none" w:sz="0" w:space="0" w:color="auto"/>
                <w:right w:val="none" w:sz="0" w:space="0" w:color="auto"/>
              </w:divBdr>
              <w:divsChild>
                <w:div w:id="304744323">
                  <w:marLeft w:val="0"/>
                  <w:marRight w:val="0"/>
                  <w:marTop w:val="0"/>
                  <w:marBottom w:val="0"/>
                  <w:divBdr>
                    <w:top w:val="none" w:sz="0" w:space="0" w:color="auto"/>
                    <w:left w:val="none" w:sz="0" w:space="0" w:color="auto"/>
                    <w:bottom w:val="none" w:sz="0" w:space="0" w:color="auto"/>
                    <w:right w:val="none" w:sz="0" w:space="0" w:color="auto"/>
                  </w:divBdr>
                  <w:divsChild>
                    <w:div w:id="8700751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82388858">
      <w:bodyDiv w:val="1"/>
      <w:marLeft w:val="0"/>
      <w:marRight w:val="0"/>
      <w:marTop w:val="0"/>
      <w:marBottom w:val="0"/>
      <w:divBdr>
        <w:top w:val="none" w:sz="0" w:space="0" w:color="auto"/>
        <w:left w:val="none" w:sz="0" w:space="0" w:color="auto"/>
        <w:bottom w:val="none" w:sz="0" w:space="0" w:color="auto"/>
        <w:right w:val="none" w:sz="0" w:space="0" w:color="auto"/>
      </w:divBdr>
      <w:divsChild>
        <w:div w:id="1537154552">
          <w:marLeft w:val="0"/>
          <w:marRight w:val="0"/>
          <w:marTop w:val="0"/>
          <w:marBottom w:val="0"/>
          <w:divBdr>
            <w:top w:val="none" w:sz="0" w:space="0" w:color="auto"/>
            <w:left w:val="none" w:sz="0" w:space="0" w:color="auto"/>
            <w:bottom w:val="none" w:sz="0" w:space="0" w:color="auto"/>
            <w:right w:val="none" w:sz="0" w:space="0" w:color="auto"/>
          </w:divBdr>
          <w:divsChild>
            <w:div w:id="1649477051">
              <w:marLeft w:val="0"/>
              <w:marRight w:val="0"/>
              <w:marTop w:val="0"/>
              <w:marBottom w:val="0"/>
              <w:divBdr>
                <w:top w:val="none" w:sz="0" w:space="0" w:color="auto"/>
                <w:left w:val="none" w:sz="0" w:space="0" w:color="auto"/>
                <w:bottom w:val="none" w:sz="0" w:space="0" w:color="auto"/>
                <w:right w:val="none" w:sz="0" w:space="0" w:color="auto"/>
              </w:divBdr>
              <w:divsChild>
                <w:div w:id="545920294">
                  <w:marLeft w:val="0"/>
                  <w:marRight w:val="0"/>
                  <w:marTop w:val="0"/>
                  <w:marBottom w:val="0"/>
                  <w:divBdr>
                    <w:top w:val="none" w:sz="0" w:space="0" w:color="auto"/>
                    <w:left w:val="none" w:sz="0" w:space="0" w:color="auto"/>
                    <w:bottom w:val="none" w:sz="0" w:space="0" w:color="auto"/>
                    <w:right w:val="none" w:sz="0" w:space="0" w:color="auto"/>
                  </w:divBdr>
                  <w:divsChild>
                    <w:div w:id="700862714">
                      <w:marLeft w:val="0"/>
                      <w:marRight w:val="0"/>
                      <w:marTop w:val="0"/>
                      <w:marBottom w:val="0"/>
                      <w:divBdr>
                        <w:top w:val="none" w:sz="0" w:space="0" w:color="auto"/>
                        <w:left w:val="none" w:sz="0" w:space="0" w:color="auto"/>
                        <w:bottom w:val="none" w:sz="0" w:space="0" w:color="auto"/>
                        <w:right w:val="none" w:sz="0" w:space="0" w:color="auto"/>
                      </w:divBdr>
                      <w:divsChild>
                        <w:div w:id="368336737">
                          <w:marLeft w:val="0"/>
                          <w:marRight w:val="0"/>
                          <w:marTop w:val="0"/>
                          <w:marBottom w:val="0"/>
                          <w:divBdr>
                            <w:top w:val="none" w:sz="0" w:space="0" w:color="auto"/>
                            <w:left w:val="none" w:sz="0" w:space="0" w:color="auto"/>
                            <w:bottom w:val="none" w:sz="0" w:space="0" w:color="auto"/>
                            <w:right w:val="none" w:sz="0" w:space="0" w:color="auto"/>
                          </w:divBdr>
                          <w:divsChild>
                            <w:div w:id="1950507095">
                              <w:marLeft w:val="0"/>
                              <w:marRight w:val="0"/>
                              <w:marTop w:val="0"/>
                              <w:marBottom w:val="0"/>
                              <w:divBdr>
                                <w:top w:val="none" w:sz="0" w:space="0" w:color="auto"/>
                                <w:left w:val="none" w:sz="0" w:space="0" w:color="auto"/>
                                <w:bottom w:val="none" w:sz="0" w:space="0" w:color="auto"/>
                                <w:right w:val="none" w:sz="0" w:space="0" w:color="auto"/>
                              </w:divBdr>
                              <w:divsChild>
                                <w:div w:id="1961109216">
                                  <w:marLeft w:val="0"/>
                                  <w:marRight w:val="0"/>
                                  <w:marTop w:val="0"/>
                                  <w:marBottom w:val="0"/>
                                  <w:divBdr>
                                    <w:top w:val="none" w:sz="0" w:space="0" w:color="auto"/>
                                    <w:left w:val="none" w:sz="0" w:space="0" w:color="auto"/>
                                    <w:bottom w:val="none" w:sz="0" w:space="0" w:color="auto"/>
                                    <w:right w:val="none" w:sz="0" w:space="0" w:color="auto"/>
                                  </w:divBdr>
                                  <w:divsChild>
                                    <w:div w:id="1497453520">
                                      <w:marLeft w:val="0"/>
                                      <w:marRight w:val="0"/>
                                      <w:marTop w:val="0"/>
                                      <w:marBottom w:val="0"/>
                                      <w:divBdr>
                                        <w:top w:val="none" w:sz="0" w:space="0" w:color="auto"/>
                                        <w:left w:val="none" w:sz="0" w:space="0" w:color="auto"/>
                                        <w:bottom w:val="none" w:sz="0" w:space="0" w:color="auto"/>
                                        <w:right w:val="none" w:sz="0" w:space="0" w:color="auto"/>
                                      </w:divBdr>
                                      <w:divsChild>
                                        <w:div w:id="16375672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023022034">
      <w:bodyDiv w:val="1"/>
      <w:marLeft w:val="0"/>
      <w:marRight w:val="0"/>
      <w:marTop w:val="0"/>
      <w:marBottom w:val="0"/>
      <w:divBdr>
        <w:top w:val="none" w:sz="0" w:space="0" w:color="auto"/>
        <w:left w:val="none" w:sz="0" w:space="0" w:color="auto"/>
        <w:bottom w:val="none" w:sz="0" w:space="0" w:color="auto"/>
        <w:right w:val="none" w:sz="0" w:space="0" w:color="auto"/>
      </w:divBdr>
    </w:div>
    <w:div w:id="1065446114">
      <w:bodyDiv w:val="1"/>
      <w:marLeft w:val="0"/>
      <w:marRight w:val="0"/>
      <w:marTop w:val="0"/>
      <w:marBottom w:val="0"/>
      <w:divBdr>
        <w:top w:val="none" w:sz="0" w:space="0" w:color="auto"/>
        <w:left w:val="none" w:sz="0" w:space="0" w:color="auto"/>
        <w:bottom w:val="none" w:sz="0" w:space="0" w:color="auto"/>
        <w:right w:val="none" w:sz="0" w:space="0" w:color="auto"/>
      </w:divBdr>
    </w:div>
    <w:div w:id="1071734006">
      <w:bodyDiv w:val="1"/>
      <w:marLeft w:val="0"/>
      <w:marRight w:val="0"/>
      <w:marTop w:val="0"/>
      <w:marBottom w:val="0"/>
      <w:divBdr>
        <w:top w:val="none" w:sz="0" w:space="0" w:color="auto"/>
        <w:left w:val="none" w:sz="0" w:space="0" w:color="auto"/>
        <w:bottom w:val="none" w:sz="0" w:space="0" w:color="auto"/>
        <w:right w:val="none" w:sz="0" w:space="0" w:color="auto"/>
      </w:divBdr>
    </w:div>
    <w:div w:id="1086463540">
      <w:bodyDiv w:val="1"/>
      <w:marLeft w:val="0"/>
      <w:marRight w:val="0"/>
      <w:marTop w:val="0"/>
      <w:marBottom w:val="0"/>
      <w:divBdr>
        <w:top w:val="none" w:sz="0" w:space="0" w:color="auto"/>
        <w:left w:val="none" w:sz="0" w:space="0" w:color="auto"/>
        <w:bottom w:val="none" w:sz="0" w:space="0" w:color="auto"/>
        <w:right w:val="none" w:sz="0" w:space="0" w:color="auto"/>
      </w:divBdr>
    </w:div>
    <w:div w:id="1112171966">
      <w:bodyDiv w:val="1"/>
      <w:marLeft w:val="0"/>
      <w:marRight w:val="0"/>
      <w:marTop w:val="0"/>
      <w:marBottom w:val="0"/>
      <w:divBdr>
        <w:top w:val="none" w:sz="0" w:space="0" w:color="auto"/>
        <w:left w:val="none" w:sz="0" w:space="0" w:color="auto"/>
        <w:bottom w:val="none" w:sz="0" w:space="0" w:color="auto"/>
        <w:right w:val="none" w:sz="0" w:space="0" w:color="auto"/>
      </w:divBdr>
    </w:div>
    <w:div w:id="1126892379">
      <w:bodyDiv w:val="1"/>
      <w:marLeft w:val="0"/>
      <w:marRight w:val="0"/>
      <w:marTop w:val="0"/>
      <w:marBottom w:val="0"/>
      <w:divBdr>
        <w:top w:val="none" w:sz="0" w:space="0" w:color="auto"/>
        <w:left w:val="none" w:sz="0" w:space="0" w:color="auto"/>
        <w:bottom w:val="none" w:sz="0" w:space="0" w:color="auto"/>
        <w:right w:val="none" w:sz="0" w:space="0" w:color="auto"/>
      </w:divBdr>
      <w:divsChild>
        <w:div w:id="1318997289">
          <w:marLeft w:val="0"/>
          <w:marRight w:val="0"/>
          <w:marTop w:val="0"/>
          <w:marBottom w:val="0"/>
          <w:divBdr>
            <w:top w:val="none" w:sz="0" w:space="0" w:color="auto"/>
            <w:left w:val="none" w:sz="0" w:space="0" w:color="auto"/>
            <w:bottom w:val="none" w:sz="0" w:space="0" w:color="auto"/>
            <w:right w:val="none" w:sz="0" w:space="0" w:color="auto"/>
          </w:divBdr>
          <w:divsChild>
            <w:div w:id="1670327358">
              <w:marLeft w:val="0"/>
              <w:marRight w:val="0"/>
              <w:marTop w:val="0"/>
              <w:marBottom w:val="0"/>
              <w:divBdr>
                <w:top w:val="none" w:sz="0" w:space="0" w:color="auto"/>
                <w:left w:val="none" w:sz="0" w:space="0" w:color="auto"/>
                <w:bottom w:val="none" w:sz="0" w:space="0" w:color="auto"/>
                <w:right w:val="none" w:sz="0" w:space="0" w:color="auto"/>
              </w:divBdr>
              <w:divsChild>
                <w:div w:id="1066226129">
                  <w:marLeft w:val="0"/>
                  <w:marRight w:val="0"/>
                  <w:marTop w:val="0"/>
                  <w:marBottom w:val="0"/>
                  <w:divBdr>
                    <w:top w:val="none" w:sz="0" w:space="0" w:color="auto"/>
                    <w:left w:val="none" w:sz="0" w:space="0" w:color="auto"/>
                    <w:bottom w:val="none" w:sz="0" w:space="0" w:color="auto"/>
                    <w:right w:val="none" w:sz="0" w:space="0" w:color="auto"/>
                  </w:divBdr>
                  <w:divsChild>
                    <w:div w:id="75983337">
                      <w:marLeft w:val="0"/>
                      <w:marRight w:val="0"/>
                      <w:marTop w:val="0"/>
                      <w:marBottom w:val="0"/>
                      <w:divBdr>
                        <w:top w:val="none" w:sz="0" w:space="0" w:color="auto"/>
                        <w:left w:val="none" w:sz="0" w:space="0" w:color="auto"/>
                        <w:bottom w:val="none" w:sz="0" w:space="0" w:color="auto"/>
                        <w:right w:val="none" w:sz="0" w:space="0" w:color="auto"/>
                      </w:divBdr>
                      <w:divsChild>
                        <w:div w:id="1981491616">
                          <w:marLeft w:val="0"/>
                          <w:marRight w:val="0"/>
                          <w:marTop w:val="0"/>
                          <w:marBottom w:val="0"/>
                          <w:divBdr>
                            <w:top w:val="none" w:sz="0" w:space="0" w:color="auto"/>
                            <w:left w:val="none" w:sz="0" w:space="0" w:color="auto"/>
                            <w:bottom w:val="none" w:sz="0" w:space="0" w:color="auto"/>
                            <w:right w:val="none" w:sz="0" w:space="0" w:color="auto"/>
                          </w:divBdr>
                          <w:divsChild>
                            <w:div w:id="1561331175">
                              <w:marLeft w:val="0"/>
                              <w:marRight w:val="0"/>
                              <w:marTop w:val="0"/>
                              <w:marBottom w:val="0"/>
                              <w:divBdr>
                                <w:top w:val="none" w:sz="0" w:space="0" w:color="auto"/>
                                <w:left w:val="none" w:sz="0" w:space="0" w:color="auto"/>
                                <w:bottom w:val="none" w:sz="0" w:space="0" w:color="auto"/>
                                <w:right w:val="none" w:sz="0" w:space="0" w:color="auto"/>
                              </w:divBdr>
                              <w:divsChild>
                                <w:div w:id="1464302126">
                                  <w:marLeft w:val="0"/>
                                  <w:marRight w:val="0"/>
                                  <w:marTop w:val="0"/>
                                  <w:marBottom w:val="0"/>
                                  <w:divBdr>
                                    <w:top w:val="none" w:sz="0" w:space="0" w:color="auto"/>
                                    <w:left w:val="none" w:sz="0" w:space="0" w:color="auto"/>
                                    <w:bottom w:val="none" w:sz="0" w:space="0" w:color="auto"/>
                                    <w:right w:val="none" w:sz="0" w:space="0" w:color="auto"/>
                                  </w:divBdr>
                                  <w:divsChild>
                                    <w:div w:id="262568610">
                                      <w:marLeft w:val="0"/>
                                      <w:marRight w:val="0"/>
                                      <w:marTop w:val="0"/>
                                      <w:marBottom w:val="0"/>
                                      <w:divBdr>
                                        <w:top w:val="none" w:sz="0" w:space="0" w:color="auto"/>
                                        <w:left w:val="none" w:sz="0" w:space="0" w:color="auto"/>
                                        <w:bottom w:val="none" w:sz="0" w:space="0" w:color="auto"/>
                                        <w:right w:val="none" w:sz="0" w:space="0" w:color="auto"/>
                                      </w:divBdr>
                                    </w:div>
                                    <w:div w:id="19922480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139223642">
      <w:bodyDiv w:val="1"/>
      <w:marLeft w:val="0"/>
      <w:marRight w:val="0"/>
      <w:marTop w:val="0"/>
      <w:marBottom w:val="0"/>
      <w:divBdr>
        <w:top w:val="none" w:sz="0" w:space="0" w:color="auto"/>
        <w:left w:val="none" w:sz="0" w:space="0" w:color="auto"/>
        <w:bottom w:val="none" w:sz="0" w:space="0" w:color="auto"/>
        <w:right w:val="none" w:sz="0" w:space="0" w:color="auto"/>
      </w:divBdr>
    </w:div>
    <w:div w:id="1183125293">
      <w:bodyDiv w:val="1"/>
      <w:marLeft w:val="0"/>
      <w:marRight w:val="0"/>
      <w:marTop w:val="0"/>
      <w:marBottom w:val="0"/>
      <w:divBdr>
        <w:top w:val="none" w:sz="0" w:space="0" w:color="auto"/>
        <w:left w:val="none" w:sz="0" w:space="0" w:color="auto"/>
        <w:bottom w:val="none" w:sz="0" w:space="0" w:color="auto"/>
        <w:right w:val="none" w:sz="0" w:space="0" w:color="auto"/>
      </w:divBdr>
    </w:div>
    <w:div w:id="1184512138">
      <w:bodyDiv w:val="1"/>
      <w:marLeft w:val="0"/>
      <w:marRight w:val="0"/>
      <w:marTop w:val="0"/>
      <w:marBottom w:val="0"/>
      <w:divBdr>
        <w:top w:val="none" w:sz="0" w:space="0" w:color="auto"/>
        <w:left w:val="none" w:sz="0" w:space="0" w:color="auto"/>
        <w:bottom w:val="none" w:sz="0" w:space="0" w:color="auto"/>
        <w:right w:val="none" w:sz="0" w:space="0" w:color="auto"/>
      </w:divBdr>
    </w:div>
    <w:div w:id="1271473046">
      <w:bodyDiv w:val="1"/>
      <w:marLeft w:val="0"/>
      <w:marRight w:val="0"/>
      <w:marTop w:val="0"/>
      <w:marBottom w:val="0"/>
      <w:divBdr>
        <w:top w:val="none" w:sz="0" w:space="0" w:color="auto"/>
        <w:left w:val="none" w:sz="0" w:space="0" w:color="auto"/>
        <w:bottom w:val="none" w:sz="0" w:space="0" w:color="auto"/>
        <w:right w:val="none" w:sz="0" w:space="0" w:color="auto"/>
      </w:divBdr>
    </w:div>
    <w:div w:id="1275552889">
      <w:bodyDiv w:val="1"/>
      <w:marLeft w:val="0"/>
      <w:marRight w:val="0"/>
      <w:marTop w:val="0"/>
      <w:marBottom w:val="0"/>
      <w:divBdr>
        <w:top w:val="none" w:sz="0" w:space="0" w:color="auto"/>
        <w:left w:val="none" w:sz="0" w:space="0" w:color="auto"/>
        <w:bottom w:val="none" w:sz="0" w:space="0" w:color="auto"/>
        <w:right w:val="none" w:sz="0" w:space="0" w:color="auto"/>
      </w:divBdr>
    </w:div>
    <w:div w:id="1338339200">
      <w:bodyDiv w:val="1"/>
      <w:marLeft w:val="0"/>
      <w:marRight w:val="0"/>
      <w:marTop w:val="0"/>
      <w:marBottom w:val="0"/>
      <w:divBdr>
        <w:top w:val="none" w:sz="0" w:space="0" w:color="auto"/>
        <w:left w:val="none" w:sz="0" w:space="0" w:color="auto"/>
        <w:bottom w:val="none" w:sz="0" w:space="0" w:color="auto"/>
        <w:right w:val="none" w:sz="0" w:space="0" w:color="auto"/>
      </w:divBdr>
    </w:div>
    <w:div w:id="1369717440">
      <w:bodyDiv w:val="1"/>
      <w:marLeft w:val="0"/>
      <w:marRight w:val="0"/>
      <w:marTop w:val="0"/>
      <w:marBottom w:val="0"/>
      <w:divBdr>
        <w:top w:val="none" w:sz="0" w:space="0" w:color="auto"/>
        <w:left w:val="none" w:sz="0" w:space="0" w:color="auto"/>
        <w:bottom w:val="none" w:sz="0" w:space="0" w:color="auto"/>
        <w:right w:val="none" w:sz="0" w:space="0" w:color="auto"/>
      </w:divBdr>
    </w:div>
    <w:div w:id="1381712393">
      <w:bodyDiv w:val="1"/>
      <w:marLeft w:val="0"/>
      <w:marRight w:val="0"/>
      <w:marTop w:val="0"/>
      <w:marBottom w:val="0"/>
      <w:divBdr>
        <w:top w:val="none" w:sz="0" w:space="0" w:color="auto"/>
        <w:left w:val="none" w:sz="0" w:space="0" w:color="auto"/>
        <w:bottom w:val="none" w:sz="0" w:space="0" w:color="auto"/>
        <w:right w:val="none" w:sz="0" w:space="0" w:color="auto"/>
      </w:divBdr>
    </w:div>
    <w:div w:id="1393188862">
      <w:bodyDiv w:val="1"/>
      <w:marLeft w:val="0"/>
      <w:marRight w:val="0"/>
      <w:marTop w:val="0"/>
      <w:marBottom w:val="0"/>
      <w:divBdr>
        <w:top w:val="none" w:sz="0" w:space="0" w:color="auto"/>
        <w:left w:val="none" w:sz="0" w:space="0" w:color="auto"/>
        <w:bottom w:val="none" w:sz="0" w:space="0" w:color="auto"/>
        <w:right w:val="none" w:sz="0" w:space="0" w:color="auto"/>
      </w:divBdr>
    </w:div>
    <w:div w:id="1404909759">
      <w:bodyDiv w:val="1"/>
      <w:marLeft w:val="0"/>
      <w:marRight w:val="0"/>
      <w:marTop w:val="0"/>
      <w:marBottom w:val="0"/>
      <w:divBdr>
        <w:top w:val="none" w:sz="0" w:space="0" w:color="auto"/>
        <w:left w:val="none" w:sz="0" w:space="0" w:color="auto"/>
        <w:bottom w:val="none" w:sz="0" w:space="0" w:color="auto"/>
        <w:right w:val="none" w:sz="0" w:space="0" w:color="auto"/>
      </w:divBdr>
    </w:div>
    <w:div w:id="1408184735">
      <w:bodyDiv w:val="1"/>
      <w:marLeft w:val="0"/>
      <w:marRight w:val="0"/>
      <w:marTop w:val="0"/>
      <w:marBottom w:val="0"/>
      <w:divBdr>
        <w:top w:val="none" w:sz="0" w:space="0" w:color="auto"/>
        <w:left w:val="none" w:sz="0" w:space="0" w:color="auto"/>
        <w:bottom w:val="none" w:sz="0" w:space="0" w:color="auto"/>
        <w:right w:val="none" w:sz="0" w:space="0" w:color="auto"/>
      </w:divBdr>
    </w:div>
    <w:div w:id="1421636394">
      <w:bodyDiv w:val="1"/>
      <w:marLeft w:val="0"/>
      <w:marRight w:val="0"/>
      <w:marTop w:val="0"/>
      <w:marBottom w:val="0"/>
      <w:divBdr>
        <w:top w:val="none" w:sz="0" w:space="0" w:color="auto"/>
        <w:left w:val="none" w:sz="0" w:space="0" w:color="auto"/>
        <w:bottom w:val="none" w:sz="0" w:space="0" w:color="auto"/>
        <w:right w:val="none" w:sz="0" w:space="0" w:color="auto"/>
      </w:divBdr>
    </w:div>
    <w:div w:id="1476527566">
      <w:bodyDiv w:val="1"/>
      <w:marLeft w:val="0"/>
      <w:marRight w:val="0"/>
      <w:marTop w:val="0"/>
      <w:marBottom w:val="0"/>
      <w:divBdr>
        <w:top w:val="none" w:sz="0" w:space="0" w:color="auto"/>
        <w:left w:val="none" w:sz="0" w:space="0" w:color="auto"/>
        <w:bottom w:val="none" w:sz="0" w:space="0" w:color="auto"/>
        <w:right w:val="none" w:sz="0" w:space="0" w:color="auto"/>
      </w:divBdr>
    </w:div>
    <w:div w:id="1489712536">
      <w:bodyDiv w:val="1"/>
      <w:marLeft w:val="0"/>
      <w:marRight w:val="0"/>
      <w:marTop w:val="0"/>
      <w:marBottom w:val="0"/>
      <w:divBdr>
        <w:top w:val="none" w:sz="0" w:space="0" w:color="auto"/>
        <w:left w:val="none" w:sz="0" w:space="0" w:color="auto"/>
        <w:bottom w:val="none" w:sz="0" w:space="0" w:color="auto"/>
        <w:right w:val="none" w:sz="0" w:space="0" w:color="auto"/>
      </w:divBdr>
      <w:divsChild>
        <w:div w:id="1034845595">
          <w:marLeft w:val="0"/>
          <w:marRight w:val="0"/>
          <w:marTop w:val="0"/>
          <w:marBottom w:val="0"/>
          <w:divBdr>
            <w:top w:val="none" w:sz="0" w:space="0" w:color="auto"/>
            <w:left w:val="none" w:sz="0" w:space="0" w:color="auto"/>
            <w:bottom w:val="none" w:sz="0" w:space="0" w:color="auto"/>
            <w:right w:val="none" w:sz="0" w:space="0" w:color="auto"/>
          </w:divBdr>
          <w:divsChild>
            <w:div w:id="745952123">
              <w:marLeft w:val="0"/>
              <w:marRight w:val="0"/>
              <w:marTop w:val="0"/>
              <w:marBottom w:val="0"/>
              <w:divBdr>
                <w:top w:val="none" w:sz="0" w:space="0" w:color="auto"/>
                <w:left w:val="none" w:sz="0" w:space="0" w:color="auto"/>
                <w:bottom w:val="none" w:sz="0" w:space="0" w:color="auto"/>
                <w:right w:val="none" w:sz="0" w:space="0" w:color="auto"/>
              </w:divBdr>
              <w:divsChild>
                <w:div w:id="1902982322">
                  <w:marLeft w:val="0"/>
                  <w:marRight w:val="0"/>
                  <w:marTop w:val="0"/>
                  <w:marBottom w:val="0"/>
                  <w:divBdr>
                    <w:top w:val="none" w:sz="0" w:space="0" w:color="auto"/>
                    <w:left w:val="none" w:sz="0" w:space="0" w:color="auto"/>
                    <w:bottom w:val="none" w:sz="0" w:space="0" w:color="auto"/>
                    <w:right w:val="none" w:sz="0" w:space="0" w:color="auto"/>
                  </w:divBdr>
                  <w:divsChild>
                    <w:div w:id="1295327150">
                      <w:marLeft w:val="0"/>
                      <w:marRight w:val="0"/>
                      <w:marTop w:val="0"/>
                      <w:marBottom w:val="0"/>
                      <w:divBdr>
                        <w:top w:val="none" w:sz="0" w:space="0" w:color="auto"/>
                        <w:left w:val="none" w:sz="0" w:space="0" w:color="auto"/>
                        <w:bottom w:val="none" w:sz="0" w:space="0" w:color="auto"/>
                        <w:right w:val="none" w:sz="0" w:space="0" w:color="auto"/>
                      </w:divBdr>
                      <w:divsChild>
                        <w:div w:id="1701542809">
                          <w:marLeft w:val="0"/>
                          <w:marRight w:val="0"/>
                          <w:marTop w:val="0"/>
                          <w:marBottom w:val="0"/>
                          <w:divBdr>
                            <w:top w:val="none" w:sz="0" w:space="0" w:color="auto"/>
                            <w:left w:val="none" w:sz="0" w:space="0" w:color="auto"/>
                            <w:bottom w:val="none" w:sz="0" w:space="0" w:color="auto"/>
                            <w:right w:val="none" w:sz="0" w:space="0" w:color="auto"/>
                          </w:divBdr>
                          <w:divsChild>
                            <w:div w:id="2071725623">
                              <w:marLeft w:val="0"/>
                              <w:marRight w:val="0"/>
                              <w:marTop w:val="0"/>
                              <w:marBottom w:val="0"/>
                              <w:divBdr>
                                <w:top w:val="none" w:sz="0" w:space="0" w:color="auto"/>
                                <w:left w:val="none" w:sz="0" w:space="0" w:color="auto"/>
                                <w:bottom w:val="none" w:sz="0" w:space="0" w:color="auto"/>
                                <w:right w:val="none" w:sz="0" w:space="0" w:color="auto"/>
                              </w:divBdr>
                              <w:divsChild>
                                <w:div w:id="294263573">
                                  <w:marLeft w:val="0"/>
                                  <w:marRight w:val="0"/>
                                  <w:marTop w:val="0"/>
                                  <w:marBottom w:val="0"/>
                                  <w:divBdr>
                                    <w:top w:val="none" w:sz="0" w:space="0" w:color="auto"/>
                                    <w:left w:val="none" w:sz="0" w:space="0" w:color="auto"/>
                                    <w:bottom w:val="none" w:sz="0" w:space="0" w:color="auto"/>
                                    <w:right w:val="none" w:sz="0" w:space="0" w:color="auto"/>
                                  </w:divBdr>
                                  <w:divsChild>
                                    <w:div w:id="1492596342">
                                      <w:marLeft w:val="0"/>
                                      <w:marRight w:val="0"/>
                                      <w:marTop w:val="0"/>
                                      <w:marBottom w:val="0"/>
                                      <w:divBdr>
                                        <w:top w:val="none" w:sz="0" w:space="0" w:color="auto"/>
                                        <w:left w:val="none" w:sz="0" w:space="0" w:color="auto"/>
                                        <w:bottom w:val="none" w:sz="0" w:space="0" w:color="auto"/>
                                        <w:right w:val="none" w:sz="0" w:space="0" w:color="auto"/>
                                      </w:divBdr>
                                    </w:div>
                                    <w:div w:id="15489515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04852346">
      <w:bodyDiv w:val="1"/>
      <w:marLeft w:val="0"/>
      <w:marRight w:val="0"/>
      <w:marTop w:val="0"/>
      <w:marBottom w:val="0"/>
      <w:divBdr>
        <w:top w:val="none" w:sz="0" w:space="0" w:color="auto"/>
        <w:left w:val="none" w:sz="0" w:space="0" w:color="auto"/>
        <w:bottom w:val="none" w:sz="0" w:space="0" w:color="auto"/>
        <w:right w:val="none" w:sz="0" w:space="0" w:color="auto"/>
      </w:divBdr>
    </w:div>
    <w:div w:id="1542592375">
      <w:bodyDiv w:val="1"/>
      <w:marLeft w:val="0"/>
      <w:marRight w:val="0"/>
      <w:marTop w:val="0"/>
      <w:marBottom w:val="0"/>
      <w:divBdr>
        <w:top w:val="none" w:sz="0" w:space="0" w:color="auto"/>
        <w:left w:val="none" w:sz="0" w:space="0" w:color="auto"/>
        <w:bottom w:val="none" w:sz="0" w:space="0" w:color="auto"/>
        <w:right w:val="none" w:sz="0" w:space="0" w:color="auto"/>
      </w:divBdr>
    </w:div>
    <w:div w:id="1559781898">
      <w:bodyDiv w:val="1"/>
      <w:marLeft w:val="0"/>
      <w:marRight w:val="0"/>
      <w:marTop w:val="0"/>
      <w:marBottom w:val="0"/>
      <w:divBdr>
        <w:top w:val="none" w:sz="0" w:space="0" w:color="auto"/>
        <w:left w:val="none" w:sz="0" w:space="0" w:color="auto"/>
        <w:bottom w:val="none" w:sz="0" w:space="0" w:color="auto"/>
        <w:right w:val="none" w:sz="0" w:space="0" w:color="auto"/>
      </w:divBdr>
    </w:div>
    <w:div w:id="1595164402">
      <w:bodyDiv w:val="1"/>
      <w:marLeft w:val="0"/>
      <w:marRight w:val="0"/>
      <w:marTop w:val="0"/>
      <w:marBottom w:val="0"/>
      <w:divBdr>
        <w:top w:val="none" w:sz="0" w:space="0" w:color="auto"/>
        <w:left w:val="none" w:sz="0" w:space="0" w:color="auto"/>
        <w:bottom w:val="none" w:sz="0" w:space="0" w:color="auto"/>
        <w:right w:val="none" w:sz="0" w:space="0" w:color="auto"/>
      </w:divBdr>
    </w:div>
    <w:div w:id="1618176108">
      <w:bodyDiv w:val="1"/>
      <w:marLeft w:val="0"/>
      <w:marRight w:val="0"/>
      <w:marTop w:val="0"/>
      <w:marBottom w:val="0"/>
      <w:divBdr>
        <w:top w:val="none" w:sz="0" w:space="0" w:color="auto"/>
        <w:left w:val="none" w:sz="0" w:space="0" w:color="auto"/>
        <w:bottom w:val="none" w:sz="0" w:space="0" w:color="auto"/>
        <w:right w:val="none" w:sz="0" w:space="0" w:color="auto"/>
      </w:divBdr>
    </w:div>
    <w:div w:id="1640919390">
      <w:bodyDiv w:val="1"/>
      <w:marLeft w:val="0"/>
      <w:marRight w:val="0"/>
      <w:marTop w:val="0"/>
      <w:marBottom w:val="0"/>
      <w:divBdr>
        <w:top w:val="none" w:sz="0" w:space="0" w:color="auto"/>
        <w:left w:val="none" w:sz="0" w:space="0" w:color="auto"/>
        <w:bottom w:val="none" w:sz="0" w:space="0" w:color="auto"/>
        <w:right w:val="none" w:sz="0" w:space="0" w:color="auto"/>
      </w:divBdr>
    </w:div>
    <w:div w:id="1645768049">
      <w:bodyDiv w:val="1"/>
      <w:marLeft w:val="0"/>
      <w:marRight w:val="0"/>
      <w:marTop w:val="0"/>
      <w:marBottom w:val="0"/>
      <w:divBdr>
        <w:top w:val="none" w:sz="0" w:space="0" w:color="auto"/>
        <w:left w:val="none" w:sz="0" w:space="0" w:color="auto"/>
        <w:bottom w:val="none" w:sz="0" w:space="0" w:color="auto"/>
        <w:right w:val="none" w:sz="0" w:space="0" w:color="auto"/>
      </w:divBdr>
    </w:div>
    <w:div w:id="1648582795">
      <w:bodyDiv w:val="1"/>
      <w:marLeft w:val="0"/>
      <w:marRight w:val="0"/>
      <w:marTop w:val="0"/>
      <w:marBottom w:val="0"/>
      <w:divBdr>
        <w:top w:val="none" w:sz="0" w:space="0" w:color="auto"/>
        <w:left w:val="none" w:sz="0" w:space="0" w:color="auto"/>
        <w:bottom w:val="none" w:sz="0" w:space="0" w:color="auto"/>
        <w:right w:val="none" w:sz="0" w:space="0" w:color="auto"/>
      </w:divBdr>
    </w:div>
    <w:div w:id="1668290506">
      <w:bodyDiv w:val="1"/>
      <w:marLeft w:val="0"/>
      <w:marRight w:val="0"/>
      <w:marTop w:val="0"/>
      <w:marBottom w:val="0"/>
      <w:divBdr>
        <w:top w:val="none" w:sz="0" w:space="0" w:color="auto"/>
        <w:left w:val="none" w:sz="0" w:space="0" w:color="auto"/>
        <w:bottom w:val="none" w:sz="0" w:space="0" w:color="auto"/>
        <w:right w:val="none" w:sz="0" w:space="0" w:color="auto"/>
      </w:divBdr>
    </w:div>
    <w:div w:id="1670669335">
      <w:bodyDiv w:val="1"/>
      <w:marLeft w:val="0"/>
      <w:marRight w:val="0"/>
      <w:marTop w:val="0"/>
      <w:marBottom w:val="0"/>
      <w:divBdr>
        <w:top w:val="none" w:sz="0" w:space="0" w:color="auto"/>
        <w:left w:val="none" w:sz="0" w:space="0" w:color="auto"/>
        <w:bottom w:val="none" w:sz="0" w:space="0" w:color="auto"/>
        <w:right w:val="none" w:sz="0" w:space="0" w:color="auto"/>
      </w:divBdr>
    </w:div>
    <w:div w:id="1681396306">
      <w:bodyDiv w:val="1"/>
      <w:marLeft w:val="0"/>
      <w:marRight w:val="0"/>
      <w:marTop w:val="0"/>
      <w:marBottom w:val="0"/>
      <w:divBdr>
        <w:top w:val="none" w:sz="0" w:space="0" w:color="auto"/>
        <w:left w:val="none" w:sz="0" w:space="0" w:color="auto"/>
        <w:bottom w:val="none" w:sz="0" w:space="0" w:color="auto"/>
        <w:right w:val="none" w:sz="0" w:space="0" w:color="auto"/>
      </w:divBdr>
    </w:div>
    <w:div w:id="1689015389">
      <w:bodyDiv w:val="1"/>
      <w:marLeft w:val="0"/>
      <w:marRight w:val="0"/>
      <w:marTop w:val="0"/>
      <w:marBottom w:val="0"/>
      <w:divBdr>
        <w:top w:val="none" w:sz="0" w:space="0" w:color="auto"/>
        <w:left w:val="none" w:sz="0" w:space="0" w:color="auto"/>
        <w:bottom w:val="none" w:sz="0" w:space="0" w:color="auto"/>
        <w:right w:val="none" w:sz="0" w:space="0" w:color="auto"/>
      </w:divBdr>
    </w:div>
    <w:div w:id="1709456132">
      <w:bodyDiv w:val="1"/>
      <w:marLeft w:val="0"/>
      <w:marRight w:val="0"/>
      <w:marTop w:val="0"/>
      <w:marBottom w:val="0"/>
      <w:divBdr>
        <w:top w:val="none" w:sz="0" w:space="0" w:color="auto"/>
        <w:left w:val="none" w:sz="0" w:space="0" w:color="auto"/>
        <w:bottom w:val="none" w:sz="0" w:space="0" w:color="auto"/>
        <w:right w:val="none" w:sz="0" w:space="0" w:color="auto"/>
      </w:divBdr>
    </w:div>
    <w:div w:id="1737898429">
      <w:bodyDiv w:val="1"/>
      <w:marLeft w:val="0"/>
      <w:marRight w:val="0"/>
      <w:marTop w:val="0"/>
      <w:marBottom w:val="0"/>
      <w:divBdr>
        <w:top w:val="none" w:sz="0" w:space="0" w:color="auto"/>
        <w:left w:val="none" w:sz="0" w:space="0" w:color="auto"/>
        <w:bottom w:val="none" w:sz="0" w:space="0" w:color="auto"/>
        <w:right w:val="none" w:sz="0" w:space="0" w:color="auto"/>
      </w:divBdr>
    </w:div>
    <w:div w:id="1787850667">
      <w:bodyDiv w:val="1"/>
      <w:marLeft w:val="0"/>
      <w:marRight w:val="0"/>
      <w:marTop w:val="0"/>
      <w:marBottom w:val="0"/>
      <w:divBdr>
        <w:top w:val="none" w:sz="0" w:space="0" w:color="auto"/>
        <w:left w:val="none" w:sz="0" w:space="0" w:color="auto"/>
        <w:bottom w:val="none" w:sz="0" w:space="0" w:color="auto"/>
        <w:right w:val="none" w:sz="0" w:space="0" w:color="auto"/>
      </w:divBdr>
    </w:div>
    <w:div w:id="1797064896">
      <w:bodyDiv w:val="1"/>
      <w:marLeft w:val="0"/>
      <w:marRight w:val="0"/>
      <w:marTop w:val="0"/>
      <w:marBottom w:val="0"/>
      <w:divBdr>
        <w:top w:val="none" w:sz="0" w:space="0" w:color="auto"/>
        <w:left w:val="none" w:sz="0" w:space="0" w:color="auto"/>
        <w:bottom w:val="none" w:sz="0" w:space="0" w:color="auto"/>
        <w:right w:val="none" w:sz="0" w:space="0" w:color="auto"/>
      </w:divBdr>
      <w:divsChild>
        <w:div w:id="440806649">
          <w:marLeft w:val="0"/>
          <w:marRight w:val="0"/>
          <w:marTop w:val="100"/>
          <w:marBottom w:val="100"/>
          <w:divBdr>
            <w:top w:val="none" w:sz="0" w:space="0" w:color="auto"/>
            <w:left w:val="none" w:sz="0" w:space="0" w:color="auto"/>
            <w:bottom w:val="none" w:sz="0" w:space="0" w:color="auto"/>
            <w:right w:val="none" w:sz="0" w:space="0" w:color="auto"/>
          </w:divBdr>
          <w:divsChild>
            <w:div w:id="1536456836">
              <w:marLeft w:val="0"/>
              <w:marRight w:val="0"/>
              <w:marTop w:val="0"/>
              <w:marBottom w:val="0"/>
              <w:divBdr>
                <w:top w:val="none" w:sz="0" w:space="0" w:color="auto"/>
                <w:left w:val="none" w:sz="0" w:space="0" w:color="auto"/>
                <w:bottom w:val="none" w:sz="0" w:space="0" w:color="auto"/>
                <w:right w:val="none" w:sz="0" w:space="0" w:color="auto"/>
              </w:divBdr>
              <w:divsChild>
                <w:div w:id="994530973">
                  <w:marLeft w:val="105"/>
                  <w:marRight w:val="105"/>
                  <w:marTop w:val="150"/>
                  <w:marBottom w:val="150"/>
                  <w:divBdr>
                    <w:top w:val="single" w:sz="6" w:space="0" w:color="333333"/>
                    <w:left w:val="single" w:sz="6" w:space="0" w:color="333333"/>
                    <w:bottom w:val="single" w:sz="6" w:space="0" w:color="333333"/>
                    <w:right w:val="single" w:sz="6" w:space="0" w:color="333333"/>
                  </w:divBdr>
                  <w:divsChild>
                    <w:div w:id="980961407">
                      <w:marLeft w:val="0"/>
                      <w:marRight w:val="0"/>
                      <w:marTop w:val="0"/>
                      <w:marBottom w:val="0"/>
                      <w:divBdr>
                        <w:top w:val="none" w:sz="0" w:space="0" w:color="auto"/>
                        <w:left w:val="none" w:sz="0" w:space="0" w:color="auto"/>
                        <w:bottom w:val="none" w:sz="0" w:space="0" w:color="auto"/>
                        <w:right w:val="none" w:sz="0" w:space="0" w:color="auto"/>
                      </w:divBdr>
                      <w:divsChild>
                        <w:div w:id="1217741970">
                          <w:marLeft w:val="0"/>
                          <w:marRight w:val="0"/>
                          <w:marTop w:val="0"/>
                          <w:marBottom w:val="0"/>
                          <w:divBdr>
                            <w:top w:val="none" w:sz="0" w:space="0" w:color="auto"/>
                            <w:left w:val="none" w:sz="0" w:space="0" w:color="auto"/>
                            <w:bottom w:val="none" w:sz="0" w:space="0" w:color="auto"/>
                            <w:right w:val="none" w:sz="0" w:space="0" w:color="auto"/>
                          </w:divBdr>
                          <w:divsChild>
                            <w:div w:id="1392193594">
                              <w:marLeft w:val="105"/>
                              <w:marRight w:val="105"/>
                              <w:marTop w:val="150"/>
                              <w:marBottom w:val="150"/>
                              <w:divBdr>
                                <w:top w:val="none" w:sz="0" w:space="0" w:color="auto"/>
                                <w:left w:val="none" w:sz="0" w:space="0" w:color="auto"/>
                                <w:bottom w:val="none" w:sz="0" w:space="0" w:color="auto"/>
                                <w:right w:val="none" w:sz="0" w:space="0" w:color="auto"/>
                              </w:divBdr>
                              <w:divsChild>
                                <w:div w:id="1604606931">
                                  <w:marLeft w:val="0"/>
                                  <w:marRight w:val="0"/>
                                  <w:marTop w:val="0"/>
                                  <w:marBottom w:val="0"/>
                                  <w:divBdr>
                                    <w:top w:val="none" w:sz="0" w:space="0" w:color="auto"/>
                                    <w:left w:val="none" w:sz="0" w:space="0" w:color="auto"/>
                                    <w:bottom w:val="none" w:sz="0" w:space="0" w:color="auto"/>
                                    <w:right w:val="none" w:sz="0" w:space="0" w:color="auto"/>
                                  </w:divBdr>
                                  <w:divsChild>
                                    <w:div w:id="1065300784">
                                      <w:marLeft w:val="0"/>
                                      <w:marRight w:val="0"/>
                                      <w:marTop w:val="0"/>
                                      <w:marBottom w:val="0"/>
                                      <w:divBdr>
                                        <w:top w:val="none" w:sz="0" w:space="0" w:color="auto"/>
                                        <w:left w:val="none" w:sz="0" w:space="0" w:color="auto"/>
                                        <w:bottom w:val="none" w:sz="0" w:space="0" w:color="auto"/>
                                        <w:right w:val="none" w:sz="0" w:space="0" w:color="auto"/>
                                      </w:divBdr>
                                      <w:divsChild>
                                        <w:div w:id="758528259">
                                          <w:marLeft w:val="0"/>
                                          <w:marRight w:val="0"/>
                                          <w:marTop w:val="0"/>
                                          <w:marBottom w:val="0"/>
                                          <w:divBdr>
                                            <w:top w:val="none" w:sz="0" w:space="0" w:color="auto"/>
                                            <w:left w:val="none" w:sz="0" w:space="0" w:color="auto"/>
                                            <w:bottom w:val="none" w:sz="0" w:space="0" w:color="auto"/>
                                            <w:right w:val="none" w:sz="0" w:space="0" w:color="auto"/>
                                          </w:divBdr>
                                          <w:divsChild>
                                            <w:div w:id="1640651190">
                                              <w:marLeft w:val="0"/>
                                              <w:marRight w:val="0"/>
                                              <w:marTop w:val="0"/>
                                              <w:marBottom w:val="0"/>
                                              <w:divBdr>
                                                <w:top w:val="none" w:sz="0" w:space="0" w:color="auto"/>
                                                <w:left w:val="none" w:sz="0" w:space="0" w:color="auto"/>
                                                <w:bottom w:val="none" w:sz="0" w:space="0" w:color="auto"/>
                                                <w:right w:val="none" w:sz="0" w:space="0" w:color="auto"/>
                                              </w:divBdr>
                                              <w:divsChild>
                                                <w:div w:id="1541360157">
                                                  <w:marLeft w:val="105"/>
                                                  <w:marRight w:val="105"/>
                                                  <w:marTop w:val="150"/>
                                                  <w:marBottom w:val="150"/>
                                                  <w:divBdr>
                                                    <w:top w:val="none" w:sz="0" w:space="0" w:color="auto"/>
                                                    <w:left w:val="none" w:sz="0" w:space="0" w:color="auto"/>
                                                    <w:bottom w:val="none" w:sz="0" w:space="0" w:color="auto"/>
                                                    <w:right w:val="none" w:sz="0" w:space="0" w:color="auto"/>
                                                  </w:divBdr>
                                                  <w:divsChild>
                                                    <w:div w:id="1541629311">
                                                      <w:marLeft w:val="0"/>
                                                      <w:marRight w:val="0"/>
                                                      <w:marTop w:val="0"/>
                                                      <w:marBottom w:val="0"/>
                                                      <w:divBdr>
                                                        <w:top w:val="none" w:sz="0" w:space="0" w:color="auto"/>
                                                        <w:left w:val="none" w:sz="0" w:space="0" w:color="auto"/>
                                                        <w:bottom w:val="none" w:sz="0" w:space="0" w:color="auto"/>
                                                        <w:right w:val="none" w:sz="0" w:space="0" w:color="auto"/>
                                                      </w:divBdr>
                                                      <w:divsChild>
                                                        <w:div w:id="734161870">
                                                          <w:marLeft w:val="0"/>
                                                          <w:marRight w:val="0"/>
                                                          <w:marTop w:val="0"/>
                                                          <w:marBottom w:val="0"/>
                                                          <w:divBdr>
                                                            <w:top w:val="none" w:sz="0" w:space="0" w:color="auto"/>
                                                            <w:left w:val="none" w:sz="0" w:space="0" w:color="auto"/>
                                                            <w:bottom w:val="none" w:sz="0" w:space="0" w:color="auto"/>
                                                            <w:right w:val="none" w:sz="0" w:space="0" w:color="auto"/>
                                                          </w:divBdr>
                                                          <w:divsChild>
                                                            <w:div w:id="229922560">
                                                              <w:marLeft w:val="0"/>
                                                              <w:marRight w:val="0"/>
                                                              <w:marTop w:val="0"/>
                                                              <w:marBottom w:val="0"/>
                                                              <w:divBdr>
                                                                <w:top w:val="none" w:sz="0" w:space="0" w:color="auto"/>
                                                                <w:left w:val="none" w:sz="0" w:space="0" w:color="auto"/>
                                                                <w:bottom w:val="none" w:sz="0" w:space="0" w:color="auto"/>
                                                                <w:right w:val="none" w:sz="0" w:space="0" w:color="auto"/>
                                                              </w:divBdr>
                                                              <w:divsChild>
                                                                <w:div w:id="1473521834">
                                                                  <w:marLeft w:val="0"/>
                                                                  <w:marRight w:val="0"/>
                                                                  <w:marTop w:val="0"/>
                                                                  <w:marBottom w:val="0"/>
                                                                  <w:divBdr>
                                                                    <w:top w:val="none" w:sz="0" w:space="0" w:color="auto"/>
                                                                    <w:left w:val="none" w:sz="0" w:space="0" w:color="auto"/>
                                                                    <w:bottom w:val="none" w:sz="0" w:space="0" w:color="auto"/>
                                                                    <w:right w:val="none" w:sz="0" w:space="0" w:color="auto"/>
                                                                  </w:divBdr>
                                                                  <w:divsChild>
                                                                    <w:div w:id="719865710">
                                                                      <w:marLeft w:val="0"/>
                                                                      <w:marRight w:val="0"/>
                                                                      <w:marTop w:val="0"/>
                                                                      <w:marBottom w:val="0"/>
                                                                      <w:divBdr>
                                                                        <w:top w:val="none" w:sz="0" w:space="0" w:color="auto"/>
                                                                        <w:left w:val="none" w:sz="0" w:space="0" w:color="auto"/>
                                                                        <w:bottom w:val="none" w:sz="0" w:space="0" w:color="auto"/>
                                                                        <w:right w:val="none" w:sz="0" w:space="0" w:color="auto"/>
                                                                      </w:divBdr>
                                                                      <w:divsChild>
                                                                        <w:div w:id="1349916268">
                                                                          <w:marLeft w:val="105"/>
                                                                          <w:marRight w:val="105"/>
                                                                          <w:marTop w:val="150"/>
                                                                          <w:marBottom w:val="150"/>
                                                                          <w:divBdr>
                                                                            <w:top w:val="none" w:sz="0" w:space="0" w:color="auto"/>
                                                                            <w:left w:val="none" w:sz="0" w:space="0" w:color="auto"/>
                                                                            <w:bottom w:val="none" w:sz="0" w:space="0" w:color="auto"/>
                                                                            <w:right w:val="none" w:sz="0" w:space="0" w:color="auto"/>
                                                                          </w:divBdr>
                                                                          <w:divsChild>
                                                                            <w:div w:id="203323889">
                                                                              <w:marLeft w:val="0"/>
                                                                              <w:marRight w:val="0"/>
                                                                              <w:marTop w:val="0"/>
                                                                              <w:marBottom w:val="0"/>
                                                                              <w:divBdr>
                                                                                <w:top w:val="none" w:sz="0" w:space="0" w:color="auto"/>
                                                                                <w:left w:val="none" w:sz="0" w:space="0" w:color="auto"/>
                                                                                <w:bottom w:val="none" w:sz="0" w:space="0" w:color="auto"/>
                                                                                <w:right w:val="none" w:sz="0" w:space="0" w:color="auto"/>
                                                                              </w:divBdr>
                                                                              <w:divsChild>
                                                                                <w:div w:id="226261024">
                                                                                  <w:marLeft w:val="0"/>
                                                                                  <w:marRight w:val="0"/>
                                                                                  <w:marTop w:val="0"/>
                                                                                  <w:marBottom w:val="0"/>
                                                                                  <w:divBdr>
                                                                                    <w:top w:val="none" w:sz="0" w:space="0" w:color="auto"/>
                                                                                    <w:left w:val="none" w:sz="0" w:space="0" w:color="auto"/>
                                                                                    <w:bottom w:val="none" w:sz="0" w:space="0" w:color="auto"/>
                                                                                    <w:right w:val="none" w:sz="0" w:space="0" w:color="auto"/>
                                                                                  </w:divBdr>
                                                                                  <w:divsChild>
                                                                                    <w:div w:id="269512639">
                                                                                      <w:marLeft w:val="0"/>
                                                                                      <w:marRight w:val="0"/>
                                                                                      <w:marTop w:val="0"/>
                                                                                      <w:marBottom w:val="0"/>
                                                                                      <w:divBdr>
                                                                                        <w:top w:val="none" w:sz="0" w:space="0" w:color="auto"/>
                                                                                        <w:left w:val="none" w:sz="0" w:space="0" w:color="auto"/>
                                                                                        <w:bottom w:val="none" w:sz="0" w:space="0" w:color="auto"/>
                                                                                        <w:right w:val="none" w:sz="0" w:space="0" w:color="auto"/>
                                                                                      </w:divBdr>
                                                                                      <w:divsChild>
                                                                                        <w:div w:id="665859506">
                                                                                          <w:marLeft w:val="0"/>
                                                                                          <w:marRight w:val="0"/>
                                                                                          <w:marTop w:val="0"/>
                                                                                          <w:marBottom w:val="0"/>
                                                                                          <w:divBdr>
                                                                                            <w:top w:val="none" w:sz="0" w:space="0" w:color="auto"/>
                                                                                            <w:left w:val="none" w:sz="0" w:space="0" w:color="auto"/>
                                                                                            <w:bottom w:val="none" w:sz="0" w:space="0" w:color="auto"/>
                                                                                            <w:right w:val="none" w:sz="0" w:space="0" w:color="auto"/>
                                                                                          </w:divBdr>
                                                                                          <w:divsChild>
                                                                                            <w:div w:id="1065834383">
                                                                                              <w:marLeft w:val="0"/>
                                                                                              <w:marRight w:val="0"/>
                                                                                              <w:marTop w:val="0"/>
                                                                                              <w:marBottom w:val="0"/>
                                                                                              <w:divBdr>
                                                                                                <w:top w:val="none" w:sz="0" w:space="0" w:color="auto"/>
                                                                                                <w:left w:val="none" w:sz="0" w:space="0" w:color="auto"/>
                                                                                                <w:bottom w:val="none" w:sz="0" w:space="0" w:color="auto"/>
                                                                                                <w:right w:val="none" w:sz="0" w:space="0" w:color="auto"/>
                                                                                              </w:divBdr>
                                                                                              <w:divsChild>
                                                                                                <w:div w:id="205981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798453599">
      <w:bodyDiv w:val="1"/>
      <w:marLeft w:val="0"/>
      <w:marRight w:val="0"/>
      <w:marTop w:val="0"/>
      <w:marBottom w:val="0"/>
      <w:divBdr>
        <w:top w:val="none" w:sz="0" w:space="0" w:color="auto"/>
        <w:left w:val="none" w:sz="0" w:space="0" w:color="auto"/>
        <w:bottom w:val="none" w:sz="0" w:space="0" w:color="auto"/>
        <w:right w:val="none" w:sz="0" w:space="0" w:color="auto"/>
      </w:divBdr>
      <w:divsChild>
        <w:div w:id="51849673">
          <w:marLeft w:val="0"/>
          <w:marRight w:val="0"/>
          <w:marTop w:val="0"/>
          <w:marBottom w:val="0"/>
          <w:divBdr>
            <w:top w:val="none" w:sz="0" w:space="0" w:color="auto"/>
            <w:left w:val="none" w:sz="0" w:space="0" w:color="auto"/>
            <w:bottom w:val="none" w:sz="0" w:space="0" w:color="auto"/>
            <w:right w:val="none" w:sz="0" w:space="0" w:color="auto"/>
          </w:divBdr>
        </w:div>
        <w:div w:id="103505378">
          <w:marLeft w:val="0"/>
          <w:marRight w:val="0"/>
          <w:marTop w:val="0"/>
          <w:marBottom w:val="0"/>
          <w:divBdr>
            <w:top w:val="none" w:sz="0" w:space="0" w:color="auto"/>
            <w:left w:val="none" w:sz="0" w:space="0" w:color="auto"/>
            <w:bottom w:val="none" w:sz="0" w:space="0" w:color="auto"/>
            <w:right w:val="none" w:sz="0" w:space="0" w:color="auto"/>
          </w:divBdr>
        </w:div>
        <w:div w:id="681198833">
          <w:marLeft w:val="0"/>
          <w:marRight w:val="0"/>
          <w:marTop w:val="0"/>
          <w:marBottom w:val="0"/>
          <w:divBdr>
            <w:top w:val="none" w:sz="0" w:space="0" w:color="auto"/>
            <w:left w:val="none" w:sz="0" w:space="0" w:color="auto"/>
            <w:bottom w:val="none" w:sz="0" w:space="0" w:color="auto"/>
            <w:right w:val="none" w:sz="0" w:space="0" w:color="auto"/>
          </w:divBdr>
        </w:div>
        <w:div w:id="1127160977">
          <w:marLeft w:val="0"/>
          <w:marRight w:val="0"/>
          <w:marTop w:val="0"/>
          <w:marBottom w:val="0"/>
          <w:divBdr>
            <w:top w:val="none" w:sz="0" w:space="0" w:color="auto"/>
            <w:left w:val="none" w:sz="0" w:space="0" w:color="auto"/>
            <w:bottom w:val="none" w:sz="0" w:space="0" w:color="auto"/>
            <w:right w:val="none" w:sz="0" w:space="0" w:color="auto"/>
          </w:divBdr>
        </w:div>
        <w:div w:id="1594632818">
          <w:marLeft w:val="0"/>
          <w:marRight w:val="0"/>
          <w:marTop w:val="0"/>
          <w:marBottom w:val="0"/>
          <w:divBdr>
            <w:top w:val="none" w:sz="0" w:space="0" w:color="auto"/>
            <w:left w:val="none" w:sz="0" w:space="0" w:color="auto"/>
            <w:bottom w:val="none" w:sz="0" w:space="0" w:color="auto"/>
            <w:right w:val="none" w:sz="0" w:space="0" w:color="auto"/>
          </w:divBdr>
        </w:div>
        <w:div w:id="2023971203">
          <w:marLeft w:val="0"/>
          <w:marRight w:val="0"/>
          <w:marTop w:val="0"/>
          <w:marBottom w:val="0"/>
          <w:divBdr>
            <w:top w:val="none" w:sz="0" w:space="0" w:color="auto"/>
            <w:left w:val="none" w:sz="0" w:space="0" w:color="auto"/>
            <w:bottom w:val="none" w:sz="0" w:space="0" w:color="auto"/>
            <w:right w:val="none" w:sz="0" w:space="0" w:color="auto"/>
          </w:divBdr>
        </w:div>
      </w:divsChild>
    </w:div>
    <w:div w:id="1807550439">
      <w:bodyDiv w:val="1"/>
      <w:marLeft w:val="0"/>
      <w:marRight w:val="0"/>
      <w:marTop w:val="0"/>
      <w:marBottom w:val="0"/>
      <w:divBdr>
        <w:top w:val="none" w:sz="0" w:space="0" w:color="auto"/>
        <w:left w:val="none" w:sz="0" w:space="0" w:color="auto"/>
        <w:bottom w:val="none" w:sz="0" w:space="0" w:color="auto"/>
        <w:right w:val="none" w:sz="0" w:space="0" w:color="auto"/>
      </w:divBdr>
    </w:div>
    <w:div w:id="1837921273">
      <w:bodyDiv w:val="1"/>
      <w:marLeft w:val="0"/>
      <w:marRight w:val="0"/>
      <w:marTop w:val="0"/>
      <w:marBottom w:val="0"/>
      <w:divBdr>
        <w:top w:val="none" w:sz="0" w:space="0" w:color="auto"/>
        <w:left w:val="none" w:sz="0" w:space="0" w:color="auto"/>
        <w:bottom w:val="none" w:sz="0" w:space="0" w:color="auto"/>
        <w:right w:val="none" w:sz="0" w:space="0" w:color="auto"/>
      </w:divBdr>
    </w:div>
    <w:div w:id="1839342710">
      <w:bodyDiv w:val="1"/>
      <w:marLeft w:val="0"/>
      <w:marRight w:val="0"/>
      <w:marTop w:val="0"/>
      <w:marBottom w:val="0"/>
      <w:divBdr>
        <w:top w:val="none" w:sz="0" w:space="0" w:color="auto"/>
        <w:left w:val="none" w:sz="0" w:space="0" w:color="auto"/>
        <w:bottom w:val="none" w:sz="0" w:space="0" w:color="auto"/>
        <w:right w:val="none" w:sz="0" w:space="0" w:color="auto"/>
      </w:divBdr>
    </w:div>
    <w:div w:id="1875920130">
      <w:bodyDiv w:val="1"/>
      <w:marLeft w:val="0"/>
      <w:marRight w:val="0"/>
      <w:marTop w:val="0"/>
      <w:marBottom w:val="0"/>
      <w:divBdr>
        <w:top w:val="none" w:sz="0" w:space="0" w:color="auto"/>
        <w:left w:val="none" w:sz="0" w:space="0" w:color="auto"/>
        <w:bottom w:val="none" w:sz="0" w:space="0" w:color="auto"/>
        <w:right w:val="none" w:sz="0" w:space="0" w:color="auto"/>
      </w:divBdr>
      <w:divsChild>
        <w:div w:id="754546773">
          <w:marLeft w:val="0"/>
          <w:marRight w:val="0"/>
          <w:marTop w:val="0"/>
          <w:marBottom w:val="0"/>
          <w:divBdr>
            <w:top w:val="none" w:sz="0" w:space="0" w:color="auto"/>
            <w:left w:val="none" w:sz="0" w:space="0" w:color="auto"/>
            <w:bottom w:val="none" w:sz="0" w:space="0" w:color="auto"/>
            <w:right w:val="none" w:sz="0" w:space="0" w:color="auto"/>
          </w:divBdr>
          <w:divsChild>
            <w:div w:id="655843372">
              <w:marLeft w:val="0"/>
              <w:marRight w:val="0"/>
              <w:marTop w:val="0"/>
              <w:marBottom w:val="0"/>
              <w:divBdr>
                <w:top w:val="none" w:sz="0" w:space="0" w:color="auto"/>
                <w:left w:val="none" w:sz="0" w:space="0" w:color="auto"/>
                <w:bottom w:val="none" w:sz="0" w:space="0" w:color="auto"/>
                <w:right w:val="none" w:sz="0" w:space="0" w:color="auto"/>
              </w:divBdr>
              <w:divsChild>
                <w:div w:id="8406553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1913107">
      <w:bodyDiv w:val="1"/>
      <w:marLeft w:val="0"/>
      <w:marRight w:val="0"/>
      <w:marTop w:val="0"/>
      <w:marBottom w:val="0"/>
      <w:divBdr>
        <w:top w:val="none" w:sz="0" w:space="0" w:color="auto"/>
        <w:left w:val="none" w:sz="0" w:space="0" w:color="auto"/>
        <w:bottom w:val="none" w:sz="0" w:space="0" w:color="auto"/>
        <w:right w:val="none" w:sz="0" w:space="0" w:color="auto"/>
      </w:divBdr>
    </w:div>
    <w:div w:id="1900045240">
      <w:bodyDiv w:val="1"/>
      <w:marLeft w:val="0"/>
      <w:marRight w:val="0"/>
      <w:marTop w:val="0"/>
      <w:marBottom w:val="0"/>
      <w:divBdr>
        <w:top w:val="none" w:sz="0" w:space="0" w:color="auto"/>
        <w:left w:val="none" w:sz="0" w:space="0" w:color="auto"/>
        <w:bottom w:val="none" w:sz="0" w:space="0" w:color="auto"/>
        <w:right w:val="none" w:sz="0" w:space="0" w:color="auto"/>
      </w:divBdr>
    </w:div>
    <w:div w:id="1905097462">
      <w:bodyDiv w:val="1"/>
      <w:marLeft w:val="0"/>
      <w:marRight w:val="0"/>
      <w:marTop w:val="0"/>
      <w:marBottom w:val="0"/>
      <w:divBdr>
        <w:top w:val="none" w:sz="0" w:space="0" w:color="auto"/>
        <w:left w:val="none" w:sz="0" w:space="0" w:color="auto"/>
        <w:bottom w:val="none" w:sz="0" w:space="0" w:color="auto"/>
        <w:right w:val="none" w:sz="0" w:space="0" w:color="auto"/>
      </w:divBdr>
    </w:div>
    <w:div w:id="1905527082">
      <w:bodyDiv w:val="1"/>
      <w:marLeft w:val="0"/>
      <w:marRight w:val="0"/>
      <w:marTop w:val="0"/>
      <w:marBottom w:val="0"/>
      <w:divBdr>
        <w:top w:val="none" w:sz="0" w:space="0" w:color="auto"/>
        <w:left w:val="none" w:sz="0" w:space="0" w:color="auto"/>
        <w:bottom w:val="none" w:sz="0" w:space="0" w:color="auto"/>
        <w:right w:val="none" w:sz="0" w:space="0" w:color="auto"/>
      </w:divBdr>
    </w:div>
    <w:div w:id="1914120667">
      <w:bodyDiv w:val="1"/>
      <w:marLeft w:val="0"/>
      <w:marRight w:val="0"/>
      <w:marTop w:val="0"/>
      <w:marBottom w:val="0"/>
      <w:divBdr>
        <w:top w:val="none" w:sz="0" w:space="0" w:color="auto"/>
        <w:left w:val="none" w:sz="0" w:space="0" w:color="auto"/>
        <w:bottom w:val="none" w:sz="0" w:space="0" w:color="auto"/>
        <w:right w:val="none" w:sz="0" w:space="0" w:color="auto"/>
      </w:divBdr>
    </w:div>
    <w:div w:id="1971740778">
      <w:bodyDiv w:val="1"/>
      <w:marLeft w:val="0"/>
      <w:marRight w:val="0"/>
      <w:marTop w:val="0"/>
      <w:marBottom w:val="0"/>
      <w:divBdr>
        <w:top w:val="none" w:sz="0" w:space="0" w:color="auto"/>
        <w:left w:val="none" w:sz="0" w:space="0" w:color="auto"/>
        <w:bottom w:val="none" w:sz="0" w:space="0" w:color="auto"/>
        <w:right w:val="none" w:sz="0" w:space="0" w:color="auto"/>
      </w:divBdr>
    </w:div>
    <w:div w:id="1997298134">
      <w:bodyDiv w:val="1"/>
      <w:marLeft w:val="0"/>
      <w:marRight w:val="0"/>
      <w:marTop w:val="0"/>
      <w:marBottom w:val="0"/>
      <w:divBdr>
        <w:top w:val="none" w:sz="0" w:space="0" w:color="auto"/>
        <w:left w:val="none" w:sz="0" w:space="0" w:color="auto"/>
        <w:bottom w:val="none" w:sz="0" w:space="0" w:color="auto"/>
        <w:right w:val="none" w:sz="0" w:space="0" w:color="auto"/>
      </w:divBdr>
    </w:div>
    <w:div w:id="2037612364">
      <w:bodyDiv w:val="1"/>
      <w:marLeft w:val="0"/>
      <w:marRight w:val="0"/>
      <w:marTop w:val="0"/>
      <w:marBottom w:val="0"/>
      <w:divBdr>
        <w:top w:val="none" w:sz="0" w:space="0" w:color="auto"/>
        <w:left w:val="none" w:sz="0" w:space="0" w:color="auto"/>
        <w:bottom w:val="none" w:sz="0" w:space="0" w:color="auto"/>
        <w:right w:val="none" w:sz="0" w:space="0" w:color="auto"/>
      </w:divBdr>
    </w:div>
    <w:div w:id="2087457108">
      <w:bodyDiv w:val="1"/>
      <w:marLeft w:val="0"/>
      <w:marRight w:val="0"/>
      <w:marTop w:val="0"/>
      <w:marBottom w:val="0"/>
      <w:divBdr>
        <w:top w:val="none" w:sz="0" w:space="0" w:color="auto"/>
        <w:left w:val="none" w:sz="0" w:space="0" w:color="auto"/>
        <w:bottom w:val="none" w:sz="0" w:space="0" w:color="auto"/>
        <w:right w:val="none" w:sz="0" w:space="0" w:color="auto"/>
      </w:divBdr>
    </w:div>
    <w:div w:id="2094890630">
      <w:bodyDiv w:val="1"/>
      <w:marLeft w:val="0"/>
      <w:marRight w:val="0"/>
      <w:marTop w:val="0"/>
      <w:marBottom w:val="0"/>
      <w:divBdr>
        <w:top w:val="none" w:sz="0" w:space="0" w:color="auto"/>
        <w:left w:val="none" w:sz="0" w:space="0" w:color="auto"/>
        <w:bottom w:val="none" w:sz="0" w:space="0" w:color="auto"/>
        <w:right w:val="none" w:sz="0" w:space="0" w:color="auto"/>
      </w:divBdr>
    </w:div>
    <w:div w:id="2127693540">
      <w:bodyDiv w:val="1"/>
      <w:marLeft w:val="0"/>
      <w:marRight w:val="0"/>
      <w:marTop w:val="0"/>
      <w:marBottom w:val="0"/>
      <w:divBdr>
        <w:top w:val="none" w:sz="0" w:space="0" w:color="auto"/>
        <w:left w:val="none" w:sz="0" w:space="0" w:color="auto"/>
        <w:bottom w:val="none" w:sz="0" w:space="0" w:color="auto"/>
        <w:right w:val="none" w:sz="0" w:space="0" w:color="auto"/>
      </w:divBdr>
      <w:divsChild>
        <w:div w:id="766313325">
          <w:marLeft w:val="0"/>
          <w:marRight w:val="0"/>
          <w:marTop w:val="0"/>
          <w:marBottom w:val="0"/>
          <w:divBdr>
            <w:top w:val="none" w:sz="0" w:space="0" w:color="auto"/>
            <w:left w:val="none" w:sz="0" w:space="0" w:color="auto"/>
            <w:bottom w:val="none" w:sz="0" w:space="0" w:color="auto"/>
            <w:right w:val="none" w:sz="0" w:space="0" w:color="auto"/>
          </w:divBdr>
          <w:divsChild>
            <w:div w:id="589582783">
              <w:marLeft w:val="0"/>
              <w:marRight w:val="0"/>
              <w:marTop w:val="0"/>
              <w:marBottom w:val="0"/>
              <w:divBdr>
                <w:top w:val="none" w:sz="0" w:space="0" w:color="auto"/>
                <w:left w:val="none" w:sz="0" w:space="0" w:color="auto"/>
                <w:bottom w:val="none" w:sz="0" w:space="0" w:color="auto"/>
                <w:right w:val="none" w:sz="0" w:space="0" w:color="auto"/>
              </w:divBdr>
              <w:divsChild>
                <w:div w:id="967052960">
                  <w:marLeft w:val="0"/>
                  <w:marRight w:val="0"/>
                  <w:marTop w:val="0"/>
                  <w:marBottom w:val="0"/>
                  <w:divBdr>
                    <w:top w:val="none" w:sz="0" w:space="0" w:color="auto"/>
                    <w:left w:val="none" w:sz="0" w:space="0" w:color="auto"/>
                    <w:bottom w:val="none" w:sz="0" w:space="0" w:color="auto"/>
                    <w:right w:val="none" w:sz="0" w:space="0" w:color="auto"/>
                  </w:divBdr>
                  <w:divsChild>
                    <w:div w:id="571425491">
                      <w:marLeft w:val="0"/>
                      <w:marRight w:val="0"/>
                      <w:marTop w:val="0"/>
                      <w:marBottom w:val="0"/>
                      <w:divBdr>
                        <w:top w:val="none" w:sz="0" w:space="0" w:color="auto"/>
                        <w:left w:val="none" w:sz="0" w:space="0" w:color="auto"/>
                        <w:bottom w:val="none" w:sz="0" w:space="0" w:color="auto"/>
                        <w:right w:val="none" w:sz="0" w:space="0" w:color="auto"/>
                      </w:divBdr>
                      <w:divsChild>
                        <w:div w:id="128980284">
                          <w:marLeft w:val="0"/>
                          <w:marRight w:val="0"/>
                          <w:marTop w:val="0"/>
                          <w:marBottom w:val="0"/>
                          <w:divBdr>
                            <w:top w:val="none" w:sz="0" w:space="0" w:color="auto"/>
                            <w:left w:val="none" w:sz="0" w:space="0" w:color="auto"/>
                            <w:bottom w:val="none" w:sz="0" w:space="0" w:color="auto"/>
                            <w:right w:val="none" w:sz="0" w:space="0" w:color="auto"/>
                          </w:divBdr>
                          <w:divsChild>
                            <w:div w:id="1573546665">
                              <w:marLeft w:val="0"/>
                              <w:marRight w:val="0"/>
                              <w:marTop w:val="0"/>
                              <w:marBottom w:val="0"/>
                              <w:divBdr>
                                <w:top w:val="none" w:sz="0" w:space="0" w:color="auto"/>
                                <w:left w:val="none" w:sz="0" w:space="0" w:color="auto"/>
                                <w:bottom w:val="none" w:sz="0" w:space="0" w:color="auto"/>
                                <w:right w:val="none" w:sz="0" w:space="0" w:color="auto"/>
                              </w:divBdr>
                              <w:divsChild>
                                <w:div w:id="987133305">
                                  <w:marLeft w:val="0"/>
                                  <w:marRight w:val="0"/>
                                  <w:marTop w:val="0"/>
                                  <w:marBottom w:val="0"/>
                                  <w:divBdr>
                                    <w:top w:val="none" w:sz="0" w:space="0" w:color="auto"/>
                                    <w:left w:val="none" w:sz="0" w:space="0" w:color="auto"/>
                                    <w:bottom w:val="none" w:sz="0" w:space="0" w:color="auto"/>
                                    <w:right w:val="none" w:sz="0" w:space="0" w:color="auto"/>
                                  </w:divBdr>
                                  <w:divsChild>
                                    <w:div w:id="1786342235">
                                      <w:marLeft w:val="0"/>
                                      <w:marRight w:val="0"/>
                                      <w:marTop w:val="0"/>
                                      <w:marBottom w:val="0"/>
                                      <w:divBdr>
                                        <w:top w:val="none" w:sz="0" w:space="0" w:color="auto"/>
                                        <w:left w:val="none" w:sz="0" w:space="0" w:color="auto"/>
                                        <w:bottom w:val="none" w:sz="0" w:space="0" w:color="auto"/>
                                        <w:right w:val="none" w:sz="0" w:space="0" w:color="auto"/>
                                      </w:divBdr>
                                      <w:divsChild>
                                        <w:div w:id="8636399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2130514227">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microsoft.com/office/2007/relationships/stylesWithEffects" Target="stylesWithEffects.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footnotes" Target="footnotes.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styles" Target="styles.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webSettings" Target="webSetting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numbering" Target="numbering.xml"/><Relationship Id="rId40" Type="http://schemas.openxmlformats.org/officeDocument/2006/relationships/settings" Target="settings.xm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endnotes" Target="endnot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b:Sources xmlns:b="http://schemas.openxmlformats.org/officeDocument/2006/bibliography" xmlns="http://schemas.openxmlformats.org/officeDocument/2006/bibliography" SelectedStyle="\APA.XSL" StyleName="APA Fifth Edition"/>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b:Sources xmlns:b="http://schemas.openxmlformats.org/officeDocument/2006/bibliography" xmlns="http://schemas.openxmlformats.org/officeDocument/2006/bibliography" SelectedStyle="\APA.XSL" StyleName="APA Fifth Edition"/>
</file>

<file path=customXml/item12.xml><?xml version="1.0" encoding="utf-8"?>
<b:Sources xmlns:b="http://schemas.openxmlformats.org/officeDocument/2006/bibliography" xmlns="http://schemas.openxmlformats.org/officeDocument/2006/bibliography" SelectedStyle="\APA.XSL" StyleName="APA Fifth Edition"/>
</file>

<file path=customXml/item13.xml><?xml version="1.0" encoding="utf-8"?>
<b:Sources xmlns:b="http://schemas.openxmlformats.org/officeDocument/2006/bibliography" xmlns="http://schemas.openxmlformats.org/officeDocument/2006/bibliography" SelectedStyle="\APA.XSL" StyleName="APA Fifth Edition"/>
</file>

<file path=customXml/item14.xml><?xml version="1.0" encoding="utf-8"?>
<b:Sources xmlns:b="http://schemas.openxmlformats.org/officeDocument/2006/bibliography" xmlns="http://schemas.openxmlformats.org/officeDocument/2006/bibliography" SelectedStyle="\APA.XSL" StyleName="APA Fifth Edition"/>
</file>

<file path=customXml/item15.xml><?xml version="1.0" encoding="utf-8"?>
<b:Sources xmlns:b="http://schemas.openxmlformats.org/officeDocument/2006/bibliography" xmlns="http://schemas.openxmlformats.org/officeDocument/2006/bibliography" SelectedStyle="\APA.XSL" StyleName="APA Fifth Edition"/>
</file>

<file path=customXml/item16.xml><?xml version="1.0" encoding="utf-8"?>
<b:Sources xmlns:b="http://schemas.openxmlformats.org/officeDocument/2006/bibliography" xmlns="http://schemas.openxmlformats.org/officeDocument/2006/bibliography" SelectedStyle="\APA.XSL" StyleName="APA Fifth Edition"/>
</file>

<file path=customXml/item17.xml><?xml version="1.0" encoding="utf-8"?>
<b:Sources xmlns:b="http://schemas.openxmlformats.org/officeDocument/2006/bibliography" xmlns="http://schemas.openxmlformats.org/officeDocument/2006/bibliography" SelectedStyle="\APA.XSL" StyleName="APA Fifth Edition"/>
</file>

<file path=customXml/item18.xml><?xml version="1.0" encoding="utf-8"?>
<b:Sources xmlns:b="http://schemas.openxmlformats.org/officeDocument/2006/bibliography" xmlns="http://schemas.openxmlformats.org/officeDocument/2006/bibliography" SelectedStyle="\APA.XSL" StyleName="APA Fifth Edition"/>
</file>

<file path=customXml/item19.xml><?xml version="1.0" encoding="utf-8"?>
<b:Sources xmlns:b="http://schemas.openxmlformats.org/officeDocument/2006/bibliography" xmlns="http://schemas.openxmlformats.org/officeDocument/2006/bibliography" SelectedStyle="\APA.XSL" StyleName="APA Fifth Edition"/>
</file>

<file path=customXml/item20.xml><?xml version="1.0" encoding="utf-8"?>
<b:Sources xmlns:b="http://schemas.openxmlformats.org/officeDocument/2006/bibliography" xmlns="http://schemas.openxmlformats.org/officeDocument/2006/bibliography" SelectedStyle="\APA.XSL" StyleName="APA Fifth Edition"/>
</file>

<file path=customXml/item21.xml><?xml version="1.0" encoding="utf-8"?>
<b:Sources xmlns:b="http://schemas.openxmlformats.org/officeDocument/2006/bibliography" xmlns="http://schemas.openxmlformats.org/officeDocument/2006/bibliography" SelectedStyle="\APA.XSL" StyleName="APA Fifth Edition"/>
</file>

<file path=customXml/item22.xml><?xml version="1.0" encoding="utf-8"?>
<b:Sources xmlns:b="http://schemas.openxmlformats.org/officeDocument/2006/bibliography" xmlns="http://schemas.openxmlformats.org/officeDocument/2006/bibliography" SelectedStyle="\APA.XSL" StyleName="APA Fifth Edition"/>
</file>

<file path=customXml/item23.xml><?xml version="1.0" encoding="utf-8"?>
<b:Sources xmlns:b="http://schemas.openxmlformats.org/officeDocument/2006/bibliography" xmlns="http://schemas.openxmlformats.org/officeDocument/2006/bibliography" SelectedStyle="\APA.XSL" StyleName="APA Fifth Edition"/>
</file>

<file path=customXml/item24.xml><?xml version="1.0" encoding="utf-8"?>
<b:Sources xmlns:b="http://schemas.openxmlformats.org/officeDocument/2006/bibliography" xmlns="http://schemas.openxmlformats.org/officeDocument/2006/bibliography" SelectedStyle="\APA.XSL" StyleName="APA Fifth Edition"/>
</file>

<file path=customXml/item25.xml><?xml version="1.0" encoding="utf-8"?>
<b:Sources xmlns:b="http://schemas.openxmlformats.org/officeDocument/2006/bibliography" xmlns="http://schemas.openxmlformats.org/officeDocument/2006/bibliography" SelectedStyle="\APA.XSL" StyleName="APA Fifth Edition"/>
</file>

<file path=customXml/item26.xml><?xml version="1.0" encoding="utf-8"?>
<b:Sources xmlns:b="http://schemas.openxmlformats.org/officeDocument/2006/bibliography" xmlns="http://schemas.openxmlformats.org/officeDocument/2006/bibliography" SelectedStyle="\APA.XSL" StyleName="APA Fifth Edition"/>
</file>

<file path=customXml/item27.xml><?xml version="1.0" encoding="utf-8"?>
<b:Sources xmlns:b="http://schemas.openxmlformats.org/officeDocument/2006/bibliography" xmlns="http://schemas.openxmlformats.org/officeDocument/2006/bibliography" SelectedStyle="\APA.XSL" StyleName="APA Fifth Edition"/>
</file>

<file path=customXml/item28.xml><?xml version="1.0" encoding="utf-8"?>
<b:Sources xmlns:b="http://schemas.openxmlformats.org/officeDocument/2006/bibliography" xmlns="http://schemas.openxmlformats.org/officeDocument/2006/bibliography" SelectedStyle="\APA.XSL" StyleName="APA Fifth Edition"/>
</file>

<file path=customXml/item29.xml><?xml version="1.0" encoding="utf-8"?>
<b:Sources xmlns:b="http://schemas.openxmlformats.org/officeDocument/2006/bibliography" xmlns="http://schemas.openxmlformats.org/officeDocument/2006/bibliography" SelectedStyle="\APA.XSL" StyleName="APA Fifth Edition"/>
</file>

<file path=customXml/item30.xml><?xml version="1.0" encoding="utf-8"?>
<b:Sources xmlns:b="http://schemas.openxmlformats.org/officeDocument/2006/bibliography" xmlns="http://schemas.openxmlformats.org/officeDocument/2006/bibliography" SelectedStyle="\APA.XSL" StyleName="APA Fifth Edition"/>
</file>

<file path=customXml/item31.xml><?xml version="1.0" encoding="utf-8"?>
<b:Sources xmlns:b="http://schemas.openxmlformats.org/officeDocument/2006/bibliography" xmlns="http://schemas.openxmlformats.org/officeDocument/2006/bibliography" SelectedStyle="\APA.XSL" StyleName="APA Fifth Edition"/>
</file>

<file path=customXml/item32.xml><?xml version="1.0" encoding="utf-8"?>
<b:Sources xmlns:b="http://schemas.openxmlformats.org/officeDocument/2006/bibliography" xmlns="http://schemas.openxmlformats.org/officeDocument/2006/bibliography" SelectedStyle="\APA.XSL" StyleName="APA Fifth Edition"/>
</file>

<file path=customXml/item33.xml><?xml version="1.0" encoding="utf-8"?>
<b:Sources xmlns:b="http://schemas.openxmlformats.org/officeDocument/2006/bibliography" xmlns="http://schemas.openxmlformats.org/officeDocument/2006/bibliography" SelectedStyle="\APA.XSL" StyleName="APA Fifth Edition"/>
</file>

<file path=customXml/item34.xml><?xml version="1.0" encoding="utf-8"?>
<b:Sources xmlns:b="http://schemas.openxmlformats.org/officeDocument/2006/bibliography" xmlns="http://schemas.openxmlformats.org/officeDocument/2006/bibliography" SelectedStyle="\APA.XSL" StyleName="APA Fifth Edition"/>
</file>

<file path=customXml/item35.xml><?xml version="1.0" encoding="utf-8"?>
<b:Sources xmlns:b="http://schemas.openxmlformats.org/officeDocument/2006/bibliography" xmlns="http://schemas.openxmlformats.org/officeDocument/2006/bibliography" SelectedStyle="\APA.XSL" StyleName="APA Fifth Edition"/>
</file>

<file path=customXml/item36.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AA6789FF-B6D4-4DD5-BDB1-0F789354B4CF}">
  <ds:schemaRefs>
    <ds:schemaRef ds:uri="http://schemas.openxmlformats.org/officeDocument/2006/bibliography"/>
  </ds:schemaRefs>
</ds:datastoreItem>
</file>

<file path=customXml/itemProps2.xml><?xml version="1.0" encoding="utf-8"?>
<ds:datastoreItem xmlns:ds="http://schemas.openxmlformats.org/officeDocument/2006/customXml" ds:itemID="{4F7EBF54-F146-4441-B036-00A77A788D78}">
  <ds:schemaRefs>
    <ds:schemaRef ds:uri="http://schemas.openxmlformats.org/officeDocument/2006/bibliography"/>
  </ds:schemaRefs>
</ds:datastoreItem>
</file>

<file path=customXml/itemProps3.xml><?xml version="1.0" encoding="utf-8"?>
<ds:datastoreItem xmlns:ds="http://schemas.openxmlformats.org/officeDocument/2006/customXml" ds:itemID="{7B6C8E7B-029D-4D64-BAA9-FE05BF62727B}">
  <ds:schemaRefs>
    <ds:schemaRef ds:uri="http://schemas.openxmlformats.org/officeDocument/2006/bibliography"/>
  </ds:schemaRefs>
</ds:datastoreItem>
</file>

<file path=customXml/itemProps4.xml><?xml version="1.0" encoding="utf-8"?>
<ds:datastoreItem xmlns:ds="http://schemas.openxmlformats.org/officeDocument/2006/customXml" ds:itemID="{063A6829-F172-4326-B4D8-73025FEB296C}">
  <ds:schemaRefs>
    <ds:schemaRef ds:uri="http://schemas.openxmlformats.org/officeDocument/2006/bibliography"/>
  </ds:schemaRefs>
</ds:datastoreItem>
</file>

<file path=customXml/itemProps5.xml><?xml version="1.0" encoding="utf-8"?>
<ds:datastoreItem xmlns:ds="http://schemas.openxmlformats.org/officeDocument/2006/customXml" ds:itemID="{E0B470E4-6E31-45C0-BD24-4329B56935E8}">
  <ds:schemaRefs>
    <ds:schemaRef ds:uri="http://schemas.openxmlformats.org/officeDocument/2006/bibliography"/>
  </ds:schemaRefs>
</ds:datastoreItem>
</file>

<file path=customXml/itemProps6.xml><?xml version="1.0" encoding="utf-8"?>
<ds:datastoreItem xmlns:ds="http://schemas.openxmlformats.org/officeDocument/2006/customXml" ds:itemID="{32CF1F7F-95BE-4602-8488-CAD8AD4570D8}">
  <ds:schemaRefs>
    <ds:schemaRef ds:uri="http://schemas.openxmlformats.org/officeDocument/2006/bibliography"/>
  </ds:schemaRefs>
</ds:datastoreItem>
</file>

<file path=customXml/itemProps7.xml><?xml version="1.0" encoding="utf-8"?>
<ds:datastoreItem xmlns:ds="http://schemas.openxmlformats.org/officeDocument/2006/customXml" ds:itemID="{41BFD842-6E7F-4FFD-B6DC-8700D4D6B2AC}">
  <ds:schemaRefs>
    <ds:schemaRef ds:uri="http://schemas.openxmlformats.org/officeDocument/2006/bibliography"/>
  </ds:schemaRefs>
</ds:datastoreItem>
</file>

<file path=customXml/itemProps8.xml><?xml version="1.0" encoding="utf-8"?>
<ds:datastoreItem xmlns:ds="http://schemas.openxmlformats.org/officeDocument/2006/customXml" ds:itemID="{A588C599-C45B-48FE-B97E-442066368396}">
  <ds:schemaRefs>
    <ds:schemaRef ds:uri="http://schemas.openxmlformats.org/officeDocument/2006/bibliography"/>
  </ds:schemaRefs>
</ds:datastoreItem>
</file>

<file path=customXml/itemProps9.xml><?xml version="1.0" encoding="utf-8"?>
<ds:datastoreItem xmlns:ds="http://schemas.openxmlformats.org/officeDocument/2006/customXml" ds:itemID="{8F46E1FB-1475-4833-B292-3EEE5A054111}">
  <ds:schemaRefs>
    <ds:schemaRef ds:uri="http://schemas.openxmlformats.org/officeDocument/2006/bibliography"/>
  </ds:schemaRefs>
</ds:datastoreItem>
</file>

<file path=customXml/itemProps10.xml><?xml version="1.0" encoding="utf-8"?>
<ds:datastoreItem xmlns:ds="http://schemas.openxmlformats.org/officeDocument/2006/customXml" ds:itemID="{5B8764BE-5CCB-46DD-8578-AF7A82039A4D}">
  <ds:schemaRefs>
    <ds:schemaRef ds:uri="http://schemas.openxmlformats.org/officeDocument/2006/bibliography"/>
  </ds:schemaRefs>
</ds:datastoreItem>
</file>

<file path=customXml/itemProps11.xml><?xml version="1.0" encoding="utf-8"?>
<ds:datastoreItem xmlns:ds="http://schemas.openxmlformats.org/officeDocument/2006/customXml" ds:itemID="{E564B9B3-F05C-4243-BAAB-88745167D916}">
  <ds:schemaRefs>
    <ds:schemaRef ds:uri="http://schemas.openxmlformats.org/officeDocument/2006/bibliography"/>
  </ds:schemaRefs>
</ds:datastoreItem>
</file>

<file path=customXml/itemProps12.xml><?xml version="1.0" encoding="utf-8"?>
<ds:datastoreItem xmlns:ds="http://schemas.openxmlformats.org/officeDocument/2006/customXml" ds:itemID="{43507A3A-09BA-4230-A35E-FE6227E49128}">
  <ds:schemaRefs>
    <ds:schemaRef ds:uri="http://schemas.openxmlformats.org/officeDocument/2006/bibliography"/>
  </ds:schemaRefs>
</ds:datastoreItem>
</file>

<file path=customXml/itemProps13.xml><?xml version="1.0" encoding="utf-8"?>
<ds:datastoreItem xmlns:ds="http://schemas.openxmlformats.org/officeDocument/2006/customXml" ds:itemID="{8AFF3815-BF99-4662-B4E2-AED2C9238D9E}">
  <ds:schemaRefs>
    <ds:schemaRef ds:uri="http://schemas.openxmlformats.org/officeDocument/2006/bibliography"/>
  </ds:schemaRefs>
</ds:datastoreItem>
</file>

<file path=customXml/itemProps14.xml><?xml version="1.0" encoding="utf-8"?>
<ds:datastoreItem xmlns:ds="http://schemas.openxmlformats.org/officeDocument/2006/customXml" ds:itemID="{8D70736D-271E-42E3-B58D-D04C478234A3}">
  <ds:schemaRefs>
    <ds:schemaRef ds:uri="http://schemas.openxmlformats.org/officeDocument/2006/bibliography"/>
  </ds:schemaRefs>
</ds:datastoreItem>
</file>

<file path=customXml/itemProps15.xml><?xml version="1.0" encoding="utf-8"?>
<ds:datastoreItem xmlns:ds="http://schemas.openxmlformats.org/officeDocument/2006/customXml" ds:itemID="{6C8A5B01-CCE4-44B9-9910-7121BE765A5F}">
  <ds:schemaRefs>
    <ds:schemaRef ds:uri="http://schemas.openxmlformats.org/officeDocument/2006/bibliography"/>
  </ds:schemaRefs>
</ds:datastoreItem>
</file>

<file path=customXml/itemProps16.xml><?xml version="1.0" encoding="utf-8"?>
<ds:datastoreItem xmlns:ds="http://schemas.openxmlformats.org/officeDocument/2006/customXml" ds:itemID="{44652480-0753-4C07-9608-7A282CCACFC7}">
  <ds:schemaRefs>
    <ds:schemaRef ds:uri="http://schemas.openxmlformats.org/officeDocument/2006/bibliography"/>
  </ds:schemaRefs>
</ds:datastoreItem>
</file>

<file path=customXml/itemProps17.xml><?xml version="1.0" encoding="utf-8"?>
<ds:datastoreItem xmlns:ds="http://schemas.openxmlformats.org/officeDocument/2006/customXml" ds:itemID="{DF090566-1955-40C5-9017-5FBAA7D95B84}">
  <ds:schemaRefs>
    <ds:schemaRef ds:uri="http://schemas.openxmlformats.org/officeDocument/2006/bibliography"/>
  </ds:schemaRefs>
</ds:datastoreItem>
</file>

<file path=customXml/itemProps18.xml><?xml version="1.0" encoding="utf-8"?>
<ds:datastoreItem xmlns:ds="http://schemas.openxmlformats.org/officeDocument/2006/customXml" ds:itemID="{3691A00D-9D59-4A60-85C7-96655E51B605}">
  <ds:schemaRefs>
    <ds:schemaRef ds:uri="http://schemas.openxmlformats.org/officeDocument/2006/bibliography"/>
  </ds:schemaRefs>
</ds:datastoreItem>
</file>

<file path=customXml/itemProps19.xml><?xml version="1.0" encoding="utf-8"?>
<ds:datastoreItem xmlns:ds="http://schemas.openxmlformats.org/officeDocument/2006/customXml" ds:itemID="{B28368B9-80F0-48A8-B55D-E41BE4A21C5B}">
  <ds:schemaRefs>
    <ds:schemaRef ds:uri="http://schemas.openxmlformats.org/officeDocument/2006/bibliography"/>
  </ds:schemaRefs>
</ds:datastoreItem>
</file>

<file path=customXml/itemProps20.xml><?xml version="1.0" encoding="utf-8"?>
<ds:datastoreItem xmlns:ds="http://schemas.openxmlformats.org/officeDocument/2006/customXml" ds:itemID="{EF53A7E3-110C-4DF8-A4F5-5EEE0E4735E4}">
  <ds:schemaRefs>
    <ds:schemaRef ds:uri="http://schemas.openxmlformats.org/officeDocument/2006/bibliography"/>
  </ds:schemaRefs>
</ds:datastoreItem>
</file>

<file path=customXml/itemProps21.xml><?xml version="1.0" encoding="utf-8"?>
<ds:datastoreItem xmlns:ds="http://schemas.openxmlformats.org/officeDocument/2006/customXml" ds:itemID="{48231844-CD5A-4181-A4C7-C60FE6C1EEE3}">
  <ds:schemaRefs>
    <ds:schemaRef ds:uri="http://schemas.openxmlformats.org/officeDocument/2006/bibliography"/>
  </ds:schemaRefs>
</ds:datastoreItem>
</file>

<file path=customXml/itemProps22.xml><?xml version="1.0" encoding="utf-8"?>
<ds:datastoreItem xmlns:ds="http://schemas.openxmlformats.org/officeDocument/2006/customXml" ds:itemID="{5FF97806-3BC0-410D-8116-4D953139DE0C}">
  <ds:schemaRefs>
    <ds:schemaRef ds:uri="http://schemas.openxmlformats.org/officeDocument/2006/bibliography"/>
  </ds:schemaRefs>
</ds:datastoreItem>
</file>

<file path=customXml/itemProps23.xml><?xml version="1.0" encoding="utf-8"?>
<ds:datastoreItem xmlns:ds="http://schemas.openxmlformats.org/officeDocument/2006/customXml" ds:itemID="{0EB079C3-C1C0-4404-BAF0-295BE0763465}">
  <ds:schemaRefs>
    <ds:schemaRef ds:uri="http://schemas.openxmlformats.org/officeDocument/2006/bibliography"/>
  </ds:schemaRefs>
</ds:datastoreItem>
</file>

<file path=customXml/itemProps24.xml><?xml version="1.0" encoding="utf-8"?>
<ds:datastoreItem xmlns:ds="http://schemas.openxmlformats.org/officeDocument/2006/customXml" ds:itemID="{0435439D-383F-4B9C-AB93-0EF45B9BC5CF}">
  <ds:schemaRefs>
    <ds:schemaRef ds:uri="http://schemas.openxmlformats.org/officeDocument/2006/bibliography"/>
  </ds:schemaRefs>
</ds:datastoreItem>
</file>

<file path=customXml/itemProps25.xml><?xml version="1.0" encoding="utf-8"?>
<ds:datastoreItem xmlns:ds="http://schemas.openxmlformats.org/officeDocument/2006/customXml" ds:itemID="{03EFD861-92C3-47F4-871B-DC95B4AC5991}">
  <ds:schemaRefs>
    <ds:schemaRef ds:uri="http://schemas.openxmlformats.org/officeDocument/2006/bibliography"/>
  </ds:schemaRefs>
</ds:datastoreItem>
</file>

<file path=customXml/itemProps26.xml><?xml version="1.0" encoding="utf-8"?>
<ds:datastoreItem xmlns:ds="http://schemas.openxmlformats.org/officeDocument/2006/customXml" ds:itemID="{C844648B-7964-4EE2-BB53-F616864CE710}">
  <ds:schemaRefs>
    <ds:schemaRef ds:uri="http://schemas.openxmlformats.org/officeDocument/2006/bibliography"/>
  </ds:schemaRefs>
</ds:datastoreItem>
</file>

<file path=customXml/itemProps27.xml><?xml version="1.0" encoding="utf-8"?>
<ds:datastoreItem xmlns:ds="http://schemas.openxmlformats.org/officeDocument/2006/customXml" ds:itemID="{7178D448-4AAB-493B-80FA-0626C636F960}">
  <ds:schemaRefs>
    <ds:schemaRef ds:uri="http://schemas.openxmlformats.org/officeDocument/2006/bibliography"/>
  </ds:schemaRefs>
</ds:datastoreItem>
</file>

<file path=customXml/itemProps28.xml><?xml version="1.0" encoding="utf-8"?>
<ds:datastoreItem xmlns:ds="http://schemas.openxmlformats.org/officeDocument/2006/customXml" ds:itemID="{24681C48-1774-4B0D-A376-713002F46F52}">
  <ds:schemaRefs>
    <ds:schemaRef ds:uri="http://schemas.openxmlformats.org/officeDocument/2006/bibliography"/>
  </ds:schemaRefs>
</ds:datastoreItem>
</file>

<file path=customXml/itemProps29.xml><?xml version="1.0" encoding="utf-8"?>
<ds:datastoreItem xmlns:ds="http://schemas.openxmlformats.org/officeDocument/2006/customXml" ds:itemID="{CCAAB676-0070-45B9-9309-77DDE45FF656}">
  <ds:schemaRefs>
    <ds:schemaRef ds:uri="http://schemas.openxmlformats.org/officeDocument/2006/bibliography"/>
  </ds:schemaRefs>
</ds:datastoreItem>
</file>

<file path=customXml/itemProps30.xml><?xml version="1.0" encoding="utf-8"?>
<ds:datastoreItem xmlns:ds="http://schemas.openxmlformats.org/officeDocument/2006/customXml" ds:itemID="{38F634D9-758B-4BEB-AE63-3D44693828A4}">
  <ds:schemaRefs>
    <ds:schemaRef ds:uri="http://schemas.openxmlformats.org/officeDocument/2006/bibliography"/>
  </ds:schemaRefs>
</ds:datastoreItem>
</file>

<file path=customXml/itemProps31.xml><?xml version="1.0" encoding="utf-8"?>
<ds:datastoreItem xmlns:ds="http://schemas.openxmlformats.org/officeDocument/2006/customXml" ds:itemID="{70D66284-9024-4A3D-BA22-8EA0DAAD8853}">
  <ds:schemaRefs>
    <ds:schemaRef ds:uri="http://schemas.openxmlformats.org/officeDocument/2006/bibliography"/>
  </ds:schemaRefs>
</ds:datastoreItem>
</file>

<file path=customXml/itemProps32.xml><?xml version="1.0" encoding="utf-8"?>
<ds:datastoreItem xmlns:ds="http://schemas.openxmlformats.org/officeDocument/2006/customXml" ds:itemID="{431782E8-A3D0-41DC-AE96-CB9435AB20FB}">
  <ds:schemaRefs>
    <ds:schemaRef ds:uri="http://schemas.openxmlformats.org/officeDocument/2006/bibliography"/>
  </ds:schemaRefs>
</ds:datastoreItem>
</file>

<file path=customXml/itemProps33.xml><?xml version="1.0" encoding="utf-8"?>
<ds:datastoreItem xmlns:ds="http://schemas.openxmlformats.org/officeDocument/2006/customXml" ds:itemID="{E043C03F-10DF-4785-9A2A-D18AA37ABA9A}">
  <ds:schemaRefs>
    <ds:schemaRef ds:uri="http://schemas.openxmlformats.org/officeDocument/2006/bibliography"/>
  </ds:schemaRefs>
</ds:datastoreItem>
</file>

<file path=customXml/itemProps34.xml><?xml version="1.0" encoding="utf-8"?>
<ds:datastoreItem xmlns:ds="http://schemas.openxmlformats.org/officeDocument/2006/customXml" ds:itemID="{545B5CA6-F40B-4BD1-B97D-C4E96CD8D8BF}">
  <ds:schemaRefs>
    <ds:schemaRef ds:uri="http://schemas.openxmlformats.org/officeDocument/2006/bibliography"/>
  </ds:schemaRefs>
</ds:datastoreItem>
</file>

<file path=customXml/itemProps35.xml><?xml version="1.0" encoding="utf-8"?>
<ds:datastoreItem xmlns:ds="http://schemas.openxmlformats.org/officeDocument/2006/customXml" ds:itemID="{39D40FD1-A8CD-405D-B48E-AE21E3108CC8}">
  <ds:schemaRefs>
    <ds:schemaRef ds:uri="http://schemas.openxmlformats.org/officeDocument/2006/bibliography"/>
  </ds:schemaRefs>
</ds:datastoreItem>
</file>

<file path=customXml/itemProps36.xml><?xml version="1.0" encoding="utf-8"?>
<ds:datastoreItem xmlns:ds="http://schemas.openxmlformats.org/officeDocument/2006/customXml" ds:itemID="{5FBADC3C-E222-4DC9-B6E9-F7BCDD397C1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30</Pages>
  <Words>16573</Words>
  <Characters>104410</Characters>
  <Application>Microsoft Office Word</Application>
  <DocSecurity>4</DocSecurity>
  <Lines>870</Lines>
  <Paragraphs>241</Paragraphs>
  <ScaleCrop>false</ScaleCrop>
  <HeadingPairs>
    <vt:vector size="8" baseType="variant">
      <vt:variant>
        <vt:lpstr>Titel</vt:lpstr>
      </vt:variant>
      <vt:variant>
        <vt:i4>1</vt:i4>
      </vt:variant>
      <vt:variant>
        <vt:lpstr>Title</vt:lpstr>
      </vt:variant>
      <vt:variant>
        <vt:i4>1</vt:i4>
      </vt:variant>
      <vt:variant>
        <vt:lpstr>Título</vt:lpstr>
      </vt:variant>
      <vt:variant>
        <vt:i4>1</vt:i4>
      </vt:variant>
      <vt:variant>
        <vt:lpstr>Rubrik</vt:lpstr>
      </vt:variant>
      <vt:variant>
        <vt:i4>1</vt:i4>
      </vt:variant>
    </vt:vector>
  </HeadingPairs>
  <TitlesOfParts>
    <vt:vector size="4" baseType="lpstr">
      <vt:lpstr>References</vt:lpstr>
      <vt:lpstr>References</vt:lpstr>
      <vt:lpstr>References</vt:lpstr>
      <vt:lpstr/>
    </vt:vector>
  </TitlesOfParts>
  <Company>Imperial College</Company>
  <LinksUpToDate>false</LinksUpToDate>
  <CharactersWithSpaces>120742</CharactersWithSpaces>
  <SharedDoc>false</SharedDoc>
  <HLinks>
    <vt:vector size="552" baseType="variant">
      <vt:variant>
        <vt:i4>4194315</vt:i4>
      </vt:variant>
      <vt:variant>
        <vt:i4>516</vt:i4>
      </vt:variant>
      <vt:variant>
        <vt:i4>0</vt:i4>
      </vt:variant>
      <vt:variant>
        <vt:i4>5</vt:i4>
      </vt:variant>
      <vt:variant>
        <vt:lpwstr/>
      </vt:variant>
      <vt:variant>
        <vt:lpwstr>_ENREF_17</vt:lpwstr>
      </vt:variant>
      <vt:variant>
        <vt:i4>4587531</vt:i4>
      </vt:variant>
      <vt:variant>
        <vt:i4>507</vt:i4>
      </vt:variant>
      <vt:variant>
        <vt:i4>0</vt:i4>
      </vt:variant>
      <vt:variant>
        <vt:i4>5</vt:i4>
      </vt:variant>
      <vt:variant>
        <vt:lpwstr/>
      </vt:variant>
      <vt:variant>
        <vt:lpwstr>_ENREF_7</vt:lpwstr>
      </vt:variant>
      <vt:variant>
        <vt:i4>4390923</vt:i4>
      </vt:variant>
      <vt:variant>
        <vt:i4>504</vt:i4>
      </vt:variant>
      <vt:variant>
        <vt:i4>0</vt:i4>
      </vt:variant>
      <vt:variant>
        <vt:i4>5</vt:i4>
      </vt:variant>
      <vt:variant>
        <vt:lpwstr/>
      </vt:variant>
      <vt:variant>
        <vt:lpwstr>_ENREF_2</vt:lpwstr>
      </vt:variant>
      <vt:variant>
        <vt:i4>4653067</vt:i4>
      </vt:variant>
      <vt:variant>
        <vt:i4>489</vt:i4>
      </vt:variant>
      <vt:variant>
        <vt:i4>0</vt:i4>
      </vt:variant>
      <vt:variant>
        <vt:i4>5</vt:i4>
      </vt:variant>
      <vt:variant>
        <vt:lpwstr/>
      </vt:variant>
      <vt:variant>
        <vt:lpwstr>_ENREF_64</vt:lpwstr>
      </vt:variant>
      <vt:variant>
        <vt:i4>4587531</vt:i4>
      </vt:variant>
      <vt:variant>
        <vt:i4>480</vt:i4>
      </vt:variant>
      <vt:variant>
        <vt:i4>0</vt:i4>
      </vt:variant>
      <vt:variant>
        <vt:i4>5</vt:i4>
      </vt:variant>
      <vt:variant>
        <vt:lpwstr/>
      </vt:variant>
      <vt:variant>
        <vt:lpwstr>_ENREF_7</vt:lpwstr>
      </vt:variant>
      <vt:variant>
        <vt:i4>4653067</vt:i4>
      </vt:variant>
      <vt:variant>
        <vt:i4>476</vt:i4>
      </vt:variant>
      <vt:variant>
        <vt:i4>0</vt:i4>
      </vt:variant>
      <vt:variant>
        <vt:i4>5</vt:i4>
      </vt:variant>
      <vt:variant>
        <vt:lpwstr/>
      </vt:variant>
      <vt:variant>
        <vt:lpwstr>_ENREF_63</vt:lpwstr>
      </vt:variant>
      <vt:variant>
        <vt:i4>4456459</vt:i4>
      </vt:variant>
      <vt:variant>
        <vt:i4>473</vt:i4>
      </vt:variant>
      <vt:variant>
        <vt:i4>0</vt:i4>
      </vt:variant>
      <vt:variant>
        <vt:i4>5</vt:i4>
      </vt:variant>
      <vt:variant>
        <vt:lpwstr/>
      </vt:variant>
      <vt:variant>
        <vt:lpwstr>_ENREF_53</vt:lpwstr>
      </vt:variant>
      <vt:variant>
        <vt:i4>4194315</vt:i4>
      </vt:variant>
      <vt:variant>
        <vt:i4>470</vt:i4>
      </vt:variant>
      <vt:variant>
        <vt:i4>0</vt:i4>
      </vt:variant>
      <vt:variant>
        <vt:i4>5</vt:i4>
      </vt:variant>
      <vt:variant>
        <vt:lpwstr/>
      </vt:variant>
      <vt:variant>
        <vt:lpwstr>_ENREF_15</vt:lpwstr>
      </vt:variant>
      <vt:variant>
        <vt:i4>4325387</vt:i4>
      </vt:variant>
      <vt:variant>
        <vt:i4>467</vt:i4>
      </vt:variant>
      <vt:variant>
        <vt:i4>0</vt:i4>
      </vt:variant>
      <vt:variant>
        <vt:i4>5</vt:i4>
      </vt:variant>
      <vt:variant>
        <vt:lpwstr/>
      </vt:variant>
      <vt:variant>
        <vt:lpwstr>_ENREF_3</vt:lpwstr>
      </vt:variant>
      <vt:variant>
        <vt:i4>4653067</vt:i4>
      </vt:variant>
      <vt:variant>
        <vt:i4>457</vt:i4>
      </vt:variant>
      <vt:variant>
        <vt:i4>0</vt:i4>
      </vt:variant>
      <vt:variant>
        <vt:i4>5</vt:i4>
      </vt:variant>
      <vt:variant>
        <vt:lpwstr/>
      </vt:variant>
      <vt:variant>
        <vt:lpwstr>_ENREF_62</vt:lpwstr>
      </vt:variant>
      <vt:variant>
        <vt:i4>4653067</vt:i4>
      </vt:variant>
      <vt:variant>
        <vt:i4>451</vt:i4>
      </vt:variant>
      <vt:variant>
        <vt:i4>0</vt:i4>
      </vt:variant>
      <vt:variant>
        <vt:i4>5</vt:i4>
      </vt:variant>
      <vt:variant>
        <vt:lpwstr/>
      </vt:variant>
      <vt:variant>
        <vt:lpwstr>_ENREF_61</vt:lpwstr>
      </vt:variant>
      <vt:variant>
        <vt:i4>4653067</vt:i4>
      </vt:variant>
      <vt:variant>
        <vt:i4>445</vt:i4>
      </vt:variant>
      <vt:variant>
        <vt:i4>0</vt:i4>
      </vt:variant>
      <vt:variant>
        <vt:i4>5</vt:i4>
      </vt:variant>
      <vt:variant>
        <vt:lpwstr/>
      </vt:variant>
      <vt:variant>
        <vt:lpwstr>_ENREF_60</vt:lpwstr>
      </vt:variant>
      <vt:variant>
        <vt:i4>4456459</vt:i4>
      </vt:variant>
      <vt:variant>
        <vt:i4>439</vt:i4>
      </vt:variant>
      <vt:variant>
        <vt:i4>0</vt:i4>
      </vt:variant>
      <vt:variant>
        <vt:i4>5</vt:i4>
      </vt:variant>
      <vt:variant>
        <vt:lpwstr/>
      </vt:variant>
      <vt:variant>
        <vt:lpwstr>_ENREF_59</vt:lpwstr>
      </vt:variant>
      <vt:variant>
        <vt:i4>4456459</vt:i4>
      </vt:variant>
      <vt:variant>
        <vt:i4>433</vt:i4>
      </vt:variant>
      <vt:variant>
        <vt:i4>0</vt:i4>
      </vt:variant>
      <vt:variant>
        <vt:i4>5</vt:i4>
      </vt:variant>
      <vt:variant>
        <vt:lpwstr/>
      </vt:variant>
      <vt:variant>
        <vt:lpwstr>_ENREF_58</vt:lpwstr>
      </vt:variant>
      <vt:variant>
        <vt:i4>4456459</vt:i4>
      </vt:variant>
      <vt:variant>
        <vt:i4>427</vt:i4>
      </vt:variant>
      <vt:variant>
        <vt:i4>0</vt:i4>
      </vt:variant>
      <vt:variant>
        <vt:i4>5</vt:i4>
      </vt:variant>
      <vt:variant>
        <vt:lpwstr/>
      </vt:variant>
      <vt:variant>
        <vt:lpwstr>_ENREF_57</vt:lpwstr>
      </vt:variant>
      <vt:variant>
        <vt:i4>4456459</vt:i4>
      </vt:variant>
      <vt:variant>
        <vt:i4>424</vt:i4>
      </vt:variant>
      <vt:variant>
        <vt:i4>0</vt:i4>
      </vt:variant>
      <vt:variant>
        <vt:i4>5</vt:i4>
      </vt:variant>
      <vt:variant>
        <vt:lpwstr/>
      </vt:variant>
      <vt:variant>
        <vt:lpwstr>_ENREF_52</vt:lpwstr>
      </vt:variant>
      <vt:variant>
        <vt:i4>4456459</vt:i4>
      </vt:variant>
      <vt:variant>
        <vt:i4>421</vt:i4>
      </vt:variant>
      <vt:variant>
        <vt:i4>0</vt:i4>
      </vt:variant>
      <vt:variant>
        <vt:i4>5</vt:i4>
      </vt:variant>
      <vt:variant>
        <vt:lpwstr/>
      </vt:variant>
      <vt:variant>
        <vt:lpwstr>_ENREF_53</vt:lpwstr>
      </vt:variant>
      <vt:variant>
        <vt:i4>4456459</vt:i4>
      </vt:variant>
      <vt:variant>
        <vt:i4>417</vt:i4>
      </vt:variant>
      <vt:variant>
        <vt:i4>0</vt:i4>
      </vt:variant>
      <vt:variant>
        <vt:i4>5</vt:i4>
      </vt:variant>
      <vt:variant>
        <vt:lpwstr/>
      </vt:variant>
      <vt:variant>
        <vt:lpwstr>_ENREF_56</vt:lpwstr>
      </vt:variant>
      <vt:variant>
        <vt:i4>4325387</vt:i4>
      </vt:variant>
      <vt:variant>
        <vt:i4>414</vt:i4>
      </vt:variant>
      <vt:variant>
        <vt:i4>0</vt:i4>
      </vt:variant>
      <vt:variant>
        <vt:i4>5</vt:i4>
      </vt:variant>
      <vt:variant>
        <vt:lpwstr/>
      </vt:variant>
      <vt:variant>
        <vt:lpwstr>_ENREF_30</vt:lpwstr>
      </vt:variant>
      <vt:variant>
        <vt:i4>4456459</vt:i4>
      </vt:variant>
      <vt:variant>
        <vt:i4>406</vt:i4>
      </vt:variant>
      <vt:variant>
        <vt:i4>0</vt:i4>
      </vt:variant>
      <vt:variant>
        <vt:i4>5</vt:i4>
      </vt:variant>
      <vt:variant>
        <vt:lpwstr/>
      </vt:variant>
      <vt:variant>
        <vt:lpwstr>_ENREF_55</vt:lpwstr>
      </vt:variant>
      <vt:variant>
        <vt:i4>4456459</vt:i4>
      </vt:variant>
      <vt:variant>
        <vt:i4>398</vt:i4>
      </vt:variant>
      <vt:variant>
        <vt:i4>0</vt:i4>
      </vt:variant>
      <vt:variant>
        <vt:i4>5</vt:i4>
      </vt:variant>
      <vt:variant>
        <vt:lpwstr/>
      </vt:variant>
      <vt:variant>
        <vt:lpwstr>_ENREF_54</vt:lpwstr>
      </vt:variant>
      <vt:variant>
        <vt:i4>4390923</vt:i4>
      </vt:variant>
      <vt:variant>
        <vt:i4>392</vt:i4>
      </vt:variant>
      <vt:variant>
        <vt:i4>0</vt:i4>
      </vt:variant>
      <vt:variant>
        <vt:i4>5</vt:i4>
      </vt:variant>
      <vt:variant>
        <vt:lpwstr/>
      </vt:variant>
      <vt:variant>
        <vt:lpwstr>_ENREF_21</vt:lpwstr>
      </vt:variant>
      <vt:variant>
        <vt:i4>4456459</vt:i4>
      </vt:variant>
      <vt:variant>
        <vt:i4>388</vt:i4>
      </vt:variant>
      <vt:variant>
        <vt:i4>0</vt:i4>
      </vt:variant>
      <vt:variant>
        <vt:i4>5</vt:i4>
      </vt:variant>
      <vt:variant>
        <vt:lpwstr/>
      </vt:variant>
      <vt:variant>
        <vt:lpwstr>_ENREF_53</vt:lpwstr>
      </vt:variant>
      <vt:variant>
        <vt:i4>4325387</vt:i4>
      </vt:variant>
      <vt:variant>
        <vt:i4>385</vt:i4>
      </vt:variant>
      <vt:variant>
        <vt:i4>0</vt:i4>
      </vt:variant>
      <vt:variant>
        <vt:i4>5</vt:i4>
      </vt:variant>
      <vt:variant>
        <vt:lpwstr/>
      </vt:variant>
      <vt:variant>
        <vt:lpwstr>_ENREF_3</vt:lpwstr>
      </vt:variant>
      <vt:variant>
        <vt:i4>4194315</vt:i4>
      </vt:variant>
      <vt:variant>
        <vt:i4>375</vt:i4>
      </vt:variant>
      <vt:variant>
        <vt:i4>0</vt:i4>
      </vt:variant>
      <vt:variant>
        <vt:i4>5</vt:i4>
      </vt:variant>
      <vt:variant>
        <vt:lpwstr/>
      </vt:variant>
      <vt:variant>
        <vt:lpwstr>_ENREF_14</vt:lpwstr>
      </vt:variant>
      <vt:variant>
        <vt:i4>4456459</vt:i4>
      </vt:variant>
      <vt:variant>
        <vt:i4>369</vt:i4>
      </vt:variant>
      <vt:variant>
        <vt:i4>0</vt:i4>
      </vt:variant>
      <vt:variant>
        <vt:i4>5</vt:i4>
      </vt:variant>
      <vt:variant>
        <vt:lpwstr/>
      </vt:variant>
      <vt:variant>
        <vt:lpwstr>_ENREF_52</vt:lpwstr>
      </vt:variant>
      <vt:variant>
        <vt:i4>4456459</vt:i4>
      </vt:variant>
      <vt:variant>
        <vt:i4>363</vt:i4>
      </vt:variant>
      <vt:variant>
        <vt:i4>0</vt:i4>
      </vt:variant>
      <vt:variant>
        <vt:i4>5</vt:i4>
      </vt:variant>
      <vt:variant>
        <vt:lpwstr/>
      </vt:variant>
      <vt:variant>
        <vt:lpwstr>_ENREF_51</vt:lpwstr>
      </vt:variant>
      <vt:variant>
        <vt:i4>4456459</vt:i4>
      </vt:variant>
      <vt:variant>
        <vt:i4>357</vt:i4>
      </vt:variant>
      <vt:variant>
        <vt:i4>0</vt:i4>
      </vt:variant>
      <vt:variant>
        <vt:i4>5</vt:i4>
      </vt:variant>
      <vt:variant>
        <vt:lpwstr/>
      </vt:variant>
      <vt:variant>
        <vt:lpwstr>_ENREF_50</vt:lpwstr>
      </vt:variant>
      <vt:variant>
        <vt:i4>4587531</vt:i4>
      </vt:variant>
      <vt:variant>
        <vt:i4>351</vt:i4>
      </vt:variant>
      <vt:variant>
        <vt:i4>0</vt:i4>
      </vt:variant>
      <vt:variant>
        <vt:i4>5</vt:i4>
      </vt:variant>
      <vt:variant>
        <vt:lpwstr/>
      </vt:variant>
      <vt:variant>
        <vt:lpwstr>_ENREF_7</vt:lpwstr>
      </vt:variant>
      <vt:variant>
        <vt:i4>4521995</vt:i4>
      </vt:variant>
      <vt:variant>
        <vt:i4>347</vt:i4>
      </vt:variant>
      <vt:variant>
        <vt:i4>0</vt:i4>
      </vt:variant>
      <vt:variant>
        <vt:i4>5</vt:i4>
      </vt:variant>
      <vt:variant>
        <vt:lpwstr/>
      </vt:variant>
      <vt:variant>
        <vt:lpwstr>_ENREF_49</vt:lpwstr>
      </vt:variant>
      <vt:variant>
        <vt:i4>4521995</vt:i4>
      </vt:variant>
      <vt:variant>
        <vt:i4>344</vt:i4>
      </vt:variant>
      <vt:variant>
        <vt:i4>0</vt:i4>
      </vt:variant>
      <vt:variant>
        <vt:i4>5</vt:i4>
      </vt:variant>
      <vt:variant>
        <vt:lpwstr/>
      </vt:variant>
      <vt:variant>
        <vt:lpwstr>_ENREF_47</vt:lpwstr>
      </vt:variant>
      <vt:variant>
        <vt:i4>4521995</vt:i4>
      </vt:variant>
      <vt:variant>
        <vt:i4>336</vt:i4>
      </vt:variant>
      <vt:variant>
        <vt:i4>0</vt:i4>
      </vt:variant>
      <vt:variant>
        <vt:i4>5</vt:i4>
      </vt:variant>
      <vt:variant>
        <vt:lpwstr/>
      </vt:variant>
      <vt:variant>
        <vt:lpwstr>_ENREF_48</vt:lpwstr>
      </vt:variant>
      <vt:variant>
        <vt:i4>4521995</vt:i4>
      </vt:variant>
      <vt:variant>
        <vt:i4>330</vt:i4>
      </vt:variant>
      <vt:variant>
        <vt:i4>0</vt:i4>
      </vt:variant>
      <vt:variant>
        <vt:i4>5</vt:i4>
      </vt:variant>
      <vt:variant>
        <vt:lpwstr/>
      </vt:variant>
      <vt:variant>
        <vt:lpwstr>_ENREF_47</vt:lpwstr>
      </vt:variant>
      <vt:variant>
        <vt:i4>4521995</vt:i4>
      </vt:variant>
      <vt:variant>
        <vt:i4>322</vt:i4>
      </vt:variant>
      <vt:variant>
        <vt:i4>0</vt:i4>
      </vt:variant>
      <vt:variant>
        <vt:i4>5</vt:i4>
      </vt:variant>
      <vt:variant>
        <vt:lpwstr/>
      </vt:variant>
      <vt:variant>
        <vt:lpwstr>_ENREF_44</vt:lpwstr>
      </vt:variant>
      <vt:variant>
        <vt:i4>4521995</vt:i4>
      </vt:variant>
      <vt:variant>
        <vt:i4>314</vt:i4>
      </vt:variant>
      <vt:variant>
        <vt:i4>0</vt:i4>
      </vt:variant>
      <vt:variant>
        <vt:i4>5</vt:i4>
      </vt:variant>
      <vt:variant>
        <vt:lpwstr/>
      </vt:variant>
      <vt:variant>
        <vt:lpwstr>_ENREF_40</vt:lpwstr>
      </vt:variant>
      <vt:variant>
        <vt:i4>4325387</vt:i4>
      </vt:variant>
      <vt:variant>
        <vt:i4>310</vt:i4>
      </vt:variant>
      <vt:variant>
        <vt:i4>0</vt:i4>
      </vt:variant>
      <vt:variant>
        <vt:i4>5</vt:i4>
      </vt:variant>
      <vt:variant>
        <vt:lpwstr/>
      </vt:variant>
      <vt:variant>
        <vt:lpwstr>_ENREF_39</vt:lpwstr>
      </vt:variant>
      <vt:variant>
        <vt:i4>4325387</vt:i4>
      </vt:variant>
      <vt:variant>
        <vt:i4>307</vt:i4>
      </vt:variant>
      <vt:variant>
        <vt:i4>0</vt:i4>
      </vt:variant>
      <vt:variant>
        <vt:i4>5</vt:i4>
      </vt:variant>
      <vt:variant>
        <vt:lpwstr/>
      </vt:variant>
      <vt:variant>
        <vt:lpwstr>_ENREF_38</vt:lpwstr>
      </vt:variant>
      <vt:variant>
        <vt:i4>4325387</vt:i4>
      </vt:variant>
      <vt:variant>
        <vt:i4>301</vt:i4>
      </vt:variant>
      <vt:variant>
        <vt:i4>0</vt:i4>
      </vt:variant>
      <vt:variant>
        <vt:i4>5</vt:i4>
      </vt:variant>
      <vt:variant>
        <vt:lpwstr/>
      </vt:variant>
      <vt:variant>
        <vt:lpwstr>_ENREF_37</vt:lpwstr>
      </vt:variant>
      <vt:variant>
        <vt:i4>4325387</vt:i4>
      </vt:variant>
      <vt:variant>
        <vt:i4>298</vt:i4>
      </vt:variant>
      <vt:variant>
        <vt:i4>0</vt:i4>
      </vt:variant>
      <vt:variant>
        <vt:i4>5</vt:i4>
      </vt:variant>
      <vt:variant>
        <vt:lpwstr/>
      </vt:variant>
      <vt:variant>
        <vt:lpwstr>_ENREF_36</vt:lpwstr>
      </vt:variant>
      <vt:variant>
        <vt:i4>4325387</vt:i4>
      </vt:variant>
      <vt:variant>
        <vt:i4>288</vt:i4>
      </vt:variant>
      <vt:variant>
        <vt:i4>0</vt:i4>
      </vt:variant>
      <vt:variant>
        <vt:i4>5</vt:i4>
      </vt:variant>
      <vt:variant>
        <vt:lpwstr/>
      </vt:variant>
      <vt:variant>
        <vt:lpwstr>_ENREF_35</vt:lpwstr>
      </vt:variant>
      <vt:variant>
        <vt:i4>4325387</vt:i4>
      </vt:variant>
      <vt:variant>
        <vt:i4>282</vt:i4>
      </vt:variant>
      <vt:variant>
        <vt:i4>0</vt:i4>
      </vt:variant>
      <vt:variant>
        <vt:i4>5</vt:i4>
      </vt:variant>
      <vt:variant>
        <vt:lpwstr/>
      </vt:variant>
      <vt:variant>
        <vt:lpwstr>_ENREF_34</vt:lpwstr>
      </vt:variant>
      <vt:variant>
        <vt:i4>4325387</vt:i4>
      </vt:variant>
      <vt:variant>
        <vt:i4>276</vt:i4>
      </vt:variant>
      <vt:variant>
        <vt:i4>0</vt:i4>
      </vt:variant>
      <vt:variant>
        <vt:i4>5</vt:i4>
      </vt:variant>
      <vt:variant>
        <vt:lpwstr/>
      </vt:variant>
      <vt:variant>
        <vt:lpwstr>_ENREF_33</vt:lpwstr>
      </vt:variant>
      <vt:variant>
        <vt:i4>4325387</vt:i4>
      </vt:variant>
      <vt:variant>
        <vt:i4>270</vt:i4>
      </vt:variant>
      <vt:variant>
        <vt:i4>0</vt:i4>
      </vt:variant>
      <vt:variant>
        <vt:i4>5</vt:i4>
      </vt:variant>
      <vt:variant>
        <vt:lpwstr/>
      </vt:variant>
      <vt:variant>
        <vt:lpwstr>_ENREF_32</vt:lpwstr>
      </vt:variant>
      <vt:variant>
        <vt:i4>4325387</vt:i4>
      </vt:variant>
      <vt:variant>
        <vt:i4>266</vt:i4>
      </vt:variant>
      <vt:variant>
        <vt:i4>0</vt:i4>
      </vt:variant>
      <vt:variant>
        <vt:i4>5</vt:i4>
      </vt:variant>
      <vt:variant>
        <vt:lpwstr/>
      </vt:variant>
      <vt:variant>
        <vt:lpwstr>_ENREF_31</vt:lpwstr>
      </vt:variant>
      <vt:variant>
        <vt:i4>4325387</vt:i4>
      </vt:variant>
      <vt:variant>
        <vt:i4>263</vt:i4>
      </vt:variant>
      <vt:variant>
        <vt:i4>0</vt:i4>
      </vt:variant>
      <vt:variant>
        <vt:i4>5</vt:i4>
      </vt:variant>
      <vt:variant>
        <vt:lpwstr/>
      </vt:variant>
      <vt:variant>
        <vt:lpwstr>_ENREF_30</vt:lpwstr>
      </vt:variant>
      <vt:variant>
        <vt:i4>4194315</vt:i4>
      </vt:variant>
      <vt:variant>
        <vt:i4>258</vt:i4>
      </vt:variant>
      <vt:variant>
        <vt:i4>0</vt:i4>
      </vt:variant>
      <vt:variant>
        <vt:i4>5</vt:i4>
      </vt:variant>
      <vt:variant>
        <vt:lpwstr/>
      </vt:variant>
      <vt:variant>
        <vt:lpwstr>_ENREF_14</vt:lpwstr>
      </vt:variant>
      <vt:variant>
        <vt:i4>4194315</vt:i4>
      </vt:variant>
      <vt:variant>
        <vt:i4>252</vt:i4>
      </vt:variant>
      <vt:variant>
        <vt:i4>0</vt:i4>
      </vt:variant>
      <vt:variant>
        <vt:i4>5</vt:i4>
      </vt:variant>
      <vt:variant>
        <vt:lpwstr/>
      </vt:variant>
      <vt:variant>
        <vt:lpwstr>_ENREF_17</vt:lpwstr>
      </vt:variant>
      <vt:variant>
        <vt:i4>4587531</vt:i4>
      </vt:variant>
      <vt:variant>
        <vt:i4>246</vt:i4>
      </vt:variant>
      <vt:variant>
        <vt:i4>0</vt:i4>
      </vt:variant>
      <vt:variant>
        <vt:i4>5</vt:i4>
      </vt:variant>
      <vt:variant>
        <vt:lpwstr/>
      </vt:variant>
      <vt:variant>
        <vt:lpwstr>_ENREF_7</vt:lpwstr>
      </vt:variant>
      <vt:variant>
        <vt:i4>4390923</vt:i4>
      </vt:variant>
      <vt:variant>
        <vt:i4>240</vt:i4>
      </vt:variant>
      <vt:variant>
        <vt:i4>0</vt:i4>
      </vt:variant>
      <vt:variant>
        <vt:i4>5</vt:i4>
      </vt:variant>
      <vt:variant>
        <vt:lpwstr/>
      </vt:variant>
      <vt:variant>
        <vt:lpwstr>_ENREF_28</vt:lpwstr>
      </vt:variant>
      <vt:variant>
        <vt:i4>4194315</vt:i4>
      </vt:variant>
      <vt:variant>
        <vt:i4>237</vt:i4>
      </vt:variant>
      <vt:variant>
        <vt:i4>0</vt:i4>
      </vt:variant>
      <vt:variant>
        <vt:i4>5</vt:i4>
      </vt:variant>
      <vt:variant>
        <vt:lpwstr/>
      </vt:variant>
      <vt:variant>
        <vt:lpwstr>_ENREF_14</vt:lpwstr>
      </vt:variant>
      <vt:variant>
        <vt:i4>4390923</vt:i4>
      </vt:variant>
      <vt:variant>
        <vt:i4>233</vt:i4>
      </vt:variant>
      <vt:variant>
        <vt:i4>0</vt:i4>
      </vt:variant>
      <vt:variant>
        <vt:i4>5</vt:i4>
      </vt:variant>
      <vt:variant>
        <vt:lpwstr/>
      </vt:variant>
      <vt:variant>
        <vt:lpwstr>_ENREF_29</vt:lpwstr>
      </vt:variant>
      <vt:variant>
        <vt:i4>4194315</vt:i4>
      </vt:variant>
      <vt:variant>
        <vt:i4>230</vt:i4>
      </vt:variant>
      <vt:variant>
        <vt:i4>0</vt:i4>
      </vt:variant>
      <vt:variant>
        <vt:i4>5</vt:i4>
      </vt:variant>
      <vt:variant>
        <vt:lpwstr/>
      </vt:variant>
      <vt:variant>
        <vt:lpwstr>_ENREF_17</vt:lpwstr>
      </vt:variant>
      <vt:variant>
        <vt:i4>4390923</vt:i4>
      </vt:variant>
      <vt:variant>
        <vt:i4>223</vt:i4>
      </vt:variant>
      <vt:variant>
        <vt:i4>0</vt:i4>
      </vt:variant>
      <vt:variant>
        <vt:i4>5</vt:i4>
      </vt:variant>
      <vt:variant>
        <vt:lpwstr/>
      </vt:variant>
      <vt:variant>
        <vt:lpwstr>_ENREF_28</vt:lpwstr>
      </vt:variant>
      <vt:variant>
        <vt:i4>4390923</vt:i4>
      </vt:variant>
      <vt:variant>
        <vt:i4>217</vt:i4>
      </vt:variant>
      <vt:variant>
        <vt:i4>0</vt:i4>
      </vt:variant>
      <vt:variant>
        <vt:i4>5</vt:i4>
      </vt:variant>
      <vt:variant>
        <vt:lpwstr/>
      </vt:variant>
      <vt:variant>
        <vt:lpwstr>_ENREF_28</vt:lpwstr>
      </vt:variant>
      <vt:variant>
        <vt:i4>4325387</vt:i4>
      </vt:variant>
      <vt:variant>
        <vt:i4>209</vt:i4>
      </vt:variant>
      <vt:variant>
        <vt:i4>0</vt:i4>
      </vt:variant>
      <vt:variant>
        <vt:i4>5</vt:i4>
      </vt:variant>
      <vt:variant>
        <vt:lpwstr/>
      </vt:variant>
      <vt:variant>
        <vt:lpwstr>_ENREF_3</vt:lpwstr>
      </vt:variant>
      <vt:variant>
        <vt:i4>4390923</vt:i4>
      </vt:variant>
      <vt:variant>
        <vt:i4>203</vt:i4>
      </vt:variant>
      <vt:variant>
        <vt:i4>0</vt:i4>
      </vt:variant>
      <vt:variant>
        <vt:i4>5</vt:i4>
      </vt:variant>
      <vt:variant>
        <vt:lpwstr/>
      </vt:variant>
      <vt:variant>
        <vt:lpwstr>_ENREF_27</vt:lpwstr>
      </vt:variant>
      <vt:variant>
        <vt:i4>4390923</vt:i4>
      </vt:variant>
      <vt:variant>
        <vt:i4>195</vt:i4>
      </vt:variant>
      <vt:variant>
        <vt:i4>0</vt:i4>
      </vt:variant>
      <vt:variant>
        <vt:i4>5</vt:i4>
      </vt:variant>
      <vt:variant>
        <vt:lpwstr/>
      </vt:variant>
      <vt:variant>
        <vt:lpwstr>_ENREF_26</vt:lpwstr>
      </vt:variant>
      <vt:variant>
        <vt:i4>4194315</vt:i4>
      </vt:variant>
      <vt:variant>
        <vt:i4>189</vt:i4>
      </vt:variant>
      <vt:variant>
        <vt:i4>0</vt:i4>
      </vt:variant>
      <vt:variant>
        <vt:i4>5</vt:i4>
      </vt:variant>
      <vt:variant>
        <vt:lpwstr/>
      </vt:variant>
      <vt:variant>
        <vt:lpwstr>_ENREF_17</vt:lpwstr>
      </vt:variant>
      <vt:variant>
        <vt:i4>2162734</vt:i4>
      </vt:variant>
      <vt:variant>
        <vt:i4>186</vt:i4>
      </vt:variant>
      <vt:variant>
        <vt:i4>0</vt:i4>
      </vt:variant>
      <vt:variant>
        <vt:i4>5</vt:i4>
      </vt:variant>
      <vt:variant>
        <vt:lpwstr>http://www.genome.gov/</vt:lpwstr>
      </vt:variant>
      <vt:variant>
        <vt:lpwstr/>
      </vt:variant>
      <vt:variant>
        <vt:i4>4390923</vt:i4>
      </vt:variant>
      <vt:variant>
        <vt:i4>180</vt:i4>
      </vt:variant>
      <vt:variant>
        <vt:i4>0</vt:i4>
      </vt:variant>
      <vt:variant>
        <vt:i4>5</vt:i4>
      </vt:variant>
      <vt:variant>
        <vt:lpwstr/>
      </vt:variant>
      <vt:variant>
        <vt:lpwstr>_ENREF_25</vt:lpwstr>
      </vt:variant>
      <vt:variant>
        <vt:i4>4390923</vt:i4>
      </vt:variant>
      <vt:variant>
        <vt:i4>172</vt:i4>
      </vt:variant>
      <vt:variant>
        <vt:i4>0</vt:i4>
      </vt:variant>
      <vt:variant>
        <vt:i4>5</vt:i4>
      </vt:variant>
      <vt:variant>
        <vt:lpwstr/>
      </vt:variant>
      <vt:variant>
        <vt:lpwstr>_ENREF_24</vt:lpwstr>
      </vt:variant>
      <vt:variant>
        <vt:i4>4325387</vt:i4>
      </vt:variant>
      <vt:variant>
        <vt:i4>164</vt:i4>
      </vt:variant>
      <vt:variant>
        <vt:i4>0</vt:i4>
      </vt:variant>
      <vt:variant>
        <vt:i4>5</vt:i4>
      </vt:variant>
      <vt:variant>
        <vt:lpwstr/>
      </vt:variant>
      <vt:variant>
        <vt:lpwstr>_ENREF_3</vt:lpwstr>
      </vt:variant>
      <vt:variant>
        <vt:i4>4390923</vt:i4>
      </vt:variant>
      <vt:variant>
        <vt:i4>160</vt:i4>
      </vt:variant>
      <vt:variant>
        <vt:i4>0</vt:i4>
      </vt:variant>
      <vt:variant>
        <vt:i4>5</vt:i4>
      </vt:variant>
      <vt:variant>
        <vt:lpwstr/>
      </vt:variant>
      <vt:variant>
        <vt:lpwstr>_ENREF_23</vt:lpwstr>
      </vt:variant>
      <vt:variant>
        <vt:i4>4194315</vt:i4>
      </vt:variant>
      <vt:variant>
        <vt:i4>157</vt:i4>
      </vt:variant>
      <vt:variant>
        <vt:i4>0</vt:i4>
      </vt:variant>
      <vt:variant>
        <vt:i4>5</vt:i4>
      </vt:variant>
      <vt:variant>
        <vt:lpwstr/>
      </vt:variant>
      <vt:variant>
        <vt:lpwstr>_ENREF_16</vt:lpwstr>
      </vt:variant>
      <vt:variant>
        <vt:i4>4390923</vt:i4>
      </vt:variant>
      <vt:variant>
        <vt:i4>145</vt:i4>
      </vt:variant>
      <vt:variant>
        <vt:i4>0</vt:i4>
      </vt:variant>
      <vt:variant>
        <vt:i4>5</vt:i4>
      </vt:variant>
      <vt:variant>
        <vt:lpwstr/>
      </vt:variant>
      <vt:variant>
        <vt:lpwstr>_ENREF_21</vt:lpwstr>
      </vt:variant>
      <vt:variant>
        <vt:i4>4194315</vt:i4>
      </vt:variant>
      <vt:variant>
        <vt:i4>142</vt:i4>
      </vt:variant>
      <vt:variant>
        <vt:i4>0</vt:i4>
      </vt:variant>
      <vt:variant>
        <vt:i4>5</vt:i4>
      </vt:variant>
      <vt:variant>
        <vt:lpwstr/>
      </vt:variant>
      <vt:variant>
        <vt:lpwstr>_ENREF_18</vt:lpwstr>
      </vt:variant>
      <vt:variant>
        <vt:i4>4390923</vt:i4>
      </vt:variant>
      <vt:variant>
        <vt:i4>138</vt:i4>
      </vt:variant>
      <vt:variant>
        <vt:i4>0</vt:i4>
      </vt:variant>
      <vt:variant>
        <vt:i4>5</vt:i4>
      </vt:variant>
      <vt:variant>
        <vt:lpwstr/>
      </vt:variant>
      <vt:variant>
        <vt:lpwstr>_ENREF_20</vt:lpwstr>
      </vt:variant>
      <vt:variant>
        <vt:i4>4194315</vt:i4>
      </vt:variant>
      <vt:variant>
        <vt:i4>135</vt:i4>
      </vt:variant>
      <vt:variant>
        <vt:i4>0</vt:i4>
      </vt:variant>
      <vt:variant>
        <vt:i4>5</vt:i4>
      </vt:variant>
      <vt:variant>
        <vt:lpwstr/>
      </vt:variant>
      <vt:variant>
        <vt:lpwstr>_ENREF_19</vt:lpwstr>
      </vt:variant>
      <vt:variant>
        <vt:i4>4325387</vt:i4>
      </vt:variant>
      <vt:variant>
        <vt:i4>123</vt:i4>
      </vt:variant>
      <vt:variant>
        <vt:i4>0</vt:i4>
      </vt:variant>
      <vt:variant>
        <vt:i4>5</vt:i4>
      </vt:variant>
      <vt:variant>
        <vt:lpwstr/>
      </vt:variant>
      <vt:variant>
        <vt:lpwstr>_ENREF_3</vt:lpwstr>
      </vt:variant>
      <vt:variant>
        <vt:i4>4194315</vt:i4>
      </vt:variant>
      <vt:variant>
        <vt:i4>119</vt:i4>
      </vt:variant>
      <vt:variant>
        <vt:i4>0</vt:i4>
      </vt:variant>
      <vt:variant>
        <vt:i4>5</vt:i4>
      </vt:variant>
      <vt:variant>
        <vt:lpwstr/>
      </vt:variant>
      <vt:variant>
        <vt:lpwstr>_ENREF_18</vt:lpwstr>
      </vt:variant>
      <vt:variant>
        <vt:i4>4390923</vt:i4>
      </vt:variant>
      <vt:variant>
        <vt:i4>116</vt:i4>
      </vt:variant>
      <vt:variant>
        <vt:i4>0</vt:i4>
      </vt:variant>
      <vt:variant>
        <vt:i4>5</vt:i4>
      </vt:variant>
      <vt:variant>
        <vt:lpwstr/>
      </vt:variant>
      <vt:variant>
        <vt:lpwstr>_ENREF_2</vt:lpwstr>
      </vt:variant>
      <vt:variant>
        <vt:i4>4194315</vt:i4>
      </vt:variant>
      <vt:variant>
        <vt:i4>108</vt:i4>
      </vt:variant>
      <vt:variant>
        <vt:i4>0</vt:i4>
      </vt:variant>
      <vt:variant>
        <vt:i4>5</vt:i4>
      </vt:variant>
      <vt:variant>
        <vt:lpwstr/>
      </vt:variant>
      <vt:variant>
        <vt:lpwstr>_ENREF_17</vt:lpwstr>
      </vt:variant>
      <vt:variant>
        <vt:i4>4325387</vt:i4>
      </vt:variant>
      <vt:variant>
        <vt:i4>105</vt:i4>
      </vt:variant>
      <vt:variant>
        <vt:i4>0</vt:i4>
      </vt:variant>
      <vt:variant>
        <vt:i4>5</vt:i4>
      </vt:variant>
      <vt:variant>
        <vt:lpwstr/>
      </vt:variant>
      <vt:variant>
        <vt:lpwstr>_ENREF_3</vt:lpwstr>
      </vt:variant>
      <vt:variant>
        <vt:i4>4194315</vt:i4>
      </vt:variant>
      <vt:variant>
        <vt:i4>93</vt:i4>
      </vt:variant>
      <vt:variant>
        <vt:i4>0</vt:i4>
      </vt:variant>
      <vt:variant>
        <vt:i4>5</vt:i4>
      </vt:variant>
      <vt:variant>
        <vt:lpwstr/>
      </vt:variant>
      <vt:variant>
        <vt:lpwstr>_ENREF_16</vt:lpwstr>
      </vt:variant>
      <vt:variant>
        <vt:i4>4194315</vt:i4>
      </vt:variant>
      <vt:variant>
        <vt:i4>89</vt:i4>
      </vt:variant>
      <vt:variant>
        <vt:i4>0</vt:i4>
      </vt:variant>
      <vt:variant>
        <vt:i4>5</vt:i4>
      </vt:variant>
      <vt:variant>
        <vt:lpwstr/>
      </vt:variant>
      <vt:variant>
        <vt:lpwstr>_ENREF_15</vt:lpwstr>
      </vt:variant>
      <vt:variant>
        <vt:i4>4194315</vt:i4>
      </vt:variant>
      <vt:variant>
        <vt:i4>86</vt:i4>
      </vt:variant>
      <vt:variant>
        <vt:i4>0</vt:i4>
      </vt:variant>
      <vt:variant>
        <vt:i4>5</vt:i4>
      </vt:variant>
      <vt:variant>
        <vt:lpwstr/>
      </vt:variant>
      <vt:variant>
        <vt:lpwstr>_ENREF_14</vt:lpwstr>
      </vt:variant>
      <vt:variant>
        <vt:i4>4521995</vt:i4>
      </vt:variant>
      <vt:variant>
        <vt:i4>83</vt:i4>
      </vt:variant>
      <vt:variant>
        <vt:i4>0</vt:i4>
      </vt:variant>
      <vt:variant>
        <vt:i4>5</vt:i4>
      </vt:variant>
      <vt:variant>
        <vt:lpwstr/>
      </vt:variant>
      <vt:variant>
        <vt:lpwstr>_ENREF_4</vt:lpwstr>
      </vt:variant>
      <vt:variant>
        <vt:i4>4390923</vt:i4>
      </vt:variant>
      <vt:variant>
        <vt:i4>80</vt:i4>
      </vt:variant>
      <vt:variant>
        <vt:i4>0</vt:i4>
      </vt:variant>
      <vt:variant>
        <vt:i4>5</vt:i4>
      </vt:variant>
      <vt:variant>
        <vt:lpwstr/>
      </vt:variant>
      <vt:variant>
        <vt:lpwstr>_ENREF_2</vt:lpwstr>
      </vt:variant>
      <vt:variant>
        <vt:i4>4194315</vt:i4>
      </vt:variant>
      <vt:variant>
        <vt:i4>73</vt:i4>
      </vt:variant>
      <vt:variant>
        <vt:i4>0</vt:i4>
      </vt:variant>
      <vt:variant>
        <vt:i4>5</vt:i4>
      </vt:variant>
      <vt:variant>
        <vt:lpwstr/>
      </vt:variant>
      <vt:variant>
        <vt:lpwstr>_ENREF_11</vt:lpwstr>
      </vt:variant>
      <vt:variant>
        <vt:i4>4194315</vt:i4>
      </vt:variant>
      <vt:variant>
        <vt:i4>65</vt:i4>
      </vt:variant>
      <vt:variant>
        <vt:i4>0</vt:i4>
      </vt:variant>
      <vt:variant>
        <vt:i4>5</vt:i4>
      </vt:variant>
      <vt:variant>
        <vt:lpwstr/>
      </vt:variant>
      <vt:variant>
        <vt:lpwstr>_ENREF_13</vt:lpwstr>
      </vt:variant>
      <vt:variant>
        <vt:i4>4194315</vt:i4>
      </vt:variant>
      <vt:variant>
        <vt:i4>61</vt:i4>
      </vt:variant>
      <vt:variant>
        <vt:i4>0</vt:i4>
      </vt:variant>
      <vt:variant>
        <vt:i4>5</vt:i4>
      </vt:variant>
      <vt:variant>
        <vt:lpwstr/>
      </vt:variant>
      <vt:variant>
        <vt:lpwstr>_ENREF_12</vt:lpwstr>
      </vt:variant>
      <vt:variant>
        <vt:i4>4194315</vt:i4>
      </vt:variant>
      <vt:variant>
        <vt:i4>58</vt:i4>
      </vt:variant>
      <vt:variant>
        <vt:i4>0</vt:i4>
      </vt:variant>
      <vt:variant>
        <vt:i4>5</vt:i4>
      </vt:variant>
      <vt:variant>
        <vt:lpwstr/>
      </vt:variant>
      <vt:variant>
        <vt:lpwstr>_ENREF_11</vt:lpwstr>
      </vt:variant>
      <vt:variant>
        <vt:i4>4194315</vt:i4>
      </vt:variant>
      <vt:variant>
        <vt:i4>50</vt:i4>
      </vt:variant>
      <vt:variant>
        <vt:i4>0</vt:i4>
      </vt:variant>
      <vt:variant>
        <vt:i4>5</vt:i4>
      </vt:variant>
      <vt:variant>
        <vt:lpwstr/>
      </vt:variant>
      <vt:variant>
        <vt:lpwstr>_ENREF_10</vt:lpwstr>
      </vt:variant>
      <vt:variant>
        <vt:i4>4718603</vt:i4>
      </vt:variant>
      <vt:variant>
        <vt:i4>47</vt:i4>
      </vt:variant>
      <vt:variant>
        <vt:i4>0</vt:i4>
      </vt:variant>
      <vt:variant>
        <vt:i4>5</vt:i4>
      </vt:variant>
      <vt:variant>
        <vt:lpwstr/>
      </vt:variant>
      <vt:variant>
        <vt:lpwstr>_ENREF_9</vt:lpwstr>
      </vt:variant>
      <vt:variant>
        <vt:i4>4784139</vt:i4>
      </vt:variant>
      <vt:variant>
        <vt:i4>37</vt:i4>
      </vt:variant>
      <vt:variant>
        <vt:i4>0</vt:i4>
      </vt:variant>
      <vt:variant>
        <vt:i4>5</vt:i4>
      </vt:variant>
      <vt:variant>
        <vt:lpwstr/>
      </vt:variant>
      <vt:variant>
        <vt:lpwstr>_ENREF_8</vt:lpwstr>
      </vt:variant>
      <vt:variant>
        <vt:i4>4587531</vt:i4>
      </vt:variant>
      <vt:variant>
        <vt:i4>31</vt:i4>
      </vt:variant>
      <vt:variant>
        <vt:i4>0</vt:i4>
      </vt:variant>
      <vt:variant>
        <vt:i4>5</vt:i4>
      </vt:variant>
      <vt:variant>
        <vt:lpwstr/>
      </vt:variant>
      <vt:variant>
        <vt:lpwstr>_ENREF_7</vt:lpwstr>
      </vt:variant>
      <vt:variant>
        <vt:i4>4653067</vt:i4>
      </vt:variant>
      <vt:variant>
        <vt:i4>27</vt:i4>
      </vt:variant>
      <vt:variant>
        <vt:i4>0</vt:i4>
      </vt:variant>
      <vt:variant>
        <vt:i4>5</vt:i4>
      </vt:variant>
      <vt:variant>
        <vt:lpwstr/>
      </vt:variant>
      <vt:variant>
        <vt:lpwstr>_ENREF_6</vt:lpwstr>
      </vt:variant>
      <vt:variant>
        <vt:i4>4456459</vt:i4>
      </vt:variant>
      <vt:variant>
        <vt:i4>24</vt:i4>
      </vt:variant>
      <vt:variant>
        <vt:i4>0</vt:i4>
      </vt:variant>
      <vt:variant>
        <vt:i4>5</vt:i4>
      </vt:variant>
      <vt:variant>
        <vt:lpwstr/>
      </vt:variant>
      <vt:variant>
        <vt:lpwstr>_ENREF_5</vt:lpwstr>
      </vt:variant>
      <vt:variant>
        <vt:i4>4390923</vt:i4>
      </vt:variant>
      <vt:variant>
        <vt:i4>21</vt:i4>
      </vt:variant>
      <vt:variant>
        <vt:i4>0</vt:i4>
      </vt:variant>
      <vt:variant>
        <vt:i4>5</vt:i4>
      </vt:variant>
      <vt:variant>
        <vt:lpwstr/>
      </vt:variant>
      <vt:variant>
        <vt:lpwstr>_ENREF_2</vt:lpwstr>
      </vt:variant>
      <vt:variant>
        <vt:i4>4390923</vt:i4>
      </vt:variant>
      <vt:variant>
        <vt:i4>9</vt:i4>
      </vt:variant>
      <vt:variant>
        <vt:i4>0</vt:i4>
      </vt:variant>
      <vt:variant>
        <vt:i4>5</vt:i4>
      </vt:variant>
      <vt:variant>
        <vt:lpwstr/>
      </vt:variant>
      <vt:variant>
        <vt:lpwstr>_ENREF_2</vt:lpwstr>
      </vt:variant>
      <vt:variant>
        <vt:i4>4194315</vt:i4>
      </vt:variant>
      <vt:variant>
        <vt:i4>6</vt:i4>
      </vt:variant>
      <vt:variant>
        <vt:i4>0</vt:i4>
      </vt:variant>
      <vt:variant>
        <vt:i4>5</vt:i4>
      </vt:variant>
      <vt:variant>
        <vt:lpwstr/>
      </vt:variant>
      <vt:variant>
        <vt:lpwstr>_ENREF_1</vt:lpwstr>
      </vt:variant>
      <vt:variant>
        <vt:i4>4194315</vt:i4>
      </vt:variant>
      <vt:variant>
        <vt:i4>0</vt:i4>
      </vt:variant>
      <vt:variant>
        <vt:i4>0</vt:i4>
      </vt:variant>
      <vt:variant>
        <vt:i4>5</vt:i4>
      </vt:variant>
      <vt:variant>
        <vt:lpwstr/>
      </vt:variant>
      <vt:variant>
        <vt:lpwstr>_ENREF_1</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References</dc:title>
  <dc:creator>sd1808</dc:creator>
  <cp:lastModifiedBy>anna.paulini</cp:lastModifiedBy>
  <cp:revision>2</cp:revision>
  <cp:lastPrinted>2018-09-11T10:04:00Z</cp:lastPrinted>
  <dcterms:created xsi:type="dcterms:W3CDTF">2019-01-07T10:15:00Z</dcterms:created>
  <dcterms:modified xsi:type="dcterms:W3CDTF">2019-01-07T10:15:00Z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nCUserId">
    <vt:lpwstr>9575</vt:lpwstr>
  </property>
  <property fmtid="{D5CDD505-2E9C-101B-9397-08002B2CF9AE}" pid="3" name="WnCSubscriberId">
    <vt:lpwstr>1626</vt:lpwstr>
  </property>
  <property fmtid="{D5CDD505-2E9C-101B-9397-08002B2CF9AE}" pid="4" name="WnCOutputStyleId">
    <vt:lpwstr>1280</vt:lpwstr>
  </property>
  <property fmtid="{D5CDD505-2E9C-101B-9397-08002B2CF9AE}" pid="5" name="RWProductId">
    <vt:lpwstr>WnC</vt:lpwstr>
  </property>
  <property fmtid="{D5CDD505-2E9C-101B-9397-08002B2CF9AE}" pid="6" name="WnCUser">
    <vt:lpwstr>Sylvain.Sebert@oulu.fi_1626</vt:lpwstr>
  </property>
  <property fmtid="{D5CDD505-2E9C-101B-9397-08002B2CF9AE}" pid="7" name="WnC4Folder">
    <vt:lpwstr>Documents///EAP_2.1_MAIN_TEXT_080817_MDS_ss</vt:lpwstr>
  </property>
  <property fmtid="{D5CDD505-2E9C-101B-9397-08002B2CF9AE}" pid="8" name="Mendeley Recent Style Id 0_1">
    <vt:lpwstr>http://www.zotero.org/styles/american-medical-association</vt:lpwstr>
  </property>
  <property fmtid="{D5CDD505-2E9C-101B-9397-08002B2CF9AE}" pid="9" name="Mendeley Recent Style Name 0_1">
    <vt:lpwstr>American Medical Association</vt:lpwstr>
  </property>
  <property fmtid="{D5CDD505-2E9C-101B-9397-08002B2CF9AE}" pid="10" name="Mendeley Recent Style Id 1_1">
    <vt:lpwstr>http://www.zotero.org/styles/american-political-science-association</vt:lpwstr>
  </property>
  <property fmtid="{D5CDD505-2E9C-101B-9397-08002B2CF9AE}" pid="11" name="Mendeley Recent Style Name 1_1">
    <vt:lpwstr>American Political Science Association</vt:lpwstr>
  </property>
  <property fmtid="{D5CDD505-2E9C-101B-9397-08002B2CF9AE}" pid="12" name="Mendeley Recent Style Id 2_1">
    <vt:lpwstr>http://www.zotero.org/styles/apa</vt:lpwstr>
  </property>
  <property fmtid="{D5CDD505-2E9C-101B-9397-08002B2CF9AE}" pid="13" name="Mendeley Recent Style Name 2_1">
    <vt:lpwstr>American Psychological Association 6th edition</vt:lpwstr>
  </property>
  <property fmtid="{D5CDD505-2E9C-101B-9397-08002B2CF9AE}" pid="14" name="Mendeley Recent Style Id 3_1">
    <vt:lpwstr>http://www.zotero.org/styles/american-sociological-association</vt:lpwstr>
  </property>
  <property fmtid="{D5CDD505-2E9C-101B-9397-08002B2CF9AE}" pid="15" name="Mendeley Recent Style Name 3_1">
    <vt:lpwstr>American Sociological Association</vt:lpwstr>
  </property>
  <property fmtid="{D5CDD505-2E9C-101B-9397-08002B2CF9AE}" pid="16" name="Mendeley Recent Style Id 4_1">
    <vt:lpwstr>http://www.zotero.org/styles/chicago-author-date</vt:lpwstr>
  </property>
  <property fmtid="{D5CDD505-2E9C-101B-9397-08002B2CF9AE}" pid="17" name="Mendeley Recent Style Name 4_1">
    <vt:lpwstr>Chicago Manual of Style 16th edition (author-date)</vt:lpwstr>
  </property>
  <property fmtid="{D5CDD505-2E9C-101B-9397-08002B2CF9AE}" pid="18" name="Mendeley Recent Style Id 5_1">
    <vt:lpwstr>http://www.zotero.org/styles/harvard-cite-them-right</vt:lpwstr>
  </property>
  <property fmtid="{D5CDD505-2E9C-101B-9397-08002B2CF9AE}" pid="19" name="Mendeley Recent Style Name 5_1">
    <vt:lpwstr>Cite Them Right 10th edition - Harvard</vt:lpwstr>
  </property>
  <property fmtid="{D5CDD505-2E9C-101B-9397-08002B2CF9AE}" pid="20" name="Mendeley Recent Style Id 6_1">
    <vt:lpwstr>http://www.zotero.org/styles/endocrinology</vt:lpwstr>
  </property>
  <property fmtid="{D5CDD505-2E9C-101B-9397-08002B2CF9AE}" pid="21" name="Mendeley Recent Style Name 6_1">
    <vt:lpwstr>Endocrinology</vt:lpwstr>
  </property>
  <property fmtid="{D5CDD505-2E9C-101B-9397-08002B2CF9AE}" pid="22" name="Mendeley Recent Style Id 7_1">
    <vt:lpwstr>http://www.zotero.org/styles/ieee</vt:lpwstr>
  </property>
  <property fmtid="{D5CDD505-2E9C-101B-9397-08002B2CF9AE}" pid="23" name="Mendeley Recent Style Name 7_1">
    <vt:lpwstr>IEEE</vt:lpwstr>
  </property>
  <property fmtid="{D5CDD505-2E9C-101B-9397-08002B2CF9AE}" pid="24" name="Mendeley Recent Style Id 8_1">
    <vt:lpwstr>http://www.zotero.org/styles/journal-of-medical-genetics</vt:lpwstr>
  </property>
  <property fmtid="{D5CDD505-2E9C-101B-9397-08002B2CF9AE}" pid="25" name="Mendeley Recent Style Name 8_1">
    <vt:lpwstr>Journal of Medical Genetics</vt:lpwstr>
  </property>
  <property fmtid="{D5CDD505-2E9C-101B-9397-08002B2CF9AE}" pid="26" name="Mendeley Recent Style Id 9_1">
    <vt:lpwstr>http://www.zotero.org/styles/plos-computational-biology</vt:lpwstr>
  </property>
  <property fmtid="{D5CDD505-2E9C-101B-9397-08002B2CF9AE}" pid="27" name="Mendeley Recent Style Name 9_1">
    <vt:lpwstr>PLOS Computational Biology</vt:lpwstr>
  </property>
</Properties>
</file>