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2" d="100"/>
          <a:sy n="112" d="100"/>
        </p:scale>
        <p:origin x="1668" y="78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7695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66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104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236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030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2698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891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320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1195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743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231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901D3B-2F1D-4BAE-ACC1-034AE9CBDEC1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77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02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8" name="Textfeld 2"/>
          <p:cNvSpPr txBox="1">
            <a:spLocks noChangeArrowheads="1"/>
          </p:cNvSpPr>
          <p:nvPr/>
        </p:nvSpPr>
        <p:spPr bwMode="auto">
          <a:xfrm>
            <a:off x="801542" y="2563156"/>
            <a:ext cx="309184" cy="334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de-DE" sz="1400" b="1" dirty="0">
                <a:effectLst/>
                <a:latin typeface="Calibri"/>
                <a:ea typeface="Calibri"/>
                <a:cs typeface="Arial"/>
              </a:rPr>
              <a:t>b</a:t>
            </a:r>
            <a:endParaRPr lang="en-US" sz="1200" dirty="0">
              <a:effectLst/>
              <a:latin typeface="Arial"/>
              <a:ea typeface="Calibri"/>
              <a:cs typeface="Arial"/>
            </a:endParaRPr>
          </a:p>
        </p:txBody>
      </p:sp>
      <p:sp>
        <p:nvSpPr>
          <p:cNvPr id="449" name="Textfeld 2"/>
          <p:cNvSpPr txBox="1">
            <a:spLocks noChangeArrowheads="1"/>
          </p:cNvSpPr>
          <p:nvPr/>
        </p:nvSpPr>
        <p:spPr bwMode="auto">
          <a:xfrm>
            <a:off x="801441" y="914400"/>
            <a:ext cx="309196" cy="334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de-DE" sz="1400" b="1" dirty="0">
                <a:effectLst/>
                <a:latin typeface="Calibri"/>
                <a:ea typeface="Calibri"/>
                <a:cs typeface="Arial"/>
              </a:rPr>
              <a:t>a</a:t>
            </a:r>
            <a:endParaRPr lang="en-US" sz="1200" dirty="0">
              <a:effectLst/>
              <a:latin typeface="Arial"/>
              <a:ea typeface="Calibri"/>
              <a:cs typeface="Arial"/>
            </a:endParaRPr>
          </a:p>
        </p:txBody>
      </p:sp>
      <p:sp>
        <p:nvSpPr>
          <p:cNvPr id="547" name="Textfeld 2"/>
          <p:cNvSpPr txBox="1">
            <a:spLocks noChangeArrowheads="1"/>
          </p:cNvSpPr>
          <p:nvPr/>
        </p:nvSpPr>
        <p:spPr bwMode="auto">
          <a:xfrm>
            <a:off x="3287019" y="2590800"/>
            <a:ext cx="308593" cy="335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de-DE" sz="1400" b="1">
                <a:effectLst/>
                <a:latin typeface="Calibri"/>
                <a:ea typeface="Calibri"/>
                <a:cs typeface="Arial"/>
              </a:rPr>
              <a:t>c</a:t>
            </a:r>
            <a:endParaRPr lang="en-US" sz="1200">
              <a:effectLst/>
              <a:latin typeface="Arial"/>
              <a:ea typeface="Calibri"/>
              <a:cs typeface="Arial"/>
            </a:endParaRPr>
          </a:p>
        </p:txBody>
      </p:sp>
      <p:sp>
        <p:nvSpPr>
          <p:cNvPr id="1024" name="Rectangle 486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5" name="Rectangle 577"/>
          <p:cNvSpPr>
            <a:spLocks noChangeArrowheads="1"/>
          </p:cNvSpPr>
          <p:nvPr/>
        </p:nvSpPr>
        <p:spPr bwMode="auto">
          <a:xfrm>
            <a:off x="0" y="457200"/>
            <a:ext cx="685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Rectangle 1026"/>
          <p:cNvSpPr/>
          <p:nvPr/>
        </p:nvSpPr>
        <p:spPr>
          <a:xfrm>
            <a:off x="507026" y="4614277"/>
            <a:ext cx="58439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Figure S7.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Taxa with major shifts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following ethanol application or unaffected by any of the treatments.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Box plots of relative abundance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showing species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decreased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increased following ethanol application.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Taxa unaffected by the different treatments.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statistical significance was calculated using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Kruskal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Wallis and Wilcoxon-Mann-Whitney tests (n=11-18 for each group). Multiple test corrections were performed with the Benjamini and Hochberg procedure (* p &lt; 0.05, **p &lt; 0.01, ***p &lt;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0.001,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****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 &lt;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0.0001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Gruppieren 9"/>
          <p:cNvGrpSpPr/>
          <p:nvPr/>
        </p:nvGrpSpPr>
        <p:grpSpPr>
          <a:xfrm>
            <a:off x="845000" y="1072846"/>
            <a:ext cx="1362757" cy="1375312"/>
            <a:chOff x="920306" y="1072846"/>
            <a:chExt cx="1362757" cy="1375312"/>
          </a:xfrm>
        </p:grpSpPr>
        <p:grpSp>
          <p:nvGrpSpPr>
            <p:cNvPr id="7" name="Gruppieren 6"/>
            <p:cNvGrpSpPr/>
            <p:nvPr/>
          </p:nvGrpSpPr>
          <p:grpSpPr>
            <a:xfrm>
              <a:off x="920306" y="1072846"/>
              <a:ext cx="1362135" cy="1375312"/>
              <a:chOff x="920306" y="1072846"/>
              <a:chExt cx="1362135" cy="1375312"/>
            </a:xfrm>
          </p:grpSpPr>
          <p:grpSp>
            <p:nvGrpSpPr>
              <p:cNvPr id="450" name="Gruppieren 326"/>
              <p:cNvGrpSpPr/>
              <p:nvPr/>
            </p:nvGrpSpPr>
            <p:grpSpPr>
              <a:xfrm>
                <a:off x="920306" y="1072846"/>
                <a:ext cx="1362135" cy="1375312"/>
                <a:chOff x="-7857" y="-40333"/>
                <a:chExt cx="1362870" cy="1375336"/>
              </a:xfrm>
            </p:grpSpPr>
            <p:grpSp>
              <p:nvGrpSpPr>
                <p:cNvPr id="469" name="Gruppieren 5"/>
                <p:cNvGrpSpPr/>
                <p:nvPr/>
              </p:nvGrpSpPr>
              <p:grpSpPr>
                <a:xfrm>
                  <a:off x="168552" y="-40333"/>
                  <a:ext cx="1186461" cy="1375336"/>
                  <a:chOff x="127159" y="-23650"/>
                  <a:chExt cx="1187184" cy="1375855"/>
                </a:xfrm>
              </p:grpSpPr>
              <p:grpSp>
                <p:nvGrpSpPr>
                  <p:cNvPr id="470" name="Gruppieren 6"/>
                  <p:cNvGrpSpPr/>
                  <p:nvPr/>
                </p:nvGrpSpPr>
                <p:grpSpPr>
                  <a:xfrm>
                    <a:off x="135779" y="-23650"/>
                    <a:ext cx="1178564" cy="930213"/>
                    <a:chOff x="135779" y="-23650"/>
                    <a:chExt cx="1178564" cy="930213"/>
                  </a:xfrm>
                </p:grpSpPr>
                <p:grpSp>
                  <p:nvGrpSpPr>
                    <p:cNvPr id="476" name="Gruppieren 8"/>
                    <p:cNvGrpSpPr/>
                    <p:nvPr/>
                  </p:nvGrpSpPr>
                  <p:grpSpPr>
                    <a:xfrm>
                      <a:off x="135779" y="346822"/>
                      <a:ext cx="99534" cy="559741"/>
                      <a:chOff x="135779" y="346822"/>
                      <a:chExt cx="99534" cy="559741"/>
                    </a:xfrm>
                  </p:grpSpPr>
                  <p:sp>
                    <p:nvSpPr>
                      <p:cNvPr id="481" name="Rectangle 48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5779" y="798798"/>
                        <a:ext cx="99500" cy="10776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none" lIns="0" tIns="0" rIns="0" bIns="0" numCol="1" anchor="t" anchorCtr="0" compatLnSpc="1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pPr marL="0" marR="0" eaLnBrk="0" fontAlgn="base" hangingPunct="0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r>
                          <a:rPr lang="en-US" sz="700" kern="1200" dirty="0">
                            <a:solidFill>
                              <a:srgbClr val="000000"/>
                            </a:solidFill>
                            <a:effectLst/>
                            <a:latin typeface="Arial"/>
                            <a:ea typeface="Times New Roman"/>
                          </a:rPr>
                          <a:t>10</a:t>
                        </a:r>
                        <a:endParaRPr lang="en-US" sz="1400" dirty="0">
                          <a:effectLst/>
                          <a:latin typeface="Times New Roman"/>
                          <a:ea typeface="Times New Roman"/>
                        </a:endParaRPr>
                      </a:p>
                    </p:txBody>
                  </p:sp>
                  <p:sp>
                    <p:nvSpPr>
                      <p:cNvPr id="482" name="Rectangle 48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5813" y="569380"/>
                        <a:ext cx="99500" cy="10776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none" lIns="0" tIns="0" rIns="0" bIns="0" numCol="1" anchor="t" anchorCtr="0" compatLnSpc="1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pPr marL="0" marR="0" eaLnBrk="0" fontAlgn="base" hangingPunct="0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r>
                          <a:rPr lang="en-US" sz="700" kern="1200" dirty="0">
                            <a:solidFill>
                              <a:srgbClr val="000000"/>
                            </a:solidFill>
                            <a:effectLst/>
                            <a:latin typeface="Arial"/>
                            <a:ea typeface="Times New Roman"/>
                          </a:rPr>
                          <a:t>20</a:t>
                        </a:r>
                        <a:endParaRPr lang="en-US" sz="1400" dirty="0">
                          <a:effectLst/>
                          <a:latin typeface="Times New Roman"/>
                          <a:ea typeface="Times New Roman"/>
                        </a:endParaRPr>
                      </a:p>
                    </p:txBody>
                  </p:sp>
                  <p:sp>
                    <p:nvSpPr>
                      <p:cNvPr id="483" name="Rectangle 48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5813" y="346822"/>
                        <a:ext cx="99500" cy="10776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none" lIns="0" tIns="0" rIns="0" bIns="0" numCol="1" anchor="t" anchorCtr="0" compatLnSpc="1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pPr marL="0" marR="0" eaLnBrk="0" fontAlgn="base" hangingPunct="0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r>
                          <a:rPr lang="en-US" sz="700" kern="1200" dirty="0">
                            <a:solidFill>
                              <a:srgbClr val="000000"/>
                            </a:solidFill>
                            <a:effectLst/>
                            <a:latin typeface="Arial"/>
                            <a:ea typeface="Times New Roman"/>
                          </a:rPr>
                          <a:t>30</a:t>
                        </a:r>
                        <a:endParaRPr lang="en-US" sz="1400" dirty="0">
                          <a:effectLst/>
                          <a:latin typeface="Times New Roman"/>
                          <a:ea typeface="Times New Roman"/>
                        </a:endParaRPr>
                      </a:p>
                    </p:txBody>
                  </p:sp>
                </p:grpSp>
                <p:sp>
                  <p:nvSpPr>
                    <p:cNvPr id="477" name="Rechteck 13"/>
                    <p:cNvSpPr/>
                    <p:nvPr/>
                  </p:nvSpPr>
                  <p:spPr>
                    <a:xfrm>
                      <a:off x="158770" y="-23650"/>
                      <a:ext cx="1155573" cy="215346"/>
                    </a:xfrm>
                    <a:prstGeom prst="rect">
                      <a:avLst/>
                    </a:prstGeom>
                  </p:spPr>
                  <p:txBody>
                    <a:bodyPr wrap="square">
                      <a:spAutoFit/>
                    </a:bodyPr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Thiolapillus HQ191085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</p:grpSp>
              <p:grpSp>
                <p:nvGrpSpPr>
                  <p:cNvPr id="471" name="Gruppieren 17"/>
                  <p:cNvGrpSpPr/>
                  <p:nvPr/>
                </p:nvGrpSpPr>
                <p:grpSpPr>
                  <a:xfrm>
                    <a:off x="127159" y="1152795"/>
                    <a:ext cx="1110266" cy="199410"/>
                    <a:chOff x="127159" y="1152795"/>
                    <a:chExt cx="1110266" cy="199410"/>
                  </a:xfrm>
                </p:grpSpPr>
                <p:sp>
                  <p:nvSpPr>
                    <p:cNvPr id="472" name="Rectangle 471"/>
                    <p:cNvSpPr>
                      <a:spLocks noChangeArrowheads="1"/>
                    </p:cNvSpPr>
                    <p:nvPr/>
                  </p:nvSpPr>
                  <p:spPr bwMode="auto">
                    <a:xfrm rot="19327569">
                      <a:off x="504504" y="1229045"/>
                      <a:ext cx="476640" cy="12316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marL="0" marR="0" eaLnBrk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Calcipotriol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  <p:sp>
                  <p:nvSpPr>
                    <p:cNvPr id="473" name="Rectangle 472"/>
                    <p:cNvSpPr>
                      <a:spLocks noChangeArrowheads="1"/>
                    </p:cNvSpPr>
                    <p:nvPr/>
                  </p:nvSpPr>
                  <p:spPr bwMode="auto">
                    <a:xfrm rot="19327569">
                      <a:off x="796092" y="1194438"/>
                      <a:ext cx="441333" cy="12316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marL="0" marR="0" eaLnBrk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Oxazolone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  <p:sp>
                  <p:nvSpPr>
                    <p:cNvPr id="474" name="Rectangle 473"/>
                    <p:cNvSpPr>
                      <a:spLocks noChangeArrowheads="1"/>
                    </p:cNvSpPr>
                    <p:nvPr/>
                  </p:nvSpPr>
                  <p:spPr bwMode="auto">
                    <a:xfrm rot="19327569">
                      <a:off x="127159" y="1178432"/>
                      <a:ext cx="311341" cy="12316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marL="0" marR="0" eaLnBrk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Control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  <p:sp>
                  <p:nvSpPr>
                    <p:cNvPr id="475" name="Rectangle 474"/>
                    <p:cNvSpPr>
                      <a:spLocks noChangeArrowheads="1"/>
                    </p:cNvSpPr>
                    <p:nvPr/>
                  </p:nvSpPr>
                  <p:spPr bwMode="auto">
                    <a:xfrm rot="19327569">
                      <a:off x="472909" y="1152795"/>
                      <a:ext cx="215049" cy="12316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marL="0" marR="0" eaLnBrk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EtOH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</p:grpSp>
            </p:grpSp>
            <p:sp>
              <p:nvSpPr>
                <p:cNvPr id="452" name="Rechteck 179"/>
                <p:cNvSpPr/>
                <p:nvPr/>
              </p:nvSpPr>
              <p:spPr>
                <a:xfrm rot="16200000">
                  <a:off x="-502607" y="541011"/>
                  <a:ext cx="1205059" cy="21556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algn="ctr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de-DE" sz="800" b="1" kern="1200" dirty="0">
                      <a:solidFill>
                        <a:srgbClr val="000000"/>
                      </a:solidFill>
                      <a:effectLst/>
                      <a:latin typeface="Calibri"/>
                      <a:ea typeface="Times New Roman"/>
                      <a:cs typeface="Arial"/>
                    </a:rPr>
                    <a:t>Relative abundance (%)</a:t>
                  </a:r>
                  <a:endParaRPr lang="en-US" sz="1400" dirty="0">
                    <a:effectLst/>
                    <a:latin typeface="Times New Roman"/>
                    <a:ea typeface="Times New Roman"/>
                  </a:endParaRPr>
                </a:p>
              </p:txBody>
            </p:sp>
          </p:grpSp>
          <p:sp>
            <p:nvSpPr>
              <p:cNvPr id="214" name="Rectangle 480"/>
              <p:cNvSpPr>
                <a:spLocks noChangeArrowheads="1"/>
              </p:cNvSpPr>
              <p:nvPr/>
            </p:nvSpPr>
            <p:spPr bwMode="auto">
              <a:xfrm>
                <a:off x="1153369" y="2117113"/>
                <a:ext cx="49694" cy="107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eaLnBrk="0" fontAlgn="base" hangingPunct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700" kern="1200" dirty="0" smtClean="0">
                    <a:solidFill>
                      <a:srgbClr val="000000"/>
                    </a:solidFill>
                    <a:effectLst/>
                    <a:latin typeface="Arial"/>
                    <a:ea typeface="Times New Roman"/>
                  </a:rPr>
                  <a:t>0</a:t>
                </a:r>
                <a:endParaRPr lang="en-US" sz="1400" dirty="0">
                  <a:effectLst/>
                  <a:latin typeface="Times New Roman"/>
                  <a:ea typeface="Times New Roman"/>
                </a:endParaRPr>
              </a:p>
            </p:txBody>
          </p:sp>
        </p:grpSp>
        <p:pic>
          <p:nvPicPr>
            <p:cNvPr id="9" name="Grafik 8"/>
            <p:cNvPicPr preferRelativeResize="0">
              <a:picLocks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03063" y="1261519"/>
              <a:ext cx="1080000" cy="943200"/>
            </a:xfrm>
            <a:prstGeom prst="rect">
              <a:avLst/>
            </a:prstGeom>
          </p:spPr>
        </p:pic>
      </p:grpSp>
      <p:grpSp>
        <p:nvGrpSpPr>
          <p:cNvPr id="12" name="Gruppieren 11"/>
          <p:cNvGrpSpPr/>
          <p:nvPr/>
        </p:nvGrpSpPr>
        <p:grpSpPr>
          <a:xfrm>
            <a:off x="2257364" y="1059609"/>
            <a:ext cx="1266517" cy="1375277"/>
            <a:chOff x="2289638" y="1059609"/>
            <a:chExt cx="1266517" cy="1375277"/>
          </a:xfrm>
        </p:grpSpPr>
        <p:grpSp>
          <p:nvGrpSpPr>
            <p:cNvPr id="499" name="Gruppieren 41"/>
            <p:cNvGrpSpPr/>
            <p:nvPr/>
          </p:nvGrpSpPr>
          <p:grpSpPr>
            <a:xfrm>
              <a:off x="2289638" y="1059609"/>
              <a:ext cx="1266517" cy="1375277"/>
              <a:chOff x="1260020" y="-45629"/>
              <a:chExt cx="1267462" cy="1375650"/>
            </a:xfrm>
          </p:grpSpPr>
          <p:grpSp>
            <p:nvGrpSpPr>
              <p:cNvPr id="500" name="Gruppieren 42"/>
              <p:cNvGrpSpPr/>
              <p:nvPr/>
            </p:nvGrpSpPr>
            <p:grpSpPr>
              <a:xfrm>
                <a:off x="1260020" y="-45629"/>
                <a:ext cx="1267462" cy="1172022"/>
                <a:chOff x="1260020" y="-45629"/>
                <a:chExt cx="1267462" cy="1172022"/>
              </a:xfrm>
            </p:grpSpPr>
            <p:sp>
              <p:nvSpPr>
                <p:cNvPr id="506" name="Rechteck 43"/>
                <p:cNvSpPr/>
                <p:nvPr/>
              </p:nvSpPr>
              <p:spPr>
                <a:xfrm>
                  <a:off x="1348231" y="-45629"/>
                  <a:ext cx="1179251" cy="21532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GB" sz="800" b="1" kern="1200" dirty="0">
                      <a:solidFill>
                        <a:srgbClr val="000000"/>
                      </a:solidFill>
                      <a:effectLst/>
                      <a:latin typeface="Calibri"/>
                      <a:ea typeface="Times New Roman"/>
                      <a:cs typeface="Arial"/>
                    </a:rPr>
                    <a:t>Novosphingobium sp</a:t>
                  </a:r>
                  <a:endParaRPr lang="en-US" sz="1200" dirty="0">
                    <a:effectLst/>
                    <a:latin typeface="Times New Roman"/>
                    <a:ea typeface="Times New Roman"/>
                  </a:endParaRPr>
                </a:p>
              </p:txBody>
            </p:sp>
            <p:grpSp>
              <p:nvGrpSpPr>
                <p:cNvPr id="508" name="Gruppieren 47"/>
                <p:cNvGrpSpPr/>
                <p:nvPr/>
              </p:nvGrpSpPr>
              <p:grpSpPr>
                <a:xfrm>
                  <a:off x="1260020" y="403495"/>
                  <a:ext cx="102754" cy="722898"/>
                  <a:chOff x="1260020" y="403495"/>
                  <a:chExt cx="102754" cy="722898"/>
                </a:xfrm>
              </p:grpSpPr>
              <p:grpSp>
                <p:nvGrpSpPr>
                  <p:cNvPr id="509" name="Gruppieren 48"/>
                  <p:cNvGrpSpPr/>
                  <p:nvPr/>
                </p:nvGrpSpPr>
                <p:grpSpPr>
                  <a:xfrm>
                    <a:off x="1263314" y="708378"/>
                    <a:ext cx="99460" cy="418015"/>
                    <a:chOff x="1263314" y="708378"/>
                    <a:chExt cx="99460" cy="418015"/>
                  </a:xfrm>
                </p:grpSpPr>
                <p:sp>
                  <p:nvSpPr>
                    <p:cNvPr id="511" name="Rectangle 51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10882" y="1018642"/>
                      <a:ext cx="49731" cy="10775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marL="0" marR="0" eaLnBrk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  <p:sp>
                  <p:nvSpPr>
                    <p:cNvPr id="512" name="Rectangle 51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263314" y="708378"/>
                      <a:ext cx="99460" cy="10775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marL="0" marR="0" eaLnBrk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</p:grpSp>
              <p:sp>
                <p:nvSpPr>
                  <p:cNvPr id="510" name="Rectangle 509"/>
                  <p:cNvSpPr>
                    <a:spLocks noChangeArrowheads="1"/>
                  </p:cNvSpPr>
                  <p:nvPr/>
                </p:nvSpPr>
                <p:spPr bwMode="auto">
                  <a:xfrm>
                    <a:off x="1260020" y="403495"/>
                    <a:ext cx="99460" cy="10775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/>
                  <a:p>
                    <a:pPr marL="0" marR="0" eaLnBrk="0" fontAlgn="base" hangingPunct="0">
                      <a:spcBef>
                        <a:spcPts val="0"/>
                      </a:spcBef>
                      <a:spcAft>
                        <a:spcPts val="0"/>
                      </a:spcAft>
                    </a:pPr>
                    <a:r>
                      <a:rPr lang="en-US" sz="7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rPr>
                      <a:t>20</a:t>
                    </a:r>
                    <a:endParaRPr lang="en-US" sz="1400" dirty="0">
                      <a:effectLst/>
                      <a:latin typeface="Times New Roman"/>
                      <a:ea typeface="Times New Roman"/>
                    </a:endParaRPr>
                  </a:p>
                </p:txBody>
              </p:sp>
            </p:grpSp>
          </p:grpSp>
          <p:grpSp>
            <p:nvGrpSpPr>
              <p:cNvPr id="501" name="Gruppieren 54"/>
              <p:cNvGrpSpPr/>
              <p:nvPr/>
            </p:nvGrpSpPr>
            <p:grpSpPr>
              <a:xfrm>
                <a:off x="1261221" y="1135186"/>
                <a:ext cx="1106957" cy="194835"/>
                <a:chOff x="1261221" y="1135186"/>
                <a:chExt cx="1106957" cy="194835"/>
              </a:xfrm>
            </p:grpSpPr>
            <p:sp>
              <p:nvSpPr>
                <p:cNvPr id="502" name="Rectangle 501"/>
                <p:cNvSpPr>
                  <a:spLocks noChangeArrowheads="1"/>
                </p:cNvSpPr>
                <p:nvPr/>
              </p:nvSpPr>
              <p:spPr bwMode="auto">
                <a:xfrm rot="19327569">
                  <a:off x="1638439" y="1206877"/>
                  <a:ext cx="476447" cy="1231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eaLnBrk="0" fontAlgn="base" hangingPunct="0"/>
                  <a:r>
                    <a:rPr lang="en-US" sz="800" dirty="0" smtClean="0">
                      <a:solidFill>
                        <a:srgbClr val="000000"/>
                      </a:solidFill>
                      <a:ea typeface="Times New Roman"/>
                      <a:cs typeface="Arial"/>
                    </a:rPr>
                    <a:t>Calcipotriol</a:t>
                  </a:r>
                  <a:endParaRPr lang="en-US" sz="1400" dirty="0">
                    <a:ea typeface="Times New Roman"/>
                  </a:endParaRPr>
                </a:p>
              </p:txBody>
            </p:sp>
            <p:sp>
              <p:nvSpPr>
                <p:cNvPr id="503" name="Rectangle 502"/>
                <p:cNvSpPr>
                  <a:spLocks noChangeArrowheads="1"/>
                </p:cNvSpPr>
                <p:nvPr/>
              </p:nvSpPr>
              <p:spPr bwMode="auto">
                <a:xfrm rot="19327569">
                  <a:off x="1927023" y="1187152"/>
                  <a:ext cx="441155" cy="1231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eaLnBrk="0" fontAlgn="base" hangingPunct="0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800" kern="1200" dirty="0">
                      <a:solidFill>
                        <a:srgbClr val="000000"/>
                      </a:solidFill>
                      <a:effectLst/>
                      <a:ea typeface="Times New Roman"/>
                      <a:cs typeface="Arial"/>
                    </a:rPr>
                    <a:t>Oxazolone</a:t>
                  </a:r>
                  <a:endParaRPr lang="en-US" sz="1400" dirty="0">
                    <a:effectLst/>
                    <a:ea typeface="Times New Roman"/>
                  </a:endParaRPr>
                </a:p>
              </p:txBody>
            </p:sp>
            <p:sp>
              <p:nvSpPr>
                <p:cNvPr id="504" name="Rectangle 503"/>
                <p:cNvSpPr>
                  <a:spLocks noChangeArrowheads="1"/>
                </p:cNvSpPr>
                <p:nvPr/>
              </p:nvSpPr>
              <p:spPr bwMode="auto">
                <a:xfrm rot="19327569">
                  <a:off x="1261221" y="1162150"/>
                  <a:ext cx="311215" cy="1231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eaLnBrk="0" fontAlgn="base" hangingPunct="0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800" kern="1200" dirty="0">
                      <a:solidFill>
                        <a:srgbClr val="000000"/>
                      </a:solidFill>
                      <a:effectLst/>
                      <a:ea typeface="Times New Roman"/>
                      <a:cs typeface="Arial"/>
                    </a:rPr>
                    <a:t>Control</a:t>
                  </a:r>
                  <a:endParaRPr lang="en-US" sz="1400" dirty="0">
                    <a:effectLst/>
                    <a:ea typeface="Times New Roman"/>
                  </a:endParaRPr>
                </a:p>
              </p:txBody>
            </p:sp>
            <p:sp>
              <p:nvSpPr>
                <p:cNvPr id="505" name="Rectangle 504"/>
                <p:cNvSpPr>
                  <a:spLocks noChangeArrowheads="1"/>
                </p:cNvSpPr>
                <p:nvPr/>
              </p:nvSpPr>
              <p:spPr bwMode="auto">
                <a:xfrm rot="19327569">
                  <a:off x="1590564" y="1135186"/>
                  <a:ext cx="214962" cy="1231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eaLnBrk="0" fontAlgn="base" hangingPunct="0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800" kern="1200" dirty="0">
                      <a:solidFill>
                        <a:srgbClr val="000000"/>
                      </a:solidFill>
                      <a:effectLst/>
                      <a:ea typeface="Times New Roman"/>
                      <a:cs typeface="Arial"/>
                    </a:rPr>
                    <a:t>EtOH</a:t>
                  </a:r>
                  <a:endParaRPr lang="en-US" sz="1400" dirty="0">
                    <a:effectLst/>
                    <a:ea typeface="Times New Roman"/>
                  </a:endParaRPr>
                </a:p>
              </p:txBody>
            </p:sp>
          </p:grpSp>
        </p:grpSp>
        <p:pic>
          <p:nvPicPr>
            <p:cNvPr id="11" name="Grafik 10"/>
            <p:cNvPicPr preferRelativeResize="0"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99853" y="1256283"/>
              <a:ext cx="1080000" cy="943200"/>
            </a:xfrm>
            <a:prstGeom prst="rect">
              <a:avLst/>
            </a:prstGeom>
          </p:spPr>
        </p:pic>
      </p:grpSp>
      <p:grpSp>
        <p:nvGrpSpPr>
          <p:cNvPr id="14" name="Gruppieren 13"/>
          <p:cNvGrpSpPr/>
          <p:nvPr/>
        </p:nvGrpSpPr>
        <p:grpSpPr>
          <a:xfrm>
            <a:off x="3472066" y="1059963"/>
            <a:ext cx="1247140" cy="1379249"/>
            <a:chOff x="3504340" y="1059963"/>
            <a:chExt cx="1247140" cy="1379249"/>
          </a:xfrm>
        </p:grpSpPr>
        <p:grpSp>
          <p:nvGrpSpPr>
            <p:cNvPr id="4" name="Gruppieren 3"/>
            <p:cNvGrpSpPr/>
            <p:nvPr/>
          </p:nvGrpSpPr>
          <p:grpSpPr>
            <a:xfrm>
              <a:off x="3504340" y="1059963"/>
              <a:ext cx="1247140" cy="1379249"/>
              <a:chOff x="3411220" y="1059963"/>
              <a:chExt cx="1247140" cy="1379249"/>
            </a:xfrm>
          </p:grpSpPr>
          <p:grpSp>
            <p:nvGrpSpPr>
              <p:cNvPr id="517" name="Gruppieren 30"/>
              <p:cNvGrpSpPr/>
              <p:nvPr/>
            </p:nvGrpSpPr>
            <p:grpSpPr>
              <a:xfrm>
                <a:off x="3411220" y="1059963"/>
                <a:ext cx="1247140" cy="1379249"/>
                <a:chOff x="-45589" y="-51030"/>
                <a:chExt cx="1247752" cy="1380187"/>
              </a:xfrm>
            </p:grpSpPr>
            <p:sp>
              <p:nvSpPr>
                <p:cNvPr id="535" name="Rechteck 314"/>
                <p:cNvSpPr/>
                <p:nvPr/>
              </p:nvSpPr>
              <p:spPr>
                <a:xfrm>
                  <a:off x="-45589" y="-51030"/>
                  <a:ext cx="1247752" cy="21535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algn="ctr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de-DE" sz="800" b="1" i="1" kern="1200" dirty="0">
                      <a:solidFill>
                        <a:srgbClr val="000000"/>
                      </a:solidFill>
                      <a:effectLst/>
                      <a:latin typeface="Calibri"/>
                      <a:ea typeface="Times New Roman"/>
                      <a:cs typeface="Arial"/>
                    </a:rPr>
                    <a:t>Streptococcus danieliae</a:t>
                  </a:r>
                  <a:endParaRPr lang="en-US" sz="1200" dirty="0">
                    <a:effectLst/>
                    <a:latin typeface="Times New Roman"/>
                    <a:ea typeface="Times New Roman"/>
                  </a:endParaRPr>
                </a:p>
              </p:txBody>
            </p:sp>
            <p:grpSp>
              <p:nvGrpSpPr>
                <p:cNvPr id="536" name="Gruppieren 315"/>
                <p:cNvGrpSpPr/>
                <p:nvPr/>
              </p:nvGrpSpPr>
              <p:grpSpPr>
                <a:xfrm>
                  <a:off x="-29275" y="212246"/>
                  <a:ext cx="1120601" cy="1116911"/>
                  <a:chOff x="-29275" y="212246"/>
                  <a:chExt cx="1120601" cy="1116911"/>
                </a:xfrm>
              </p:grpSpPr>
              <p:grpSp>
                <p:nvGrpSpPr>
                  <p:cNvPr id="537" name="Gruppieren 316"/>
                  <p:cNvGrpSpPr/>
                  <p:nvPr/>
                </p:nvGrpSpPr>
                <p:grpSpPr>
                  <a:xfrm>
                    <a:off x="-4960" y="212246"/>
                    <a:ext cx="99831" cy="642096"/>
                    <a:chOff x="-4960" y="212246"/>
                    <a:chExt cx="99831" cy="642096"/>
                  </a:xfrm>
                </p:grpSpPr>
                <p:sp>
                  <p:nvSpPr>
                    <p:cNvPr id="543" name="Rectangle 54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-4566" y="746547"/>
                      <a:ext cx="99435" cy="10779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marL="0" marR="0" eaLnBrk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  <p:sp>
                  <p:nvSpPr>
                    <p:cNvPr id="544" name="Rectangle 54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-4960" y="473592"/>
                      <a:ext cx="99435" cy="10779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marL="0" marR="0" eaLnBrk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20</a:t>
                      </a:r>
                      <a:endParaRPr lang="en-US" sz="140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  <p:sp>
                  <p:nvSpPr>
                    <p:cNvPr id="545" name="Rectangle 54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-4564" y="212246"/>
                      <a:ext cx="99435" cy="10779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marL="0" marR="0" eaLnBrk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30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</p:grpSp>
              <p:grpSp>
                <p:nvGrpSpPr>
                  <p:cNvPr id="538" name="Gruppieren 320"/>
                  <p:cNvGrpSpPr/>
                  <p:nvPr/>
                </p:nvGrpSpPr>
                <p:grpSpPr>
                  <a:xfrm>
                    <a:off x="-29275" y="1138765"/>
                    <a:ext cx="1120601" cy="190392"/>
                    <a:chOff x="-29275" y="1138765"/>
                    <a:chExt cx="1120601" cy="190392"/>
                  </a:xfrm>
                </p:grpSpPr>
                <p:sp>
                  <p:nvSpPr>
                    <p:cNvPr id="539" name="Rectangle 538"/>
                    <p:cNvSpPr>
                      <a:spLocks noChangeArrowheads="1"/>
                    </p:cNvSpPr>
                    <p:nvPr/>
                  </p:nvSpPr>
                  <p:spPr bwMode="auto">
                    <a:xfrm rot="19327569">
                      <a:off x="345373" y="1205962"/>
                      <a:ext cx="476325" cy="12319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eaLnBrk="0" fontAlgn="base" hangingPunct="0"/>
                      <a:r>
                        <a:rPr lang="en-US" sz="800" dirty="0">
                          <a:solidFill>
                            <a:srgbClr val="000000"/>
                          </a:solidFill>
                          <a:ea typeface="Times New Roman"/>
                          <a:cs typeface="Arial"/>
                        </a:rPr>
                        <a:t>Calcipotriol</a:t>
                      </a:r>
                      <a:endParaRPr lang="en-US" sz="1400" dirty="0">
                        <a:ea typeface="Times New Roman"/>
                      </a:endParaRPr>
                    </a:p>
                  </p:txBody>
                </p:sp>
                <p:sp>
                  <p:nvSpPr>
                    <p:cNvPr id="540" name="Rectangle 539"/>
                    <p:cNvSpPr>
                      <a:spLocks noChangeArrowheads="1"/>
                    </p:cNvSpPr>
                    <p:nvPr/>
                  </p:nvSpPr>
                  <p:spPr bwMode="auto">
                    <a:xfrm rot="19327569">
                      <a:off x="650284" y="1189198"/>
                      <a:ext cx="441042" cy="12319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marL="0" marR="0" eaLnBrk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rgbClr val="000000"/>
                          </a:solidFill>
                          <a:effectLst/>
                          <a:ea typeface="Times New Roman"/>
                          <a:cs typeface="Arial"/>
                        </a:rPr>
                        <a:t>Oxazolone</a:t>
                      </a:r>
                      <a:endParaRPr lang="en-US" sz="1400" dirty="0">
                        <a:effectLst/>
                        <a:ea typeface="Times New Roman"/>
                      </a:endParaRPr>
                    </a:p>
                  </p:txBody>
                </p:sp>
                <p:sp>
                  <p:nvSpPr>
                    <p:cNvPr id="541" name="Rectangle 540"/>
                    <p:cNvSpPr>
                      <a:spLocks noChangeArrowheads="1"/>
                    </p:cNvSpPr>
                    <p:nvPr/>
                  </p:nvSpPr>
                  <p:spPr bwMode="auto">
                    <a:xfrm rot="19327569">
                      <a:off x="-29275" y="1164822"/>
                      <a:ext cx="311136" cy="12319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marL="0" marR="0" eaLnBrk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rgbClr val="000000"/>
                          </a:solidFill>
                          <a:effectLst/>
                          <a:ea typeface="Times New Roman"/>
                          <a:cs typeface="Arial"/>
                        </a:rPr>
                        <a:t>Control</a:t>
                      </a:r>
                      <a:endParaRPr lang="en-US" sz="1400" dirty="0">
                        <a:effectLst/>
                        <a:ea typeface="Times New Roman"/>
                      </a:endParaRPr>
                    </a:p>
                  </p:txBody>
                </p:sp>
                <p:sp>
                  <p:nvSpPr>
                    <p:cNvPr id="542" name="Rectangle 541"/>
                    <p:cNvSpPr>
                      <a:spLocks noChangeArrowheads="1"/>
                    </p:cNvSpPr>
                    <p:nvPr/>
                  </p:nvSpPr>
                  <p:spPr bwMode="auto">
                    <a:xfrm rot="19327569">
                      <a:off x="300234" y="1138765"/>
                      <a:ext cx="214907" cy="12319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marL="0" marR="0" eaLnBrk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>
                          <a:solidFill>
                            <a:srgbClr val="000000"/>
                          </a:solidFill>
                          <a:effectLst/>
                          <a:ea typeface="Times New Roman"/>
                          <a:cs typeface="Arial"/>
                        </a:rPr>
                        <a:t>EtOH</a:t>
                      </a:r>
                      <a:endParaRPr lang="en-US" sz="1400">
                        <a:effectLst/>
                        <a:ea typeface="Times New Roman"/>
                      </a:endParaRPr>
                    </a:p>
                  </p:txBody>
                </p:sp>
              </p:grpSp>
            </p:grpSp>
          </p:grpSp>
          <p:sp>
            <p:nvSpPr>
              <p:cNvPr id="191" name="Rectangle 521"/>
              <p:cNvSpPr>
                <a:spLocks noChangeArrowheads="1"/>
              </p:cNvSpPr>
              <p:nvPr/>
            </p:nvSpPr>
            <p:spPr bwMode="auto">
              <a:xfrm>
                <a:off x="3504593" y="2125938"/>
                <a:ext cx="49694" cy="107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eaLnBrk="0" fontAlgn="base" hangingPunct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700" kern="1200" dirty="0">
                    <a:solidFill>
                      <a:srgbClr val="000000"/>
                    </a:solidFill>
                    <a:effectLst/>
                    <a:latin typeface="Arial"/>
                    <a:ea typeface="Times New Roman"/>
                  </a:rPr>
                  <a:t>0</a:t>
                </a:r>
                <a:endParaRPr lang="en-US" sz="1400" dirty="0">
                  <a:effectLst/>
                  <a:latin typeface="Times New Roman"/>
                  <a:ea typeface="Times New Roman"/>
                </a:endParaRPr>
              </a:p>
            </p:txBody>
          </p:sp>
        </p:grpSp>
        <p:pic>
          <p:nvPicPr>
            <p:cNvPr id="13" name="Grafik 12"/>
            <p:cNvPicPr preferRelativeResize="0">
              <a:picLocks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646842" y="1276288"/>
              <a:ext cx="1080000" cy="943200"/>
            </a:xfrm>
            <a:prstGeom prst="rect">
              <a:avLst/>
            </a:prstGeom>
          </p:spPr>
        </p:pic>
      </p:grpSp>
      <p:grpSp>
        <p:nvGrpSpPr>
          <p:cNvPr id="16" name="Gruppieren 15"/>
          <p:cNvGrpSpPr/>
          <p:nvPr/>
        </p:nvGrpSpPr>
        <p:grpSpPr>
          <a:xfrm>
            <a:off x="4643755" y="1059959"/>
            <a:ext cx="1452245" cy="1383463"/>
            <a:chOff x="4632997" y="1059959"/>
            <a:chExt cx="1452245" cy="1383463"/>
          </a:xfrm>
        </p:grpSpPr>
        <p:grpSp>
          <p:nvGrpSpPr>
            <p:cNvPr id="520" name="Gruppieren 514"/>
            <p:cNvGrpSpPr/>
            <p:nvPr/>
          </p:nvGrpSpPr>
          <p:grpSpPr>
            <a:xfrm>
              <a:off x="4632997" y="1059959"/>
              <a:ext cx="1452245" cy="1383463"/>
              <a:chOff x="-55580" y="-43046"/>
              <a:chExt cx="1452245" cy="1383835"/>
            </a:xfrm>
          </p:grpSpPr>
          <p:grpSp>
            <p:nvGrpSpPr>
              <p:cNvPr id="521" name="Gruppieren 30"/>
              <p:cNvGrpSpPr/>
              <p:nvPr/>
            </p:nvGrpSpPr>
            <p:grpSpPr>
              <a:xfrm>
                <a:off x="-55580" y="-43046"/>
                <a:ext cx="1452245" cy="1383835"/>
                <a:chOff x="-101196" y="-51028"/>
                <a:chExt cx="1452958" cy="1384397"/>
              </a:xfrm>
            </p:grpSpPr>
            <p:sp>
              <p:nvSpPr>
                <p:cNvPr id="523" name="Rechteck 502"/>
                <p:cNvSpPr/>
                <p:nvPr/>
              </p:nvSpPr>
              <p:spPr>
                <a:xfrm>
                  <a:off x="-101196" y="-51028"/>
                  <a:ext cx="1452958" cy="21541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algn="ctr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de-DE" sz="800" b="1" i="1" kern="1200" dirty="0">
                      <a:solidFill>
                        <a:srgbClr val="000000"/>
                      </a:solidFill>
                      <a:effectLst/>
                      <a:latin typeface="Calibri"/>
                      <a:ea typeface="Times New Roman"/>
                      <a:cs typeface="Arial"/>
                    </a:rPr>
                    <a:t>Faecalibaculum rodentium</a:t>
                  </a:r>
                  <a:endParaRPr lang="en-US" sz="1200" dirty="0">
                    <a:effectLst/>
                    <a:latin typeface="Times New Roman"/>
                    <a:ea typeface="Times New Roman"/>
                  </a:endParaRPr>
                </a:p>
              </p:txBody>
            </p:sp>
            <p:grpSp>
              <p:nvGrpSpPr>
                <p:cNvPr id="524" name="Gruppieren 503"/>
                <p:cNvGrpSpPr/>
                <p:nvPr/>
              </p:nvGrpSpPr>
              <p:grpSpPr>
                <a:xfrm>
                  <a:off x="-11933" y="188927"/>
                  <a:ext cx="1100240" cy="1144442"/>
                  <a:chOff x="-11933" y="188927"/>
                  <a:chExt cx="1100240" cy="1144442"/>
                </a:xfrm>
              </p:grpSpPr>
              <p:grpSp>
                <p:nvGrpSpPr>
                  <p:cNvPr id="525" name="Gruppieren 504"/>
                  <p:cNvGrpSpPr/>
                  <p:nvPr/>
                </p:nvGrpSpPr>
                <p:grpSpPr>
                  <a:xfrm>
                    <a:off x="53034" y="188927"/>
                    <a:ext cx="50618" cy="656449"/>
                    <a:chOff x="53034" y="188927"/>
                    <a:chExt cx="50618" cy="656449"/>
                  </a:xfrm>
                </p:grpSpPr>
                <p:sp>
                  <p:nvSpPr>
                    <p:cNvPr id="531" name="Rectangle 53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3034" y="737581"/>
                      <a:ext cx="49719" cy="10779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marL="0" marR="0" eaLnBrk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</a:t>
                      </a:r>
                      <a:endParaRPr lang="en-US" sz="140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  <p:sp>
                  <p:nvSpPr>
                    <p:cNvPr id="532" name="Rectangle 53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3539" y="460001"/>
                      <a:ext cx="49719" cy="10779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marL="0" marR="0" eaLnBrk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  <p:sp>
                  <p:nvSpPr>
                    <p:cNvPr id="533" name="Rectangle 53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3934" y="188927"/>
                      <a:ext cx="49718" cy="10779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marL="0" marR="0" eaLnBrk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3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</p:grpSp>
              <p:grpSp>
                <p:nvGrpSpPr>
                  <p:cNvPr id="526" name="Gruppieren 508"/>
                  <p:cNvGrpSpPr/>
                  <p:nvPr/>
                </p:nvGrpSpPr>
                <p:grpSpPr>
                  <a:xfrm>
                    <a:off x="-11933" y="1145484"/>
                    <a:ext cx="1100240" cy="187885"/>
                    <a:chOff x="-11933" y="1145484"/>
                    <a:chExt cx="1100240" cy="187885"/>
                  </a:xfrm>
                </p:grpSpPr>
                <p:sp>
                  <p:nvSpPr>
                    <p:cNvPr id="527" name="Rectangle 526"/>
                    <p:cNvSpPr>
                      <a:spLocks noChangeArrowheads="1"/>
                    </p:cNvSpPr>
                    <p:nvPr/>
                  </p:nvSpPr>
                  <p:spPr bwMode="auto">
                    <a:xfrm rot="19327569">
                      <a:off x="357062" y="1210175"/>
                      <a:ext cx="476326" cy="12319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eaLnBrk="0" fontAlgn="base" hangingPunct="0"/>
                      <a:r>
                        <a:rPr lang="en-US" sz="800" dirty="0" smtClean="0">
                          <a:solidFill>
                            <a:srgbClr val="000000"/>
                          </a:solidFill>
                          <a:ea typeface="Times New Roman"/>
                          <a:cs typeface="Arial"/>
                        </a:rPr>
                        <a:t>Calcipotriol</a:t>
                      </a:r>
                      <a:endParaRPr lang="en-US" sz="1400" dirty="0">
                        <a:ea typeface="Times New Roman"/>
                      </a:endParaRPr>
                    </a:p>
                  </p:txBody>
                </p:sp>
                <p:sp>
                  <p:nvSpPr>
                    <p:cNvPr id="528" name="Rectangle 527"/>
                    <p:cNvSpPr>
                      <a:spLocks noChangeArrowheads="1"/>
                    </p:cNvSpPr>
                    <p:nvPr/>
                  </p:nvSpPr>
                  <p:spPr bwMode="auto">
                    <a:xfrm rot="19327569">
                      <a:off x="647264" y="1186892"/>
                      <a:ext cx="441043" cy="12319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marL="0" marR="0" eaLnBrk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rgbClr val="000000"/>
                          </a:solidFill>
                          <a:effectLst/>
                          <a:ea typeface="Times New Roman"/>
                          <a:cs typeface="Arial"/>
                        </a:rPr>
                        <a:t>Oxazolone</a:t>
                      </a:r>
                      <a:endParaRPr lang="en-US" sz="1400" dirty="0">
                        <a:effectLst/>
                        <a:ea typeface="Times New Roman"/>
                      </a:endParaRPr>
                    </a:p>
                  </p:txBody>
                </p:sp>
                <p:sp>
                  <p:nvSpPr>
                    <p:cNvPr id="529" name="Rectangle 528"/>
                    <p:cNvSpPr>
                      <a:spLocks noChangeArrowheads="1"/>
                    </p:cNvSpPr>
                    <p:nvPr/>
                  </p:nvSpPr>
                  <p:spPr bwMode="auto">
                    <a:xfrm rot="19327569">
                      <a:off x="-11933" y="1155339"/>
                      <a:ext cx="311136" cy="12319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marL="0" marR="0" eaLnBrk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rgbClr val="000000"/>
                          </a:solidFill>
                          <a:effectLst/>
                          <a:ea typeface="Times New Roman"/>
                          <a:cs typeface="Arial"/>
                        </a:rPr>
                        <a:t>Control</a:t>
                      </a:r>
                      <a:endParaRPr lang="en-US" sz="1400" dirty="0">
                        <a:effectLst/>
                        <a:ea typeface="Times New Roman"/>
                      </a:endParaRPr>
                    </a:p>
                  </p:txBody>
                </p:sp>
                <p:sp>
                  <p:nvSpPr>
                    <p:cNvPr id="530" name="Rectangle 529"/>
                    <p:cNvSpPr>
                      <a:spLocks noChangeArrowheads="1"/>
                    </p:cNvSpPr>
                    <p:nvPr/>
                  </p:nvSpPr>
                  <p:spPr bwMode="auto">
                    <a:xfrm rot="19327569">
                      <a:off x="323961" y="1145484"/>
                      <a:ext cx="214908" cy="12319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marL="0" marR="0" eaLnBrk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rgbClr val="000000"/>
                          </a:solidFill>
                          <a:effectLst/>
                          <a:ea typeface="Times New Roman"/>
                          <a:cs typeface="Arial"/>
                        </a:rPr>
                        <a:t>EtOH</a:t>
                      </a:r>
                      <a:endParaRPr lang="en-US" sz="1400" dirty="0">
                        <a:effectLst/>
                        <a:ea typeface="Times New Roman"/>
                      </a:endParaRPr>
                    </a:p>
                  </p:txBody>
                </p:sp>
              </p:grpSp>
            </p:grpSp>
          </p:grpSp>
          <p:sp>
            <p:nvSpPr>
              <p:cNvPr id="522" name="Rectangle 521"/>
              <p:cNvSpPr>
                <a:spLocks noChangeArrowheads="1"/>
              </p:cNvSpPr>
              <p:nvPr/>
            </p:nvSpPr>
            <p:spPr bwMode="auto">
              <a:xfrm>
                <a:off x="97510" y="1010759"/>
                <a:ext cx="49694" cy="1077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eaLnBrk="0" fontAlgn="base" hangingPunct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700" kern="1200" dirty="0">
                    <a:solidFill>
                      <a:srgbClr val="000000"/>
                    </a:solidFill>
                    <a:effectLst/>
                    <a:latin typeface="Arial"/>
                    <a:ea typeface="Times New Roman"/>
                  </a:rPr>
                  <a:t>0</a:t>
                </a:r>
                <a:endParaRPr lang="en-US" sz="1400" dirty="0">
                  <a:effectLst/>
                  <a:latin typeface="Times New Roman"/>
                  <a:ea typeface="Times New Roman"/>
                </a:endParaRPr>
              </a:p>
            </p:txBody>
          </p:sp>
        </p:grpSp>
        <p:pic>
          <p:nvPicPr>
            <p:cNvPr id="15" name="Grafik 14"/>
            <p:cNvPicPr preferRelativeResize="0">
              <a:picLocks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844526" y="1274505"/>
              <a:ext cx="1080000" cy="943200"/>
            </a:xfrm>
            <a:prstGeom prst="rect">
              <a:avLst/>
            </a:prstGeom>
          </p:spPr>
        </p:pic>
      </p:grpSp>
      <p:grpSp>
        <p:nvGrpSpPr>
          <p:cNvPr id="20" name="Gruppieren 19"/>
          <p:cNvGrpSpPr/>
          <p:nvPr/>
        </p:nvGrpSpPr>
        <p:grpSpPr>
          <a:xfrm>
            <a:off x="841634" y="2732990"/>
            <a:ext cx="1446494" cy="1364547"/>
            <a:chOff x="954593" y="2732990"/>
            <a:chExt cx="1446494" cy="1364547"/>
          </a:xfrm>
        </p:grpSpPr>
        <p:pic>
          <p:nvPicPr>
            <p:cNvPr id="18" name="Grafik 17"/>
            <p:cNvPicPr preferRelativeResize="0">
              <a:picLocks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46989" y="2919841"/>
              <a:ext cx="1080000" cy="943200"/>
            </a:xfrm>
            <a:prstGeom prst="rect">
              <a:avLst/>
            </a:prstGeom>
          </p:spPr>
        </p:pic>
        <p:grpSp>
          <p:nvGrpSpPr>
            <p:cNvPr id="19" name="Gruppieren 18"/>
            <p:cNvGrpSpPr/>
            <p:nvPr/>
          </p:nvGrpSpPr>
          <p:grpSpPr>
            <a:xfrm>
              <a:off x="954593" y="2732990"/>
              <a:ext cx="1446494" cy="1364547"/>
              <a:chOff x="954593" y="2732990"/>
              <a:chExt cx="1446494" cy="1364547"/>
            </a:xfrm>
          </p:grpSpPr>
          <p:grpSp>
            <p:nvGrpSpPr>
              <p:cNvPr id="399" name="Gruppieren 328"/>
              <p:cNvGrpSpPr/>
              <p:nvPr/>
            </p:nvGrpSpPr>
            <p:grpSpPr>
              <a:xfrm>
                <a:off x="954593" y="2732990"/>
                <a:ext cx="1446494" cy="1364547"/>
                <a:chOff x="-18578" y="-27074"/>
                <a:chExt cx="1446780" cy="1365586"/>
              </a:xfrm>
            </p:grpSpPr>
            <p:grpSp>
              <p:nvGrpSpPr>
                <p:cNvPr id="407" name="Gruppieren 222"/>
                <p:cNvGrpSpPr/>
                <p:nvPr/>
              </p:nvGrpSpPr>
              <p:grpSpPr>
                <a:xfrm>
                  <a:off x="45172" y="-27074"/>
                  <a:ext cx="1383030" cy="1365586"/>
                  <a:chOff x="19472" y="-27078"/>
                  <a:chExt cx="1383490" cy="1365750"/>
                </a:xfrm>
              </p:grpSpPr>
              <p:grpSp>
                <p:nvGrpSpPr>
                  <p:cNvPr id="408" name="Gruppieren 223"/>
                  <p:cNvGrpSpPr/>
                  <p:nvPr/>
                </p:nvGrpSpPr>
                <p:grpSpPr>
                  <a:xfrm>
                    <a:off x="19472" y="-27078"/>
                    <a:ext cx="1383490" cy="1365750"/>
                    <a:chOff x="19472" y="-27078"/>
                    <a:chExt cx="1383490" cy="1365750"/>
                  </a:xfrm>
                </p:grpSpPr>
                <p:grpSp>
                  <p:nvGrpSpPr>
                    <p:cNvPr id="410" name="Gruppieren 225"/>
                    <p:cNvGrpSpPr/>
                    <p:nvPr/>
                  </p:nvGrpSpPr>
                  <p:grpSpPr>
                    <a:xfrm>
                      <a:off x="19472" y="-27078"/>
                      <a:ext cx="1383490" cy="953295"/>
                      <a:chOff x="19472" y="-27078"/>
                      <a:chExt cx="1383490" cy="953295"/>
                    </a:xfrm>
                  </p:grpSpPr>
                  <p:grpSp>
                    <p:nvGrpSpPr>
                      <p:cNvPr id="416" name="Gruppieren 227"/>
                      <p:cNvGrpSpPr/>
                      <p:nvPr/>
                    </p:nvGrpSpPr>
                    <p:grpSpPr>
                      <a:xfrm>
                        <a:off x="148056" y="414578"/>
                        <a:ext cx="100871" cy="511639"/>
                        <a:chOff x="148056" y="414578"/>
                        <a:chExt cx="100871" cy="511639"/>
                      </a:xfrm>
                    </p:grpSpPr>
                    <p:sp>
                      <p:nvSpPr>
                        <p:cNvPr id="421" name="Rectangle 42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48056" y="818400"/>
                          <a:ext cx="99438" cy="10781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 vert="horz" wrap="none" lIns="0" tIns="0" rIns="0" bIns="0" numCol="1" anchor="t" anchorCtr="0" compatLnSpc="1">
                          <a:prstTxWarp prst="textNoShape">
                            <a:avLst/>
                          </a:prstTxWarp>
                          <a:spAutoFit/>
                        </a:bodyPr>
                        <a:lstStyle/>
                        <a:p>
                          <a:pPr marL="0" marR="0" eaLnBrk="0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700" kern="1200" dirty="0">
                              <a:solidFill>
                                <a:srgbClr val="000000"/>
                              </a:solidFill>
                              <a:effectLst/>
                              <a:latin typeface="Arial"/>
                              <a:ea typeface="Times New Roman"/>
                            </a:rPr>
                            <a:t>10</a:t>
                          </a:r>
                          <a:endParaRPr lang="en-US" sz="14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p:txBody>
                    </p:sp>
                    <p:sp>
                      <p:nvSpPr>
                        <p:cNvPr id="422" name="Rectangle 421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48082" y="611077"/>
                          <a:ext cx="99438" cy="10781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 vert="horz" wrap="none" lIns="0" tIns="0" rIns="0" bIns="0" numCol="1" anchor="t" anchorCtr="0" compatLnSpc="1">
                          <a:prstTxWarp prst="textNoShape">
                            <a:avLst/>
                          </a:prstTxWarp>
                          <a:spAutoFit/>
                        </a:bodyPr>
                        <a:lstStyle/>
                        <a:p>
                          <a:pPr marL="0" marR="0" eaLnBrk="0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700" kern="1200" dirty="0">
                              <a:solidFill>
                                <a:srgbClr val="000000"/>
                              </a:solidFill>
                              <a:effectLst/>
                              <a:latin typeface="Arial"/>
                              <a:ea typeface="Times New Roman"/>
                            </a:rPr>
                            <a:t>20</a:t>
                          </a:r>
                          <a:endParaRPr lang="en-US" sz="14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p:txBody>
                    </p:sp>
                    <p:sp>
                      <p:nvSpPr>
                        <p:cNvPr id="423" name="Rectangle 422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49488" y="414578"/>
                          <a:ext cx="99439" cy="10781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 vert="horz" wrap="none" lIns="0" tIns="0" rIns="0" bIns="0" numCol="1" anchor="t" anchorCtr="0" compatLnSpc="1">
                          <a:prstTxWarp prst="textNoShape">
                            <a:avLst/>
                          </a:prstTxWarp>
                          <a:spAutoFit/>
                        </a:bodyPr>
                        <a:lstStyle/>
                        <a:p>
                          <a:pPr marL="0" marR="0" eaLnBrk="0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700" kern="1200" dirty="0">
                              <a:solidFill>
                                <a:srgbClr val="000000"/>
                              </a:solidFill>
                              <a:effectLst/>
                              <a:latin typeface="Arial"/>
                              <a:ea typeface="Times New Roman"/>
                            </a:rPr>
                            <a:t>30</a:t>
                          </a:r>
                          <a:endParaRPr lang="en-US" sz="14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p:txBody>
                    </p:sp>
                  </p:grpSp>
                  <p:sp>
                    <p:nvSpPr>
                      <p:cNvPr id="417" name="Rechteck 232"/>
                      <p:cNvSpPr/>
                      <p:nvPr/>
                    </p:nvSpPr>
                    <p:spPr>
                      <a:xfrm>
                        <a:off x="19472" y="-27078"/>
                        <a:ext cx="1383490" cy="215291"/>
                      </a:xfrm>
                      <a:prstGeom prst="rect">
                        <a:avLst/>
                      </a:prstGeom>
                    </p:spPr>
                    <p:txBody>
                      <a:bodyPr wrap="square">
                        <a:spAutoFit/>
                      </a:bodyPr>
                      <a:lstStyle/>
                      <a:p>
                        <a:pPr marL="0" marR="0" algn="ctr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r>
                          <a:rPr lang="de-DE" sz="800" b="1" i="1" kern="1200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  <a:ea typeface="Times New Roman"/>
                            <a:cs typeface="Arial"/>
                          </a:rPr>
                          <a:t>Xanthomonas campestris</a:t>
                        </a:r>
                        <a:endParaRPr lang="en-US" sz="1200" dirty="0">
                          <a:effectLst/>
                          <a:latin typeface="Times New Roman"/>
                          <a:ea typeface="Times New Roman"/>
                        </a:endParaRPr>
                      </a:p>
                    </p:txBody>
                  </p:sp>
                </p:grpSp>
                <p:grpSp>
                  <p:nvGrpSpPr>
                    <p:cNvPr id="411" name="Gruppieren 236"/>
                    <p:cNvGrpSpPr/>
                    <p:nvPr/>
                  </p:nvGrpSpPr>
                  <p:grpSpPr>
                    <a:xfrm>
                      <a:off x="135003" y="1122886"/>
                      <a:ext cx="1118905" cy="215786"/>
                      <a:chOff x="135003" y="1122886"/>
                      <a:chExt cx="1118905" cy="215786"/>
                    </a:xfrm>
                  </p:grpSpPr>
                  <p:sp>
                    <p:nvSpPr>
                      <p:cNvPr id="412" name="Rectangle 411"/>
                      <p:cNvSpPr>
                        <a:spLocks noChangeArrowheads="1"/>
                      </p:cNvSpPr>
                      <p:nvPr/>
                    </p:nvSpPr>
                    <p:spPr bwMode="auto">
                      <a:xfrm rot="19327569">
                        <a:off x="512744" y="1215452"/>
                        <a:ext cx="476345" cy="1232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none" lIns="0" tIns="0" rIns="0" bIns="0" numCol="1" anchor="t" anchorCtr="0" compatLnSpc="1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pPr eaLnBrk="0" fontAlgn="base" hangingPunct="0"/>
                        <a:r>
                          <a:rPr lang="en-US" sz="800" dirty="0" smtClean="0">
                            <a:solidFill>
                              <a:srgbClr val="000000"/>
                            </a:solidFill>
                            <a:ea typeface="Times New Roman"/>
                            <a:cs typeface="Arial"/>
                          </a:rPr>
                          <a:t>Calcipotriol</a:t>
                        </a:r>
                        <a:endParaRPr lang="en-US" sz="1400" dirty="0">
                          <a:ea typeface="Times New Roman"/>
                        </a:endParaRPr>
                      </a:p>
                    </p:txBody>
                  </p:sp>
                  <p:sp>
                    <p:nvSpPr>
                      <p:cNvPr id="413" name="Rectangle 412"/>
                      <p:cNvSpPr>
                        <a:spLocks noChangeArrowheads="1"/>
                      </p:cNvSpPr>
                      <p:nvPr/>
                    </p:nvSpPr>
                    <p:spPr bwMode="auto">
                      <a:xfrm rot="19327569">
                        <a:off x="812848" y="1188819"/>
                        <a:ext cx="441060" cy="1232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none" lIns="0" tIns="0" rIns="0" bIns="0" numCol="1" anchor="t" anchorCtr="0" compatLnSpc="1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pPr marL="0" marR="0" eaLnBrk="0" fontAlgn="base" hangingPunct="0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r>
                          <a:rPr lang="en-US" sz="800" kern="1200" dirty="0">
                            <a:solidFill>
                              <a:srgbClr val="000000"/>
                            </a:solidFill>
                            <a:effectLst/>
                            <a:ea typeface="Times New Roman"/>
                            <a:cs typeface="Arial"/>
                          </a:rPr>
                          <a:t>Oxazolone</a:t>
                        </a:r>
                        <a:endParaRPr lang="en-US" sz="1400" dirty="0">
                          <a:effectLst/>
                          <a:ea typeface="Times New Roman"/>
                        </a:endParaRPr>
                      </a:p>
                    </p:txBody>
                  </p:sp>
                  <p:sp>
                    <p:nvSpPr>
                      <p:cNvPr id="414" name="Rectangle 413"/>
                      <p:cNvSpPr>
                        <a:spLocks noChangeArrowheads="1"/>
                      </p:cNvSpPr>
                      <p:nvPr/>
                    </p:nvSpPr>
                    <p:spPr bwMode="auto">
                      <a:xfrm rot="19327569">
                        <a:off x="135003" y="1160221"/>
                        <a:ext cx="311148" cy="1232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none" lIns="0" tIns="0" rIns="0" bIns="0" numCol="1" anchor="t" anchorCtr="0" compatLnSpc="1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pPr marL="0" marR="0" eaLnBrk="0" fontAlgn="base" hangingPunct="0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r>
                          <a:rPr lang="en-US" sz="800" kern="1200" dirty="0">
                            <a:solidFill>
                              <a:srgbClr val="000000"/>
                            </a:solidFill>
                            <a:effectLst/>
                            <a:ea typeface="Times New Roman"/>
                            <a:cs typeface="Arial"/>
                          </a:rPr>
                          <a:t>Control</a:t>
                        </a:r>
                        <a:endParaRPr lang="en-US" sz="1400" dirty="0">
                          <a:effectLst/>
                          <a:ea typeface="Times New Roman"/>
                        </a:endParaRPr>
                      </a:p>
                    </p:txBody>
                  </p:sp>
                  <p:sp>
                    <p:nvSpPr>
                      <p:cNvPr id="415" name="Rectangle 414"/>
                      <p:cNvSpPr>
                        <a:spLocks noChangeArrowheads="1"/>
                      </p:cNvSpPr>
                      <p:nvPr/>
                    </p:nvSpPr>
                    <p:spPr bwMode="auto">
                      <a:xfrm rot="19327569">
                        <a:off x="479743" y="1122886"/>
                        <a:ext cx="214916" cy="1232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none" lIns="0" tIns="0" rIns="0" bIns="0" numCol="1" anchor="t" anchorCtr="0" compatLnSpc="1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pPr marL="0" marR="0" eaLnBrk="0" fontAlgn="base" hangingPunct="0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r>
                          <a:rPr lang="en-US" sz="800" kern="1200" dirty="0">
                            <a:solidFill>
                              <a:srgbClr val="000000"/>
                            </a:solidFill>
                            <a:effectLst/>
                            <a:ea typeface="Times New Roman"/>
                            <a:cs typeface="Arial"/>
                          </a:rPr>
                          <a:t>EtOH</a:t>
                        </a:r>
                        <a:endParaRPr lang="en-US" sz="1400" dirty="0">
                          <a:effectLst/>
                          <a:ea typeface="Times New Roman"/>
                        </a:endParaRPr>
                      </a:p>
                    </p:txBody>
                  </p:sp>
                </p:grpSp>
              </p:grpSp>
              <p:sp>
                <p:nvSpPr>
                  <p:cNvPr id="409" name="Rectangle 408"/>
                  <p:cNvSpPr>
                    <a:spLocks noChangeArrowheads="1"/>
                  </p:cNvSpPr>
                  <p:nvPr/>
                </p:nvSpPr>
                <p:spPr bwMode="auto">
                  <a:xfrm>
                    <a:off x="194306" y="1018972"/>
                    <a:ext cx="49720" cy="10781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/>
                  <a:p>
                    <a:pPr marL="0" marR="0" eaLnBrk="0" fontAlgn="base" hangingPunct="0">
                      <a:spcBef>
                        <a:spcPts val="0"/>
                      </a:spcBef>
                      <a:spcAft>
                        <a:spcPts val="0"/>
                      </a:spcAft>
                    </a:pPr>
                    <a:r>
                      <a:rPr lang="en-US" sz="7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rPr>
                      <a:t>0</a:t>
                    </a:r>
                    <a:endParaRPr lang="en-US" sz="1400" dirty="0">
                      <a:effectLst/>
                      <a:latin typeface="Times New Roman"/>
                      <a:ea typeface="Times New Roman"/>
                    </a:endParaRPr>
                  </a:p>
                </p:txBody>
              </p:sp>
            </p:grpSp>
            <p:sp>
              <p:nvSpPr>
                <p:cNvPr id="401" name="Rechteck 325"/>
                <p:cNvSpPr/>
                <p:nvPr/>
              </p:nvSpPr>
              <p:spPr>
                <a:xfrm rot="16200000">
                  <a:off x="-524417" y="505680"/>
                  <a:ext cx="1227166" cy="21548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algn="ctr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de-DE" sz="800" b="1" kern="1200" dirty="0">
                      <a:solidFill>
                        <a:srgbClr val="000000"/>
                      </a:solidFill>
                      <a:effectLst/>
                      <a:latin typeface="Calibri"/>
                      <a:ea typeface="Times New Roman"/>
                      <a:cs typeface="Arial"/>
                    </a:rPr>
                    <a:t>Relative abundance (%)</a:t>
                  </a:r>
                  <a:endParaRPr lang="en-US" sz="800" dirty="0">
                    <a:effectLst/>
                    <a:latin typeface="Times New Roman"/>
                    <a:ea typeface="Times New Roman"/>
                  </a:endParaRPr>
                </a:p>
              </p:txBody>
            </p:sp>
          </p:grpSp>
          <p:sp>
            <p:nvSpPr>
              <p:cNvPr id="227" name="Rectangle 422"/>
              <p:cNvSpPr>
                <a:spLocks noChangeArrowheads="1"/>
              </p:cNvSpPr>
              <p:nvPr/>
            </p:nvSpPr>
            <p:spPr bwMode="auto">
              <a:xfrm>
                <a:off x="1147603" y="2982558"/>
                <a:ext cx="99386" cy="107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eaLnBrk="0" fontAlgn="base" hangingPunct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700" dirty="0">
                    <a:solidFill>
                      <a:srgbClr val="000000"/>
                    </a:solidFill>
                    <a:latin typeface="Arial"/>
                    <a:ea typeface="Times New Roman"/>
                  </a:rPr>
                  <a:t>4</a:t>
                </a:r>
                <a:r>
                  <a:rPr lang="en-US" sz="700" kern="1200" dirty="0" smtClean="0">
                    <a:solidFill>
                      <a:srgbClr val="000000"/>
                    </a:solidFill>
                    <a:effectLst/>
                    <a:latin typeface="Arial"/>
                    <a:ea typeface="Times New Roman"/>
                  </a:rPr>
                  <a:t>0</a:t>
                </a:r>
                <a:endParaRPr lang="en-US" sz="1400" dirty="0">
                  <a:effectLst/>
                  <a:latin typeface="Times New Roman"/>
                  <a:ea typeface="Times New Roman"/>
                </a:endParaRPr>
              </a:p>
            </p:txBody>
          </p:sp>
        </p:grpSp>
      </p:grpSp>
      <p:grpSp>
        <p:nvGrpSpPr>
          <p:cNvPr id="23" name="Gruppieren 22"/>
          <p:cNvGrpSpPr/>
          <p:nvPr/>
        </p:nvGrpSpPr>
        <p:grpSpPr>
          <a:xfrm>
            <a:off x="2207318" y="2733096"/>
            <a:ext cx="1244092" cy="1364441"/>
            <a:chOff x="2244971" y="2733096"/>
            <a:chExt cx="1244092" cy="1364441"/>
          </a:xfrm>
        </p:grpSpPr>
        <p:pic>
          <p:nvPicPr>
            <p:cNvPr id="21" name="Grafik 20"/>
            <p:cNvPicPr preferRelativeResize="0">
              <a:picLocks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409063" y="2919841"/>
              <a:ext cx="1080000" cy="943200"/>
            </a:xfrm>
            <a:prstGeom prst="rect">
              <a:avLst/>
            </a:prstGeom>
          </p:spPr>
        </p:pic>
        <p:grpSp>
          <p:nvGrpSpPr>
            <p:cNvPr id="22" name="Gruppieren 21"/>
            <p:cNvGrpSpPr/>
            <p:nvPr/>
          </p:nvGrpSpPr>
          <p:grpSpPr>
            <a:xfrm>
              <a:off x="2244971" y="2733096"/>
              <a:ext cx="1240543" cy="1364441"/>
              <a:chOff x="2244971" y="2733096"/>
              <a:chExt cx="1240543" cy="1364441"/>
            </a:xfrm>
          </p:grpSpPr>
          <p:grpSp>
            <p:nvGrpSpPr>
              <p:cNvPr id="428" name="Gruppieren 198"/>
              <p:cNvGrpSpPr/>
              <p:nvPr/>
            </p:nvGrpSpPr>
            <p:grpSpPr>
              <a:xfrm>
                <a:off x="2244971" y="2733096"/>
                <a:ext cx="1240543" cy="1364441"/>
                <a:chOff x="1346240" y="-26968"/>
                <a:chExt cx="1241256" cy="1365577"/>
              </a:xfrm>
            </p:grpSpPr>
            <p:grpSp>
              <p:nvGrpSpPr>
                <p:cNvPr id="433" name="Gruppieren 199"/>
                <p:cNvGrpSpPr/>
                <p:nvPr/>
              </p:nvGrpSpPr>
              <p:grpSpPr>
                <a:xfrm>
                  <a:off x="1346240" y="-26968"/>
                  <a:ext cx="1241256" cy="1154108"/>
                  <a:chOff x="1346240" y="-26968"/>
                  <a:chExt cx="1241256" cy="1154108"/>
                </a:xfrm>
              </p:grpSpPr>
              <p:sp>
                <p:nvSpPr>
                  <p:cNvPr id="439" name="Rechteck 200"/>
                  <p:cNvSpPr/>
                  <p:nvPr/>
                </p:nvSpPr>
                <p:spPr>
                  <a:xfrm>
                    <a:off x="1346240" y="-26968"/>
                    <a:ext cx="1241256" cy="215280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marL="0" marR="0" algn="ctr">
                      <a:spcBef>
                        <a:spcPts val="0"/>
                      </a:spcBef>
                      <a:spcAft>
                        <a:spcPts val="0"/>
                      </a:spcAft>
                    </a:pPr>
                    <a:r>
                      <a:rPr lang="de-DE" sz="800" b="1" i="1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Times New Roman"/>
                        <a:cs typeface="Arial"/>
                      </a:rPr>
                      <a:t>Xanthomonas dyei</a:t>
                    </a:r>
                    <a:endParaRPr lang="en-US" sz="1200" dirty="0">
                      <a:effectLst/>
                      <a:latin typeface="Times New Roman"/>
                      <a:ea typeface="Times New Roman"/>
                    </a:endParaRPr>
                  </a:p>
                </p:txBody>
              </p:sp>
              <p:grpSp>
                <p:nvGrpSpPr>
                  <p:cNvPr id="440" name="Gruppieren 201"/>
                  <p:cNvGrpSpPr/>
                  <p:nvPr/>
                </p:nvGrpSpPr>
                <p:grpSpPr>
                  <a:xfrm>
                    <a:off x="1403692" y="381361"/>
                    <a:ext cx="150747" cy="745779"/>
                    <a:chOff x="1403692" y="381361"/>
                    <a:chExt cx="150747" cy="745779"/>
                  </a:xfrm>
                </p:grpSpPr>
                <p:grpSp>
                  <p:nvGrpSpPr>
                    <p:cNvPr id="441" name="Gruppieren 203"/>
                    <p:cNvGrpSpPr/>
                    <p:nvPr/>
                  </p:nvGrpSpPr>
                  <p:grpSpPr>
                    <a:xfrm>
                      <a:off x="1403692" y="381361"/>
                      <a:ext cx="150747" cy="745779"/>
                      <a:chOff x="1403692" y="381361"/>
                      <a:chExt cx="150747" cy="745779"/>
                    </a:xfrm>
                  </p:grpSpPr>
                  <p:sp>
                    <p:nvSpPr>
                      <p:cNvPr id="444" name="Rectangle 44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8156" y="1019329"/>
                        <a:ext cx="49722" cy="10781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none" lIns="0" tIns="0" rIns="0" bIns="0" numCol="1" anchor="t" anchorCtr="0" compatLnSpc="1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pPr marL="0" marR="0" eaLnBrk="0" fontAlgn="base" hangingPunct="0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r>
                          <a:rPr lang="en-US" sz="700" kern="1200" dirty="0">
                            <a:solidFill>
                              <a:srgbClr val="000000"/>
                            </a:solidFill>
                            <a:effectLst/>
                            <a:latin typeface="Arial"/>
                            <a:ea typeface="Times New Roman"/>
                          </a:rPr>
                          <a:t>0</a:t>
                        </a:r>
                        <a:endParaRPr lang="en-US" sz="1400" dirty="0">
                          <a:effectLst/>
                          <a:latin typeface="Times New Roman"/>
                          <a:ea typeface="Times New Roman"/>
                        </a:endParaRPr>
                      </a:p>
                    </p:txBody>
                  </p:sp>
                  <p:sp>
                    <p:nvSpPr>
                      <p:cNvPr id="445" name="Rectangle 44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04076" y="695621"/>
                        <a:ext cx="99443" cy="10781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none" lIns="0" tIns="0" rIns="0" bIns="0" numCol="1" anchor="t" anchorCtr="0" compatLnSpc="1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pPr marL="0" marR="0" eaLnBrk="0" fontAlgn="base" hangingPunct="0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r>
                          <a:rPr lang="en-US" sz="700" kern="1200" dirty="0">
                            <a:solidFill>
                              <a:srgbClr val="000000"/>
                            </a:solidFill>
                            <a:effectLst/>
                            <a:latin typeface="Arial"/>
                            <a:ea typeface="Times New Roman"/>
                          </a:rPr>
                          <a:t>10</a:t>
                        </a:r>
                        <a:endParaRPr lang="en-US" sz="1400" dirty="0">
                          <a:effectLst/>
                          <a:latin typeface="Times New Roman"/>
                          <a:ea typeface="Times New Roman"/>
                        </a:endParaRPr>
                      </a:p>
                    </p:txBody>
                  </p:sp>
                  <p:sp>
                    <p:nvSpPr>
                      <p:cNvPr id="446" name="Rectangle 44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03692" y="381361"/>
                        <a:ext cx="150747" cy="10781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0" tIns="0" rIns="0" bIns="0" numCol="1" anchor="t" anchorCtr="0" compatLnSpc="1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pPr marL="0" marR="0" eaLnBrk="0" fontAlgn="base" hangingPunct="0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r>
                          <a:rPr lang="en-US" sz="700" kern="1200" dirty="0">
                            <a:solidFill>
                              <a:srgbClr val="000000"/>
                            </a:solidFill>
                            <a:effectLst/>
                            <a:latin typeface="Arial"/>
                            <a:ea typeface="Times New Roman"/>
                          </a:rPr>
                          <a:t>20</a:t>
                        </a:r>
                        <a:endParaRPr lang="en-US" sz="1400" dirty="0">
                          <a:effectLst/>
                          <a:latin typeface="Times New Roman"/>
                          <a:ea typeface="Times New Roman"/>
                        </a:endParaRPr>
                      </a:p>
                    </p:txBody>
                  </p:sp>
                </p:grpSp>
                <p:sp>
                  <p:nvSpPr>
                    <p:cNvPr id="442" name="Rectangle 44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52384" y="854370"/>
                      <a:ext cx="49722" cy="10781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marL="0" marR="0" eaLnBrk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5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  <p:sp>
                  <p:nvSpPr>
                    <p:cNvPr id="443" name="Rectangle 44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05898" y="534786"/>
                      <a:ext cx="123078" cy="10781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marL="0" marR="0" eaLnBrk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15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</p:grpSp>
            </p:grpSp>
            <p:grpSp>
              <p:nvGrpSpPr>
                <p:cNvPr id="434" name="Gruppieren 210"/>
                <p:cNvGrpSpPr/>
                <p:nvPr/>
              </p:nvGrpSpPr>
              <p:grpSpPr>
                <a:xfrm>
                  <a:off x="1392077" y="1137103"/>
                  <a:ext cx="1118231" cy="201506"/>
                  <a:chOff x="1392077" y="1137103"/>
                  <a:chExt cx="1118231" cy="201506"/>
                </a:xfrm>
              </p:grpSpPr>
              <p:sp>
                <p:nvSpPr>
                  <p:cNvPr id="435" name="Rectangle 434"/>
                  <p:cNvSpPr>
                    <a:spLocks noChangeArrowheads="1"/>
                  </p:cNvSpPr>
                  <p:nvPr/>
                </p:nvSpPr>
                <p:spPr bwMode="auto">
                  <a:xfrm rot="19327569">
                    <a:off x="1778637" y="1215396"/>
                    <a:ext cx="476365" cy="12321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/>
                  <a:p>
                    <a:pPr eaLnBrk="0" fontAlgn="base" hangingPunct="0"/>
                    <a:r>
                      <a:rPr lang="en-US" sz="800" dirty="0" smtClean="0">
                        <a:solidFill>
                          <a:srgbClr val="000000"/>
                        </a:solidFill>
                        <a:ea typeface="Times New Roman"/>
                        <a:cs typeface="Arial"/>
                      </a:rPr>
                      <a:t>Calcipotriol</a:t>
                    </a:r>
                    <a:endParaRPr lang="en-US" sz="1400" dirty="0">
                      <a:ea typeface="Times New Roman"/>
                    </a:endParaRPr>
                  </a:p>
                </p:txBody>
              </p:sp>
              <p:sp>
                <p:nvSpPr>
                  <p:cNvPr id="436" name="Rectangle 435"/>
                  <p:cNvSpPr>
                    <a:spLocks noChangeArrowheads="1"/>
                  </p:cNvSpPr>
                  <p:nvPr/>
                </p:nvSpPr>
                <p:spPr bwMode="auto">
                  <a:xfrm rot="19327569">
                    <a:off x="2069229" y="1188762"/>
                    <a:ext cx="441079" cy="12321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/>
                  <a:p>
                    <a:pPr marL="0" marR="0" eaLnBrk="0" fontAlgn="base" hangingPunct="0">
                      <a:spcBef>
                        <a:spcPts val="0"/>
                      </a:spcBef>
                      <a:spcAft>
                        <a:spcPts val="0"/>
                      </a:spcAft>
                    </a:pPr>
                    <a:r>
                      <a:rPr lang="en-US" sz="800" kern="1200" dirty="0">
                        <a:solidFill>
                          <a:srgbClr val="000000"/>
                        </a:solidFill>
                        <a:effectLst/>
                        <a:ea typeface="Times New Roman"/>
                        <a:cs typeface="Arial"/>
                      </a:rPr>
                      <a:t>Oxazolone</a:t>
                    </a:r>
                    <a:endParaRPr lang="en-US" sz="1400" dirty="0">
                      <a:effectLst/>
                      <a:ea typeface="Times New Roman"/>
                    </a:endParaRPr>
                  </a:p>
                </p:txBody>
              </p:sp>
              <p:sp>
                <p:nvSpPr>
                  <p:cNvPr id="437" name="Rectangle 436"/>
                  <p:cNvSpPr>
                    <a:spLocks noChangeArrowheads="1"/>
                  </p:cNvSpPr>
                  <p:nvPr/>
                </p:nvSpPr>
                <p:spPr bwMode="auto">
                  <a:xfrm rot="19327569">
                    <a:off x="1392077" y="1167729"/>
                    <a:ext cx="311162" cy="12321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/>
                  <a:p>
                    <a:pPr marL="0" marR="0" eaLnBrk="0" fontAlgn="base" hangingPunct="0">
                      <a:spcBef>
                        <a:spcPts val="0"/>
                      </a:spcBef>
                      <a:spcAft>
                        <a:spcPts val="0"/>
                      </a:spcAft>
                    </a:pPr>
                    <a:r>
                      <a:rPr lang="en-US" sz="800" kern="1200" dirty="0">
                        <a:solidFill>
                          <a:srgbClr val="000000"/>
                        </a:solidFill>
                        <a:effectLst/>
                        <a:ea typeface="Times New Roman"/>
                        <a:cs typeface="Arial"/>
                      </a:rPr>
                      <a:t>Control</a:t>
                    </a:r>
                    <a:endParaRPr lang="en-US" sz="1400" dirty="0">
                      <a:effectLst/>
                      <a:ea typeface="Times New Roman"/>
                    </a:endParaRPr>
                  </a:p>
                </p:txBody>
              </p:sp>
              <p:sp>
                <p:nvSpPr>
                  <p:cNvPr id="438" name="Rectangle 437"/>
                  <p:cNvSpPr>
                    <a:spLocks noChangeArrowheads="1"/>
                  </p:cNvSpPr>
                  <p:nvPr/>
                </p:nvSpPr>
                <p:spPr bwMode="auto">
                  <a:xfrm rot="19327569">
                    <a:off x="1745518" y="1137103"/>
                    <a:ext cx="214925" cy="12321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/>
                  <a:p>
                    <a:pPr marL="0" marR="0" eaLnBrk="0" fontAlgn="base" hangingPunct="0">
                      <a:spcBef>
                        <a:spcPts val="0"/>
                      </a:spcBef>
                      <a:spcAft>
                        <a:spcPts val="0"/>
                      </a:spcAft>
                    </a:pPr>
                    <a:r>
                      <a:rPr lang="en-US" sz="800" kern="1200" dirty="0">
                        <a:solidFill>
                          <a:srgbClr val="000000"/>
                        </a:solidFill>
                        <a:effectLst/>
                        <a:ea typeface="Times New Roman"/>
                        <a:cs typeface="Arial"/>
                      </a:rPr>
                      <a:t>EtOH</a:t>
                    </a:r>
                    <a:endParaRPr lang="en-US" sz="1400" dirty="0">
                      <a:effectLst/>
                      <a:ea typeface="Times New Roman"/>
                    </a:endParaRPr>
                  </a:p>
                </p:txBody>
              </p:sp>
            </p:grpSp>
          </p:grpSp>
          <p:sp>
            <p:nvSpPr>
              <p:cNvPr id="231" name="Rectangle 445"/>
              <p:cNvSpPr>
                <a:spLocks noChangeArrowheads="1"/>
              </p:cNvSpPr>
              <p:nvPr/>
            </p:nvSpPr>
            <p:spPr bwMode="auto">
              <a:xfrm>
                <a:off x="2305054" y="2976396"/>
                <a:ext cx="150660" cy="1077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eaLnBrk="0" fontAlgn="base" hangingPunct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700" kern="1200" dirty="0" smtClean="0">
                    <a:solidFill>
                      <a:srgbClr val="000000"/>
                    </a:solidFill>
                    <a:effectLst/>
                    <a:latin typeface="Arial"/>
                    <a:ea typeface="Times New Roman"/>
                  </a:rPr>
                  <a:t>25</a:t>
                </a:r>
                <a:endParaRPr lang="en-US" sz="1400" dirty="0">
                  <a:effectLst/>
                  <a:latin typeface="Times New Roman"/>
                  <a:ea typeface="Times New Roman"/>
                </a:endParaRPr>
              </a:p>
            </p:txBody>
          </p:sp>
        </p:grpSp>
      </p:grpSp>
      <p:grpSp>
        <p:nvGrpSpPr>
          <p:cNvPr id="25" name="Gruppieren 24"/>
          <p:cNvGrpSpPr/>
          <p:nvPr/>
        </p:nvGrpSpPr>
        <p:grpSpPr>
          <a:xfrm>
            <a:off x="3467965" y="2723209"/>
            <a:ext cx="1241192" cy="1381547"/>
            <a:chOff x="3548650" y="2723209"/>
            <a:chExt cx="1241192" cy="1381547"/>
          </a:xfrm>
        </p:grpSpPr>
        <p:grpSp>
          <p:nvGrpSpPr>
            <p:cNvPr id="551" name="Gruppieren 600"/>
            <p:cNvGrpSpPr/>
            <p:nvPr/>
          </p:nvGrpSpPr>
          <p:grpSpPr>
            <a:xfrm>
              <a:off x="3548650" y="2723209"/>
              <a:ext cx="1241192" cy="1381547"/>
              <a:chOff x="16137" y="-50425"/>
              <a:chExt cx="1241256" cy="1382033"/>
            </a:xfrm>
          </p:grpSpPr>
          <p:grpSp>
            <p:nvGrpSpPr>
              <p:cNvPr id="552" name="Gruppieren 601"/>
              <p:cNvGrpSpPr/>
              <p:nvPr/>
            </p:nvGrpSpPr>
            <p:grpSpPr>
              <a:xfrm>
                <a:off x="16137" y="-50425"/>
                <a:ext cx="1241256" cy="1158019"/>
                <a:chOff x="16137" y="-50425"/>
                <a:chExt cx="1241256" cy="1158019"/>
              </a:xfrm>
            </p:grpSpPr>
            <p:grpSp>
              <p:nvGrpSpPr>
                <p:cNvPr id="558" name="Gruppieren 602"/>
                <p:cNvGrpSpPr/>
                <p:nvPr/>
              </p:nvGrpSpPr>
              <p:grpSpPr>
                <a:xfrm>
                  <a:off x="16137" y="-50425"/>
                  <a:ext cx="1241256" cy="1158019"/>
                  <a:chOff x="16137" y="-50425"/>
                  <a:chExt cx="1241256" cy="1158019"/>
                </a:xfrm>
              </p:grpSpPr>
              <p:sp>
                <p:nvSpPr>
                  <p:cNvPr id="560" name="Rechteck 603"/>
                  <p:cNvSpPr/>
                  <p:nvPr/>
                </p:nvSpPr>
                <p:spPr>
                  <a:xfrm>
                    <a:off x="16137" y="-50425"/>
                    <a:ext cx="1241256" cy="215520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marL="0" marR="0" algn="ctr">
                      <a:spcBef>
                        <a:spcPts val="0"/>
                      </a:spcBef>
                      <a:spcAft>
                        <a:spcPts val="0"/>
                      </a:spcAft>
                    </a:pPr>
                    <a:r>
                      <a:rPr lang="de-DE" sz="800" b="1" i="1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Times New Roman"/>
                        <a:cs typeface="Arial"/>
                      </a:rPr>
                      <a:t>Cutibacterium acnes</a:t>
                    </a:r>
                    <a:endParaRPr lang="en-US" sz="1400" dirty="0">
                      <a:effectLst/>
                      <a:latin typeface="Times New Roman"/>
                      <a:ea typeface="Times New Roman"/>
                    </a:endParaRPr>
                  </a:p>
                </p:txBody>
              </p:sp>
              <p:grpSp>
                <p:nvGrpSpPr>
                  <p:cNvPr id="561" name="Gruppieren 604"/>
                  <p:cNvGrpSpPr/>
                  <p:nvPr/>
                </p:nvGrpSpPr>
                <p:grpSpPr>
                  <a:xfrm>
                    <a:off x="48197" y="439342"/>
                    <a:ext cx="127213" cy="668252"/>
                    <a:chOff x="48197" y="439342"/>
                    <a:chExt cx="127213" cy="668252"/>
                  </a:xfrm>
                </p:grpSpPr>
                <p:sp>
                  <p:nvSpPr>
                    <p:cNvPr id="562" name="Rectangle 56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2703" y="999834"/>
                      <a:ext cx="49697" cy="10776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marL="0" marR="0" eaLnBrk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  <p:sp>
                  <p:nvSpPr>
                    <p:cNvPr id="563" name="Rectangle 56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7715" y="725755"/>
                      <a:ext cx="49697" cy="10776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marL="0" marR="0" eaLnBrk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5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  <p:sp>
                  <p:nvSpPr>
                    <p:cNvPr id="564" name="Rectangle 56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197" y="439342"/>
                      <a:ext cx="127213" cy="10776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marL="0" marR="0" eaLnBrk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</p:grpSp>
            </p:grpSp>
            <p:sp>
              <p:nvSpPr>
                <p:cNvPr id="559" name="Rectangle 558"/>
                <p:cNvSpPr>
                  <a:spLocks noChangeArrowheads="1"/>
                </p:cNvSpPr>
                <p:nvPr/>
              </p:nvSpPr>
              <p:spPr bwMode="auto">
                <a:xfrm>
                  <a:off x="51599" y="159409"/>
                  <a:ext cx="129192" cy="1077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eaLnBrk="0" fontAlgn="base" hangingPunct="0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700" kern="1200" dirty="0" smtClean="0">
                      <a:solidFill>
                        <a:srgbClr val="000000"/>
                      </a:solidFill>
                      <a:effectLst/>
                      <a:latin typeface="Arial"/>
                      <a:ea typeface="Times New Roman"/>
                    </a:rPr>
                    <a:t>15</a:t>
                  </a:r>
                  <a:endParaRPr lang="en-US" sz="1400" dirty="0">
                    <a:effectLst/>
                    <a:latin typeface="Times New Roman"/>
                    <a:ea typeface="Times New Roman"/>
                  </a:endParaRPr>
                </a:p>
              </p:txBody>
            </p:sp>
          </p:grpSp>
          <p:grpSp>
            <p:nvGrpSpPr>
              <p:cNvPr id="553" name="Gruppieren 609"/>
              <p:cNvGrpSpPr/>
              <p:nvPr/>
            </p:nvGrpSpPr>
            <p:grpSpPr>
              <a:xfrm>
                <a:off x="36499" y="1131378"/>
                <a:ext cx="1117177" cy="200230"/>
                <a:chOff x="36499" y="1131378"/>
                <a:chExt cx="1117177" cy="200230"/>
              </a:xfrm>
            </p:grpSpPr>
            <p:sp>
              <p:nvSpPr>
                <p:cNvPr id="554" name="Rectangle 553"/>
                <p:cNvSpPr>
                  <a:spLocks noChangeArrowheads="1"/>
                </p:cNvSpPr>
                <p:nvPr/>
              </p:nvSpPr>
              <p:spPr bwMode="auto">
                <a:xfrm rot="19327569">
                  <a:off x="422694" y="1208454"/>
                  <a:ext cx="476116" cy="1231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eaLnBrk="0" fontAlgn="base" hangingPunct="0"/>
                  <a:r>
                    <a:rPr lang="en-US" sz="800" dirty="0" smtClean="0">
                      <a:solidFill>
                        <a:srgbClr val="000000"/>
                      </a:solidFill>
                      <a:ea typeface="Times New Roman"/>
                      <a:cs typeface="Arial"/>
                    </a:rPr>
                    <a:t>Calcipotriol</a:t>
                  </a:r>
                  <a:endParaRPr lang="en-US" sz="1400" dirty="0">
                    <a:ea typeface="Times New Roman"/>
                  </a:endParaRPr>
                </a:p>
              </p:txBody>
            </p:sp>
            <p:sp>
              <p:nvSpPr>
                <p:cNvPr id="555" name="Rectangle 554"/>
                <p:cNvSpPr>
                  <a:spLocks noChangeArrowheads="1"/>
                </p:cNvSpPr>
                <p:nvPr/>
              </p:nvSpPr>
              <p:spPr bwMode="auto">
                <a:xfrm rot="19327569">
                  <a:off x="712827" y="1184988"/>
                  <a:ext cx="440849" cy="1231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eaLnBrk="0" fontAlgn="base" hangingPunct="0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800" kern="1200" dirty="0">
                      <a:solidFill>
                        <a:srgbClr val="000000"/>
                      </a:solidFill>
                      <a:effectLst/>
                      <a:ea typeface="Times New Roman"/>
                      <a:cs typeface="Arial"/>
                    </a:rPr>
                    <a:t>Oxazolone</a:t>
                  </a:r>
                  <a:endParaRPr lang="en-US" sz="1400" dirty="0">
                    <a:effectLst/>
                    <a:ea typeface="Times New Roman"/>
                  </a:endParaRPr>
                </a:p>
              </p:txBody>
            </p:sp>
            <p:sp>
              <p:nvSpPr>
                <p:cNvPr id="556" name="Rectangle 555"/>
                <p:cNvSpPr>
                  <a:spLocks noChangeArrowheads="1"/>
                </p:cNvSpPr>
                <p:nvPr/>
              </p:nvSpPr>
              <p:spPr bwMode="auto">
                <a:xfrm rot="19327569">
                  <a:off x="36499" y="1167763"/>
                  <a:ext cx="310999" cy="1231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eaLnBrk="0" fontAlgn="base" hangingPunct="0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800" kern="1200" dirty="0">
                      <a:solidFill>
                        <a:srgbClr val="000000"/>
                      </a:solidFill>
                      <a:effectLst/>
                      <a:ea typeface="Times New Roman"/>
                      <a:cs typeface="Arial"/>
                    </a:rPr>
                    <a:t>Control</a:t>
                  </a:r>
                  <a:endParaRPr lang="en-US" sz="1400" dirty="0">
                    <a:effectLst/>
                    <a:ea typeface="Times New Roman"/>
                  </a:endParaRPr>
                </a:p>
              </p:txBody>
            </p:sp>
            <p:sp>
              <p:nvSpPr>
                <p:cNvPr id="557" name="Rectangle 556"/>
                <p:cNvSpPr>
                  <a:spLocks noChangeArrowheads="1"/>
                </p:cNvSpPr>
                <p:nvPr/>
              </p:nvSpPr>
              <p:spPr bwMode="auto">
                <a:xfrm rot="19327569">
                  <a:off x="380340" y="1131378"/>
                  <a:ext cx="214813" cy="1231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eaLnBrk="0" fontAlgn="base" hangingPunct="0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800" kern="1200" dirty="0">
                      <a:solidFill>
                        <a:srgbClr val="000000"/>
                      </a:solidFill>
                      <a:effectLst/>
                      <a:ea typeface="Times New Roman"/>
                      <a:cs typeface="Arial"/>
                    </a:rPr>
                    <a:t>EtOH</a:t>
                  </a:r>
                  <a:endParaRPr lang="en-US" sz="1400" dirty="0">
                    <a:effectLst/>
                    <a:ea typeface="Times New Roman"/>
                  </a:endParaRPr>
                </a:p>
              </p:txBody>
            </p:sp>
          </p:grpSp>
        </p:grpSp>
        <p:pic>
          <p:nvPicPr>
            <p:cNvPr id="24" name="Grafik 23"/>
            <p:cNvPicPr preferRelativeResize="0">
              <a:picLocks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690768" y="2916471"/>
              <a:ext cx="1080000" cy="943200"/>
            </a:xfrm>
            <a:prstGeom prst="rect">
              <a:avLst/>
            </a:prstGeom>
          </p:spPr>
        </p:pic>
      </p:grpSp>
      <p:grpSp>
        <p:nvGrpSpPr>
          <p:cNvPr id="28" name="Gruppieren 27"/>
          <p:cNvGrpSpPr/>
          <p:nvPr/>
        </p:nvGrpSpPr>
        <p:grpSpPr>
          <a:xfrm>
            <a:off x="4775518" y="2728808"/>
            <a:ext cx="1249004" cy="1368729"/>
            <a:chOff x="4850824" y="2728808"/>
            <a:chExt cx="1249004" cy="1368729"/>
          </a:xfrm>
        </p:grpSpPr>
        <p:pic>
          <p:nvPicPr>
            <p:cNvPr id="26" name="Grafik 25"/>
            <p:cNvPicPr preferRelativeResize="0">
              <a:picLocks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991547" y="2932969"/>
              <a:ext cx="1080000" cy="943200"/>
            </a:xfrm>
            <a:prstGeom prst="rect">
              <a:avLst/>
            </a:prstGeom>
          </p:spPr>
        </p:pic>
        <p:grpSp>
          <p:nvGrpSpPr>
            <p:cNvPr id="27" name="Gruppieren 26"/>
            <p:cNvGrpSpPr/>
            <p:nvPr/>
          </p:nvGrpSpPr>
          <p:grpSpPr>
            <a:xfrm>
              <a:off x="4850824" y="2728808"/>
              <a:ext cx="1249004" cy="1368729"/>
              <a:chOff x="4850824" y="2728808"/>
              <a:chExt cx="1249004" cy="1368729"/>
            </a:xfrm>
          </p:grpSpPr>
          <p:grpSp>
            <p:nvGrpSpPr>
              <p:cNvPr id="548" name="Gruppieren 517"/>
              <p:cNvGrpSpPr/>
              <p:nvPr/>
            </p:nvGrpSpPr>
            <p:grpSpPr>
              <a:xfrm>
                <a:off x="4850824" y="2728808"/>
                <a:ext cx="1249004" cy="1368729"/>
                <a:chOff x="5038" y="-32631"/>
                <a:chExt cx="1249068" cy="1369210"/>
              </a:xfrm>
            </p:grpSpPr>
            <p:grpSp>
              <p:nvGrpSpPr>
                <p:cNvPr id="568" name="Gruppieren 217"/>
                <p:cNvGrpSpPr/>
                <p:nvPr/>
              </p:nvGrpSpPr>
              <p:grpSpPr>
                <a:xfrm>
                  <a:off x="5038" y="-32631"/>
                  <a:ext cx="1249068" cy="1369210"/>
                  <a:chOff x="12996" y="-56495"/>
                  <a:chExt cx="1250181" cy="1369535"/>
                </a:xfrm>
              </p:grpSpPr>
              <p:grpSp>
                <p:nvGrpSpPr>
                  <p:cNvPr id="569" name="Gruppieren 231"/>
                  <p:cNvGrpSpPr/>
                  <p:nvPr/>
                </p:nvGrpSpPr>
                <p:grpSpPr>
                  <a:xfrm>
                    <a:off x="22553" y="-56495"/>
                    <a:ext cx="1240624" cy="940096"/>
                    <a:chOff x="22553" y="-56495"/>
                    <a:chExt cx="1240624" cy="940096"/>
                  </a:xfrm>
                </p:grpSpPr>
                <p:sp>
                  <p:nvSpPr>
                    <p:cNvPr id="575" name="Rechteck 275"/>
                    <p:cNvSpPr/>
                    <p:nvPr/>
                  </p:nvSpPr>
                  <p:spPr>
                    <a:xfrm>
                      <a:off x="22553" y="-56495"/>
                      <a:ext cx="1240624" cy="239057"/>
                    </a:xfrm>
                    <a:prstGeom prst="rect">
                      <a:avLst/>
                    </a:prstGeom>
                  </p:spPr>
                  <p:txBody>
                    <a:bodyPr wrap="square">
                      <a:noAutofit/>
                    </a:bodyPr>
                    <a:lstStyle/>
                    <a:p>
                      <a:pPr marL="0" marR="0" algn="ctr"/>
                      <a:r>
                        <a:rPr lang="en-GB" sz="800" b="1" i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Fusimonas </a:t>
                      </a:r>
                      <a:r>
                        <a:rPr lang="en-GB" sz="800" b="1" i="1" kern="1200" dirty="0" err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intestini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  <p:grpSp>
                  <p:nvGrpSpPr>
                    <p:cNvPr id="576" name="Gruppieren 276"/>
                    <p:cNvGrpSpPr/>
                    <p:nvPr/>
                  </p:nvGrpSpPr>
                  <p:grpSpPr>
                    <a:xfrm>
                      <a:off x="48251" y="329399"/>
                      <a:ext cx="127113" cy="554202"/>
                      <a:chOff x="48251" y="329399"/>
                      <a:chExt cx="127113" cy="554202"/>
                    </a:xfrm>
                  </p:grpSpPr>
                  <p:sp>
                    <p:nvSpPr>
                      <p:cNvPr id="577" name="Rectangle 57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88132" y="775816"/>
                        <a:ext cx="49741" cy="10778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none" lIns="0" tIns="0" rIns="0" bIns="0" numCol="1" anchor="t" anchorCtr="0" compatLnSpc="1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pPr marL="0" marR="0" eaLnBrk="0" fontAlgn="base" hangingPunct="0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r>
                          <a:rPr lang="en-US" sz="700" kern="1200" dirty="0">
                            <a:solidFill>
                              <a:srgbClr val="000000"/>
                            </a:solidFill>
                            <a:effectLst/>
                            <a:latin typeface="Arial"/>
                            <a:ea typeface="Times New Roman"/>
                          </a:rPr>
                          <a:t>5</a:t>
                        </a:r>
                        <a:endParaRPr lang="en-US" sz="1400" dirty="0">
                          <a:effectLst/>
                          <a:latin typeface="Times New Roman"/>
                          <a:ea typeface="Times New Roman"/>
                        </a:endParaRPr>
                      </a:p>
                    </p:txBody>
                  </p:sp>
                  <p:sp>
                    <p:nvSpPr>
                      <p:cNvPr id="578" name="Rectangle 57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8251" y="329399"/>
                        <a:ext cx="127113" cy="10778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0" tIns="0" rIns="0" bIns="0" numCol="1" anchor="t" anchorCtr="0" compatLnSpc="1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pPr marL="0" marR="0" eaLnBrk="0" fontAlgn="base" hangingPunct="0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r>
                          <a:rPr lang="en-US" sz="700" kern="1200" dirty="0">
                            <a:solidFill>
                              <a:srgbClr val="000000"/>
                            </a:solidFill>
                            <a:effectLst/>
                            <a:latin typeface="Arial"/>
                            <a:ea typeface="Times New Roman"/>
                          </a:rPr>
                          <a:t>15</a:t>
                        </a:r>
                        <a:endParaRPr lang="en-US" sz="1400" dirty="0">
                          <a:effectLst/>
                          <a:latin typeface="Times New Roman"/>
                          <a:ea typeface="Times New Roman"/>
                        </a:endParaRPr>
                      </a:p>
                    </p:txBody>
                  </p:sp>
                  <p:sp>
                    <p:nvSpPr>
                      <p:cNvPr id="579" name="Rectangle 57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8358" y="551621"/>
                        <a:ext cx="85166" cy="135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none" lIns="0" tIns="0" rIns="0" bIns="0" numCol="1" anchor="t" anchorCtr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marL="0" marR="0" eaLnBrk="0" fontAlgn="base" hangingPunct="0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r>
                          <a:rPr lang="en-US" sz="700" kern="1200" dirty="0">
                            <a:solidFill>
                              <a:srgbClr val="000000"/>
                            </a:solidFill>
                            <a:effectLst/>
                            <a:latin typeface="Arial"/>
                            <a:ea typeface="Times New Roman"/>
                          </a:rPr>
                          <a:t>10</a:t>
                        </a:r>
                        <a:endParaRPr lang="en-US" sz="1400" dirty="0">
                          <a:effectLst/>
                          <a:latin typeface="Times New Roman"/>
                          <a:ea typeface="Times New Roman"/>
                        </a:endParaRPr>
                      </a:p>
                    </p:txBody>
                  </p:sp>
                </p:grpSp>
              </p:grpSp>
              <p:grpSp>
                <p:nvGrpSpPr>
                  <p:cNvPr id="570" name="Gruppieren 350"/>
                  <p:cNvGrpSpPr/>
                  <p:nvPr/>
                </p:nvGrpSpPr>
                <p:grpSpPr>
                  <a:xfrm>
                    <a:off x="12996" y="1116826"/>
                    <a:ext cx="1143301" cy="196214"/>
                    <a:chOff x="12996" y="1116826"/>
                    <a:chExt cx="1143301" cy="196214"/>
                  </a:xfrm>
                </p:grpSpPr>
                <p:sp>
                  <p:nvSpPr>
                    <p:cNvPr id="571" name="Rectangle 570"/>
                    <p:cNvSpPr>
                      <a:spLocks noChangeArrowheads="1"/>
                    </p:cNvSpPr>
                    <p:nvPr/>
                  </p:nvSpPr>
                  <p:spPr bwMode="auto">
                    <a:xfrm rot="19327569">
                      <a:off x="412617" y="1189857"/>
                      <a:ext cx="476541" cy="123183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eaLnBrk="0" fontAlgn="base" hangingPunct="0"/>
                      <a:r>
                        <a:rPr lang="en-US" sz="800" dirty="0" smtClean="0">
                          <a:solidFill>
                            <a:srgbClr val="000000"/>
                          </a:solidFill>
                          <a:ea typeface="Times New Roman"/>
                          <a:cs typeface="Arial"/>
                        </a:rPr>
                        <a:t>Calcipotriol</a:t>
                      </a:r>
                      <a:endParaRPr lang="en-US" sz="1400" dirty="0">
                        <a:ea typeface="Times New Roman"/>
                      </a:endParaRPr>
                    </a:p>
                  </p:txBody>
                </p:sp>
                <p:sp>
                  <p:nvSpPr>
                    <p:cNvPr id="572" name="Rectangle 571"/>
                    <p:cNvSpPr>
                      <a:spLocks noChangeArrowheads="1"/>
                    </p:cNvSpPr>
                    <p:nvPr/>
                  </p:nvSpPr>
                  <p:spPr bwMode="auto">
                    <a:xfrm rot="19327569">
                      <a:off x="715056" y="1173608"/>
                      <a:ext cx="441241" cy="123183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marL="0" marR="0" eaLnBrk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rgbClr val="000000"/>
                          </a:solidFill>
                          <a:effectLst/>
                          <a:ea typeface="Times New Roman"/>
                          <a:cs typeface="Arial"/>
                        </a:rPr>
                        <a:t>Oxazolone</a:t>
                      </a:r>
                      <a:endParaRPr lang="en-US" sz="1400" dirty="0">
                        <a:effectLst/>
                        <a:ea typeface="Times New Roman"/>
                      </a:endParaRPr>
                    </a:p>
                  </p:txBody>
                </p:sp>
                <p:sp>
                  <p:nvSpPr>
                    <p:cNvPr id="573" name="Rectangle 572"/>
                    <p:cNvSpPr>
                      <a:spLocks noChangeArrowheads="1"/>
                    </p:cNvSpPr>
                    <p:nvPr/>
                  </p:nvSpPr>
                  <p:spPr bwMode="auto">
                    <a:xfrm rot="19327569">
                      <a:off x="12996" y="1156378"/>
                      <a:ext cx="311276" cy="123183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marL="0" marR="0" eaLnBrk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rgbClr val="000000"/>
                          </a:solidFill>
                          <a:effectLst/>
                          <a:ea typeface="Times New Roman"/>
                          <a:cs typeface="Arial"/>
                        </a:rPr>
                        <a:t>Control</a:t>
                      </a:r>
                      <a:endParaRPr lang="en-US" sz="1400" dirty="0">
                        <a:effectLst/>
                        <a:ea typeface="Times New Roman"/>
                      </a:endParaRPr>
                    </a:p>
                  </p:txBody>
                </p:sp>
                <p:sp>
                  <p:nvSpPr>
                    <p:cNvPr id="574" name="Rectangle 573"/>
                    <p:cNvSpPr>
                      <a:spLocks noChangeArrowheads="1"/>
                    </p:cNvSpPr>
                    <p:nvPr/>
                  </p:nvSpPr>
                  <p:spPr bwMode="auto">
                    <a:xfrm rot="19327569">
                      <a:off x="364275" y="1116826"/>
                      <a:ext cx="215004" cy="123183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marL="0" marR="0" eaLnBrk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rgbClr val="000000"/>
                          </a:solidFill>
                          <a:effectLst/>
                          <a:ea typeface="Times New Roman"/>
                          <a:cs typeface="Arial"/>
                        </a:rPr>
                        <a:t>EtOH</a:t>
                      </a:r>
                      <a:endParaRPr lang="en-US" sz="1400" dirty="0">
                        <a:effectLst/>
                        <a:ea typeface="Times New Roman"/>
                      </a:endParaRPr>
                    </a:p>
                  </p:txBody>
                </p:sp>
              </p:grpSp>
            </p:grpSp>
            <p:sp>
              <p:nvSpPr>
                <p:cNvPr id="566" name="Rectangle 565"/>
                <p:cNvSpPr>
                  <a:spLocks noChangeArrowheads="1"/>
                </p:cNvSpPr>
                <p:nvPr/>
              </p:nvSpPr>
              <p:spPr bwMode="auto">
                <a:xfrm>
                  <a:off x="85933" y="1019990"/>
                  <a:ext cx="121023" cy="10309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0" tIns="0" rIns="0" bIns="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eaLnBrk="0" fontAlgn="base" hangingPunct="0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700" kern="1200" dirty="0">
                      <a:solidFill>
                        <a:srgbClr val="000000"/>
                      </a:solidFill>
                      <a:effectLst/>
                      <a:latin typeface="Arial"/>
                      <a:ea typeface="Times New Roman"/>
                    </a:rPr>
                    <a:t>0</a:t>
                  </a:r>
                  <a:endParaRPr lang="en-US" sz="1400" dirty="0">
                    <a:effectLst/>
                    <a:latin typeface="Times New Roman"/>
                    <a:ea typeface="Times New Roman"/>
                  </a:endParaRPr>
                </a:p>
              </p:txBody>
            </p:sp>
          </p:grpSp>
          <p:sp>
            <p:nvSpPr>
              <p:cNvPr id="251" name="Rectangle 577"/>
              <p:cNvSpPr>
                <a:spLocks noChangeArrowheads="1"/>
              </p:cNvSpPr>
              <p:nvPr/>
            </p:nvSpPr>
            <p:spPr bwMode="auto">
              <a:xfrm>
                <a:off x="4887558" y="2901732"/>
                <a:ext cx="126993" cy="107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eaLnBrk="0" fontAlgn="base" hangingPunct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700" dirty="0" smtClean="0">
                    <a:solidFill>
                      <a:srgbClr val="000000"/>
                    </a:solidFill>
                    <a:latin typeface="Arial"/>
                    <a:ea typeface="Times New Roman"/>
                  </a:rPr>
                  <a:t>20</a:t>
                </a:r>
                <a:endParaRPr lang="en-US" sz="1400" dirty="0">
                  <a:effectLst/>
                  <a:latin typeface="Times New Roman"/>
                  <a:ea typeface="Times New Roman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238665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185</Words>
  <Application>Microsoft Office PowerPoint</Application>
  <PresentationFormat>Bildschirmpräsentation (4:3)</PresentationFormat>
  <Paragraphs>82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Office Theme</vt:lpstr>
      <vt:lpstr>PowerPoint-Präsentation</vt:lpstr>
    </vt:vector>
  </TitlesOfParts>
  <Company>Helmholtz Zentrum München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franci</dc:creator>
  <cp:lastModifiedBy>Amar</cp:lastModifiedBy>
  <cp:revision>53</cp:revision>
  <dcterms:created xsi:type="dcterms:W3CDTF">2020-12-16T14:30:25Z</dcterms:created>
  <dcterms:modified xsi:type="dcterms:W3CDTF">2021-10-19T16:33:25Z</dcterms:modified>
</cp:coreProperties>
</file>